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586" autoAdjust="0"/>
  </p:normalViewPr>
  <p:slideViewPr>
    <p:cSldViewPr snapToGrid="0" snapToObjects="1">
      <p:cViewPr varScale="1">
        <p:scale>
          <a:sx n="73" d="100"/>
          <a:sy n="73" d="100"/>
        </p:scale>
        <p:origin x="127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82055734" name="Slide Image Placeholder 1"/>
          <p:cNvSpPr>
            <a:spLocks noGrp="1" noRot="1" noChangeAspect="1"/>
          </p:cNvSpPr>
          <p:nvPr>
            <p:ph type="sldImg" idx="2"/>
          </p:nvPr>
        </p:nvSpPr>
        <p:spPr bwMode="auto"/>
      </p:sp>
      <p:sp>
        <p:nvSpPr>
          <p:cNvPr id="23676386" name="Notes Placeholder 2"/>
          <p:cNvSpPr>
            <a:spLocks noGrp="1"/>
          </p:cNvSpPr>
          <p:nvPr>
            <p:ph type="body" sz="quarter" idx="3"/>
          </p:nvPr>
        </p:nvSpPr>
        <p:spPr bwMode="auto"/>
        <p:txBody>
          <a:bodyPr/>
          <a:lstStyle/>
          <a:p>
            <a:pPr>
              <a:defRPr/>
            </a:pPr>
            <a:r>
              <a:t>GUIDING QUESTIONS:</a:t>
            </a:r>
          </a:p>
          <a:p>
            <a:pPr>
              <a:defRPr/>
            </a:pPr>
            <a:r>
              <a:t>- What is your name and class?</a:t>
            </a:r>
          </a:p>
          <a:p>
            <a:pPr>
              <a:defRPr/>
            </a:pPr>
            <a:r>
              <a:t>- Where did you do your internship (company, city, country)?</a:t>
            </a:r>
          </a:p>
          <a:p>
            <a:pPr>
              <a:defRPr/>
            </a:pPr>
            <a:r>
              <a:t>- When was it (dates)?</a:t>
            </a:r>
          </a:p>
          <a:p>
            <a:pPr>
              <a:defRPr/>
            </a:pPr>
            <a:endParaRPr/>
          </a:p>
          <a:p>
            <a:pPr>
              <a:defRPr/>
            </a:pPr>
            <a:r>
              <a:t>TIP: Replace all [brackets] with your own information.</a:t>
            </a:r>
          </a:p>
          <a:p>
            <a:pPr>
              <a:defRPr/>
            </a:pPr>
            <a:r>
              <a:t>Start with a friendly greeting:</a:t>
            </a:r>
          </a:p>
          <a:p>
            <a:pPr>
              <a:defRPr/>
            </a:pPr>
            <a:r>
              <a:t>'Hello everyone! My name is ... and I'm in class ...'</a:t>
            </a:r>
          </a:p>
          <a:p>
            <a:pPr>
              <a:defRPr/>
            </a:pPr>
            <a:r>
              <a:t>'I did my internship at ... in ... from ... to ...'</a:t>
            </a:r>
          </a:p>
        </p:txBody>
      </p:sp>
      <p:sp>
        <p:nvSpPr>
          <p:cNvPr id="1093001592" name="Slide Number Placeholder 3"/>
          <p:cNvSpPr>
            <a:spLocks noGrp="1"/>
          </p:cNvSpPr>
          <p:nvPr>
            <p:ph type="sldNum" sz="quarter" idx="5"/>
          </p:nvPr>
        </p:nvSpPr>
        <p:spPr bwMode="auto"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81191473" name="Slide Image Placeholder 1"/>
          <p:cNvSpPr>
            <a:spLocks noGrp="1" noRot="1" noChangeAspect="1"/>
          </p:cNvSpPr>
          <p:nvPr>
            <p:ph type="sldImg" idx="2"/>
          </p:nvPr>
        </p:nvSpPr>
        <p:spPr bwMode="auto"/>
      </p:sp>
      <p:sp>
        <p:nvSpPr>
          <p:cNvPr id="509194645" name="Notes Placeholder 2"/>
          <p:cNvSpPr>
            <a:spLocks noGrp="1"/>
          </p:cNvSpPr>
          <p:nvPr>
            <p:ph type="body" sz="quarter" idx="3"/>
          </p:nvPr>
        </p:nvSpPr>
        <p:spPr bwMode="auto"/>
        <p:txBody>
          <a:bodyPr/>
          <a:lstStyle/>
          <a:p>
            <a:pPr>
              <a:defRPr/>
            </a:pPr>
            <a:r>
              <a:rPr dirty="0"/>
              <a:t>GUIDING QUESTIONS:</a:t>
            </a:r>
          </a:p>
          <a:p>
            <a:pPr>
              <a:defRPr/>
            </a:pPr>
            <a:r>
              <a:rPr dirty="0"/>
              <a:t>- What industry is the company in?</a:t>
            </a:r>
          </a:p>
          <a:p>
            <a:pPr>
              <a:defRPr/>
            </a:pPr>
            <a:r>
              <a:rPr dirty="0"/>
              <a:t>- What does it produce or offer?</a:t>
            </a:r>
          </a:p>
          <a:p>
            <a:pPr>
              <a:defRPr/>
            </a:pPr>
            <a:r>
              <a:rPr dirty="0"/>
              <a:t>- How big is it (employees, locations)?</a:t>
            </a:r>
          </a:p>
          <a:p>
            <a:pPr>
              <a:defRPr/>
            </a:pPr>
            <a:r>
              <a:rPr dirty="0"/>
              <a:t>- What makes it international? Which countries?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USEFUL PHRASES:</a:t>
            </a:r>
          </a:p>
          <a:p>
            <a:pPr>
              <a:defRPr/>
            </a:pPr>
            <a:r>
              <a:rPr dirty="0"/>
              <a:t>- 'The company is in the ... industry. They produce / offer ...'</a:t>
            </a:r>
          </a:p>
          <a:p>
            <a:pPr>
              <a:defRPr/>
            </a:pPr>
            <a:r>
              <a:rPr dirty="0"/>
              <a:t>- 'It was founded in ... and currently has about ... employees.'</a:t>
            </a:r>
          </a:p>
          <a:p>
            <a:pPr>
              <a:defRPr/>
            </a:pPr>
            <a:r>
              <a:rPr dirty="0"/>
              <a:t>- 'The company has offices in ... and works with partners in ...'</a:t>
            </a:r>
          </a:p>
          <a:p>
            <a:pPr>
              <a:defRPr/>
            </a:pPr>
            <a:r>
              <a:rPr dirty="0"/>
              <a:t>- 'What makes it international is ...'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TIP: Use your </a:t>
            </a:r>
            <a:r>
              <a:rPr i="1" dirty="0"/>
              <a:t>Company Fact Sheet </a:t>
            </a:r>
            <a:r>
              <a:rPr dirty="0"/>
              <a:t>here!</a:t>
            </a:r>
          </a:p>
        </p:txBody>
      </p:sp>
      <p:sp>
        <p:nvSpPr>
          <p:cNvPr id="367640585" name="Slide Number Placeholder 3"/>
          <p:cNvSpPr>
            <a:spLocks noGrp="1"/>
          </p:cNvSpPr>
          <p:nvPr>
            <p:ph type="sldNum" sz="quarter" idx="5"/>
          </p:nvPr>
        </p:nvSpPr>
        <p:spPr bwMode="auto"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1080548" name="Slide Image Placeholder 1"/>
          <p:cNvSpPr>
            <a:spLocks noGrp="1" noRot="1" noChangeAspect="1"/>
          </p:cNvSpPr>
          <p:nvPr>
            <p:ph type="sldImg" idx="2"/>
          </p:nvPr>
        </p:nvSpPr>
        <p:spPr bwMode="auto"/>
      </p:sp>
      <p:sp>
        <p:nvSpPr>
          <p:cNvPr id="1021120629" name="Notes Placeholder 2"/>
          <p:cNvSpPr>
            <a:spLocks noGrp="1"/>
          </p:cNvSpPr>
          <p:nvPr>
            <p:ph type="body" sz="quarter" idx="3"/>
          </p:nvPr>
        </p:nvSpPr>
        <p:spPr bwMode="auto"/>
        <p:txBody>
          <a:bodyPr/>
          <a:lstStyle/>
          <a:p>
            <a:pPr>
              <a:defRPr/>
            </a:pPr>
            <a:r>
              <a:rPr dirty="0"/>
              <a:t>GUIDING QUESTIONS:</a:t>
            </a:r>
          </a:p>
          <a:p>
            <a:pPr>
              <a:defRPr/>
            </a:pPr>
            <a:r>
              <a:rPr dirty="0"/>
              <a:t>- Which departments or areas did you visit?</a:t>
            </a:r>
          </a:p>
          <a:p>
            <a:pPr>
              <a:defRPr/>
            </a:pPr>
            <a:r>
              <a:rPr dirty="0"/>
              <a:t>- What were the 2-3 best moments?</a:t>
            </a:r>
          </a:p>
          <a:p>
            <a:pPr>
              <a:defRPr/>
            </a:pPr>
            <a:r>
              <a:rPr dirty="0"/>
              <a:t>- Was there a typical daily routine?</a:t>
            </a:r>
          </a:p>
          <a:p>
            <a:pPr>
              <a:defRPr/>
            </a:pPr>
            <a:r>
              <a:rPr dirty="0"/>
              <a:t>- Do you have </a:t>
            </a:r>
            <a:r>
              <a:rPr lang="de-DE" dirty="0" err="1"/>
              <a:t>some</a:t>
            </a:r>
            <a:r>
              <a:rPr lang="de-DE" dirty="0"/>
              <a:t> </a:t>
            </a:r>
            <a:r>
              <a:rPr dirty="0"/>
              <a:t>photos or sketches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show</a:t>
            </a:r>
            <a:r>
              <a:rPr lang="de-DE" dirty="0"/>
              <a:t> </a:t>
            </a:r>
            <a:r>
              <a:rPr lang="de-DE" dirty="0" err="1"/>
              <a:t>here</a:t>
            </a:r>
            <a:r>
              <a:rPr dirty="0"/>
              <a:t>?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USEFUL PHRASES:</a:t>
            </a:r>
          </a:p>
          <a:p>
            <a:pPr>
              <a:defRPr/>
            </a:pPr>
            <a:r>
              <a:rPr dirty="0"/>
              <a:t>- 'During the week, I visited several departments, including ...'</a:t>
            </a:r>
          </a:p>
          <a:p>
            <a:pPr>
              <a:defRPr/>
            </a:pPr>
            <a:r>
              <a:rPr dirty="0"/>
              <a:t>- 'One of the highlights was when I ...'</a:t>
            </a:r>
          </a:p>
          <a:p>
            <a:pPr>
              <a:defRPr/>
            </a:pPr>
            <a:r>
              <a:rPr dirty="0"/>
              <a:t>- 'A typical day looked like this: ...'</a:t>
            </a:r>
          </a:p>
          <a:p>
            <a:pPr>
              <a:defRPr/>
            </a:pPr>
            <a:r>
              <a:rPr dirty="0"/>
              <a:t>- 'As you can see in this photo, ...'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TIP: Don't describe every single day! Pick your 2-3 best moments. Add photos if you have them.</a:t>
            </a:r>
          </a:p>
        </p:txBody>
      </p:sp>
      <p:sp>
        <p:nvSpPr>
          <p:cNvPr id="645414902" name="Slide Number Placeholder 3"/>
          <p:cNvSpPr>
            <a:spLocks noGrp="1"/>
          </p:cNvSpPr>
          <p:nvPr>
            <p:ph type="sldNum" sz="quarter" idx="5"/>
          </p:nvPr>
        </p:nvSpPr>
        <p:spPr bwMode="auto"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8942556" name="Slide Image Placeholder 1"/>
          <p:cNvSpPr>
            <a:spLocks noGrp="1" noRot="1" noChangeAspect="1"/>
          </p:cNvSpPr>
          <p:nvPr>
            <p:ph type="sldImg" idx="2"/>
          </p:nvPr>
        </p:nvSpPr>
        <p:spPr bwMode="auto"/>
      </p:sp>
      <p:sp>
        <p:nvSpPr>
          <p:cNvPr id="1427885385" name="Notes Placeholder 2"/>
          <p:cNvSpPr>
            <a:spLocks noGrp="1"/>
          </p:cNvSpPr>
          <p:nvPr>
            <p:ph type="body" sz="quarter" idx="3"/>
          </p:nvPr>
        </p:nvSpPr>
        <p:spPr bwMode="auto"/>
        <p:txBody>
          <a:bodyPr/>
          <a:lstStyle/>
          <a:p>
            <a:pPr>
              <a:defRPr/>
            </a:pPr>
            <a:r>
              <a:rPr dirty="0"/>
              <a:t>GUIDING QUESTIONS:</a:t>
            </a:r>
          </a:p>
          <a:p>
            <a:pPr>
              <a:defRPr/>
            </a:pPr>
            <a:r>
              <a:rPr dirty="0"/>
              <a:t>- </a:t>
            </a:r>
            <a:r>
              <a:rPr dirty="0" err="1"/>
              <a:t>Wh</a:t>
            </a:r>
            <a:r>
              <a:rPr lang="de-DE" dirty="0"/>
              <a:t>at</a:t>
            </a:r>
            <a:r>
              <a:rPr dirty="0"/>
              <a:t> task or experience do you want to talk about in detail?</a:t>
            </a:r>
          </a:p>
          <a:p>
            <a:pPr>
              <a:defRPr/>
            </a:pPr>
            <a:r>
              <a:rPr dirty="0"/>
              <a:t>- What exactly did you do? Describe it step by step.</a:t>
            </a:r>
          </a:p>
          <a:p>
            <a:pPr>
              <a:defRPr/>
            </a:pPr>
            <a:r>
              <a:rPr dirty="0"/>
              <a:t>- What did you learn or discover?</a:t>
            </a:r>
          </a:p>
          <a:p>
            <a:pPr>
              <a:defRPr/>
            </a:pPr>
            <a:r>
              <a:rPr dirty="0"/>
              <a:t>- Why was it particularly interesting or surprising?</a:t>
            </a:r>
          </a:p>
          <a:p>
            <a:pPr>
              <a:defRPr/>
            </a:pPr>
            <a:r>
              <a:rPr dirty="0"/>
              <a:t>- Do you have a result to show (sketch, chart, photo)?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USEFUL PHRASES:</a:t>
            </a:r>
          </a:p>
          <a:p>
            <a:pPr>
              <a:defRPr/>
            </a:pPr>
            <a:r>
              <a:rPr dirty="0"/>
              <a:t>- 'I would like to tell you more about ...'</a:t>
            </a:r>
          </a:p>
          <a:p>
            <a:pPr>
              <a:defRPr/>
            </a:pPr>
            <a:r>
              <a:rPr dirty="0"/>
              <a:t>- 'What I found really interesting was ...'</a:t>
            </a:r>
          </a:p>
          <a:p>
            <a:pPr>
              <a:defRPr/>
            </a:pPr>
            <a:r>
              <a:rPr dirty="0"/>
              <a:t>- 'First, I ... Then I ... Finally, I ...'</a:t>
            </a:r>
          </a:p>
          <a:p>
            <a:pPr>
              <a:defRPr/>
            </a:pPr>
            <a:r>
              <a:rPr dirty="0"/>
              <a:t>- 'This was surprising because ...'</a:t>
            </a:r>
          </a:p>
          <a:p>
            <a:pPr>
              <a:defRPr/>
            </a:pPr>
            <a:r>
              <a:rPr dirty="0"/>
              <a:t>- 'Here you can see the result of my task: ...'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TIP: This is the heart of your presentation</a:t>
            </a:r>
            <a:r>
              <a:rPr lang="de-DE" dirty="0"/>
              <a:t>.</a:t>
            </a:r>
            <a:r>
              <a:rPr dirty="0"/>
              <a:t> Use results from your </a:t>
            </a:r>
            <a:r>
              <a:rPr i="1" dirty="0"/>
              <a:t>Task Cards (charts, sketches, photos, glossaries).</a:t>
            </a:r>
          </a:p>
        </p:txBody>
      </p:sp>
      <p:sp>
        <p:nvSpPr>
          <p:cNvPr id="237832842" name="Slide Number Placeholder 3"/>
          <p:cNvSpPr>
            <a:spLocks noGrp="1"/>
          </p:cNvSpPr>
          <p:nvPr>
            <p:ph type="sldNum" sz="quarter" idx="5"/>
          </p:nvPr>
        </p:nvSpPr>
        <p:spPr bwMode="auto"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88449952" name="Slide Image Placeholder 1"/>
          <p:cNvSpPr>
            <a:spLocks noGrp="1" noRot="1" noChangeAspect="1"/>
          </p:cNvSpPr>
          <p:nvPr>
            <p:ph type="sldImg" idx="2"/>
          </p:nvPr>
        </p:nvSpPr>
        <p:spPr bwMode="auto"/>
      </p:sp>
      <p:sp>
        <p:nvSpPr>
          <p:cNvPr id="1549583264" name="Notes Placeholder 2"/>
          <p:cNvSpPr>
            <a:spLocks noGrp="1"/>
          </p:cNvSpPr>
          <p:nvPr>
            <p:ph type="body" sz="quarter" idx="3"/>
          </p:nvPr>
        </p:nvSpPr>
        <p:spPr bwMode="auto"/>
        <p:txBody>
          <a:bodyPr/>
          <a:lstStyle/>
          <a:p>
            <a:pPr>
              <a:defRPr/>
            </a:pPr>
            <a:r>
              <a:rPr dirty="0"/>
              <a:t>GUIDING QUESTIONS:</a:t>
            </a:r>
          </a:p>
          <a:p>
            <a:pPr>
              <a:defRPr/>
            </a:pPr>
            <a:r>
              <a:rPr dirty="0"/>
              <a:t>- What languages did people speak?</a:t>
            </a:r>
          </a:p>
          <a:p>
            <a:pPr>
              <a:defRPr/>
            </a:pPr>
            <a:r>
              <a:rPr dirty="0"/>
              <a:t>- How was it to communicate in English at work?</a:t>
            </a:r>
          </a:p>
          <a:p>
            <a:pPr>
              <a:defRPr/>
            </a:pPr>
            <a:r>
              <a:rPr dirty="0"/>
              <a:t>- Did you learn new business terms?</a:t>
            </a:r>
          </a:p>
          <a:p>
            <a:pPr>
              <a:defRPr/>
            </a:pPr>
            <a:r>
              <a:rPr dirty="0"/>
              <a:t>- Were there cultural differences?</a:t>
            </a:r>
          </a:p>
          <a:p>
            <a:pPr>
              <a:defRPr/>
            </a:pPr>
            <a:r>
              <a:rPr dirty="0"/>
              <a:t>- Did the company work with people in other countries?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USEFUL PHRASES:</a:t>
            </a:r>
          </a:p>
          <a:p>
            <a:pPr>
              <a:defRPr/>
            </a:pPr>
            <a:r>
              <a:rPr dirty="0"/>
              <a:t>- 'At the company, people mostly spoke ...'</a:t>
            </a:r>
          </a:p>
          <a:p>
            <a:pPr>
              <a:defRPr/>
            </a:pPr>
            <a:r>
              <a:rPr dirty="0"/>
              <a:t>- 'At first, I was a bit nervous about speaking English, but ...'</a:t>
            </a:r>
          </a:p>
          <a:p>
            <a:pPr>
              <a:defRPr/>
            </a:pPr>
            <a:r>
              <a:rPr dirty="0"/>
              <a:t>- 'I learned some new business terms, for example ...'</a:t>
            </a:r>
          </a:p>
          <a:p>
            <a:pPr>
              <a:defRPr/>
            </a:pPr>
            <a:r>
              <a:rPr dirty="0"/>
              <a:t>- 'One cultural difference I noticed was ...'</a:t>
            </a:r>
          </a:p>
          <a:p>
            <a:pPr>
              <a:defRPr/>
            </a:pPr>
            <a:r>
              <a:rPr dirty="0"/>
              <a:t>- 'The company works with partners in ... and they communicate by ...'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TIP: Use your </a:t>
            </a:r>
            <a:r>
              <a:rPr i="1" dirty="0"/>
              <a:t>English in </a:t>
            </a:r>
            <a:r>
              <a:rPr lang="de-DE" i="1" dirty="0"/>
              <a:t>A</a:t>
            </a:r>
            <a:r>
              <a:rPr i="1" dirty="0" err="1"/>
              <a:t>ction</a:t>
            </a:r>
            <a:r>
              <a:rPr i="1" dirty="0"/>
              <a:t> </a:t>
            </a:r>
            <a:r>
              <a:rPr dirty="0"/>
              <a:t>glossary and </a:t>
            </a:r>
            <a:r>
              <a:rPr lang="de-DE" i="1" dirty="0"/>
              <a:t>T</a:t>
            </a:r>
            <a:r>
              <a:rPr i="1" dirty="0" err="1"/>
              <a:t>eamwork</a:t>
            </a:r>
            <a:r>
              <a:rPr i="1" dirty="0"/>
              <a:t> </a:t>
            </a:r>
            <a:r>
              <a:rPr lang="de-DE" i="1" dirty="0"/>
              <a:t>A</a:t>
            </a:r>
            <a:r>
              <a:rPr i="1" dirty="0"/>
              <a:t>cross </a:t>
            </a:r>
            <a:r>
              <a:rPr lang="de-DE" i="1" dirty="0"/>
              <a:t>B</a:t>
            </a:r>
            <a:r>
              <a:rPr i="1" dirty="0"/>
              <a:t>orders </a:t>
            </a:r>
            <a:r>
              <a:rPr dirty="0"/>
              <a:t>results here!</a:t>
            </a:r>
          </a:p>
        </p:txBody>
      </p:sp>
      <p:sp>
        <p:nvSpPr>
          <p:cNvPr id="1199856499" name="Slide Number Placeholder 3"/>
          <p:cNvSpPr>
            <a:spLocks noGrp="1"/>
          </p:cNvSpPr>
          <p:nvPr>
            <p:ph type="sldNum" sz="quarter" idx="5"/>
          </p:nvPr>
        </p:nvSpPr>
        <p:spPr bwMode="auto"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287883" name="Slide Image Placeholder 1"/>
          <p:cNvSpPr>
            <a:spLocks noGrp="1" noRot="1" noChangeAspect="1"/>
          </p:cNvSpPr>
          <p:nvPr>
            <p:ph type="sldImg" idx="2"/>
          </p:nvPr>
        </p:nvSpPr>
        <p:spPr bwMode="auto"/>
      </p:sp>
      <p:sp>
        <p:nvSpPr>
          <p:cNvPr id="1554053594" name="Notes Placeholder 2"/>
          <p:cNvSpPr>
            <a:spLocks noGrp="1"/>
          </p:cNvSpPr>
          <p:nvPr>
            <p:ph type="body" sz="quarter" idx="3"/>
          </p:nvPr>
        </p:nvSpPr>
        <p:spPr bwMode="auto"/>
        <p:txBody>
          <a:bodyPr/>
          <a:lstStyle/>
          <a:p>
            <a:pPr>
              <a:defRPr/>
            </a:pPr>
            <a:r>
              <a:t>GUIDING QUESTIONS:</a:t>
            </a:r>
          </a:p>
          <a:p>
            <a:pPr>
              <a:defRPr/>
            </a:pPr>
            <a:r>
              <a:t>- What are the 3 most important things you learned?</a:t>
            </a:r>
          </a:p>
          <a:p>
            <a:pPr>
              <a:defRPr/>
            </a:pPr>
            <a:r>
              <a:t>- What surprised you the most?</a:t>
            </a:r>
          </a:p>
          <a:p>
            <a:pPr>
              <a:defRPr/>
            </a:pPr>
            <a:r>
              <a:t>- Has your idea of the working world changed? How?</a:t>
            </a:r>
          </a:p>
          <a:p>
            <a:pPr>
              <a:defRPr/>
            </a:pPr>
            <a:r>
              <a:t>- Did you learn something about yourself?</a:t>
            </a:r>
          </a:p>
          <a:p>
            <a:pPr>
              <a:defRPr/>
            </a:pPr>
            <a:endParaRPr/>
          </a:p>
          <a:p>
            <a:pPr>
              <a:defRPr/>
            </a:pPr>
            <a:r>
              <a:t>USEFUL PHRASES:</a:t>
            </a:r>
          </a:p>
          <a:p>
            <a:pPr>
              <a:defRPr/>
            </a:pPr>
            <a:r>
              <a:t>- 'The most important thing I learned is ...'</a:t>
            </a:r>
          </a:p>
          <a:p>
            <a:pPr>
              <a:defRPr/>
            </a:pPr>
            <a:r>
              <a:t>- 'What surprised me the most was ...'</a:t>
            </a:r>
          </a:p>
          <a:p>
            <a:pPr>
              <a:defRPr/>
            </a:pPr>
            <a:r>
              <a:t>- 'Before the internship, I thought ... but now I know that ...'</a:t>
            </a:r>
          </a:p>
          <a:p>
            <a:pPr>
              <a:defRPr/>
            </a:pPr>
            <a:r>
              <a:t>- 'I also learned something about myself: ...'</a:t>
            </a:r>
          </a:p>
          <a:p>
            <a:pPr>
              <a:defRPr/>
            </a:pPr>
            <a:r>
              <a:t>- 'My view of the working world has changed because ...'</a:t>
            </a:r>
          </a:p>
          <a:p>
            <a:pPr>
              <a:defRPr/>
            </a:pPr>
            <a:endParaRPr/>
          </a:p>
          <a:p>
            <a:pPr>
              <a:defRPr/>
            </a:pPr>
            <a:r>
              <a:t>TIP: Look at your daily reflections (My Day cards) for inspiration.</a:t>
            </a:r>
          </a:p>
        </p:txBody>
      </p:sp>
      <p:sp>
        <p:nvSpPr>
          <p:cNvPr id="976811020" name="Slide Number Placeholder 3"/>
          <p:cNvSpPr>
            <a:spLocks noGrp="1"/>
          </p:cNvSpPr>
          <p:nvPr>
            <p:ph type="sldNum" sz="quarter" idx="5"/>
          </p:nvPr>
        </p:nvSpPr>
        <p:spPr bwMode="auto"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78605215" name="Slide Image Placeholder 1"/>
          <p:cNvSpPr>
            <a:spLocks noGrp="1" noRot="1" noChangeAspect="1"/>
          </p:cNvSpPr>
          <p:nvPr>
            <p:ph type="sldImg" idx="2"/>
          </p:nvPr>
        </p:nvSpPr>
        <p:spPr bwMode="auto"/>
      </p:sp>
      <p:sp>
        <p:nvSpPr>
          <p:cNvPr id="1548438106" name="Notes Placeholder 2"/>
          <p:cNvSpPr>
            <a:spLocks noGrp="1"/>
          </p:cNvSpPr>
          <p:nvPr>
            <p:ph type="body" sz="quarter" idx="3"/>
          </p:nvPr>
        </p:nvSpPr>
        <p:spPr bwMode="auto"/>
        <p:txBody>
          <a:bodyPr/>
          <a:lstStyle/>
          <a:p>
            <a:pPr>
              <a:defRPr/>
            </a:pPr>
            <a:r>
              <a:rPr dirty="0"/>
              <a:t>GUIDING QUESTIONS:</a:t>
            </a:r>
          </a:p>
          <a:p>
            <a:pPr>
              <a:defRPr/>
            </a:pPr>
            <a:r>
              <a:rPr dirty="0"/>
              <a:t>- Would you recommend this internship? Why?</a:t>
            </a:r>
          </a:p>
          <a:p>
            <a:pPr>
              <a:defRPr/>
            </a:pPr>
            <a:r>
              <a:rPr dirty="0"/>
              <a:t>- What will you take away for your own future?</a:t>
            </a:r>
          </a:p>
          <a:p>
            <a:pPr>
              <a:defRPr/>
            </a:pPr>
            <a:r>
              <a:rPr dirty="0"/>
              <a:t>- Is there a job or area you</a:t>
            </a:r>
            <a:r>
              <a:rPr lang="de-DE" dirty="0"/>
              <a:t>'</a:t>
            </a:r>
            <a:r>
              <a:rPr dirty="0"/>
              <a:t>d like to explore further?</a:t>
            </a:r>
          </a:p>
          <a:p>
            <a:pPr>
              <a:defRPr/>
            </a:pPr>
            <a:r>
              <a:rPr dirty="0"/>
              <a:t>- Who would you like to thank?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USEFUL PHRASES:</a:t>
            </a:r>
          </a:p>
          <a:p>
            <a:pPr>
              <a:defRPr/>
            </a:pPr>
            <a:r>
              <a:rPr dirty="0"/>
              <a:t>- 'I would definitely recommend this internship because ...'</a:t>
            </a:r>
          </a:p>
          <a:p>
            <a:pPr>
              <a:defRPr/>
            </a:pPr>
            <a:r>
              <a:rPr dirty="0"/>
              <a:t>- 'For my own future, I will take away ...'</a:t>
            </a:r>
          </a:p>
          <a:p>
            <a:pPr>
              <a:defRPr/>
            </a:pPr>
            <a:r>
              <a:rPr dirty="0"/>
              <a:t>- 'I could imagine working in ... one day because ...'</a:t>
            </a:r>
          </a:p>
          <a:p>
            <a:pPr>
              <a:defRPr/>
            </a:pPr>
            <a:r>
              <a:rPr dirty="0"/>
              <a:t>- 'I would like to thank ... for ...'</a:t>
            </a:r>
          </a:p>
          <a:p>
            <a:pPr>
              <a:defRPr/>
            </a:pPr>
            <a:r>
              <a:rPr dirty="0"/>
              <a:t>- 'If you get the chance to do an international internship - go for it!'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TIP: End on a positive, personal note. Honest &gt; perfect!</a:t>
            </a:r>
          </a:p>
        </p:txBody>
      </p:sp>
      <p:sp>
        <p:nvSpPr>
          <p:cNvPr id="925870788" name="Slide Number Placeholder 3"/>
          <p:cNvSpPr>
            <a:spLocks noGrp="1"/>
          </p:cNvSpPr>
          <p:nvPr>
            <p:ph type="sldNum" sz="quarter" idx="5"/>
          </p:nvPr>
        </p:nvSpPr>
        <p:spPr bwMode="auto"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1743935" name="Slide Image Placeholder 1"/>
          <p:cNvSpPr>
            <a:spLocks noGrp="1" noRot="1" noChangeAspect="1"/>
          </p:cNvSpPr>
          <p:nvPr>
            <p:ph type="sldImg" idx="2"/>
          </p:nvPr>
        </p:nvSpPr>
        <p:spPr bwMode="auto"/>
      </p:sp>
      <p:sp>
        <p:nvSpPr>
          <p:cNvPr id="272502811" name="Notes Placeholder 2"/>
          <p:cNvSpPr>
            <a:spLocks noGrp="1"/>
          </p:cNvSpPr>
          <p:nvPr>
            <p:ph type="body" sz="quarter" idx="3"/>
          </p:nvPr>
        </p:nvSpPr>
        <p:spPr bwMode="auto"/>
        <p:txBody>
          <a:bodyPr/>
          <a:lstStyle/>
          <a:p>
            <a:pPr>
              <a:defRPr/>
            </a:pPr>
            <a:r>
              <a:rPr dirty="0"/>
              <a:t>You made it</a:t>
            </a:r>
            <a:r>
              <a:rPr lang="de-DE" dirty="0"/>
              <a:t>.</a:t>
            </a:r>
            <a:r>
              <a:rPr dirty="0"/>
              <a:t> Well done!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Stay calm, smile, and wait for questions.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If someone asks a question:</a:t>
            </a:r>
          </a:p>
          <a:p>
            <a:pPr>
              <a:defRPr/>
            </a:pPr>
            <a:r>
              <a:rPr dirty="0"/>
              <a:t>- 'That's a good question. I think ...'</a:t>
            </a:r>
          </a:p>
          <a:p>
            <a:pPr>
              <a:defRPr/>
            </a:pPr>
            <a:r>
              <a:rPr dirty="0"/>
              <a:t>- 'I'm not sure about that, but ...'</a:t>
            </a:r>
          </a:p>
          <a:p>
            <a:pPr>
              <a:defRPr/>
            </a:pPr>
            <a:r>
              <a:rPr dirty="0"/>
              <a:t>- 'Could you repeat the question, please?'</a:t>
            </a:r>
          </a:p>
          <a:p>
            <a:pPr>
              <a:defRPr/>
            </a:pPr>
            <a:endParaRPr dirty="0"/>
          </a:p>
          <a:p>
            <a:pPr>
              <a:defRPr/>
            </a:pPr>
            <a:r>
              <a:rPr dirty="0"/>
              <a:t>If nobody asks, that</a:t>
            </a:r>
            <a:r>
              <a:rPr lang="de-DE" dirty="0"/>
              <a:t>'</a:t>
            </a:r>
            <a:r>
              <a:rPr dirty="0"/>
              <a:t>s fine too. Just say 'Thank you!' with a smile and sit down.</a:t>
            </a:r>
          </a:p>
        </p:txBody>
      </p:sp>
      <p:sp>
        <p:nvSpPr>
          <p:cNvPr id="295023980" name="Slide Number Placeholder 3"/>
          <p:cNvSpPr>
            <a:spLocks noGrp="1"/>
          </p:cNvSpPr>
          <p:nvPr>
            <p:ph type="sldNum" sz="quarter" idx="5"/>
          </p:nvPr>
        </p:nvSpPr>
        <p:spPr bwMode="auto"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52652228" name="Title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559952552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/>
          </a:p>
        </p:txBody>
      </p:sp>
      <p:sp>
        <p:nvSpPr>
          <p:cNvPr id="248818870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212352282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6497724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73207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902075976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67388594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256584070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9438033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2029535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462763700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38509015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152407856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0848329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7867762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68573437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381160595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140601257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18133000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21057985" name="Title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21257913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303932670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80151552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02547071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00954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977927107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321627759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875715728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489654342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5460135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320081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83200165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464633857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2133966220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7900583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37935965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547765816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27552194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7948917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756801899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329735402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88177706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41417249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518270877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26389703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3344046" name="Title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356954960" name="Content Placeholder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774833511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755763254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1618615887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5811933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69786478" name="Title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061836707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33013335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75541385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845370190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72314874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4732564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91331713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962767488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CAD085-E8A6-8845-BD4E-CB4CCA059FC4}" type="datetimeFigureOut">
              <a:rPr lang="en-US"/>
              <a:t>7/5/2026</a:t>
            </a:fld>
            <a:endParaRPr lang="en-US"/>
          </a:p>
        </p:txBody>
      </p:sp>
      <p:sp>
        <p:nvSpPr>
          <p:cNvPr id="789374520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8683764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1FF6DA9-008F-8B48-92A6-B652298478BF}" type="slidenum">
              <a:rPr lang="en-US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isb.bayern.de/schularten/realschule/faecher/englisch/nextstep/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AFAF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0424018" name="Rectangle 1"/>
          <p:cNvSpPr/>
          <p:nvPr/>
        </p:nvSpPr>
        <p:spPr bwMode="auto">
          <a:xfrm>
            <a:off x="0" y="0"/>
            <a:ext cx="12191695" cy="3840480"/>
          </a:xfrm>
          <a:prstGeom prst="rect">
            <a:avLst/>
          </a:prstGeom>
          <a:solidFill>
            <a:srgbClr val="225C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58974170" name="Rectangle 2"/>
          <p:cNvSpPr/>
          <p:nvPr/>
        </p:nvSpPr>
        <p:spPr bwMode="auto">
          <a:xfrm>
            <a:off x="0" y="3840480"/>
            <a:ext cx="12191695" cy="73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09726366" name="Oval 4"/>
          <p:cNvSpPr/>
          <p:nvPr/>
        </p:nvSpPr>
        <p:spPr bwMode="auto">
          <a:xfrm>
            <a:off x="-1123406" y="2752098"/>
            <a:ext cx="2246811" cy="218566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9024474" name="TextBox 5"/>
          <p:cNvSpPr txBox="1"/>
          <p:nvPr/>
        </p:nvSpPr>
        <p:spPr bwMode="auto">
          <a:xfrm>
            <a:off x="1097280" y="587312"/>
            <a:ext cx="9144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400" b="1">
                <a:solidFill>
                  <a:srgbClr val="FFFFFF"/>
                </a:solidFill>
                <a:latin typeface="Calibri"/>
              </a:defRPr>
            </a:pPr>
            <a:r>
              <a:rPr lang="de-DE" i="1" dirty="0" err="1"/>
              <a:t>NextStep</a:t>
            </a:r>
            <a:endParaRPr lang="de-DE" i="1" dirty="0"/>
          </a:p>
          <a:p>
            <a:pPr algn="l">
              <a:defRPr sz="4400" b="1">
                <a:solidFill>
                  <a:srgbClr val="FFFFFF"/>
                </a:solidFill>
                <a:latin typeface="Calibri"/>
              </a:defRPr>
            </a:pPr>
            <a:br>
              <a:rPr lang="de-DE" dirty="0"/>
            </a:br>
            <a:r>
              <a:rPr dirty="0"/>
              <a:t>My International Internship</a:t>
            </a:r>
          </a:p>
        </p:txBody>
      </p:sp>
      <p:sp>
        <p:nvSpPr>
          <p:cNvPr id="637747924" name="TextBox 6"/>
          <p:cNvSpPr txBox="1"/>
          <p:nvPr/>
        </p:nvSpPr>
        <p:spPr bwMode="auto">
          <a:xfrm>
            <a:off x="1123405" y="2615307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0D0E8"/>
                </a:solidFill>
                <a:latin typeface="Calibri"/>
              </a:defRPr>
            </a:pPr>
            <a:r>
              <a:rPr sz="2400" dirty="0"/>
              <a:t>A Week of Learning, Exploring and Growing</a:t>
            </a:r>
          </a:p>
        </p:txBody>
      </p:sp>
      <p:sp>
        <p:nvSpPr>
          <p:cNvPr id="1673143133" name="Rectangle 7"/>
          <p:cNvSpPr/>
          <p:nvPr/>
        </p:nvSpPr>
        <p:spPr bwMode="auto">
          <a:xfrm>
            <a:off x="1123405" y="1371353"/>
            <a:ext cx="8856618" cy="6556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6615939" name="TextBox 8"/>
          <p:cNvSpPr txBox="1"/>
          <p:nvPr/>
        </p:nvSpPr>
        <p:spPr bwMode="auto">
          <a:xfrm>
            <a:off x="1188720" y="4402288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1C2E4A"/>
                </a:solidFill>
                <a:latin typeface="Calibri"/>
              </a:defRPr>
            </a:pPr>
            <a:r>
              <a:rPr dirty="0"/>
              <a:t>[Your Name]  •  [Your Class]</a:t>
            </a:r>
          </a:p>
        </p:txBody>
      </p:sp>
      <p:sp>
        <p:nvSpPr>
          <p:cNvPr id="1638740268" name="TextBox 9"/>
          <p:cNvSpPr txBox="1"/>
          <p:nvPr/>
        </p:nvSpPr>
        <p:spPr bwMode="auto">
          <a:xfrm>
            <a:off x="1188720" y="4937760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0">
                <a:solidFill>
                  <a:srgbClr val="666E7A"/>
                </a:solidFill>
                <a:latin typeface="Calibri"/>
              </a:defRPr>
            </a:pPr>
            <a:r>
              <a:rPr dirty="0"/>
              <a:t>[Company Name]  •  [City, Country]</a:t>
            </a:r>
          </a:p>
        </p:txBody>
      </p:sp>
      <p:sp>
        <p:nvSpPr>
          <p:cNvPr id="647121983" name="TextBox 10"/>
          <p:cNvSpPr txBox="1"/>
          <p:nvPr/>
        </p:nvSpPr>
        <p:spPr bwMode="auto">
          <a:xfrm>
            <a:off x="1188720" y="5408023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0">
                <a:solidFill>
                  <a:srgbClr val="666E7A"/>
                </a:solidFill>
                <a:latin typeface="Calibri"/>
              </a:defRPr>
            </a:pPr>
            <a:r>
              <a:rPr dirty="0"/>
              <a:t>[Start Date] – [End Date]</a:t>
            </a:r>
          </a:p>
        </p:txBody>
      </p:sp>
      <p:sp>
        <p:nvSpPr>
          <p:cNvPr id="1526082861" name="Rectangle 11"/>
          <p:cNvSpPr/>
          <p:nvPr/>
        </p:nvSpPr>
        <p:spPr bwMode="auto">
          <a:xfrm>
            <a:off x="0" y="6537960"/>
            <a:ext cx="12191695" cy="32004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74965375" name="TextBox 12"/>
          <p:cNvSpPr txBox="1"/>
          <p:nvPr/>
        </p:nvSpPr>
        <p:spPr bwMode="auto">
          <a:xfrm>
            <a:off x="731520" y="6565392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E7A"/>
                </a:solidFill>
                <a:latin typeface="Calibri"/>
              </a:defRPr>
            </a:pPr>
            <a:r>
              <a:t>International Student Internship • Year 9 • Realschule Bayern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AD22AE1-8352-D429-43D8-9CEB3C8192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1EFEC"/>
              </a:clrFrom>
              <a:clrTo>
                <a:srgbClr val="F1EF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517" y="4220780"/>
            <a:ext cx="1822763" cy="1931655"/>
          </a:xfrm>
          <a:prstGeom prst="rect">
            <a:avLst/>
          </a:prstGeom>
        </p:spPr>
      </p:pic>
      <p:sp>
        <p:nvSpPr>
          <p:cNvPr id="973756122" name="Oval 3"/>
          <p:cNvSpPr/>
          <p:nvPr/>
        </p:nvSpPr>
        <p:spPr bwMode="auto">
          <a:xfrm>
            <a:off x="9601200" y="-731520"/>
            <a:ext cx="3200400" cy="3200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AFAF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8065878" name="Rectangle 1"/>
          <p:cNvSpPr/>
          <p:nvPr/>
        </p:nvSpPr>
        <p:spPr bwMode="auto">
          <a:xfrm>
            <a:off x="0" y="0"/>
            <a:ext cx="411480" cy="6858000"/>
          </a:xfrm>
          <a:prstGeom prst="rect">
            <a:avLst/>
          </a:prstGeom>
          <a:solidFill>
            <a:srgbClr val="225C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40210034" name="Rectangle 2"/>
          <p:cNvSpPr/>
          <p:nvPr/>
        </p:nvSpPr>
        <p:spPr bwMode="auto">
          <a:xfrm>
            <a:off x="411480" y="0"/>
            <a:ext cx="5486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68701325" name="Rectangle 3"/>
          <p:cNvSpPr/>
          <p:nvPr/>
        </p:nvSpPr>
        <p:spPr bwMode="auto">
          <a:xfrm>
            <a:off x="0" y="0"/>
            <a:ext cx="12191695" cy="731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33125760" name="Rectangle 4"/>
          <p:cNvSpPr/>
          <p:nvPr/>
        </p:nvSpPr>
        <p:spPr bwMode="auto">
          <a:xfrm>
            <a:off x="0" y="6537960"/>
            <a:ext cx="12191695" cy="32004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27040109" name="TextBox 5"/>
          <p:cNvSpPr txBox="1"/>
          <p:nvPr/>
        </p:nvSpPr>
        <p:spPr bwMode="auto">
          <a:xfrm>
            <a:off x="731520" y="656539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E7A"/>
                </a:solidFill>
                <a:latin typeface="Calibri"/>
              </a:defRPr>
            </a:pPr>
            <a:r>
              <a:t>My International Internship</a:t>
            </a:r>
          </a:p>
        </p:txBody>
      </p:sp>
      <p:sp>
        <p:nvSpPr>
          <p:cNvPr id="1505429425" name="TextBox 6"/>
          <p:cNvSpPr txBox="1"/>
          <p:nvPr/>
        </p:nvSpPr>
        <p:spPr bwMode="auto">
          <a:xfrm>
            <a:off x="10058400" y="6565392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666E7A"/>
                </a:solidFill>
                <a:latin typeface="Calibri"/>
              </a:defRPr>
            </a:pPr>
            <a:r>
              <a:t>2 / 8</a:t>
            </a:r>
          </a:p>
        </p:txBody>
      </p:sp>
      <p:sp>
        <p:nvSpPr>
          <p:cNvPr id="1350888084" name="Rounded Rectangle 7"/>
          <p:cNvSpPr/>
          <p:nvPr/>
        </p:nvSpPr>
        <p:spPr bwMode="auto">
          <a:xfrm>
            <a:off x="822960" y="457200"/>
            <a:ext cx="2011680" cy="32004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54131548" name="TextBox 9"/>
          <p:cNvSpPr txBox="1"/>
          <p:nvPr/>
        </p:nvSpPr>
        <p:spPr bwMode="auto">
          <a:xfrm>
            <a:off x="822960" y="914400"/>
            <a:ext cx="1005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1C2E4A"/>
                </a:solidFill>
                <a:latin typeface="Calibri"/>
              </a:defRPr>
            </a:pPr>
            <a:r>
              <a:rPr dirty="0"/>
              <a:t>The Company</a:t>
            </a:r>
          </a:p>
        </p:txBody>
      </p:sp>
      <p:sp>
        <p:nvSpPr>
          <p:cNvPr id="1674224007" name="Rectangle 10"/>
          <p:cNvSpPr/>
          <p:nvPr/>
        </p:nvSpPr>
        <p:spPr bwMode="auto">
          <a:xfrm>
            <a:off x="822960" y="1600200"/>
            <a:ext cx="10360152" cy="548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89509041" name="Rounded Rectangle 11"/>
          <p:cNvSpPr/>
          <p:nvPr/>
        </p:nvSpPr>
        <p:spPr bwMode="auto">
          <a:xfrm>
            <a:off x="850392" y="1947671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E8EC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81248692" name="Rounded Rectangle 12"/>
          <p:cNvSpPr/>
          <p:nvPr/>
        </p:nvSpPr>
        <p:spPr bwMode="auto">
          <a:xfrm>
            <a:off x="822960" y="1920240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07933100" name="TextBox 13"/>
          <p:cNvSpPr txBox="1"/>
          <p:nvPr/>
        </p:nvSpPr>
        <p:spPr bwMode="auto">
          <a:xfrm>
            <a:off x="1143000" y="2194560"/>
            <a:ext cx="987552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Company name: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Industry: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Products / Services: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Number of employees: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Locations / Countries: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What makes it international:  [...]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10C72B7-B475-C3B7-C39E-87C599FF4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3090" y="3757281"/>
            <a:ext cx="1822862" cy="19325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AFAF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071115" name="Rectangle 1"/>
          <p:cNvSpPr/>
          <p:nvPr/>
        </p:nvSpPr>
        <p:spPr bwMode="auto">
          <a:xfrm>
            <a:off x="0" y="0"/>
            <a:ext cx="411480" cy="6858000"/>
          </a:xfrm>
          <a:prstGeom prst="rect">
            <a:avLst/>
          </a:prstGeom>
          <a:solidFill>
            <a:srgbClr val="225C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45693544" name="Rectangle 2"/>
          <p:cNvSpPr/>
          <p:nvPr/>
        </p:nvSpPr>
        <p:spPr bwMode="auto">
          <a:xfrm>
            <a:off x="411480" y="0"/>
            <a:ext cx="5486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30713792" name="Rectangle 3"/>
          <p:cNvSpPr/>
          <p:nvPr/>
        </p:nvSpPr>
        <p:spPr bwMode="auto">
          <a:xfrm>
            <a:off x="0" y="0"/>
            <a:ext cx="12191695" cy="731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30122872" name="Rectangle 4"/>
          <p:cNvSpPr/>
          <p:nvPr/>
        </p:nvSpPr>
        <p:spPr bwMode="auto">
          <a:xfrm>
            <a:off x="0" y="6537960"/>
            <a:ext cx="12191695" cy="32004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41841105" name="TextBox 5"/>
          <p:cNvSpPr txBox="1"/>
          <p:nvPr/>
        </p:nvSpPr>
        <p:spPr bwMode="auto">
          <a:xfrm>
            <a:off x="731520" y="656539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E7A"/>
                </a:solidFill>
                <a:latin typeface="Calibri"/>
              </a:defRPr>
            </a:pPr>
            <a:r>
              <a:t>My International Internship</a:t>
            </a:r>
          </a:p>
        </p:txBody>
      </p:sp>
      <p:sp>
        <p:nvSpPr>
          <p:cNvPr id="1554469916" name="TextBox 6"/>
          <p:cNvSpPr txBox="1"/>
          <p:nvPr/>
        </p:nvSpPr>
        <p:spPr bwMode="auto">
          <a:xfrm>
            <a:off x="10058400" y="6565392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666E7A"/>
                </a:solidFill>
                <a:latin typeface="Calibri"/>
              </a:defRPr>
            </a:pPr>
            <a:r>
              <a:t>3 / 8</a:t>
            </a:r>
          </a:p>
        </p:txBody>
      </p:sp>
      <p:sp>
        <p:nvSpPr>
          <p:cNvPr id="903380104" name="Rounded Rectangle 7"/>
          <p:cNvSpPr/>
          <p:nvPr/>
        </p:nvSpPr>
        <p:spPr bwMode="auto">
          <a:xfrm>
            <a:off x="822960" y="457200"/>
            <a:ext cx="2011680" cy="32004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1767278" name="TextBox 9"/>
          <p:cNvSpPr txBox="1"/>
          <p:nvPr/>
        </p:nvSpPr>
        <p:spPr bwMode="auto">
          <a:xfrm>
            <a:off x="822960" y="914400"/>
            <a:ext cx="10087919" cy="581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1C2E4A"/>
                </a:solidFill>
                <a:latin typeface="Calibri"/>
              </a:defRPr>
            </a:pPr>
            <a:r>
              <a:rPr dirty="0"/>
              <a:t>My week</a:t>
            </a:r>
          </a:p>
        </p:txBody>
      </p:sp>
      <p:sp>
        <p:nvSpPr>
          <p:cNvPr id="1625023547" name="Rectangle 10"/>
          <p:cNvSpPr/>
          <p:nvPr/>
        </p:nvSpPr>
        <p:spPr bwMode="auto">
          <a:xfrm>
            <a:off x="822960" y="1600200"/>
            <a:ext cx="10332720" cy="73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841127" name="Rounded Rectangle 11"/>
          <p:cNvSpPr/>
          <p:nvPr/>
        </p:nvSpPr>
        <p:spPr bwMode="auto">
          <a:xfrm>
            <a:off x="850392" y="1947671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E8EC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43073637" name="Rounded Rectangle 12"/>
          <p:cNvSpPr/>
          <p:nvPr/>
        </p:nvSpPr>
        <p:spPr bwMode="auto">
          <a:xfrm>
            <a:off x="822960" y="1920240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16947980" name="TextBox 13"/>
          <p:cNvSpPr txBox="1"/>
          <p:nvPr/>
        </p:nvSpPr>
        <p:spPr bwMode="auto">
          <a:xfrm>
            <a:off x="1143000" y="2194560"/>
            <a:ext cx="9890639" cy="2819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rPr dirty="0"/>
              <a:t>▸  Departments I visited: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 dirty="0"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rPr dirty="0"/>
              <a:t>Focus 1: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 dirty="0"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rPr dirty="0"/>
              <a:t>Focus 2: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 dirty="0"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rPr dirty="0"/>
              <a:t>Focus 3:  [...]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B0DC491-55A3-30C8-1B72-0E3379B73A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1EFEC"/>
              </a:clrFrom>
              <a:clrTo>
                <a:srgbClr val="F1EF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10876" y="3788922"/>
            <a:ext cx="1822763" cy="19316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AFAF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1039834" name="Rectangle 1"/>
          <p:cNvSpPr/>
          <p:nvPr/>
        </p:nvSpPr>
        <p:spPr bwMode="auto">
          <a:xfrm>
            <a:off x="0" y="0"/>
            <a:ext cx="411480" cy="6858000"/>
          </a:xfrm>
          <a:prstGeom prst="rect">
            <a:avLst/>
          </a:prstGeom>
          <a:solidFill>
            <a:srgbClr val="225C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5043469" name="Rectangle 2"/>
          <p:cNvSpPr/>
          <p:nvPr/>
        </p:nvSpPr>
        <p:spPr bwMode="auto">
          <a:xfrm>
            <a:off x="411480" y="0"/>
            <a:ext cx="5486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3040880" name="Rectangle 3"/>
          <p:cNvSpPr/>
          <p:nvPr/>
        </p:nvSpPr>
        <p:spPr bwMode="auto">
          <a:xfrm>
            <a:off x="0" y="0"/>
            <a:ext cx="12191695" cy="731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1405161" name="Rectangle 4"/>
          <p:cNvSpPr/>
          <p:nvPr/>
        </p:nvSpPr>
        <p:spPr bwMode="auto">
          <a:xfrm>
            <a:off x="0" y="6537960"/>
            <a:ext cx="12191695" cy="32004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80831043" name="TextBox 5"/>
          <p:cNvSpPr txBox="1"/>
          <p:nvPr/>
        </p:nvSpPr>
        <p:spPr bwMode="auto">
          <a:xfrm>
            <a:off x="731520" y="656539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E7A"/>
                </a:solidFill>
                <a:latin typeface="Calibri"/>
              </a:defRPr>
            </a:pPr>
            <a:r>
              <a:t>My International Internship</a:t>
            </a:r>
          </a:p>
        </p:txBody>
      </p:sp>
      <p:sp>
        <p:nvSpPr>
          <p:cNvPr id="61747979" name="TextBox 6"/>
          <p:cNvSpPr txBox="1"/>
          <p:nvPr/>
        </p:nvSpPr>
        <p:spPr bwMode="auto">
          <a:xfrm>
            <a:off x="10058400" y="6565392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666E7A"/>
                </a:solidFill>
                <a:latin typeface="Calibri"/>
              </a:defRPr>
            </a:pPr>
            <a:r>
              <a:t>4 / 8</a:t>
            </a:r>
          </a:p>
        </p:txBody>
      </p:sp>
      <p:sp>
        <p:nvSpPr>
          <p:cNvPr id="217824061" name="Rounded Rectangle 7"/>
          <p:cNvSpPr/>
          <p:nvPr/>
        </p:nvSpPr>
        <p:spPr bwMode="auto">
          <a:xfrm>
            <a:off x="822960" y="457200"/>
            <a:ext cx="2011680" cy="32004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67561492" name="TextBox 9"/>
          <p:cNvSpPr txBox="1"/>
          <p:nvPr/>
        </p:nvSpPr>
        <p:spPr bwMode="auto">
          <a:xfrm>
            <a:off x="822960" y="914400"/>
            <a:ext cx="1005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1C2E4A"/>
                </a:solidFill>
                <a:latin typeface="Calibri"/>
              </a:defRPr>
            </a:pPr>
            <a:r>
              <a:rPr dirty="0"/>
              <a:t>A Closer Look</a:t>
            </a:r>
          </a:p>
        </p:txBody>
      </p:sp>
      <p:sp>
        <p:nvSpPr>
          <p:cNvPr id="981865092" name="Rectangle 10"/>
          <p:cNvSpPr/>
          <p:nvPr/>
        </p:nvSpPr>
        <p:spPr bwMode="auto">
          <a:xfrm>
            <a:off x="822960" y="1600200"/>
            <a:ext cx="10378440" cy="73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13145944" name="Rounded Rectangle 11"/>
          <p:cNvSpPr/>
          <p:nvPr/>
        </p:nvSpPr>
        <p:spPr bwMode="auto">
          <a:xfrm>
            <a:off x="850392" y="1947671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E8EC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63180750" name="Rounded Rectangle 12"/>
          <p:cNvSpPr/>
          <p:nvPr/>
        </p:nvSpPr>
        <p:spPr bwMode="auto">
          <a:xfrm>
            <a:off x="822960" y="1920240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21564714" name="TextBox 13"/>
          <p:cNvSpPr txBox="1"/>
          <p:nvPr/>
        </p:nvSpPr>
        <p:spPr bwMode="auto">
          <a:xfrm>
            <a:off x="1143000" y="2194560"/>
            <a:ext cx="9896759" cy="2793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I chose to tell you about:  [</a:t>
            </a:r>
            <a:r>
              <a:rPr i="1"/>
              <a:t>choose one focus from slide 3 </a:t>
            </a:r>
            <a:r>
              <a:t>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What I did: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What I found out: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Why this was interesting:  [...]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0F9642B-7FBD-66ED-1EEB-F13DE6B5A4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1EFEC"/>
              </a:clrFrom>
              <a:clrTo>
                <a:srgbClr val="F1EF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44428" y="3809130"/>
            <a:ext cx="1822763" cy="19316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AFAF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1707953" name="Rectangle 1"/>
          <p:cNvSpPr/>
          <p:nvPr/>
        </p:nvSpPr>
        <p:spPr bwMode="auto">
          <a:xfrm>
            <a:off x="0" y="0"/>
            <a:ext cx="411480" cy="6858000"/>
          </a:xfrm>
          <a:prstGeom prst="rect">
            <a:avLst/>
          </a:prstGeom>
          <a:solidFill>
            <a:srgbClr val="225C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2372870" name="Rectangle 2"/>
          <p:cNvSpPr/>
          <p:nvPr/>
        </p:nvSpPr>
        <p:spPr bwMode="auto">
          <a:xfrm>
            <a:off x="411480" y="0"/>
            <a:ext cx="5486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45396254" name="Rectangle 3"/>
          <p:cNvSpPr/>
          <p:nvPr/>
        </p:nvSpPr>
        <p:spPr bwMode="auto">
          <a:xfrm>
            <a:off x="0" y="0"/>
            <a:ext cx="12191695" cy="731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47555467" name="Rectangle 4"/>
          <p:cNvSpPr/>
          <p:nvPr/>
        </p:nvSpPr>
        <p:spPr bwMode="auto">
          <a:xfrm>
            <a:off x="0" y="6537960"/>
            <a:ext cx="12191695" cy="32004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44522384" name="TextBox 5"/>
          <p:cNvSpPr txBox="1"/>
          <p:nvPr/>
        </p:nvSpPr>
        <p:spPr bwMode="auto">
          <a:xfrm>
            <a:off x="731520" y="656539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E7A"/>
                </a:solidFill>
                <a:latin typeface="Calibri"/>
              </a:defRPr>
            </a:pPr>
            <a:r>
              <a:t>My International Internship</a:t>
            </a:r>
          </a:p>
        </p:txBody>
      </p:sp>
      <p:sp>
        <p:nvSpPr>
          <p:cNvPr id="1433591906" name="TextBox 6"/>
          <p:cNvSpPr txBox="1"/>
          <p:nvPr/>
        </p:nvSpPr>
        <p:spPr bwMode="auto">
          <a:xfrm>
            <a:off x="10058400" y="6565392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666E7A"/>
                </a:solidFill>
                <a:latin typeface="Calibri"/>
              </a:defRPr>
            </a:pPr>
            <a:r>
              <a:t>5 / 8</a:t>
            </a:r>
          </a:p>
        </p:txBody>
      </p:sp>
      <p:sp>
        <p:nvSpPr>
          <p:cNvPr id="590259848" name="Rounded Rectangle 7"/>
          <p:cNvSpPr/>
          <p:nvPr/>
        </p:nvSpPr>
        <p:spPr bwMode="auto">
          <a:xfrm>
            <a:off x="822960" y="457200"/>
            <a:ext cx="2011680" cy="32004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70081959" name="TextBox 9"/>
          <p:cNvSpPr txBox="1"/>
          <p:nvPr/>
        </p:nvSpPr>
        <p:spPr bwMode="auto">
          <a:xfrm>
            <a:off x="822960" y="914400"/>
            <a:ext cx="1005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1C2E4A"/>
                </a:solidFill>
                <a:latin typeface="Calibri"/>
              </a:defRPr>
            </a:pPr>
            <a:r>
              <a:rPr dirty="0"/>
              <a:t>Working Internationally</a:t>
            </a:r>
          </a:p>
        </p:txBody>
      </p:sp>
      <p:sp>
        <p:nvSpPr>
          <p:cNvPr id="1478320684" name="Rectangle 10"/>
          <p:cNvSpPr/>
          <p:nvPr/>
        </p:nvSpPr>
        <p:spPr bwMode="auto">
          <a:xfrm>
            <a:off x="822960" y="1600200"/>
            <a:ext cx="10515600" cy="73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5383769" name="Rounded Rectangle 11"/>
          <p:cNvSpPr/>
          <p:nvPr/>
        </p:nvSpPr>
        <p:spPr bwMode="auto">
          <a:xfrm>
            <a:off x="850392" y="1947671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E8EC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62303279" name="Rounded Rectangle 12"/>
          <p:cNvSpPr/>
          <p:nvPr/>
        </p:nvSpPr>
        <p:spPr bwMode="auto">
          <a:xfrm>
            <a:off x="822960" y="1920240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20661083" name="TextBox 13"/>
          <p:cNvSpPr txBox="1"/>
          <p:nvPr/>
        </p:nvSpPr>
        <p:spPr bwMode="auto">
          <a:xfrm>
            <a:off x="1143000" y="2194560"/>
            <a:ext cx="987552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Languages spoken at the company: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My experience using English at work: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New words or terms I learned: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Something that surprised me:  [...]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15EC1E4-77E0-7FA2-F299-8F47F2D886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1EFEC"/>
              </a:clrFrom>
              <a:clrTo>
                <a:srgbClr val="F1EF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23189" y="3758526"/>
            <a:ext cx="1822763" cy="19316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AFAF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81272324" name="Rectangle 1"/>
          <p:cNvSpPr/>
          <p:nvPr/>
        </p:nvSpPr>
        <p:spPr bwMode="auto">
          <a:xfrm>
            <a:off x="0" y="0"/>
            <a:ext cx="411480" cy="6858000"/>
          </a:xfrm>
          <a:prstGeom prst="rect">
            <a:avLst/>
          </a:prstGeom>
          <a:solidFill>
            <a:srgbClr val="225C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51102572" name="Rectangle 2"/>
          <p:cNvSpPr/>
          <p:nvPr/>
        </p:nvSpPr>
        <p:spPr bwMode="auto">
          <a:xfrm>
            <a:off x="411480" y="0"/>
            <a:ext cx="5486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70610391" name="Rectangle 3"/>
          <p:cNvSpPr/>
          <p:nvPr/>
        </p:nvSpPr>
        <p:spPr bwMode="auto">
          <a:xfrm>
            <a:off x="0" y="0"/>
            <a:ext cx="12191695" cy="731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89192029" name="Rectangle 4"/>
          <p:cNvSpPr/>
          <p:nvPr/>
        </p:nvSpPr>
        <p:spPr bwMode="auto">
          <a:xfrm>
            <a:off x="0" y="6537960"/>
            <a:ext cx="12191695" cy="32004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29434316" name="TextBox 5"/>
          <p:cNvSpPr txBox="1"/>
          <p:nvPr/>
        </p:nvSpPr>
        <p:spPr bwMode="auto">
          <a:xfrm>
            <a:off x="731520" y="656539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E7A"/>
                </a:solidFill>
                <a:latin typeface="Calibri"/>
              </a:defRPr>
            </a:pPr>
            <a:r>
              <a:t>My International Internship</a:t>
            </a:r>
          </a:p>
        </p:txBody>
      </p:sp>
      <p:sp>
        <p:nvSpPr>
          <p:cNvPr id="1413012711" name="TextBox 6"/>
          <p:cNvSpPr txBox="1"/>
          <p:nvPr/>
        </p:nvSpPr>
        <p:spPr bwMode="auto">
          <a:xfrm>
            <a:off x="10058400" y="6565392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666E7A"/>
                </a:solidFill>
                <a:latin typeface="Calibri"/>
              </a:defRPr>
            </a:pPr>
            <a:r>
              <a:t>6 / 8</a:t>
            </a:r>
          </a:p>
        </p:txBody>
      </p:sp>
      <p:sp>
        <p:nvSpPr>
          <p:cNvPr id="91282441" name="Rounded Rectangle 7"/>
          <p:cNvSpPr/>
          <p:nvPr/>
        </p:nvSpPr>
        <p:spPr bwMode="auto">
          <a:xfrm>
            <a:off x="822960" y="457200"/>
            <a:ext cx="2011680" cy="32004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65669725" name="TextBox 9"/>
          <p:cNvSpPr txBox="1"/>
          <p:nvPr/>
        </p:nvSpPr>
        <p:spPr bwMode="auto">
          <a:xfrm>
            <a:off x="822960" y="914400"/>
            <a:ext cx="1005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1C2E4A"/>
                </a:solidFill>
                <a:latin typeface="Calibri"/>
              </a:defRPr>
            </a:pPr>
            <a:r>
              <a:rPr dirty="0"/>
              <a:t>What I Learned</a:t>
            </a:r>
          </a:p>
        </p:txBody>
      </p:sp>
      <p:sp>
        <p:nvSpPr>
          <p:cNvPr id="2135136020" name="Rectangle 10"/>
          <p:cNvSpPr/>
          <p:nvPr/>
        </p:nvSpPr>
        <p:spPr bwMode="auto">
          <a:xfrm>
            <a:off x="822960" y="1600199"/>
            <a:ext cx="10460736" cy="731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13288197" name="Rounded Rectangle 11"/>
          <p:cNvSpPr/>
          <p:nvPr/>
        </p:nvSpPr>
        <p:spPr bwMode="auto">
          <a:xfrm>
            <a:off x="850392" y="1947671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E8EC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81292517" name="Rounded Rectangle 12"/>
          <p:cNvSpPr/>
          <p:nvPr/>
        </p:nvSpPr>
        <p:spPr bwMode="auto">
          <a:xfrm>
            <a:off x="822960" y="1920240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09414942" name="TextBox 13"/>
          <p:cNvSpPr txBox="1"/>
          <p:nvPr/>
        </p:nvSpPr>
        <p:spPr bwMode="auto">
          <a:xfrm>
            <a:off x="1143000" y="2194560"/>
            <a:ext cx="987552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The most important thing I learned: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   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What surprised me the most: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   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How my view of the working world has changed: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     [...]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89559BC-42DA-9D32-6F8C-92DB595EB6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1EFEC"/>
              </a:clrFrom>
              <a:clrTo>
                <a:srgbClr val="F1EF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09473" y="3745634"/>
            <a:ext cx="1822763" cy="19316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AFAF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37728979" name="Rectangle 1"/>
          <p:cNvSpPr/>
          <p:nvPr/>
        </p:nvSpPr>
        <p:spPr bwMode="auto">
          <a:xfrm>
            <a:off x="0" y="0"/>
            <a:ext cx="411480" cy="6858000"/>
          </a:xfrm>
          <a:prstGeom prst="rect">
            <a:avLst/>
          </a:prstGeom>
          <a:solidFill>
            <a:srgbClr val="225C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76925233" name="Rectangle 2"/>
          <p:cNvSpPr/>
          <p:nvPr/>
        </p:nvSpPr>
        <p:spPr bwMode="auto">
          <a:xfrm>
            <a:off x="411480" y="0"/>
            <a:ext cx="5486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83223696" name="Rectangle 3"/>
          <p:cNvSpPr/>
          <p:nvPr/>
        </p:nvSpPr>
        <p:spPr bwMode="auto">
          <a:xfrm>
            <a:off x="0" y="0"/>
            <a:ext cx="12191695" cy="731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13180803" name="Rectangle 4"/>
          <p:cNvSpPr/>
          <p:nvPr/>
        </p:nvSpPr>
        <p:spPr bwMode="auto">
          <a:xfrm>
            <a:off x="0" y="6537960"/>
            <a:ext cx="12191695" cy="32004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10225561" name="TextBox 5"/>
          <p:cNvSpPr txBox="1"/>
          <p:nvPr/>
        </p:nvSpPr>
        <p:spPr bwMode="auto">
          <a:xfrm>
            <a:off x="731520" y="6565392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E7A"/>
                </a:solidFill>
                <a:latin typeface="Calibri"/>
              </a:defRPr>
            </a:pPr>
            <a:r>
              <a:t>My International Internship</a:t>
            </a:r>
          </a:p>
        </p:txBody>
      </p:sp>
      <p:sp>
        <p:nvSpPr>
          <p:cNvPr id="377870809" name="TextBox 6"/>
          <p:cNvSpPr txBox="1"/>
          <p:nvPr/>
        </p:nvSpPr>
        <p:spPr bwMode="auto">
          <a:xfrm>
            <a:off x="10058400" y="6565392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666E7A"/>
                </a:solidFill>
                <a:latin typeface="Calibri"/>
              </a:defRPr>
            </a:pPr>
            <a:r>
              <a:t>7 / 8</a:t>
            </a:r>
          </a:p>
        </p:txBody>
      </p:sp>
      <p:sp>
        <p:nvSpPr>
          <p:cNvPr id="1188260720" name="Rounded Rectangle 7"/>
          <p:cNvSpPr/>
          <p:nvPr/>
        </p:nvSpPr>
        <p:spPr bwMode="auto">
          <a:xfrm>
            <a:off x="822960" y="457200"/>
            <a:ext cx="2011680" cy="320040"/>
          </a:xfrm>
          <a:prstGeom prst="roundRect">
            <a:avLst>
              <a:gd name="adj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57706663" name="TextBox 9"/>
          <p:cNvSpPr txBox="1"/>
          <p:nvPr/>
        </p:nvSpPr>
        <p:spPr bwMode="auto">
          <a:xfrm>
            <a:off x="822960" y="914400"/>
            <a:ext cx="10058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1C2E4A"/>
                </a:solidFill>
                <a:latin typeface="Calibri"/>
              </a:defRPr>
            </a:pPr>
            <a:r>
              <a:rPr dirty="0"/>
              <a:t>My Recommendation</a:t>
            </a:r>
          </a:p>
        </p:txBody>
      </p:sp>
      <p:sp>
        <p:nvSpPr>
          <p:cNvPr id="1777171038" name="Rectangle 10"/>
          <p:cNvSpPr/>
          <p:nvPr/>
        </p:nvSpPr>
        <p:spPr bwMode="auto">
          <a:xfrm>
            <a:off x="822960" y="1600200"/>
            <a:ext cx="10460736" cy="73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88765905" name="Rounded Rectangle 11"/>
          <p:cNvSpPr/>
          <p:nvPr/>
        </p:nvSpPr>
        <p:spPr bwMode="auto">
          <a:xfrm>
            <a:off x="850392" y="1947671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E8EC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81198739" name="Rounded Rectangle 12"/>
          <p:cNvSpPr/>
          <p:nvPr/>
        </p:nvSpPr>
        <p:spPr bwMode="auto">
          <a:xfrm>
            <a:off x="822960" y="1920240"/>
            <a:ext cx="10515600" cy="42976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64102775" name="TextBox 13"/>
          <p:cNvSpPr txBox="1"/>
          <p:nvPr/>
        </p:nvSpPr>
        <p:spPr bwMode="auto">
          <a:xfrm>
            <a:off x="1143000" y="2194560"/>
            <a:ext cx="9875520" cy="3840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I would / would not recommend this internship because: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   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What I take away for my future: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     [...]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endParaRPr/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▸  I would like to thank:</a:t>
            </a:r>
          </a:p>
          <a:p>
            <a:pPr>
              <a:spcAft>
                <a:spcPts val="1000"/>
              </a:spcAft>
              <a:defRPr sz="1800">
                <a:solidFill>
                  <a:srgbClr val="333333"/>
                </a:solidFill>
                <a:latin typeface="Calibri"/>
              </a:defRPr>
            </a:pPr>
            <a:r>
              <a:t>     [...]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1320CE3D-281E-11E7-778B-D28255CD29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1EFEC"/>
              </a:clrFrom>
              <a:clrTo>
                <a:srgbClr val="F1EF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95757" y="3745634"/>
            <a:ext cx="1822763" cy="19316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AFAF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8511120" name="Rectangle 1"/>
          <p:cNvSpPr/>
          <p:nvPr/>
        </p:nvSpPr>
        <p:spPr bwMode="auto">
          <a:xfrm>
            <a:off x="0" y="0"/>
            <a:ext cx="12191695" cy="4114800"/>
          </a:xfrm>
          <a:prstGeom prst="rect">
            <a:avLst/>
          </a:prstGeom>
          <a:solidFill>
            <a:srgbClr val="225C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83338357" name="Rectangle 2"/>
          <p:cNvSpPr/>
          <p:nvPr/>
        </p:nvSpPr>
        <p:spPr bwMode="auto">
          <a:xfrm>
            <a:off x="0" y="4114800"/>
            <a:ext cx="12191695" cy="73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23745998" name="Oval 3"/>
          <p:cNvSpPr/>
          <p:nvPr/>
        </p:nvSpPr>
        <p:spPr bwMode="auto">
          <a:xfrm>
            <a:off x="9601200" y="-731520"/>
            <a:ext cx="3200400" cy="3200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90763102" name="Oval 4"/>
          <p:cNvSpPr/>
          <p:nvPr/>
        </p:nvSpPr>
        <p:spPr bwMode="auto">
          <a:xfrm>
            <a:off x="-457200" y="2743200"/>
            <a:ext cx="2625634" cy="246888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84094518" name="TextBox 5"/>
          <p:cNvSpPr txBox="1"/>
          <p:nvPr/>
        </p:nvSpPr>
        <p:spPr bwMode="auto">
          <a:xfrm>
            <a:off x="914400" y="1097280"/>
            <a:ext cx="100584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  <a:latin typeface="Calibri"/>
              </a:defRPr>
            </a:pPr>
            <a:r>
              <a:rPr dirty="0"/>
              <a:t>Thank you for listening</a:t>
            </a:r>
            <a:r>
              <a:rPr lang="de-DE" dirty="0"/>
              <a:t>.</a:t>
            </a:r>
            <a:endParaRPr dirty="0"/>
          </a:p>
        </p:txBody>
      </p:sp>
      <p:sp>
        <p:nvSpPr>
          <p:cNvPr id="1424605898" name="Rectangle 6"/>
          <p:cNvSpPr/>
          <p:nvPr/>
        </p:nvSpPr>
        <p:spPr bwMode="auto">
          <a:xfrm>
            <a:off x="3148149" y="2286000"/>
            <a:ext cx="5695405" cy="4571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89594266" name="TextBox 7"/>
          <p:cNvSpPr txBox="1"/>
          <p:nvPr/>
        </p:nvSpPr>
        <p:spPr bwMode="auto">
          <a:xfrm>
            <a:off x="914400" y="2651760"/>
            <a:ext cx="100584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B0D0E8"/>
                </a:solidFill>
                <a:latin typeface="Calibri"/>
              </a:defRPr>
            </a:pPr>
            <a:r>
              <a:rPr lang="de-DE" dirty="0"/>
              <a:t>A</a:t>
            </a:r>
            <a:r>
              <a:rPr dirty="0" err="1"/>
              <a:t>ny</a:t>
            </a:r>
            <a:r>
              <a:rPr dirty="0"/>
              <a:t> questions?</a:t>
            </a:r>
          </a:p>
        </p:txBody>
      </p:sp>
      <p:sp>
        <p:nvSpPr>
          <p:cNvPr id="1643843941" name="TextBox 8"/>
          <p:cNvSpPr txBox="1"/>
          <p:nvPr/>
        </p:nvSpPr>
        <p:spPr bwMode="auto">
          <a:xfrm>
            <a:off x="914400" y="47548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666E7A"/>
                </a:solidFill>
                <a:latin typeface="Calibri"/>
              </a:defRPr>
            </a:pPr>
            <a:r>
              <a:rPr dirty="0"/>
              <a:t>[Your Name]  •  [Company Name]  •  [Date]</a:t>
            </a:r>
          </a:p>
        </p:txBody>
      </p:sp>
      <p:sp>
        <p:nvSpPr>
          <p:cNvPr id="1335043162" name="Rectangle 9"/>
          <p:cNvSpPr/>
          <p:nvPr/>
        </p:nvSpPr>
        <p:spPr bwMode="auto">
          <a:xfrm>
            <a:off x="0" y="6537960"/>
            <a:ext cx="12191695" cy="320040"/>
          </a:xfrm>
          <a:prstGeom prst="rect">
            <a:avLst/>
          </a:prstGeom>
          <a:solidFill>
            <a:srgbClr val="F0F4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63835160" name="TextBox 10"/>
          <p:cNvSpPr txBox="1"/>
          <p:nvPr/>
        </p:nvSpPr>
        <p:spPr bwMode="auto">
          <a:xfrm>
            <a:off x="731520" y="6565392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666E7A"/>
                </a:solidFill>
                <a:latin typeface="Calibri"/>
              </a:defRPr>
            </a:pPr>
            <a:r>
              <a:t>International Student Internship • Year 9 • Realschule Bayern</a:t>
            </a:r>
          </a:p>
        </p:txBody>
      </p:sp>
      <p:sp>
        <p:nvSpPr>
          <p:cNvPr id="1838282233" name="TextBox 11"/>
          <p:cNvSpPr txBox="1"/>
          <p:nvPr/>
        </p:nvSpPr>
        <p:spPr bwMode="auto">
          <a:xfrm>
            <a:off x="10058400" y="6565392"/>
            <a:ext cx="1828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666E7A"/>
                </a:solidFill>
                <a:latin typeface="Calibri"/>
              </a:defRPr>
            </a:pPr>
            <a:r>
              <a:t>8 / 8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422A341-BEBB-B3F0-9464-1E1856499C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1EFEC"/>
              </a:clrFrom>
              <a:clrTo>
                <a:srgbClr val="F1EF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4837" y="4215384"/>
            <a:ext cx="1822763" cy="193165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CBF88AF-5418-3CD6-421F-5A3C52A6610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346892" y="161830"/>
            <a:ext cx="1540308" cy="1536751"/>
          </a:xfrm>
          <a:prstGeom prst="rect">
            <a:avLst/>
          </a:prstGeom>
        </p:spPr>
      </p:pic>
      <p:sp>
        <p:nvSpPr>
          <p:cNvPr id="6" name="TextBox 8">
            <a:extLst>
              <a:ext uri="{FF2B5EF4-FFF2-40B4-BE49-F238E27FC236}">
                <a16:creationId xmlns:a16="http://schemas.microsoft.com/office/drawing/2014/main" id="{2084D834-B6BA-334D-90A2-6433E983C097}"/>
              </a:ext>
            </a:extLst>
          </p:cNvPr>
          <p:cNvSpPr txBox="1"/>
          <p:nvPr/>
        </p:nvSpPr>
        <p:spPr bwMode="auto">
          <a:xfrm>
            <a:off x="10402943" y="1781294"/>
            <a:ext cx="1428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666E7A"/>
                </a:solidFill>
                <a:latin typeface="Calibri"/>
              </a:defRPr>
            </a:pPr>
            <a:r>
              <a:rPr lang="de-DE" i="1" dirty="0" err="1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NextStep</a:t>
            </a:r>
            <a:endParaRPr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Arial"/>
        <a:cs typeface="Arial"/>
      </a:majorFont>
      <a:minorFont>
        <a:latin typeface="Aptos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1161</Words>
  <Application>Microsoft Office PowerPoint</Application>
  <PresentationFormat>Breitbild</PresentationFormat>
  <Paragraphs>178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Sailer, Ariane</dc:creator>
  <cp:keywords/>
  <dc:description>generated using python-pptx</dc:description>
  <cp:lastModifiedBy>Sailer, Ariane</cp:lastModifiedBy>
  <cp:revision>5</cp:revision>
  <dcterms:created xsi:type="dcterms:W3CDTF">2013-01-27T09:14:16Z</dcterms:created>
  <dcterms:modified xsi:type="dcterms:W3CDTF">2026-07-05T19:38:15Z</dcterms:modified>
  <cp:category/>
</cp:coreProperties>
</file>