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7556500" cy="10693400"/>
  <p:notesSz cx="6858000" cy="9144000"/>
  <p:embeddedFontLst>
    <p:embeddedFont>
      <p:font typeface="Montserrat Classic" panose="020B0604020202020204" charset="0"/>
      <p:regular r:id="rId3"/>
    </p:embeddedFont>
    <p:embeddedFont>
      <p:font typeface="Montserrat Classic Bold" panose="020B0604020202020204" charset="0"/>
      <p:regular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8" d="100"/>
          <a:sy n="68" d="100"/>
        </p:scale>
        <p:origin x="318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27782" y="10198613"/>
            <a:ext cx="4904437" cy="148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56"/>
              </a:lnSpc>
              <a:spcBef>
                <a:spcPct val="0"/>
              </a:spcBef>
            </a:pPr>
            <a:r>
              <a:rPr lang="en-US" sz="897" spc="134">
                <a:solidFill>
                  <a:srgbClr val="828282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Kontakt: </a:t>
            </a: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79162" y="8107187"/>
            <a:ext cx="2894680" cy="1884855"/>
            <a:chOff x="0" y="0"/>
            <a:chExt cx="3272790" cy="2131060"/>
          </a:xfrm>
        </p:grpSpPr>
        <p:sp>
          <p:nvSpPr>
            <p:cNvPr id="4" name="Freeform 4"/>
            <p:cNvSpPr/>
            <p:nvPr/>
          </p:nvSpPr>
          <p:spPr>
            <a:xfrm flipH="1" flipV="1">
              <a:off x="0" y="0"/>
              <a:ext cx="3272790" cy="2131060"/>
            </a:xfrm>
            <a:custGeom>
              <a:avLst/>
              <a:gdLst/>
              <a:ahLst/>
              <a:cxnLst/>
              <a:rect l="l" t="t" r="r" b="b"/>
              <a:pathLst>
                <a:path w="3272790" h="2131060">
                  <a:moveTo>
                    <a:pt x="3272790" y="2131060"/>
                  </a:moveTo>
                  <a:lnTo>
                    <a:pt x="505460" y="2131060"/>
                  </a:lnTo>
                  <a:cubicBezTo>
                    <a:pt x="226060" y="2131060"/>
                    <a:pt x="0" y="1905000"/>
                    <a:pt x="0" y="1625600"/>
                  </a:cubicBezTo>
                  <a:lnTo>
                    <a:pt x="0" y="162560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72790" y="0"/>
                  </a:lnTo>
                  <a:lnTo>
                    <a:pt x="3272790" y="0"/>
                  </a:lnTo>
                  <a:lnTo>
                    <a:pt x="3272790" y="2131060"/>
                  </a:lnTo>
                  <a:lnTo>
                    <a:pt x="3272790" y="213106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AutoShape 5"/>
          <p:cNvSpPr/>
          <p:nvPr/>
        </p:nvSpPr>
        <p:spPr>
          <a:xfrm>
            <a:off x="6232218" y="10282254"/>
            <a:ext cx="1012126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" name="Group 6"/>
          <p:cNvGrpSpPr/>
          <p:nvPr/>
        </p:nvGrpSpPr>
        <p:grpSpPr>
          <a:xfrm>
            <a:off x="479162" y="3386702"/>
            <a:ext cx="1906733" cy="1905160"/>
            <a:chOff x="0" y="0"/>
            <a:chExt cx="683330" cy="6827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3330" cy="682766"/>
            </a:xfrm>
            <a:custGeom>
              <a:avLst/>
              <a:gdLst/>
              <a:ahLst/>
              <a:cxnLst/>
              <a:rect l="l" t="t" r="r" b="b"/>
              <a:pathLst>
                <a:path w="683330" h="682766">
                  <a:moveTo>
                    <a:pt x="0" y="0"/>
                  </a:moveTo>
                  <a:lnTo>
                    <a:pt x="683330" y="0"/>
                  </a:lnTo>
                  <a:lnTo>
                    <a:pt x="683330" y="682766"/>
                  </a:lnTo>
                  <a:lnTo>
                    <a:pt x="0" y="682766"/>
                  </a:lnTo>
                  <a:close/>
                </a:path>
              </a:pathLst>
            </a:custGeom>
            <a:solidFill>
              <a:srgbClr val="C6D9F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683330" cy="711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9" name="AutoShape 9"/>
          <p:cNvSpPr/>
          <p:nvPr/>
        </p:nvSpPr>
        <p:spPr>
          <a:xfrm flipV="1">
            <a:off x="409430" y="612980"/>
            <a:ext cx="3494005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10"/>
          <p:cNvGrpSpPr/>
          <p:nvPr/>
        </p:nvGrpSpPr>
        <p:grpSpPr>
          <a:xfrm>
            <a:off x="2823824" y="3386702"/>
            <a:ext cx="1906733" cy="1905160"/>
            <a:chOff x="0" y="0"/>
            <a:chExt cx="683330" cy="68276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3330" cy="682766"/>
            </a:xfrm>
            <a:custGeom>
              <a:avLst/>
              <a:gdLst/>
              <a:ahLst/>
              <a:cxnLst/>
              <a:rect l="l" t="t" r="r" b="b"/>
              <a:pathLst>
                <a:path w="683330" h="682766">
                  <a:moveTo>
                    <a:pt x="0" y="0"/>
                  </a:moveTo>
                  <a:lnTo>
                    <a:pt x="683330" y="0"/>
                  </a:lnTo>
                  <a:lnTo>
                    <a:pt x="683330" y="682766"/>
                  </a:lnTo>
                  <a:lnTo>
                    <a:pt x="0" y="682766"/>
                  </a:lnTo>
                  <a:close/>
                </a:path>
              </a:pathLst>
            </a:custGeom>
            <a:solidFill>
              <a:srgbClr val="C6D9F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683330" cy="711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2709745" y="3145429"/>
            <a:ext cx="612170" cy="611196"/>
          </a:xfrm>
          <a:custGeom>
            <a:avLst/>
            <a:gdLst/>
            <a:ahLst/>
            <a:cxnLst/>
            <a:rect l="l" t="t" r="r" b="b"/>
            <a:pathLst>
              <a:path w="612170" h="611196">
                <a:moveTo>
                  <a:pt x="0" y="0"/>
                </a:moveTo>
                <a:lnTo>
                  <a:pt x="612169" y="0"/>
                </a:lnTo>
                <a:lnTo>
                  <a:pt x="612169" y="611196"/>
                </a:lnTo>
                <a:lnTo>
                  <a:pt x="0" y="611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5337612" y="3386702"/>
            <a:ext cx="1906733" cy="1905160"/>
            <a:chOff x="0" y="0"/>
            <a:chExt cx="683330" cy="68276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83330" cy="682766"/>
            </a:xfrm>
            <a:custGeom>
              <a:avLst/>
              <a:gdLst/>
              <a:ahLst/>
              <a:cxnLst/>
              <a:rect l="l" t="t" r="r" b="b"/>
              <a:pathLst>
                <a:path w="683330" h="682766">
                  <a:moveTo>
                    <a:pt x="0" y="0"/>
                  </a:moveTo>
                  <a:lnTo>
                    <a:pt x="683330" y="0"/>
                  </a:lnTo>
                  <a:lnTo>
                    <a:pt x="683330" y="682766"/>
                  </a:lnTo>
                  <a:lnTo>
                    <a:pt x="0" y="682766"/>
                  </a:lnTo>
                  <a:close/>
                </a:path>
              </a:pathLst>
            </a:custGeom>
            <a:solidFill>
              <a:srgbClr val="C6D9F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683330" cy="711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5168486" y="3145429"/>
            <a:ext cx="612170" cy="611196"/>
          </a:xfrm>
          <a:custGeom>
            <a:avLst/>
            <a:gdLst/>
            <a:ahLst/>
            <a:cxnLst/>
            <a:rect l="l" t="t" r="r" b="b"/>
            <a:pathLst>
              <a:path w="612170" h="611196">
                <a:moveTo>
                  <a:pt x="0" y="0"/>
                </a:moveTo>
                <a:lnTo>
                  <a:pt x="612170" y="0"/>
                </a:lnTo>
                <a:lnTo>
                  <a:pt x="612170" y="611196"/>
                </a:lnTo>
                <a:lnTo>
                  <a:pt x="0" y="611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479162" y="5873000"/>
            <a:ext cx="1906733" cy="1905160"/>
            <a:chOff x="0" y="0"/>
            <a:chExt cx="683330" cy="68276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3330" cy="682766"/>
            </a:xfrm>
            <a:custGeom>
              <a:avLst/>
              <a:gdLst/>
              <a:ahLst/>
              <a:cxnLst/>
              <a:rect l="l" t="t" r="r" b="b"/>
              <a:pathLst>
                <a:path w="683330" h="682766">
                  <a:moveTo>
                    <a:pt x="0" y="0"/>
                  </a:moveTo>
                  <a:lnTo>
                    <a:pt x="683330" y="0"/>
                  </a:lnTo>
                  <a:lnTo>
                    <a:pt x="683330" y="682766"/>
                  </a:lnTo>
                  <a:lnTo>
                    <a:pt x="0" y="682766"/>
                  </a:lnTo>
                  <a:close/>
                </a:path>
              </a:pathLst>
            </a:custGeom>
            <a:solidFill>
              <a:srgbClr val="C6D9F0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683330" cy="711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310036" y="5567402"/>
            <a:ext cx="612170" cy="611196"/>
          </a:xfrm>
          <a:custGeom>
            <a:avLst/>
            <a:gdLst/>
            <a:ahLst/>
            <a:cxnLst/>
            <a:rect l="l" t="t" r="r" b="b"/>
            <a:pathLst>
              <a:path w="612170" h="611196">
                <a:moveTo>
                  <a:pt x="0" y="0"/>
                </a:moveTo>
                <a:lnTo>
                  <a:pt x="612170" y="0"/>
                </a:lnTo>
                <a:lnTo>
                  <a:pt x="612170" y="611196"/>
                </a:lnTo>
                <a:lnTo>
                  <a:pt x="0" y="611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2" name="Group 22"/>
          <p:cNvGrpSpPr/>
          <p:nvPr/>
        </p:nvGrpSpPr>
        <p:grpSpPr>
          <a:xfrm>
            <a:off x="2823824" y="5873000"/>
            <a:ext cx="1906733" cy="1905160"/>
            <a:chOff x="0" y="0"/>
            <a:chExt cx="683330" cy="68276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3330" cy="682766"/>
            </a:xfrm>
            <a:custGeom>
              <a:avLst/>
              <a:gdLst/>
              <a:ahLst/>
              <a:cxnLst/>
              <a:rect l="l" t="t" r="r" b="b"/>
              <a:pathLst>
                <a:path w="683330" h="682766">
                  <a:moveTo>
                    <a:pt x="0" y="0"/>
                  </a:moveTo>
                  <a:lnTo>
                    <a:pt x="683330" y="0"/>
                  </a:lnTo>
                  <a:lnTo>
                    <a:pt x="683330" y="682766"/>
                  </a:lnTo>
                  <a:lnTo>
                    <a:pt x="0" y="682766"/>
                  </a:lnTo>
                  <a:close/>
                </a:path>
              </a:pathLst>
            </a:custGeom>
            <a:solidFill>
              <a:srgbClr val="C6D9F0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683330" cy="711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25" name="Freeform 25"/>
          <p:cNvSpPr/>
          <p:nvPr/>
        </p:nvSpPr>
        <p:spPr>
          <a:xfrm>
            <a:off x="2742071" y="5567402"/>
            <a:ext cx="612170" cy="611196"/>
          </a:xfrm>
          <a:custGeom>
            <a:avLst/>
            <a:gdLst/>
            <a:ahLst/>
            <a:cxnLst/>
            <a:rect l="l" t="t" r="r" b="b"/>
            <a:pathLst>
              <a:path w="612170" h="611196">
                <a:moveTo>
                  <a:pt x="0" y="0"/>
                </a:moveTo>
                <a:lnTo>
                  <a:pt x="612170" y="0"/>
                </a:lnTo>
                <a:lnTo>
                  <a:pt x="612170" y="611196"/>
                </a:lnTo>
                <a:lnTo>
                  <a:pt x="0" y="611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596267" y="5890811"/>
            <a:ext cx="516373" cy="516373"/>
          </a:xfrm>
          <a:custGeom>
            <a:avLst/>
            <a:gdLst/>
            <a:ahLst/>
            <a:cxnLst/>
            <a:rect l="l" t="t" r="r" b="b"/>
            <a:pathLst>
              <a:path w="516373" h="516373">
                <a:moveTo>
                  <a:pt x="0" y="0"/>
                </a:moveTo>
                <a:lnTo>
                  <a:pt x="516373" y="0"/>
                </a:lnTo>
                <a:lnTo>
                  <a:pt x="516373" y="516373"/>
                </a:lnTo>
                <a:lnTo>
                  <a:pt x="0" y="5163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Group 27"/>
          <p:cNvGrpSpPr/>
          <p:nvPr/>
        </p:nvGrpSpPr>
        <p:grpSpPr>
          <a:xfrm>
            <a:off x="5311558" y="5863361"/>
            <a:ext cx="1906733" cy="1905160"/>
            <a:chOff x="0" y="0"/>
            <a:chExt cx="683330" cy="68276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83330" cy="682766"/>
            </a:xfrm>
            <a:custGeom>
              <a:avLst/>
              <a:gdLst/>
              <a:ahLst/>
              <a:cxnLst/>
              <a:rect l="l" t="t" r="r" b="b"/>
              <a:pathLst>
                <a:path w="683330" h="682766">
                  <a:moveTo>
                    <a:pt x="0" y="0"/>
                  </a:moveTo>
                  <a:lnTo>
                    <a:pt x="683330" y="0"/>
                  </a:lnTo>
                  <a:lnTo>
                    <a:pt x="683330" y="682766"/>
                  </a:lnTo>
                  <a:lnTo>
                    <a:pt x="0" y="682766"/>
                  </a:lnTo>
                  <a:close/>
                </a:path>
              </a:pathLst>
            </a:custGeom>
            <a:solidFill>
              <a:srgbClr val="C6D9F0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683330" cy="711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19"/>
                </a:lnSpc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5168486" y="5567402"/>
            <a:ext cx="612170" cy="611196"/>
          </a:xfrm>
          <a:custGeom>
            <a:avLst/>
            <a:gdLst/>
            <a:ahLst/>
            <a:cxnLst/>
            <a:rect l="l" t="t" r="r" b="b"/>
            <a:pathLst>
              <a:path w="612170" h="611196">
                <a:moveTo>
                  <a:pt x="0" y="0"/>
                </a:moveTo>
                <a:lnTo>
                  <a:pt x="612170" y="0"/>
                </a:lnTo>
                <a:lnTo>
                  <a:pt x="612170" y="611196"/>
                </a:lnTo>
                <a:lnTo>
                  <a:pt x="0" y="611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TextBox 31"/>
          <p:cNvSpPr txBox="1"/>
          <p:nvPr/>
        </p:nvSpPr>
        <p:spPr>
          <a:xfrm>
            <a:off x="479162" y="1191272"/>
            <a:ext cx="5636680" cy="1620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20"/>
              </a:lnSpc>
            </a:pPr>
            <a:r>
              <a:rPr lang="en-US" sz="1400" b="1" dirty="0" err="1">
                <a:solidFill>
                  <a:srgbClr val="647B8D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Projekt</a:t>
            </a:r>
            <a:r>
              <a:rPr lang="en-US" sz="1400" b="1" dirty="0">
                <a:solidFill>
                  <a:srgbClr val="647B8D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für die </a:t>
            </a:r>
            <a:r>
              <a:rPr lang="en-US" sz="1400" b="1" dirty="0" err="1">
                <a:solidFill>
                  <a:srgbClr val="647B8D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Realschulen</a:t>
            </a:r>
            <a:r>
              <a:rPr lang="en-US" sz="1400" b="1" dirty="0">
                <a:solidFill>
                  <a:srgbClr val="647B8D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in Bayern</a:t>
            </a:r>
          </a:p>
          <a:p>
            <a:pPr algn="l">
              <a:lnSpc>
                <a:spcPts val="3716"/>
              </a:lnSpc>
            </a:pPr>
            <a:r>
              <a:rPr lang="en-US" sz="2858" b="1" dirty="0" err="1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NextStep</a:t>
            </a: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– </a:t>
            </a:r>
            <a:r>
              <a:rPr lang="en-US" sz="2858" b="1" dirty="0" err="1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dein</a:t>
            </a: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</a:t>
            </a:r>
            <a:r>
              <a:rPr lang="en-US" sz="2858" b="1" dirty="0" err="1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Praktikum</a:t>
            </a: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</a:t>
            </a:r>
          </a:p>
          <a:p>
            <a:pPr algn="l">
              <a:lnSpc>
                <a:spcPts val="3716"/>
              </a:lnSpc>
            </a:pP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in </a:t>
            </a:r>
            <a:r>
              <a:rPr lang="en-US" sz="2858" b="1" dirty="0" err="1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einem</a:t>
            </a: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</a:t>
            </a:r>
            <a:r>
              <a:rPr lang="en-US" sz="2858" b="1" dirty="0" err="1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internationalen</a:t>
            </a: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</a:t>
            </a:r>
            <a:r>
              <a:rPr lang="en-US" sz="2858" b="1" dirty="0" err="1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Unternehmen</a:t>
            </a:r>
            <a:r>
              <a:rPr lang="en-US" sz="2858" b="1" dirty="0">
                <a:solidFill>
                  <a:srgbClr val="2F4D64"/>
                </a:solidFill>
                <a:latin typeface="Montserrat Classic Bold"/>
                <a:ea typeface="Montserrat Classic Bold"/>
                <a:cs typeface="Montserrat Classic Bold"/>
                <a:sym typeface="Montserrat Classic Bold"/>
              </a:rPr>
              <a:t> in der Region</a:t>
            </a:r>
          </a:p>
        </p:txBody>
      </p:sp>
      <p:sp>
        <p:nvSpPr>
          <p:cNvPr id="32" name="Freeform 32"/>
          <p:cNvSpPr/>
          <p:nvPr/>
        </p:nvSpPr>
        <p:spPr>
          <a:xfrm>
            <a:off x="5780656" y="1613071"/>
            <a:ext cx="850736" cy="849382"/>
          </a:xfrm>
          <a:custGeom>
            <a:avLst/>
            <a:gdLst/>
            <a:ahLst/>
            <a:cxnLst/>
            <a:rect l="l" t="t" r="r" b="b"/>
            <a:pathLst>
              <a:path w="850736" h="849382">
                <a:moveTo>
                  <a:pt x="0" y="0"/>
                </a:moveTo>
                <a:lnTo>
                  <a:pt x="850736" y="0"/>
                </a:lnTo>
                <a:lnTo>
                  <a:pt x="850736" y="849382"/>
                </a:lnTo>
                <a:lnTo>
                  <a:pt x="0" y="849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4032545" y="153243"/>
            <a:ext cx="3374212" cy="919473"/>
          </a:xfrm>
          <a:custGeom>
            <a:avLst/>
            <a:gdLst/>
            <a:ahLst/>
            <a:cxnLst/>
            <a:rect l="l" t="t" r="r" b="b"/>
            <a:pathLst>
              <a:path w="3374212" h="919473">
                <a:moveTo>
                  <a:pt x="0" y="0"/>
                </a:moveTo>
                <a:lnTo>
                  <a:pt x="3374212" y="0"/>
                </a:lnTo>
                <a:lnTo>
                  <a:pt x="3374212" y="919473"/>
                </a:lnTo>
                <a:lnTo>
                  <a:pt x="0" y="91947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34" name="AutoShape 34"/>
          <p:cNvSpPr/>
          <p:nvPr/>
        </p:nvSpPr>
        <p:spPr>
          <a:xfrm flipV="1">
            <a:off x="479162" y="10282254"/>
            <a:ext cx="764183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2964548" y="8107187"/>
            <a:ext cx="2894680" cy="1884855"/>
            <a:chOff x="0" y="0"/>
            <a:chExt cx="3272790" cy="2131060"/>
          </a:xfrm>
        </p:grpSpPr>
        <p:sp>
          <p:nvSpPr>
            <p:cNvPr id="36" name="Freeform 36"/>
            <p:cNvSpPr/>
            <p:nvPr/>
          </p:nvSpPr>
          <p:spPr>
            <a:xfrm flipH="1" flipV="1">
              <a:off x="0" y="0"/>
              <a:ext cx="3272790" cy="2131060"/>
            </a:xfrm>
            <a:custGeom>
              <a:avLst/>
              <a:gdLst/>
              <a:ahLst/>
              <a:cxnLst/>
              <a:rect l="l" t="t" r="r" b="b"/>
              <a:pathLst>
                <a:path w="3272790" h="2131060">
                  <a:moveTo>
                    <a:pt x="3272790" y="2131060"/>
                  </a:moveTo>
                  <a:lnTo>
                    <a:pt x="505460" y="2131060"/>
                  </a:lnTo>
                  <a:cubicBezTo>
                    <a:pt x="226060" y="2131060"/>
                    <a:pt x="0" y="1905000"/>
                    <a:pt x="0" y="1625600"/>
                  </a:cubicBezTo>
                  <a:lnTo>
                    <a:pt x="0" y="162560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72790" y="0"/>
                  </a:lnTo>
                  <a:lnTo>
                    <a:pt x="3272790" y="0"/>
                  </a:lnTo>
                  <a:lnTo>
                    <a:pt x="3272790" y="2131060"/>
                  </a:lnTo>
                  <a:lnTo>
                    <a:pt x="3272790" y="213106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7" name="Freeform 37"/>
          <p:cNvSpPr/>
          <p:nvPr/>
        </p:nvSpPr>
        <p:spPr>
          <a:xfrm>
            <a:off x="3807063" y="3244014"/>
            <a:ext cx="761639" cy="1448330"/>
          </a:xfrm>
          <a:custGeom>
            <a:avLst/>
            <a:gdLst/>
            <a:ahLst/>
            <a:cxnLst/>
            <a:rect l="l" t="t" r="r" b="b"/>
            <a:pathLst>
              <a:path w="761639" h="1448330">
                <a:moveTo>
                  <a:pt x="0" y="0"/>
                </a:moveTo>
                <a:lnTo>
                  <a:pt x="761639" y="0"/>
                </a:lnTo>
                <a:lnTo>
                  <a:pt x="761639" y="1448330"/>
                </a:lnTo>
                <a:lnTo>
                  <a:pt x="0" y="14483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524277" y="5743894"/>
            <a:ext cx="774163" cy="1472145"/>
          </a:xfrm>
          <a:custGeom>
            <a:avLst/>
            <a:gdLst/>
            <a:ahLst/>
            <a:cxnLst/>
            <a:rect l="l" t="t" r="r" b="b"/>
            <a:pathLst>
              <a:path w="774163" h="1472145">
                <a:moveTo>
                  <a:pt x="0" y="0"/>
                </a:moveTo>
                <a:lnTo>
                  <a:pt x="774163" y="0"/>
                </a:lnTo>
                <a:lnTo>
                  <a:pt x="774163" y="1472145"/>
                </a:lnTo>
                <a:lnTo>
                  <a:pt x="0" y="147214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091333" y="2999332"/>
            <a:ext cx="1261450" cy="2092558"/>
          </a:xfrm>
          <a:custGeom>
            <a:avLst/>
            <a:gdLst/>
            <a:ahLst/>
            <a:cxnLst/>
            <a:rect l="l" t="t" r="r" b="b"/>
            <a:pathLst>
              <a:path w="1043155" h="1983660">
                <a:moveTo>
                  <a:pt x="0" y="0"/>
                </a:moveTo>
                <a:lnTo>
                  <a:pt x="1043155" y="0"/>
                </a:lnTo>
                <a:lnTo>
                  <a:pt x="1043155" y="1983660"/>
                </a:lnTo>
                <a:lnTo>
                  <a:pt x="0" y="19836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6178840" y="3047641"/>
            <a:ext cx="999644" cy="1900919"/>
          </a:xfrm>
          <a:custGeom>
            <a:avLst/>
            <a:gdLst/>
            <a:ahLst/>
            <a:cxnLst/>
            <a:rect l="l" t="t" r="r" b="b"/>
            <a:pathLst>
              <a:path w="999644" h="1900919">
                <a:moveTo>
                  <a:pt x="0" y="0"/>
                </a:moveTo>
                <a:lnTo>
                  <a:pt x="999644" y="0"/>
                </a:lnTo>
                <a:lnTo>
                  <a:pt x="999644" y="1900920"/>
                </a:lnTo>
                <a:lnTo>
                  <a:pt x="0" y="19009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3903435" y="5667674"/>
            <a:ext cx="774751" cy="1473263"/>
          </a:xfrm>
          <a:custGeom>
            <a:avLst/>
            <a:gdLst/>
            <a:ahLst/>
            <a:cxnLst/>
            <a:rect l="l" t="t" r="r" b="b"/>
            <a:pathLst>
              <a:path w="774751" h="1473263">
                <a:moveTo>
                  <a:pt x="0" y="0"/>
                </a:moveTo>
                <a:lnTo>
                  <a:pt x="774751" y="0"/>
                </a:lnTo>
                <a:lnTo>
                  <a:pt x="774751" y="1473263"/>
                </a:lnTo>
                <a:lnTo>
                  <a:pt x="0" y="147326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6330825" y="5638932"/>
            <a:ext cx="864488" cy="1643906"/>
          </a:xfrm>
          <a:custGeom>
            <a:avLst/>
            <a:gdLst/>
            <a:ahLst/>
            <a:cxnLst/>
            <a:rect l="l" t="t" r="r" b="b"/>
            <a:pathLst>
              <a:path w="864488" h="1643906">
                <a:moveTo>
                  <a:pt x="0" y="0"/>
                </a:moveTo>
                <a:lnTo>
                  <a:pt x="864488" y="0"/>
                </a:lnTo>
                <a:lnTo>
                  <a:pt x="864488" y="1643906"/>
                </a:lnTo>
                <a:lnTo>
                  <a:pt x="0" y="164390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grpSp>
        <p:nvGrpSpPr>
          <p:cNvPr id="43" name="Group 43"/>
          <p:cNvGrpSpPr/>
          <p:nvPr/>
        </p:nvGrpSpPr>
        <p:grpSpPr>
          <a:xfrm>
            <a:off x="3596557" y="8107187"/>
            <a:ext cx="3647788" cy="1884855"/>
            <a:chOff x="0" y="0"/>
            <a:chExt cx="1307285" cy="67549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307285" cy="675490"/>
            </a:xfrm>
            <a:custGeom>
              <a:avLst/>
              <a:gdLst/>
              <a:ahLst/>
              <a:cxnLst/>
              <a:rect l="l" t="t" r="r" b="b"/>
              <a:pathLst>
                <a:path w="1307285" h="675490">
                  <a:moveTo>
                    <a:pt x="78527" y="0"/>
                  </a:moveTo>
                  <a:lnTo>
                    <a:pt x="1228757" y="0"/>
                  </a:lnTo>
                  <a:cubicBezTo>
                    <a:pt x="1272127" y="0"/>
                    <a:pt x="1307285" y="35158"/>
                    <a:pt x="1307285" y="78527"/>
                  </a:cubicBezTo>
                  <a:lnTo>
                    <a:pt x="1307285" y="596962"/>
                  </a:lnTo>
                  <a:cubicBezTo>
                    <a:pt x="1307285" y="640332"/>
                    <a:pt x="1272127" y="675490"/>
                    <a:pt x="1228757" y="675490"/>
                  </a:cubicBezTo>
                  <a:lnTo>
                    <a:pt x="78527" y="675490"/>
                  </a:lnTo>
                  <a:cubicBezTo>
                    <a:pt x="35158" y="675490"/>
                    <a:pt x="0" y="640332"/>
                    <a:pt x="0" y="596962"/>
                  </a:cubicBezTo>
                  <a:lnTo>
                    <a:pt x="0" y="78527"/>
                  </a:lnTo>
                  <a:cubicBezTo>
                    <a:pt x="0" y="35158"/>
                    <a:pt x="35158" y="0"/>
                    <a:pt x="7852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1307285" cy="704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59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4976344" y="9526159"/>
            <a:ext cx="2268000" cy="465883"/>
            <a:chOff x="0" y="0"/>
            <a:chExt cx="812800" cy="166962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166962"/>
            </a:xfrm>
            <a:custGeom>
              <a:avLst/>
              <a:gdLst/>
              <a:ahLst/>
              <a:cxnLst/>
              <a:rect l="l" t="t" r="r" b="b"/>
              <a:pathLst>
                <a:path w="812800" h="166962">
                  <a:moveTo>
                    <a:pt x="0" y="0"/>
                  </a:moveTo>
                  <a:lnTo>
                    <a:pt x="812800" y="0"/>
                  </a:lnTo>
                  <a:lnTo>
                    <a:pt x="812800" y="166962"/>
                  </a:lnTo>
                  <a:lnTo>
                    <a:pt x="0" y="16696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8" name="TextBox 48"/>
            <p:cNvSpPr txBox="1"/>
            <p:nvPr/>
          </p:nvSpPr>
          <p:spPr>
            <a:xfrm>
              <a:off x="0" y="-28575"/>
              <a:ext cx="812800" cy="1955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474546" y="8107187"/>
            <a:ext cx="3647788" cy="1884855"/>
            <a:chOff x="0" y="0"/>
            <a:chExt cx="1307285" cy="67549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307285" cy="675490"/>
            </a:xfrm>
            <a:custGeom>
              <a:avLst/>
              <a:gdLst/>
              <a:ahLst/>
              <a:cxnLst/>
              <a:rect l="l" t="t" r="r" b="b"/>
              <a:pathLst>
                <a:path w="1307285" h="675490">
                  <a:moveTo>
                    <a:pt x="78527" y="0"/>
                  </a:moveTo>
                  <a:lnTo>
                    <a:pt x="1228757" y="0"/>
                  </a:lnTo>
                  <a:cubicBezTo>
                    <a:pt x="1272127" y="0"/>
                    <a:pt x="1307285" y="35158"/>
                    <a:pt x="1307285" y="78527"/>
                  </a:cubicBezTo>
                  <a:lnTo>
                    <a:pt x="1307285" y="596962"/>
                  </a:lnTo>
                  <a:cubicBezTo>
                    <a:pt x="1307285" y="640332"/>
                    <a:pt x="1272127" y="675490"/>
                    <a:pt x="1228757" y="675490"/>
                  </a:cubicBezTo>
                  <a:lnTo>
                    <a:pt x="78527" y="675490"/>
                  </a:lnTo>
                  <a:cubicBezTo>
                    <a:pt x="35158" y="675490"/>
                    <a:pt x="0" y="640332"/>
                    <a:pt x="0" y="596962"/>
                  </a:cubicBezTo>
                  <a:lnTo>
                    <a:pt x="0" y="78527"/>
                  </a:lnTo>
                  <a:cubicBezTo>
                    <a:pt x="0" y="35158"/>
                    <a:pt x="35158" y="0"/>
                    <a:pt x="7852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1" name="TextBox 51"/>
            <p:cNvSpPr txBox="1"/>
            <p:nvPr/>
          </p:nvSpPr>
          <p:spPr>
            <a:xfrm>
              <a:off x="0" y="-28575"/>
              <a:ext cx="1307285" cy="704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59"/>
                </a:lnSpc>
              </a:pPr>
              <a:endParaRPr/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934230" y="8375539"/>
            <a:ext cx="5816053" cy="1287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7"/>
              </a:lnSpc>
              <a:spcBef>
                <a:spcPct val="0"/>
              </a:spcBef>
            </a:pP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Realschülerinnen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und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Realschüler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haben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mit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NextStep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die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Gelegenheit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,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im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Rahmen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ihres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regulären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Praktikums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zur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Berufsorientierung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auch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ihre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Fremdsprachenkenntnisse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</a:p>
          <a:p>
            <a:pPr algn="ctr">
              <a:lnSpc>
                <a:spcPts val="2037"/>
              </a:lnSpc>
              <a:spcBef>
                <a:spcPct val="0"/>
              </a:spcBef>
            </a:pP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im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beruflichen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Kontext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anzuwenden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und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Erfahrungen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im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internationalen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Berufsfeld</a:t>
            </a:r>
            <a:r>
              <a:rPr lang="en-US" sz="1455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zu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455" dirty="0" err="1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sammeln</a:t>
            </a:r>
            <a:r>
              <a:rPr lang="en-US" sz="1455" dirty="0">
                <a:solidFill>
                  <a:srgbClr val="2F4D64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.</a:t>
            </a:r>
          </a:p>
        </p:txBody>
      </p:sp>
      <p:sp>
        <p:nvSpPr>
          <p:cNvPr id="53" name="Freeform 53"/>
          <p:cNvSpPr/>
          <p:nvPr/>
        </p:nvSpPr>
        <p:spPr>
          <a:xfrm>
            <a:off x="6065114" y="8517787"/>
            <a:ext cx="1370338" cy="2610168"/>
          </a:xfrm>
          <a:custGeom>
            <a:avLst/>
            <a:gdLst/>
            <a:ahLst/>
            <a:cxnLst/>
            <a:rect l="l" t="t" r="r" b="b"/>
            <a:pathLst>
              <a:path w="1370338" h="2610168">
                <a:moveTo>
                  <a:pt x="0" y="0"/>
                </a:moveTo>
                <a:lnTo>
                  <a:pt x="1370338" y="0"/>
                </a:lnTo>
                <a:lnTo>
                  <a:pt x="1370338" y="2610167"/>
                </a:lnTo>
                <a:lnTo>
                  <a:pt x="0" y="261016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54" name="Freeform 54"/>
          <p:cNvSpPr/>
          <p:nvPr/>
        </p:nvSpPr>
        <p:spPr>
          <a:xfrm rot="468582">
            <a:off x="5851767" y="882961"/>
            <a:ext cx="1237247" cy="1401318"/>
          </a:xfrm>
          <a:custGeom>
            <a:avLst/>
            <a:gdLst/>
            <a:ahLst/>
            <a:cxnLst/>
            <a:rect l="l" t="t" r="r" b="b"/>
            <a:pathLst>
              <a:path w="1237247" h="1401318">
                <a:moveTo>
                  <a:pt x="0" y="0"/>
                </a:moveTo>
                <a:lnTo>
                  <a:pt x="1237247" y="0"/>
                </a:lnTo>
                <a:lnTo>
                  <a:pt x="1237247" y="1401319"/>
                </a:lnTo>
                <a:lnTo>
                  <a:pt x="0" y="140131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55" name="TextBox 55"/>
          <p:cNvSpPr txBox="1"/>
          <p:nvPr/>
        </p:nvSpPr>
        <p:spPr>
          <a:xfrm>
            <a:off x="480410" y="4432542"/>
            <a:ext cx="1905484" cy="735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59"/>
              </a:lnSpc>
            </a:pP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Probiere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deine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Fremdsprachen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</a:p>
          <a:p>
            <a:pPr algn="ctr">
              <a:lnSpc>
                <a:spcPts val="1959"/>
              </a:lnSpc>
            </a:pP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im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Berufsleben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aus</a:t>
            </a:r>
            <a:endParaRPr lang="en-US" sz="1399" dirty="0">
              <a:solidFill>
                <a:srgbClr val="000000"/>
              </a:solidFill>
              <a:latin typeface="Montserrat Classic"/>
              <a:ea typeface="Montserrat Classic"/>
              <a:cs typeface="Montserrat Classic"/>
              <a:sym typeface="Montserrat Classic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2866440" y="4432542"/>
            <a:ext cx="1828988" cy="7401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59"/>
              </a:lnSpc>
            </a:pP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Ob E-Mails, Video Calls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oder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Small Talk – du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redest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mit</a:t>
            </a:r>
            <a:endParaRPr lang="en-US" sz="1399" dirty="0">
              <a:solidFill>
                <a:srgbClr val="000000"/>
              </a:solidFill>
              <a:latin typeface="Montserrat Classic"/>
              <a:ea typeface="Montserrat Classic"/>
              <a:cs typeface="Montserrat Classic"/>
              <a:sym typeface="Montserrat Classic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5377418" y="4441448"/>
            <a:ext cx="1827120" cy="735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59"/>
              </a:lnSpc>
            </a:pP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Nimm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an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internationalen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Meetings teil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495416" y="6902484"/>
            <a:ext cx="1874224" cy="735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Erstelle Social 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Media Content für dein Unternehmen 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2866440" y="6902484"/>
            <a:ext cx="1827120" cy="735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59"/>
              </a:lnSpc>
            </a:pPr>
            <a:r>
              <a:rPr lang="en-US" sz="1399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Erhalte Einblick </a:t>
            </a:r>
          </a:p>
          <a:p>
            <a:pPr algn="ctr">
              <a:lnSpc>
                <a:spcPts val="1959"/>
              </a:lnSpc>
            </a:pPr>
            <a:r>
              <a:rPr lang="en-US" sz="1399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in die höhere Führungsebene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5420451" y="6685322"/>
            <a:ext cx="1801066" cy="9966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959"/>
              </a:lnSpc>
            </a:pP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Interesse?</a:t>
            </a:r>
            <a:b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</a:b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Dann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melde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dich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heute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noch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an! </a:t>
            </a:r>
            <a:b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</a:b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(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Kontakt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 s. </a:t>
            </a:r>
            <a:r>
              <a:rPr lang="en-US" sz="1399" dirty="0" err="1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unten</a:t>
            </a:r>
            <a:r>
              <a:rPr lang="en-US" sz="1399" dirty="0">
                <a:solidFill>
                  <a:srgbClr val="000000"/>
                </a:solidFill>
                <a:latin typeface="Montserrat Classic"/>
                <a:ea typeface="Montserrat Classic"/>
                <a:cs typeface="Montserrat Classic"/>
                <a:sym typeface="Montserrat Classic"/>
              </a:rPr>
              <a:t>)</a:t>
            </a:r>
          </a:p>
        </p:txBody>
      </p:sp>
      <p:sp>
        <p:nvSpPr>
          <p:cNvPr id="61" name="Freeform 61"/>
          <p:cNvSpPr/>
          <p:nvPr/>
        </p:nvSpPr>
        <p:spPr>
          <a:xfrm>
            <a:off x="377157" y="3145429"/>
            <a:ext cx="612170" cy="611196"/>
          </a:xfrm>
          <a:custGeom>
            <a:avLst/>
            <a:gdLst/>
            <a:ahLst/>
            <a:cxnLst/>
            <a:rect l="l" t="t" r="r" b="b"/>
            <a:pathLst>
              <a:path w="612170" h="611196">
                <a:moveTo>
                  <a:pt x="0" y="0"/>
                </a:moveTo>
                <a:lnTo>
                  <a:pt x="612170" y="0"/>
                </a:lnTo>
                <a:lnTo>
                  <a:pt x="612170" y="611196"/>
                </a:lnTo>
                <a:lnTo>
                  <a:pt x="0" y="611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Benutzerdefiniert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Montserrat Classic</vt:lpstr>
      <vt:lpstr>Arial</vt:lpstr>
      <vt:lpstr>Montserrat Classic Bold</vt:lpstr>
      <vt:lpstr>Calibri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Flyer mit Checkliste für Unternehmen NextStep</dc:title>
  <dc:creator>Sailer, Ariane</dc:creator>
  <cp:lastModifiedBy>Sailer, Ariane</cp:lastModifiedBy>
  <cp:revision>7</cp:revision>
  <dcterms:created xsi:type="dcterms:W3CDTF">2006-08-16T00:00:00Z</dcterms:created>
  <dcterms:modified xsi:type="dcterms:W3CDTF">2026-04-22T12:18:46Z</dcterms:modified>
  <dc:identifier>DAGcuC6yn3Q</dc:identifier>
</cp:coreProperties>
</file>