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7" r:id="rId5"/>
    <p:sldId id="260" r:id="rId6"/>
    <p:sldId id="261" r:id="rId7"/>
    <p:sldId id="262" r:id="rId8"/>
    <p:sldId id="263" r:id="rId9"/>
    <p:sldId id="264" r:id="rId10"/>
    <p:sldId id="265" r:id="rId11"/>
    <p:sldId id="266" r:id="rId12"/>
  </p:sldIdLst>
  <p:sldSz cx="10691813" cy="7559675"/>
  <p:notesSz cx="6858000" cy="9144000"/>
  <p:defaultTextStyle>
    <a:defPPr>
      <a:defRPr lang="en-US"/>
    </a:defPPr>
    <a:lvl1pPr marL="0" algn="l" defTabSz="457200" rtl="0">
      <a:defRPr sz="1800">
        <a:solidFill>
          <a:schemeClr val="tx1"/>
        </a:solidFill>
        <a:latin typeface="+mn-lt"/>
        <a:ea typeface="+mn-ea"/>
        <a:cs typeface="+mn-cs"/>
      </a:defRPr>
    </a:lvl1pPr>
    <a:lvl2pPr marL="457200" algn="l" defTabSz="457200" rtl="0">
      <a:defRPr sz="1800">
        <a:solidFill>
          <a:schemeClr val="tx1"/>
        </a:solidFill>
        <a:latin typeface="+mn-lt"/>
        <a:ea typeface="+mn-ea"/>
        <a:cs typeface="+mn-cs"/>
      </a:defRPr>
    </a:lvl2pPr>
    <a:lvl3pPr marL="914400" algn="l" defTabSz="457200" rtl="0">
      <a:defRPr sz="1800">
        <a:solidFill>
          <a:schemeClr val="tx1"/>
        </a:solidFill>
        <a:latin typeface="+mn-lt"/>
        <a:ea typeface="+mn-ea"/>
        <a:cs typeface="+mn-cs"/>
      </a:defRPr>
    </a:lvl3pPr>
    <a:lvl4pPr marL="1371600" algn="l" defTabSz="457200" rtl="0">
      <a:defRPr sz="1800">
        <a:solidFill>
          <a:schemeClr val="tx1"/>
        </a:solidFill>
        <a:latin typeface="+mn-lt"/>
        <a:ea typeface="+mn-ea"/>
        <a:cs typeface="+mn-cs"/>
      </a:defRPr>
    </a:lvl4pPr>
    <a:lvl5pPr marL="1828800" algn="l" defTabSz="457200" rtl="0">
      <a:defRPr sz="1800">
        <a:solidFill>
          <a:schemeClr val="tx1"/>
        </a:solidFill>
        <a:latin typeface="+mn-lt"/>
        <a:ea typeface="+mn-ea"/>
        <a:cs typeface="+mn-cs"/>
      </a:defRPr>
    </a:lvl5pPr>
    <a:lvl6pPr marL="2286000" algn="l" defTabSz="457200" rtl="0">
      <a:defRPr sz="1800">
        <a:solidFill>
          <a:schemeClr val="tx1"/>
        </a:solidFill>
        <a:latin typeface="+mn-lt"/>
        <a:ea typeface="+mn-ea"/>
        <a:cs typeface="+mn-cs"/>
      </a:defRPr>
    </a:lvl6pPr>
    <a:lvl7pPr marL="2743200" algn="l" defTabSz="457200" rtl="0">
      <a:defRPr sz="1800">
        <a:solidFill>
          <a:schemeClr val="tx1"/>
        </a:solidFill>
        <a:latin typeface="+mn-lt"/>
        <a:ea typeface="+mn-ea"/>
        <a:cs typeface="+mn-cs"/>
      </a:defRPr>
    </a:lvl7pPr>
    <a:lvl8pPr marL="3200400" algn="l" defTabSz="457200" rtl="0">
      <a:defRPr sz="1800">
        <a:solidFill>
          <a:schemeClr val="tx1"/>
        </a:solidFill>
        <a:latin typeface="+mn-lt"/>
        <a:ea typeface="+mn-ea"/>
        <a:cs typeface="+mn-cs"/>
      </a:defRPr>
    </a:lvl8pPr>
    <a:lvl9pPr marL="3657600" algn="l" defTabSz="457200" rtl="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367">
          <p15:clr>
            <a:srgbClr val="A4A3A4"/>
          </p15:clr>
        </p15:guide>
        <p15:guide id="2" orient="horz" pos="2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Gast)" initial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1156" y="96"/>
      </p:cViewPr>
      <p:guideLst>
        <p:guide pos="3367"/>
        <p:guide orient="horz"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79064-89E3-A74A-BAE6-8025EF721BBD}" type="doc">
      <dgm:prSet loTypeId="urn:microsoft.com/office/officeart/2005/8/layout/matrix1#1" loCatId="" qsTypeId="urn:microsoft.com/office/officeart/2005/8/quickstyle/simple1#1" qsCatId="simple" csTypeId="urn:microsoft.com/office/officeart/2005/8/colors/accent3_2" csCatId="accent3" phldr="1"/>
      <dgm:spPr bwMode="auto"/>
      <dgm:t>
        <a:bodyPr/>
        <a:lstStyle/>
        <a:p>
          <a:pPr>
            <a:defRPr/>
          </a:pPr>
          <a:endParaRPr lang="de-DE"/>
        </a:p>
      </dgm:t>
    </dgm:pt>
    <dgm:pt modelId="{DD1DE3BC-FDAF-3C4E-8305-09E96FCB812C}">
      <dgm:prSet phldrT="[Text]" custT="1"/>
      <dgm:spPr bwMode="auto">
        <a:solidFill>
          <a:srgbClr val="8BB31D"/>
        </a:solidFill>
      </dgm:spPr>
      <dgm:t>
        <a:bodyPr/>
        <a:lstStyle/>
        <a:p>
          <a:pPr>
            <a:defRPr/>
          </a:pPr>
          <a:r>
            <a:rPr lang="de-DE" sz="1100" b="1">
              <a:solidFill>
                <a:schemeClr val="bg1"/>
              </a:solidFill>
            </a:rPr>
            <a:t>Feed Up: </a:t>
          </a:r>
          <a:r>
            <a:rPr lang="de-DE" sz="1100" b="0">
              <a:solidFill>
                <a:schemeClr val="bg1"/>
              </a:solidFill>
            </a:rPr>
            <a:t>Was sind meine Ziele?</a:t>
          </a:r>
          <a:endParaRPr/>
        </a:p>
        <a:p>
          <a:pPr>
            <a:defRPr/>
          </a:pPr>
          <a:r>
            <a:rPr lang="de-DE" sz="1100" b="1">
              <a:solidFill>
                <a:schemeClr val="bg1"/>
              </a:solidFill>
            </a:rPr>
            <a:t>Feed Back: </a:t>
          </a:r>
          <a:r>
            <a:rPr lang="de-DE" sz="1100" b="0">
              <a:solidFill>
                <a:schemeClr val="bg1"/>
              </a:solidFill>
            </a:rPr>
            <a:t>Wie gut komme ich voran?</a:t>
          </a:r>
          <a:endParaRPr/>
        </a:p>
        <a:p>
          <a:pPr>
            <a:defRPr/>
          </a:pPr>
          <a:r>
            <a:rPr lang="de-DE" sz="1100" b="1">
              <a:solidFill>
                <a:schemeClr val="bg1"/>
              </a:solidFill>
            </a:rPr>
            <a:t>Feed Forward: </a:t>
          </a:r>
          <a:r>
            <a:rPr lang="de-DE" sz="1100" b="0">
              <a:solidFill>
                <a:schemeClr val="bg1"/>
              </a:solidFill>
            </a:rPr>
            <a:t>Was sind die nächsten  Schritte?</a:t>
          </a:r>
          <a:endParaRPr/>
        </a:p>
      </dgm:t>
    </dgm:pt>
    <dgm:pt modelId="{A048FAF9-C757-3449-87CC-28F33EDFBDE1}" type="parTrans" cxnId="{DD28097B-4DEE-B64F-AC2A-151E5E1ACFD8}">
      <dgm:prSet/>
      <dgm:spPr bwMode="auto"/>
      <dgm:t>
        <a:bodyPr/>
        <a:lstStyle/>
        <a:p>
          <a:pPr>
            <a:defRPr/>
          </a:pPr>
          <a:endParaRPr lang="de-DE"/>
        </a:p>
      </dgm:t>
    </dgm:pt>
    <dgm:pt modelId="{AC791A60-A93F-CE40-87C7-6CCBC804F52C}" type="sibTrans" cxnId="{DD28097B-4DEE-B64F-AC2A-151E5E1ACFD8}">
      <dgm:prSet/>
      <dgm:spPr bwMode="auto"/>
      <dgm:t>
        <a:bodyPr/>
        <a:lstStyle/>
        <a:p>
          <a:pPr>
            <a:defRPr/>
          </a:pPr>
          <a:endParaRPr lang="de-DE"/>
        </a:p>
      </dgm:t>
    </dgm:pt>
    <dgm:pt modelId="{B314EF06-2A20-9742-997B-349CA6F962CA}">
      <dgm:prSet phldrT="[Text]" custT="1"/>
      <dgm:spPr bwMode="auto"/>
      <dgm:t>
        <a:bodyPr/>
        <a:lstStyle/>
        <a:p>
          <a:pPr>
            <a:defRPr/>
          </a:pPr>
          <a:r>
            <a:rPr lang="de-DE" sz="1600" b="1"/>
            <a:t>Aufgabe</a:t>
          </a:r>
          <a:endParaRPr/>
        </a:p>
      </dgm:t>
    </dgm:pt>
    <dgm:pt modelId="{299D9E1A-F8D0-9742-A234-C4AEDA95B4B4}" type="parTrans" cxnId="{03632C2F-324D-6547-8546-695225E03C38}">
      <dgm:prSet/>
      <dgm:spPr bwMode="auto"/>
      <dgm:t>
        <a:bodyPr/>
        <a:lstStyle/>
        <a:p>
          <a:pPr>
            <a:defRPr/>
          </a:pPr>
          <a:endParaRPr lang="de-DE"/>
        </a:p>
      </dgm:t>
    </dgm:pt>
    <dgm:pt modelId="{8A434FCA-DB09-1E4B-BD97-40535938E876}" type="sibTrans" cxnId="{03632C2F-324D-6547-8546-695225E03C38}">
      <dgm:prSet/>
      <dgm:spPr bwMode="auto"/>
      <dgm:t>
        <a:bodyPr/>
        <a:lstStyle/>
        <a:p>
          <a:pPr>
            <a:defRPr/>
          </a:pPr>
          <a:endParaRPr lang="de-DE"/>
        </a:p>
      </dgm:t>
    </dgm:pt>
    <dgm:pt modelId="{EAAD08C3-2C0E-B048-8CFD-6ABAA4346E65}">
      <dgm:prSet phldrT="[Text]" custT="1"/>
      <dgm:spPr bwMode="auto"/>
      <dgm:t>
        <a:bodyPr/>
        <a:lstStyle/>
        <a:p>
          <a:pPr>
            <a:defRPr/>
          </a:pPr>
          <a:r>
            <a:rPr lang="de-DE" sz="1600" b="1" dirty="0"/>
            <a:t>Lernprozess</a:t>
          </a:r>
          <a:endParaRPr dirty="0"/>
        </a:p>
      </dgm:t>
    </dgm:pt>
    <dgm:pt modelId="{880E3DAA-4A27-354B-8CC7-37B36A060406}" type="parTrans" cxnId="{DBD975F9-4DFB-CF49-8B7F-3D7753874ECD}">
      <dgm:prSet/>
      <dgm:spPr bwMode="auto"/>
      <dgm:t>
        <a:bodyPr/>
        <a:lstStyle/>
        <a:p>
          <a:pPr>
            <a:defRPr/>
          </a:pPr>
          <a:endParaRPr lang="de-DE"/>
        </a:p>
      </dgm:t>
    </dgm:pt>
    <dgm:pt modelId="{8AB11F12-3211-A845-846A-E6E84BE40964}" type="sibTrans" cxnId="{DBD975F9-4DFB-CF49-8B7F-3D7753874ECD}">
      <dgm:prSet/>
      <dgm:spPr bwMode="auto"/>
      <dgm:t>
        <a:bodyPr/>
        <a:lstStyle/>
        <a:p>
          <a:pPr>
            <a:defRPr/>
          </a:pPr>
          <a:endParaRPr lang="de-DE"/>
        </a:p>
      </dgm:t>
    </dgm:pt>
    <dgm:pt modelId="{B32D632F-3A1B-3C43-B431-76A1A2CE3994}">
      <dgm:prSet phldrT="[Text]" custT="1"/>
      <dgm:spPr bwMode="auto"/>
      <dgm:t>
        <a:bodyPr/>
        <a:lstStyle/>
        <a:p>
          <a:pPr>
            <a:defRPr/>
          </a:pPr>
          <a:r>
            <a:rPr lang="de-DE" sz="1600" b="1"/>
            <a:t>Selbstregulation</a:t>
          </a:r>
          <a:endParaRPr/>
        </a:p>
      </dgm:t>
    </dgm:pt>
    <dgm:pt modelId="{5B5C4370-3DFF-FC42-83A1-CBE27CA2990D}" type="parTrans" cxnId="{931A41B2-8FF4-3A49-A679-76D5D12F12F1}">
      <dgm:prSet/>
      <dgm:spPr bwMode="auto"/>
      <dgm:t>
        <a:bodyPr/>
        <a:lstStyle/>
        <a:p>
          <a:pPr>
            <a:defRPr/>
          </a:pPr>
          <a:endParaRPr lang="de-DE"/>
        </a:p>
      </dgm:t>
    </dgm:pt>
    <dgm:pt modelId="{5DD65379-6BDC-F247-9FD1-3CDDA6CFC6E1}" type="sibTrans" cxnId="{931A41B2-8FF4-3A49-A679-76D5D12F12F1}">
      <dgm:prSet/>
      <dgm:spPr bwMode="auto"/>
      <dgm:t>
        <a:bodyPr/>
        <a:lstStyle/>
        <a:p>
          <a:pPr>
            <a:defRPr/>
          </a:pPr>
          <a:endParaRPr lang="de-DE"/>
        </a:p>
      </dgm:t>
    </dgm:pt>
    <dgm:pt modelId="{E428F5B1-78F6-D444-BFF2-8A2E4C921B17}">
      <dgm:prSet phldrT="[Text]" custT="1"/>
      <dgm:spPr bwMode="auto">
        <a:solidFill>
          <a:schemeClr val="bg2">
            <a:lumMod val="50000"/>
          </a:schemeClr>
        </a:solidFill>
      </dgm:spPr>
      <dgm:t>
        <a:bodyPr/>
        <a:lstStyle/>
        <a:p>
          <a:pPr>
            <a:defRPr/>
          </a:pPr>
          <a:r>
            <a:rPr lang="de-DE" sz="1600" b="1"/>
            <a:t>Person/Selbst</a:t>
          </a:r>
          <a:endParaRPr/>
        </a:p>
      </dgm:t>
    </dgm:pt>
    <dgm:pt modelId="{EC2D7BC6-A177-7C46-B984-B33CD7A46373}" type="parTrans" cxnId="{693D5578-6096-944F-8B7B-55490C2CBB5E}">
      <dgm:prSet/>
      <dgm:spPr bwMode="auto"/>
      <dgm:t>
        <a:bodyPr/>
        <a:lstStyle/>
        <a:p>
          <a:pPr>
            <a:defRPr/>
          </a:pPr>
          <a:endParaRPr lang="de-DE"/>
        </a:p>
      </dgm:t>
    </dgm:pt>
    <dgm:pt modelId="{FA79E7AE-9D3E-0F4D-9DF5-77DD31BE44C4}" type="sibTrans" cxnId="{693D5578-6096-944F-8B7B-55490C2CBB5E}">
      <dgm:prSet/>
      <dgm:spPr bwMode="auto"/>
      <dgm:t>
        <a:bodyPr/>
        <a:lstStyle/>
        <a:p>
          <a:pPr>
            <a:defRPr/>
          </a:pPr>
          <a:endParaRPr lang="de-DE"/>
        </a:p>
      </dgm:t>
    </dgm:pt>
    <dgm:pt modelId="{66D3EA69-FA57-BA41-A848-20DF56350EDA}" type="pres">
      <dgm:prSet presAssocID="{39A79064-89E3-A74A-BAE6-8025EF721BBD}" presName="diagram" presStyleCnt="0">
        <dgm:presLayoutVars>
          <dgm:chMax val="1"/>
          <dgm:dir/>
          <dgm:animLvl val="ctr"/>
          <dgm:resizeHandles val="exact"/>
        </dgm:presLayoutVars>
      </dgm:prSet>
      <dgm:spPr bwMode="auto"/>
    </dgm:pt>
    <dgm:pt modelId="{22CEE8F4-52A0-6E45-8287-346C11DC2E28}" type="pres">
      <dgm:prSet presAssocID="{39A79064-89E3-A74A-BAE6-8025EF721BBD}" presName="matrix" presStyleCnt="0"/>
      <dgm:spPr bwMode="auto"/>
    </dgm:pt>
    <dgm:pt modelId="{C660BB81-8C82-0A4C-9A17-0E1BC4BAC84C}" type="pres">
      <dgm:prSet presAssocID="{39A79064-89E3-A74A-BAE6-8025EF721BBD}" presName="tile1" presStyleLbl="node1" presStyleIdx="0" presStyleCnt="4" custLinFactNeighborY="-7156"/>
      <dgm:spPr bwMode="auto"/>
    </dgm:pt>
    <dgm:pt modelId="{F85EEA75-C317-D540-9A22-8805BE6D4C52}" type="pres">
      <dgm:prSet presAssocID="{39A79064-89E3-A74A-BAE6-8025EF721BBD}" presName="tile1text" presStyleLbl="node1" presStyleIdx="0" presStyleCnt="4">
        <dgm:presLayoutVars>
          <dgm:chMax val="0"/>
          <dgm:chPref val="0"/>
          <dgm:bulletEnabled val="1"/>
        </dgm:presLayoutVars>
      </dgm:prSet>
      <dgm:spPr bwMode="auto"/>
    </dgm:pt>
    <dgm:pt modelId="{754820DF-799C-B04F-A6A0-80179818415D}" type="pres">
      <dgm:prSet presAssocID="{39A79064-89E3-A74A-BAE6-8025EF721BBD}" presName="tile2" presStyleLbl="node1" presStyleIdx="1" presStyleCnt="4" custLinFactNeighborY="-375"/>
      <dgm:spPr bwMode="auto"/>
    </dgm:pt>
    <dgm:pt modelId="{61107C36-72A2-DF45-9477-340AA1D3D851}" type="pres">
      <dgm:prSet presAssocID="{39A79064-89E3-A74A-BAE6-8025EF721BBD}" presName="tile2text" presStyleLbl="node1" presStyleIdx="1" presStyleCnt="4">
        <dgm:presLayoutVars>
          <dgm:chMax val="0"/>
          <dgm:chPref val="0"/>
          <dgm:bulletEnabled val="1"/>
        </dgm:presLayoutVars>
      </dgm:prSet>
      <dgm:spPr bwMode="auto"/>
    </dgm:pt>
    <dgm:pt modelId="{8019F8E5-10B7-C745-A416-88F88F84956E}" type="pres">
      <dgm:prSet presAssocID="{39A79064-89E3-A74A-BAE6-8025EF721BBD}" presName="tile3" presStyleLbl="node1" presStyleIdx="2" presStyleCnt="4"/>
      <dgm:spPr bwMode="auto"/>
    </dgm:pt>
    <dgm:pt modelId="{68EACBE5-D773-7E4A-94E3-2A89B0963705}" type="pres">
      <dgm:prSet presAssocID="{39A79064-89E3-A74A-BAE6-8025EF721BBD}" presName="tile3text" presStyleLbl="node1" presStyleIdx="2" presStyleCnt="4">
        <dgm:presLayoutVars>
          <dgm:chMax val="0"/>
          <dgm:chPref val="0"/>
          <dgm:bulletEnabled val="1"/>
        </dgm:presLayoutVars>
      </dgm:prSet>
      <dgm:spPr bwMode="auto"/>
    </dgm:pt>
    <dgm:pt modelId="{4ACDAE2B-43F7-DE45-8C50-297060246888}" type="pres">
      <dgm:prSet presAssocID="{39A79064-89E3-A74A-BAE6-8025EF721BBD}" presName="tile4" presStyleLbl="node1" presStyleIdx="3" presStyleCnt="4" custLinFactNeighborX="2627" custLinFactNeighborY="4095"/>
      <dgm:spPr bwMode="auto"/>
    </dgm:pt>
    <dgm:pt modelId="{387625BF-5BC5-5247-BD25-2F87C6B245DE}" type="pres">
      <dgm:prSet presAssocID="{39A79064-89E3-A74A-BAE6-8025EF721BBD}" presName="tile4text" presStyleLbl="node1" presStyleIdx="3" presStyleCnt="4">
        <dgm:presLayoutVars>
          <dgm:chMax val="0"/>
          <dgm:chPref val="0"/>
          <dgm:bulletEnabled val="1"/>
        </dgm:presLayoutVars>
      </dgm:prSet>
      <dgm:spPr bwMode="auto"/>
    </dgm:pt>
    <dgm:pt modelId="{79B236B4-79BE-C54C-9900-AD195BA57133}" type="pres">
      <dgm:prSet presAssocID="{39A79064-89E3-A74A-BAE6-8025EF721BBD}" presName="centerTile" presStyleLbl="fgShp" presStyleIdx="0" presStyleCnt="1" custScaleX="207158" custScaleY="184348">
        <dgm:presLayoutVars>
          <dgm:chMax val="0"/>
          <dgm:chPref val="0"/>
        </dgm:presLayoutVars>
      </dgm:prSet>
      <dgm:spPr bwMode="auto"/>
    </dgm:pt>
  </dgm:ptLst>
  <dgm:cxnLst>
    <dgm:cxn modelId="{B9A0991C-7D33-374F-BF88-F377E3394E08}" type="presOf" srcId="{DD1DE3BC-FDAF-3C4E-8305-09E96FCB812C}" destId="{79B236B4-79BE-C54C-9900-AD195BA57133}" srcOrd="0" destOrd="0" presId="urn:microsoft.com/office/officeart/2005/8/layout/matrix1#1"/>
    <dgm:cxn modelId="{15DB5326-0695-4B47-97B2-C1DBE83ED819}" type="presOf" srcId="{EAAD08C3-2C0E-B048-8CFD-6ABAA4346E65}" destId="{61107C36-72A2-DF45-9477-340AA1D3D851}" srcOrd="1" destOrd="0" presId="urn:microsoft.com/office/officeart/2005/8/layout/matrix1#1"/>
    <dgm:cxn modelId="{03632C2F-324D-6547-8546-695225E03C38}" srcId="{DD1DE3BC-FDAF-3C4E-8305-09E96FCB812C}" destId="{B314EF06-2A20-9742-997B-349CA6F962CA}" srcOrd="0" destOrd="0" parTransId="{299D9E1A-F8D0-9742-A234-C4AEDA95B4B4}" sibTransId="{8A434FCA-DB09-1E4B-BD97-40535938E876}"/>
    <dgm:cxn modelId="{90865937-D759-1E4A-9AA9-FED1DDCEADFE}" type="presOf" srcId="{B32D632F-3A1B-3C43-B431-76A1A2CE3994}" destId="{68EACBE5-D773-7E4A-94E3-2A89B0963705}" srcOrd="1" destOrd="0" presId="urn:microsoft.com/office/officeart/2005/8/layout/matrix1#1"/>
    <dgm:cxn modelId="{DBA05951-CB00-764F-AD29-A25171795244}" type="presOf" srcId="{E428F5B1-78F6-D444-BFF2-8A2E4C921B17}" destId="{387625BF-5BC5-5247-BD25-2F87C6B245DE}" srcOrd="1" destOrd="0" presId="urn:microsoft.com/office/officeart/2005/8/layout/matrix1#1"/>
    <dgm:cxn modelId="{693D5578-6096-944F-8B7B-55490C2CBB5E}" srcId="{DD1DE3BC-FDAF-3C4E-8305-09E96FCB812C}" destId="{E428F5B1-78F6-D444-BFF2-8A2E4C921B17}" srcOrd="3" destOrd="0" parTransId="{EC2D7BC6-A177-7C46-B984-B33CD7A46373}" sibTransId="{FA79E7AE-9D3E-0F4D-9DF5-77DD31BE44C4}"/>
    <dgm:cxn modelId="{DD28097B-4DEE-B64F-AC2A-151E5E1ACFD8}" srcId="{39A79064-89E3-A74A-BAE6-8025EF721BBD}" destId="{DD1DE3BC-FDAF-3C4E-8305-09E96FCB812C}" srcOrd="0" destOrd="0" parTransId="{A048FAF9-C757-3449-87CC-28F33EDFBDE1}" sibTransId="{AC791A60-A93F-CE40-87C7-6CCBC804F52C}"/>
    <dgm:cxn modelId="{5F7EE48D-C053-574B-91BA-8F87E0D3AB6F}" type="presOf" srcId="{B32D632F-3A1B-3C43-B431-76A1A2CE3994}" destId="{8019F8E5-10B7-C745-A416-88F88F84956E}" srcOrd="0" destOrd="0" presId="urn:microsoft.com/office/officeart/2005/8/layout/matrix1#1"/>
    <dgm:cxn modelId="{4BA4C492-5675-5647-8A9A-316C81346AD5}" type="presOf" srcId="{B314EF06-2A20-9742-997B-349CA6F962CA}" destId="{F85EEA75-C317-D540-9A22-8805BE6D4C52}" srcOrd="1" destOrd="0" presId="urn:microsoft.com/office/officeart/2005/8/layout/matrix1#1"/>
    <dgm:cxn modelId="{931A41B2-8FF4-3A49-A679-76D5D12F12F1}" srcId="{DD1DE3BC-FDAF-3C4E-8305-09E96FCB812C}" destId="{B32D632F-3A1B-3C43-B431-76A1A2CE3994}" srcOrd="2" destOrd="0" parTransId="{5B5C4370-3DFF-FC42-83A1-CBE27CA2990D}" sibTransId="{5DD65379-6BDC-F247-9FD1-3CDDA6CFC6E1}"/>
    <dgm:cxn modelId="{57CD63BB-C853-7545-824F-AFA20CD375FF}" type="presOf" srcId="{39A79064-89E3-A74A-BAE6-8025EF721BBD}" destId="{66D3EA69-FA57-BA41-A848-20DF56350EDA}" srcOrd="0" destOrd="0" presId="urn:microsoft.com/office/officeart/2005/8/layout/matrix1#1"/>
    <dgm:cxn modelId="{E0A067C0-C4E1-4D4B-B99B-6F5D8BCC9D8E}" type="presOf" srcId="{E428F5B1-78F6-D444-BFF2-8A2E4C921B17}" destId="{4ACDAE2B-43F7-DE45-8C50-297060246888}" srcOrd="0" destOrd="0" presId="urn:microsoft.com/office/officeart/2005/8/layout/matrix1#1"/>
    <dgm:cxn modelId="{4F38A0E7-3735-BA4C-A1BF-FD9B677A875B}" type="presOf" srcId="{EAAD08C3-2C0E-B048-8CFD-6ABAA4346E65}" destId="{754820DF-799C-B04F-A6A0-80179818415D}" srcOrd="0" destOrd="0" presId="urn:microsoft.com/office/officeart/2005/8/layout/matrix1#1"/>
    <dgm:cxn modelId="{8D2447F8-A41E-4148-AAF0-4F445D003D3E}" type="presOf" srcId="{B314EF06-2A20-9742-997B-349CA6F962CA}" destId="{C660BB81-8C82-0A4C-9A17-0E1BC4BAC84C}" srcOrd="0" destOrd="0" presId="urn:microsoft.com/office/officeart/2005/8/layout/matrix1#1"/>
    <dgm:cxn modelId="{DBD975F9-4DFB-CF49-8B7F-3D7753874ECD}" srcId="{DD1DE3BC-FDAF-3C4E-8305-09E96FCB812C}" destId="{EAAD08C3-2C0E-B048-8CFD-6ABAA4346E65}" srcOrd="1" destOrd="0" parTransId="{880E3DAA-4A27-354B-8CC7-37B36A060406}" sibTransId="{8AB11F12-3211-A845-846A-E6E84BE40964}"/>
    <dgm:cxn modelId="{8C267918-C55B-434D-8BE0-3B409D5F82EC}" type="presParOf" srcId="{66D3EA69-FA57-BA41-A848-20DF56350EDA}" destId="{22CEE8F4-52A0-6E45-8287-346C11DC2E28}" srcOrd="0" destOrd="0" presId="urn:microsoft.com/office/officeart/2005/8/layout/matrix1#1"/>
    <dgm:cxn modelId="{BD34D0BE-8766-4540-823E-9B97E83676DB}" type="presParOf" srcId="{22CEE8F4-52A0-6E45-8287-346C11DC2E28}" destId="{C660BB81-8C82-0A4C-9A17-0E1BC4BAC84C}" srcOrd="0" destOrd="0" presId="urn:microsoft.com/office/officeart/2005/8/layout/matrix1#1"/>
    <dgm:cxn modelId="{7A88589E-F718-BB46-829D-AD82B329E55C}" type="presParOf" srcId="{22CEE8F4-52A0-6E45-8287-346C11DC2E28}" destId="{F85EEA75-C317-D540-9A22-8805BE6D4C52}" srcOrd="1" destOrd="0" presId="urn:microsoft.com/office/officeart/2005/8/layout/matrix1#1"/>
    <dgm:cxn modelId="{17BDF87A-16C7-BA4B-AAE3-EABD62A83D88}" type="presParOf" srcId="{22CEE8F4-52A0-6E45-8287-346C11DC2E28}" destId="{754820DF-799C-B04F-A6A0-80179818415D}" srcOrd="2" destOrd="0" presId="urn:microsoft.com/office/officeart/2005/8/layout/matrix1#1"/>
    <dgm:cxn modelId="{59C27EC6-5867-684D-8FC9-331B9311B21C}" type="presParOf" srcId="{22CEE8F4-52A0-6E45-8287-346C11DC2E28}" destId="{61107C36-72A2-DF45-9477-340AA1D3D851}" srcOrd="3" destOrd="0" presId="urn:microsoft.com/office/officeart/2005/8/layout/matrix1#1"/>
    <dgm:cxn modelId="{26537B71-72AC-C048-BCD7-BCF1686EF12D}" type="presParOf" srcId="{22CEE8F4-52A0-6E45-8287-346C11DC2E28}" destId="{8019F8E5-10B7-C745-A416-88F88F84956E}" srcOrd="4" destOrd="0" presId="urn:microsoft.com/office/officeart/2005/8/layout/matrix1#1"/>
    <dgm:cxn modelId="{0E25F1EC-D1C3-1344-9391-61554876E4E7}" type="presParOf" srcId="{22CEE8F4-52A0-6E45-8287-346C11DC2E28}" destId="{68EACBE5-D773-7E4A-94E3-2A89B0963705}" srcOrd="5" destOrd="0" presId="urn:microsoft.com/office/officeart/2005/8/layout/matrix1#1"/>
    <dgm:cxn modelId="{33CD323A-ABEE-4449-9363-488819DA4C37}" type="presParOf" srcId="{22CEE8F4-52A0-6E45-8287-346C11DC2E28}" destId="{4ACDAE2B-43F7-DE45-8C50-297060246888}" srcOrd="6" destOrd="0" presId="urn:microsoft.com/office/officeart/2005/8/layout/matrix1#1"/>
    <dgm:cxn modelId="{3492AAB9-7BA1-C842-9DA9-FB28F5239233}" type="presParOf" srcId="{22CEE8F4-52A0-6E45-8287-346C11DC2E28}" destId="{387625BF-5BC5-5247-BD25-2F87C6B245DE}" srcOrd="7" destOrd="0" presId="urn:microsoft.com/office/officeart/2005/8/layout/matrix1#1"/>
    <dgm:cxn modelId="{2CB20E40-FA2C-814A-96D9-7B5E97BC29AB}" type="presParOf" srcId="{66D3EA69-FA57-BA41-A848-20DF56350EDA}" destId="{79B236B4-79BE-C54C-9900-AD195BA57133}" srcOrd="1" destOrd="0" presId="urn:microsoft.com/office/officeart/2005/8/layout/matrix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0BB81-8C82-0A4C-9A17-0E1BC4BAC84C}">
      <dsp:nvSpPr>
        <dsp:cNvPr id="0" name=""/>
        <dsp:cNvSpPr/>
      </dsp:nvSpPr>
      <dsp:spPr bwMode="auto">
        <a:xfrm rot="16200000">
          <a:off x="467607" y="-467607"/>
          <a:ext cx="1189653" cy="2124869"/>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Aufgabe</a:t>
          </a:r>
          <a:endParaRPr kern="1200"/>
        </a:p>
      </dsp:txBody>
      <dsp:txXfrm rot="5400000">
        <a:off x="0" y="0"/>
        <a:ext cx="2124869" cy="892240"/>
      </dsp:txXfrm>
    </dsp:sp>
    <dsp:sp modelId="{754820DF-799C-B04F-A6A0-80179818415D}">
      <dsp:nvSpPr>
        <dsp:cNvPr id="0" name=""/>
        <dsp:cNvSpPr/>
      </dsp:nvSpPr>
      <dsp:spPr bwMode="auto">
        <a:xfrm>
          <a:off x="2124869" y="0"/>
          <a:ext cx="2124869" cy="1189653"/>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dirty="0"/>
            <a:t>Lernprozess</a:t>
          </a:r>
          <a:endParaRPr kern="1200" dirty="0"/>
        </a:p>
      </dsp:txBody>
      <dsp:txXfrm>
        <a:off x="2124869" y="0"/>
        <a:ext cx="2124869" cy="892240"/>
      </dsp:txXfrm>
    </dsp:sp>
    <dsp:sp modelId="{8019F8E5-10B7-C745-A416-88F88F84956E}">
      <dsp:nvSpPr>
        <dsp:cNvPr id="0" name=""/>
        <dsp:cNvSpPr/>
      </dsp:nvSpPr>
      <dsp:spPr bwMode="auto">
        <a:xfrm rot="10800000">
          <a:off x="0" y="1189653"/>
          <a:ext cx="2124869" cy="1189653"/>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Selbstregulation</a:t>
          </a:r>
          <a:endParaRPr kern="1200"/>
        </a:p>
      </dsp:txBody>
      <dsp:txXfrm rot="10800000">
        <a:off x="0" y="1487066"/>
        <a:ext cx="2124869" cy="892240"/>
      </dsp:txXfrm>
    </dsp:sp>
    <dsp:sp modelId="{4ACDAE2B-43F7-DE45-8C50-297060246888}">
      <dsp:nvSpPr>
        <dsp:cNvPr id="0" name=""/>
        <dsp:cNvSpPr/>
      </dsp:nvSpPr>
      <dsp:spPr bwMode="auto">
        <a:xfrm rot="5400000">
          <a:off x="2592476" y="722045"/>
          <a:ext cx="1189653" cy="2124869"/>
        </a:xfrm>
        <a:prstGeom prst="round1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Person/Selbst</a:t>
          </a:r>
          <a:endParaRPr kern="1200"/>
        </a:p>
      </dsp:txBody>
      <dsp:txXfrm rot="-5400000">
        <a:off x="2124869" y="1487066"/>
        <a:ext cx="2124869" cy="892240"/>
      </dsp:txXfrm>
    </dsp:sp>
    <dsp:sp modelId="{79B236B4-79BE-C54C-9900-AD195BA57133}">
      <dsp:nvSpPr>
        <dsp:cNvPr id="0" name=""/>
        <dsp:cNvSpPr/>
      </dsp:nvSpPr>
      <dsp:spPr bwMode="auto">
        <a:xfrm>
          <a:off x="804318" y="641377"/>
          <a:ext cx="2641101" cy="1096551"/>
        </a:xfrm>
        <a:prstGeom prst="roundRect">
          <a:avLst/>
        </a:prstGeom>
        <a:solidFill>
          <a:srgbClr val="8BB31D"/>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defRPr/>
          </a:pPr>
          <a:r>
            <a:rPr lang="de-DE" sz="1100" b="1" kern="1200">
              <a:solidFill>
                <a:schemeClr val="bg1"/>
              </a:solidFill>
            </a:rPr>
            <a:t>Feed Up: </a:t>
          </a:r>
          <a:r>
            <a:rPr lang="de-DE" sz="1100" b="0" kern="1200">
              <a:solidFill>
                <a:schemeClr val="bg1"/>
              </a:solidFill>
            </a:rPr>
            <a:t>Was sind meine Ziele?</a:t>
          </a:r>
          <a:endParaRPr kern="1200"/>
        </a:p>
        <a:p>
          <a:pPr marL="0" lvl="0" indent="0" algn="ctr" defTabSz="488950">
            <a:lnSpc>
              <a:spcPct val="90000"/>
            </a:lnSpc>
            <a:spcBef>
              <a:spcPct val="0"/>
            </a:spcBef>
            <a:spcAft>
              <a:spcPct val="35000"/>
            </a:spcAft>
            <a:buNone/>
            <a:defRPr/>
          </a:pPr>
          <a:r>
            <a:rPr lang="de-DE" sz="1100" b="1" kern="1200">
              <a:solidFill>
                <a:schemeClr val="bg1"/>
              </a:solidFill>
            </a:rPr>
            <a:t>Feed Back: </a:t>
          </a:r>
          <a:r>
            <a:rPr lang="de-DE" sz="1100" b="0" kern="1200">
              <a:solidFill>
                <a:schemeClr val="bg1"/>
              </a:solidFill>
            </a:rPr>
            <a:t>Wie gut komme ich voran?</a:t>
          </a:r>
          <a:endParaRPr kern="1200"/>
        </a:p>
        <a:p>
          <a:pPr marL="0" lvl="0" indent="0" algn="ctr" defTabSz="488950">
            <a:lnSpc>
              <a:spcPct val="90000"/>
            </a:lnSpc>
            <a:spcBef>
              <a:spcPct val="0"/>
            </a:spcBef>
            <a:spcAft>
              <a:spcPct val="35000"/>
            </a:spcAft>
            <a:buNone/>
            <a:defRPr/>
          </a:pPr>
          <a:r>
            <a:rPr lang="de-DE" sz="1100" b="1" kern="1200">
              <a:solidFill>
                <a:schemeClr val="bg1"/>
              </a:solidFill>
            </a:rPr>
            <a:t>Feed Forward: </a:t>
          </a:r>
          <a:r>
            <a:rPr lang="de-DE" sz="1100" b="0" kern="1200">
              <a:solidFill>
                <a:schemeClr val="bg1"/>
              </a:solidFill>
            </a:rPr>
            <a:t>Was sind die nächsten  Schritte?</a:t>
          </a:r>
          <a:endParaRPr kern="1200"/>
        </a:p>
      </dsp:txBody>
      <dsp:txXfrm>
        <a:off x="857847" y="694906"/>
        <a:ext cx="2534043" cy="989493"/>
      </dsp:txXfrm>
    </dsp:sp>
  </dsp:spTree>
</dsp:drawing>
</file>

<file path=ppt/diagrams/layout1.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varLst>
      <dgm:chMax val="1"/>
      <dgm:dir/>
      <dgm:animLvl val="ctr"/>
      <dgm:resizeHandles val="exact"/>
    </dgm:var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onstrLst/>
            <dgm:ruleLst/>
            <dgm:choose name="Name2">
              <dgm:if name="Name3" func="var" arg="dir" op="equ" val="norm">
                <dgm:presOf axis="ch ch desOrSelf" ptType="node node node" st="1 1 1" cnt="1 1 0"/>
              </dgm:if>
              <dgm:else name="Name4">
                <dgm:presOf axis="ch ch desOrSelf" ptType="node node node" st="1 2 1" cnt="1 1 0"/>
              </dgm:else>
            </dgm:choose>
          </dgm:layoutNode>
          <dgm:layoutNode name="tile1text" styleLbl="node1">
            <dgm:shape xmlns:r="http://schemas.openxmlformats.org/officeDocument/2006/relationships" rot="270" type="rect" r:blip="" hideGeom="1">
              <dgm:adjLst>
                <dgm:adj idx="1" val="0.2"/>
              </dgm:adjLst>
            </dgm:shape>
            <dgm:constrLst/>
            <dgm:ruleLst>
              <dgm:rule type="primFontSz" val="5" fact="NaN" max="NaN"/>
            </dgm:ruleLst>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choose name="Name8">
              <dgm:if name="Name9" func="var" arg="dir" op="equ" val="norm">
                <dgm:presOf axis="ch ch desOrSelf" ptType="node node node" st="1 1 1" cnt="1 1 0"/>
              </dgm:if>
              <dgm:else name="Name10">
                <dgm:presOf axis="ch ch desOrSelf" ptType="node node node" st="1 2 1" cnt="1 1 0"/>
              </dgm:else>
            </dgm:choose>
          </dgm:layoutNode>
          <dgm:layoutNode name="tile2" styleLbl="node1">
            <dgm:alg type="sp"/>
            <dgm:shape xmlns:r="http://schemas.openxmlformats.org/officeDocument/2006/relationships" type="round1Rect" r:blip="">
              <dgm:adjLst/>
            </dgm:shape>
            <dgm:constrLst/>
            <dgm:ruleLst/>
            <dgm:choose name="Name11">
              <dgm:if name="Name12" func="var" arg="dir" op="equ" val="norm">
                <dgm:presOf axis="ch ch desOrSelf" ptType="node node node" st="1 2 1" cnt="1 1 0"/>
              </dgm:if>
              <dgm:else name="Name13">
                <dgm:presOf axis="ch ch desOrSelf" ptType="node node node" st="1 1 1" cnt="1 1 0"/>
              </dgm:else>
            </dgm:choose>
          </dgm:layoutNode>
          <dgm:layoutNode name="tile2text" styleLbl="node1">
            <dgm:shape xmlns:r="http://schemas.openxmlformats.org/officeDocument/2006/relationships" type="rect" r:blip="" hideGeom="1">
              <dgm:adjLst/>
            </dgm:shape>
            <dgm:constrLst/>
            <dgm:ruleLst>
              <dgm:rule type="primFontSz" val="5" fact="NaN" max="NaN"/>
            </dgm:ruleLst>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choose name="Name17">
              <dgm:if name="Name18" func="var" arg="dir" op="equ" val="norm">
                <dgm:presOf axis="ch ch desOrSelf" ptType="node node node" st="1 2 1" cnt="1 1 0"/>
              </dgm:if>
              <dgm:else name="Name19">
                <dgm:presOf axis="ch ch desOrSelf" ptType="node node node" st="1 1 1" cnt="1 1 0"/>
              </dgm:else>
            </dgm:choose>
          </dgm:layoutNode>
          <dgm:layoutNode name="tile3" styleLbl="node1">
            <dgm:alg type="sp"/>
            <dgm:shape xmlns:r="http://schemas.openxmlformats.org/officeDocument/2006/relationships" rot="180" type="round1Rect" r:blip="">
              <dgm:adjLst/>
            </dgm:shape>
            <dgm:constrLst/>
            <dgm:ruleLst/>
            <dgm:choose name="Name20">
              <dgm:if name="Name21" func="var" arg="dir" op="equ" val="norm">
                <dgm:presOf axis="ch ch desOrSelf" ptType="node node node" st="1 3 1" cnt="1 1 0"/>
              </dgm:if>
              <dgm:else name="Name22">
                <dgm:presOf axis="ch ch desOrSelf" ptType="node node node" st="1 4 1" cnt="1 1 0"/>
              </dgm:else>
            </dgm:choose>
          </dgm:layoutNode>
          <dgm:layoutNode name="tile3text" styleLbl="node1">
            <dgm:shape xmlns:r="http://schemas.openxmlformats.org/officeDocument/2006/relationships" rot="180" type="rect" r:blip="" hideGeom="1">
              <dgm:adjLst/>
            </dgm:shape>
            <dgm:constrLst/>
            <dgm:ruleLst>
              <dgm:rule type="primFontSz" val="5" fact="NaN" max="NaN"/>
            </dgm:ruleLst>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choose name="Name26">
              <dgm:if name="Name27" func="var" arg="dir" op="equ" val="norm">
                <dgm:presOf axis="ch ch desOrSelf" ptType="node node node" st="1 3 1" cnt="1 1 0"/>
              </dgm:if>
              <dgm:else name="Name28">
                <dgm:presOf axis="ch ch desOrSelf" ptType="node node node" st="1 4 1" cnt="1 1 0"/>
              </dgm:else>
            </dgm:choose>
          </dgm:layoutNode>
          <dgm:layoutNode name="tile4" styleLbl="node1">
            <dgm:alg type="sp"/>
            <dgm:shape xmlns:r="http://schemas.openxmlformats.org/officeDocument/2006/relationships" rot="90" type="round1Rect" r:blip="">
              <dgm:adjLst/>
            </dgm:shape>
            <dgm:constrLst/>
            <dgm:ruleLst/>
            <dgm:choose name="Name29">
              <dgm:if name="Name30" func="var" arg="dir" op="equ" val="norm">
                <dgm:presOf axis="ch ch desOrSelf" ptType="node node node" st="1 4 1" cnt="1 1 0"/>
              </dgm:if>
              <dgm:else name="Name31">
                <dgm:presOf axis="ch ch desOrSelf" ptType="node node node" st="1 3 1" cnt="1 1 0"/>
              </dgm:else>
            </dgm:choose>
          </dgm:layoutNode>
          <dgm:layoutNode name="tile4text" styleLbl="node1">
            <dgm:shape xmlns:r="http://schemas.openxmlformats.org/officeDocument/2006/relationships" rot="90" type="rect" r:blip="" hideGeom="1">
              <dgm:adjLst/>
            </dgm:shape>
            <dgm:constrLst/>
            <dgm:ruleLst>
              <dgm:rule type="primFontSz" val="5" fact="NaN" max="NaN"/>
            </dgm:ruleLst>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choose name="Name35">
              <dgm:if name="Name36" func="var" arg="dir" op="equ" val="norm">
                <dgm:presOf axis="ch ch desOrSelf" ptType="node node node" st="1 4 1" cnt="1 1 0"/>
              </dgm:if>
              <dgm:else name="Name37">
                <dgm:presOf axis="ch ch desOrSelf" ptType="node node node" st="1 3 1" cnt="1 1 0"/>
              </dgm:else>
            </dgm:choose>
          </dgm:layoutNode>
        </dgm:layoutNode>
        <dgm:layoutNode name="centerTile" styleLbl="fgShp">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varLst>
            <dgm:chMax val="0"/>
            <dgm:chPref val="0"/>
          </dgm:var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543874545"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971501211"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A1EC7AF-7C43-4DDC-BC4A-6E5DC5E32414}" type="datetimeFigureOut">
              <a:rPr lang="de-DE"/>
              <a:t>13.05.2026</a:t>
            </a:fld>
            <a:endParaRPr lang="de-DE"/>
          </a:p>
        </p:txBody>
      </p:sp>
      <p:sp>
        <p:nvSpPr>
          <p:cNvPr id="871322627" name="Folienbildplatzhalter 3"/>
          <p:cNvSpPr>
            <a:spLocks noGrp="1" noRot="1" noChangeAspect="1"/>
          </p:cNvSpPr>
          <p:nvPr>
            <p:ph type="sldImg" idx="2"/>
          </p:nvPr>
        </p:nvSpPr>
        <p:spPr bwMode="auto">
          <a:xfrm>
            <a:off x="1246187" y="1143000"/>
            <a:ext cx="4365625"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757631532"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298335499"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2117428388"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AA199608-497C-429B-8FFC-7249BAB31E59}"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C669512-36D7-ED38-3700-B3CB27398CDB}"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70F5C54-217A-C256-466A-529F9D227131}"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DCAF1A-EFC9-DE68-9F04-6B8B2674F43E}" type="slidenum">
              <a:rPr/>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61048490" name="Slide Image Placeholder 1"/>
          <p:cNvSpPr>
            <a:spLocks noGrp="1" noRot="1" noChangeAspect="1"/>
          </p:cNvSpPr>
          <p:nvPr>
            <p:ph type="sldImg"/>
          </p:nvPr>
        </p:nvSpPr>
        <p:spPr bwMode="auto">
          <a:xfrm>
            <a:off x="1246188" y="1143000"/>
            <a:ext cx="4365625" cy="3086100"/>
          </a:xfrm>
        </p:spPr>
      </p:sp>
      <p:sp>
        <p:nvSpPr>
          <p:cNvPr id="1808725256" name="Notes Placeholder 2"/>
          <p:cNvSpPr>
            <a:spLocks noGrp="1"/>
          </p:cNvSpPr>
          <p:nvPr>
            <p:ph type="body" idx="1"/>
          </p:nvPr>
        </p:nvSpPr>
        <p:spPr bwMode="auto"/>
        <p:txBody>
          <a:bodyPr/>
          <a:lstStyle/>
          <a:p>
            <a:pPr>
              <a:defRPr/>
            </a:pPr>
            <a:endParaRPr/>
          </a:p>
        </p:txBody>
      </p:sp>
      <p:sp>
        <p:nvSpPr>
          <p:cNvPr id="1702701125" name="Slide Number Placeholder 3"/>
          <p:cNvSpPr>
            <a:spLocks noGrp="1"/>
          </p:cNvSpPr>
          <p:nvPr>
            <p:ph type="sldNum" sz="quarter" idx="10"/>
          </p:nvPr>
        </p:nvSpPr>
        <p:spPr bwMode="auto"/>
        <p:txBody>
          <a:bodyPr/>
          <a:lstStyle/>
          <a:p>
            <a:pPr>
              <a:defRPr/>
            </a:pPr>
            <a:fld id="{DFFB9B96-1D9E-7E07-0181-83803718CD71}"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5128648" name="Slide Image Placeholder 1"/>
          <p:cNvSpPr>
            <a:spLocks noGrp="1" noRot="1" noChangeAspect="1"/>
          </p:cNvSpPr>
          <p:nvPr>
            <p:ph type="sldImg"/>
          </p:nvPr>
        </p:nvSpPr>
        <p:spPr bwMode="auto">
          <a:xfrm>
            <a:off x="1246188" y="1143000"/>
            <a:ext cx="4365625" cy="3086100"/>
          </a:xfrm>
        </p:spPr>
      </p:sp>
      <p:sp>
        <p:nvSpPr>
          <p:cNvPr id="229112774" name="Notes Placeholder 2"/>
          <p:cNvSpPr>
            <a:spLocks noGrp="1"/>
          </p:cNvSpPr>
          <p:nvPr>
            <p:ph type="body" idx="1"/>
          </p:nvPr>
        </p:nvSpPr>
        <p:spPr bwMode="auto"/>
        <p:txBody>
          <a:bodyPr/>
          <a:lstStyle/>
          <a:p>
            <a:pPr>
              <a:defRPr/>
            </a:pPr>
            <a:endParaRPr/>
          </a:p>
        </p:txBody>
      </p:sp>
      <p:sp>
        <p:nvSpPr>
          <p:cNvPr id="146138336" name="Slide Number Placeholder 3"/>
          <p:cNvSpPr>
            <a:spLocks noGrp="1"/>
          </p:cNvSpPr>
          <p:nvPr>
            <p:ph type="sldNum" sz="quarter" idx="10"/>
          </p:nvPr>
        </p:nvSpPr>
        <p:spPr bwMode="auto"/>
        <p:txBody>
          <a:bodyPr/>
          <a:lstStyle/>
          <a:p>
            <a:pPr>
              <a:defRPr/>
            </a:pPr>
            <a:fld id="{E0E1D44E-B445-AB73-82AC-3325134969AA}"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9C405A6-6F0B-C11A-0A16-2A64E9E36010}"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0885463-25A9-308D-5B5E-583AB91DA861}"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12C0F71-7E47-48E6-4033-CF78D7BF2472}"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E00749E-DA12-273B-684D-63A4C92C0036}"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5594E16-A8CB-59D8-B715-76C67A2BE37A}"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8318CBC-6286-D2C1-7EB8-193F6AF47097}"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637871661" name="Title 1"/>
          <p:cNvSpPr>
            <a:spLocks noGrp="1"/>
          </p:cNvSpPr>
          <p:nvPr>
            <p:ph type="ctrTitle"/>
          </p:nvPr>
        </p:nvSpPr>
        <p:spPr bwMode="auto">
          <a:xfrm>
            <a:off x="801886" y="1237197"/>
            <a:ext cx="9088041" cy="2631887"/>
          </a:xfrm>
        </p:spPr>
        <p:txBody>
          <a:bodyPr anchor="b"/>
          <a:lstStyle>
            <a:lvl1pPr algn="ctr">
              <a:defRPr sz="6600"/>
            </a:lvl1pPr>
          </a:lstStyle>
          <a:p>
            <a:pPr>
              <a:defRPr/>
            </a:pPr>
            <a:r>
              <a:rPr lang="de-DE"/>
              <a:t>Mastertitelformat bearbeiten</a:t>
            </a:r>
            <a:endParaRPr lang="en-US"/>
          </a:p>
        </p:txBody>
      </p:sp>
      <p:sp>
        <p:nvSpPr>
          <p:cNvPr id="1287310701" name="Subtitle 2"/>
          <p:cNvSpPr>
            <a:spLocks noGrp="1"/>
          </p:cNvSpPr>
          <p:nvPr>
            <p:ph type="subTitle" idx="1"/>
          </p:nvPr>
        </p:nvSpPr>
        <p:spPr bwMode="auto">
          <a:xfrm>
            <a:off x="1336477" y="3970580"/>
            <a:ext cx="8018860" cy="1825171"/>
          </a:xfrm>
        </p:spPr>
        <p:txBody>
          <a:bodyPr/>
          <a:lstStyle>
            <a:lvl1pPr marL="0" indent="0" algn="ctr">
              <a:buNone/>
              <a:defRPr sz="2650"/>
            </a:lvl1pPr>
            <a:lvl2pPr marL="503972" indent="0" algn="ctr">
              <a:buNone/>
              <a:defRPr sz="2200"/>
            </a:lvl2pPr>
            <a:lvl3pPr marL="1007943" indent="0" algn="ctr">
              <a:buNone/>
              <a:defRPr sz="2000"/>
            </a:lvl3pPr>
            <a:lvl4pPr marL="1511915" indent="0" algn="ctr">
              <a:buNone/>
              <a:defRPr sz="1750"/>
            </a:lvl4pPr>
            <a:lvl5pPr marL="2015886" indent="0" algn="ctr">
              <a:buNone/>
              <a:defRPr sz="1750"/>
            </a:lvl5pPr>
            <a:lvl6pPr marL="2519858" indent="0" algn="ctr">
              <a:buNone/>
              <a:defRPr sz="1750"/>
            </a:lvl6pPr>
            <a:lvl7pPr marL="3023829" indent="0" algn="ctr">
              <a:buNone/>
              <a:defRPr sz="1750"/>
            </a:lvl7pPr>
            <a:lvl8pPr marL="3527801" indent="0" algn="ctr">
              <a:buNone/>
              <a:defRPr sz="1750"/>
            </a:lvl8pPr>
            <a:lvl9pPr marL="4031772" indent="0" algn="ctr">
              <a:buNone/>
              <a:defRPr sz="1750"/>
            </a:lvl9pPr>
          </a:lstStyle>
          <a:p>
            <a:pPr>
              <a:defRPr/>
            </a:pPr>
            <a:r>
              <a:rPr lang="de-DE"/>
              <a:t>Master-Untertitelformat bearbeiten</a:t>
            </a:r>
            <a:endParaRPr lang="en-US"/>
          </a:p>
        </p:txBody>
      </p:sp>
      <p:sp>
        <p:nvSpPr>
          <p:cNvPr id="812118371" name="Date Placeholder 3"/>
          <p:cNvSpPr>
            <a:spLocks noGrp="1"/>
          </p:cNvSpPr>
          <p:nvPr>
            <p:ph type="dt" sz="half" idx="10"/>
          </p:nvPr>
        </p:nvSpPr>
        <p:spPr bwMode="auto">
          <a:xfrm>
            <a:off x="-2647116" y="5925871"/>
            <a:ext cx="2405658" cy="402483"/>
          </a:xfrm>
        </p:spPr>
        <p:txBody>
          <a:bodyPr/>
          <a:lstStyle/>
          <a:p>
            <a:pPr>
              <a:defRPr/>
            </a:pPr>
            <a:fld id="{448AC260-D0C7-48BB-BD72-9919B16F65DA}" type="datetime1">
              <a:rPr lang="de-DE"/>
              <a:t>13.05.2026</a:t>
            </a:fld>
            <a:endParaRPr lang="de-DE"/>
          </a:p>
        </p:txBody>
      </p:sp>
      <p:sp>
        <p:nvSpPr>
          <p:cNvPr id="1134449240" name="Footer Placeholder 4"/>
          <p:cNvSpPr>
            <a:spLocks noGrp="1"/>
          </p:cNvSpPr>
          <p:nvPr>
            <p:ph type="ftr" sz="quarter" idx="11"/>
          </p:nvPr>
        </p:nvSpPr>
        <p:spPr bwMode="auto">
          <a:xfrm>
            <a:off x="540000" y="6957700"/>
            <a:ext cx="3708150" cy="601975"/>
          </a:xfrm>
        </p:spPr>
        <p:txBody>
          <a:bodyPr bIns="252000"/>
          <a:lstStyle>
            <a:lvl1pPr algn="l">
              <a:defRPr/>
            </a:lvl1pPr>
          </a:lstStyle>
          <a:p>
            <a:pPr>
              <a:defRPr/>
            </a:pPr>
            <a:r>
              <a:rPr lang="de-DE" b="1">
                <a:solidFill>
                  <a:schemeClr val="accent3"/>
                </a:solidFill>
              </a:rPr>
              <a:t>ISB</a:t>
            </a:r>
            <a:r>
              <a:rPr lang="de-DE"/>
              <a:t> Staatsinstitut für Schulqualität und Bildungsforschung</a:t>
            </a:r>
            <a:endParaRPr/>
          </a:p>
        </p:txBody>
      </p:sp>
      <p:pic>
        <p:nvPicPr>
          <p:cNvPr id="263761458" name="Grafik 7"/>
          <p:cNvPicPr>
            <a:picLocks noChangeAspect="1"/>
          </p:cNvPicPr>
          <p:nvPr userDrawn="1"/>
        </p:nvPicPr>
        <p:blipFill rotWithShape="1">
          <a:blip r:embed="rId2">
            <a:extLst>
              <a:ext uri="{96DAC541-7B7A-43D3-8B79-37D633B846F1}">
                <asvg:svgBlip xmlns:asvg="http://schemas.microsoft.com/office/drawing/2016/SVG/main" r:embed="rId3"/>
              </a:ext>
            </a:extLst>
          </a:blip>
          <a:stretch/>
        </p:blipFill>
        <p:spPr bwMode="auto">
          <a:xfrm>
            <a:off x="403486" y="301006"/>
            <a:ext cx="796800" cy="432000"/>
          </a:xfrm>
          <a:prstGeom prst="rect">
            <a:avLst/>
          </a:prstGeom>
        </p:spPr>
      </p:pic>
      <p:sp>
        <p:nvSpPr>
          <p:cNvPr id="712772248" name="Slide Number Placeholder 5"/>
          <p:cNvSpPr txBox="1"/>
          <p:nvPr userDrawn="1"/>
        </p:nvSpPr>
        <p:spPr bwMode="auto">
          <a:xfrm>
            <a:off x="9072000" y="7019675"/>
            <a:ext cx="1080000" cy="540000"/>
          </a:xfrm>
          <a:prstGeom prst="rect">
            <a:avLst/>
          </a:prstGeom>
        </p:spPr>
        <p:txBody>
          <a:bodyPr vert="horz" lIns="0" tIns="0" rIns="0" bIns="252000" rtlCol="0" anchor="b" anchorCtr="0"/>
          <a:lstStyle>
            <a:defPPr>
              <a:defRPr lang="en-US"/>
            </a:defPPr>
            <a:lvl1pPr marL="0" algn="r" defTabSz="457200" rtl="0">
              <a:defRPr sz="1050">
                <a:solidFill>
                  <a:schemeClr val="tx1">
                    <a:tint val="82000"/>
                  </a:schemeClr>
                </a:solidFill>
                <a:latin typeface="+mn-lt"/>
                <a:ea typeface="+mn-ea"/>
                <a:cs typeface="+mn-cs"/>
              </a:defRPr>
            </a:lvl1pPr>
            <a:lvl2pPr marL="457200" algn="l" defTabSz="457200" rtl="0">
              <a:defRPr sz="1800">
                <a:solidFill>
                  <a:schemeClr val="tx1"/>
                </a:solidFill>
                <a:latin typeface="+mn-lt"/>
                <a:ea typeface="+mn-ea"/>
                <a:cs typeface="+mn-cs"/>
              </a:defRPr>
            </a:lvl2pPr>
            <a:lvl3pPr marL="914400" algn="l" defTabSz="457200" rtl="0">
              <a:defRPr sz="1800">
                <a:solidFill>
                  <a:schemeClr val="tx1"/>
                </a:solidFill>
                <a:latin typeface="+mn-lt"/>
                <a:ea typeface="+mn-ea"/>
                <a:cs typeface="+mn-cs"/>
              </a:defRPr>
            </a:lvl3pPr>
            <a:lvl4pPr marL="1371600" algn="l" defTabSz="457200" rtl="0">
              <a:defRPr sz="1800">
                <a:solidFill>
                  <a:schemeClr val="tx1"/>
                </a:solidFill>
                <a:latin typeface="+mn-lt"/>
                <a:ea typeface="+mn-ea"/>
                <a:cs typeface="+mn-cs"/>
              </a:defRPr>
            </a:lvl4pPr>
            <a:lvl5pPr marL="1828800" algn="l" defTabSz="457200" rtl="0">
              <a:defRPr sz="1800">
                <a:solidFill>
                  <a:schemeClr val="tx1"/>
                </a:solidFill>
                <a:latin typeface="+mn-lt"/>
                <a:ea typeface="+mn-ea"/>
                <a:cs typeface="+mn-cs"/>
              </a:defRPr>
            </a:lvl5pPr>
            <a:lvl6pPr marL="2286000" algn="l" defTabSz="457200" rtl="0">
              <a:defRPr sz="1800">
                <a:solidFill>
                  <a:schemeClr val="tx1"/>
                </a:solidFill>
                <a:latin typeface="+mn-lt"/>
                <a:ea typeface="+mn-ea"/>
                <a:cs typeface="+mn-cs"/>
              </a:defRPr>
            </a:lvl6pPr>
            <a:lvl7pPr marL="2743200" algn="l" defTabSz="457200" rtl="0">
              <a:defRPr sz="1800">
                <a:solidFill>
                  <a:schemeClr val="tx1"/>
                </a:solidFill>
                <a:latin typeface="+mn-lt"/>
                <a:ea typeface="+mn-ea"/>
                <a:cs typeface="+mn-cs"/>
              </a:defRPr>
            </a:lvl7pPr>
            <a:lvl8pPr marL="3200400" algn="l" defTabSz="457200" rtl="0">
              <a:defRPr sz="1800">
                <a:solidFill>
                  <a:schemeClr val="tx1"/>
                </a:solidFill>
                <a:latin typeface="+mn-lt"/>
                <a:ea typeface="+mn-ea"/>
                <a:cs typeface="+mn-cs"/>
              </a:defRPr>
            </a:lvl8pPr>
            <a:lvl9pPr marL="3657600" algn="l" defTabSz="457200" rtl="0">
              <a:defRPr sz="1800">
                <a:solidFill>
                  <a:schemeClr val="tx1"/>
                </a:solidFill>
                <a:latin typeface="+mn-lt"/>
                <a:ea typeface="+mn-ea"/>
                <a:cs typeface="+mn-cs"/>
              </a:defRPr>
            </a:lvl9pPr>
          </a:lstStyle>
          <a:p>
            <a:pPr>
              <a:defRPr/>
            </a:pPr>
            <a:fld id="{C40E4DD3-A1D1-44C2-BAA5-FAF59B503529}" type="slidenum">
              <a:rPr lang="de-DE"/>
              <a:t>‹Nr.›</a:t>
            </a:fld>
            <a:endParaRPr lang="de-DE"/>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190234550" name="Title 1"/>
          <p:cNvSpPr>
            <a:spLocks noGrp="1"/>
          </p:cNvSpPr>
          <p:nvPr>
            <p:ph type="title"/>
          </p:nvPr>
        </p:nvSpPr>
        <p:spPr bwMode="auto">
          <a:xfrm>
            <a:off x="736455" y="402484"/>
            <a:ext cx="9221689" cy="1461188"/>
          </a:xfrm>
        </p:spPr>
        <p:txBody>
          <a:bodyPr/>
          <a:lstStyle/>
          <a:p>
            <a:pPr>
              <a:defRPr/>
            </a:pPr>
            <a:r>
              <a:rPr lang="de-DE"/>
              <a:t>Mastertitelformat bearbeiten</a:t>
            </a:r>
            <a:endParaRPr lang="en-US"/>
          </a:p>
        </p:txBody>
      </p:sp>
      <p:sp>
        <p:nvSpPr>
          <p:cNvPr id="588226299" name="Text Placeholder 2"/>
          <p:cNvSpPr>
            <a:spLocks noGrp="1"/>
          </p:cNvSpPr>
          <p:nvPr>
            <p:ph type="body" idx="1"/>
          </p:nvPr>
        </p:nvSpPr>
        <p:spPr bwMode="auto">
          <a:xfrm>
            <a:off x="736456" y="1853171"/>
            <a:ext cx="4523137" cy="908210"/>
          </a:xfrm>
        </p:spPr>
        <p:txBody>
          <a:bodyPr anchor="b"/>
          <a:lstStyle>
            <a:lvl1pPr marL="0" indent="0">
              <a:buNone/>
              <a:defRPr sz="2650" b="1"/>
            </a:lvl1pPr>
            <a:lvl2pPr marL="503972" indent="0">
              <a:buNone/>
              <a:defRPr sz="2200" b="1"/>
            </a:lvl2pPr>
            <a:lvl3pPr marL="1007943" indent="0">
              <a:buNone/>
              <a:defRPr sz="2000" b="1"/>
            </a:lvl3pPr>
            <a:lvl4pPr marL="1511915" indent="0">
              <a:buNone/>
              <a:defRPr sz="1750" b="1"/>
            </a:lvl4pPr>
            <a:lvl5pPr marL="2015886" indent="0">
              <a:buNone/>
              <a:defRPr sz="1750" b="1"/>
            </a:lvl5pPr>
            <a:lvl6pPr marL="2519858" indent="0">
              <a:buNone/>
              <a:defRPr sz="1750" b="1"/>
            </a:lvl6pPr>
            <a:lvl7pPr marL="3023829" indent="0">
              <a:buNone/>
              <a:defRPr sz="1750" b="1"/>
            </a:lvl7pPr>
            <a:lvl8pPr marL="3527801" indent="0">
              <a:buNone/>
              <a:defRPr sz="1750" b="1"/>
            </a:lvl8pPr>
            <a:lvl9pPr marL="4031772" indent="0">
              <a:buNone/>
              <a:defRPr sz="1750" b="1"/>
            </a:lvl9pPr>
          </a:lstStyle>
          <a:p>
            <a:pPr lvl="0">
              <a:defRPr/>
            </a:pPr>
            <a:r>
              <a:rPr lang="de-DE"/>
              <a:t>Mastertextformat bearbeiten</a:t>
            </a:r>
            <a:endParaRPr/>
          </a:p>
        </p:txBody>
      </p:sp>
      <p:sp>
        <p:nvSpPr>
          <p:cNvPr id="1921765218" name="Content Placeholder 3"/>
          <p:cNvSpPr>
            <a:spLocks noGrp="1"/>
          </p:cNvSpPr>
          <p:nvPr>
            <p:ph sz="half" idx="2"/>
          </p:nvPr>
        </p:nvSpPr>
        <p:spPr bwMode="auto">
          <a:xfrm>
            <a:off x="736456" y="2761381"/>
            <a:ext cx="4523137" cy="4061576"/>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174304478" name="Text Placeholder 4"/>
          <p:cNvSpPr>
            <a:spLocks noGrp="1"/>
          </p:cNvSpPr>
          <p:nvPr>
            <p:ph type="body" sz="quarter" idx="3"/>
          </p:nvPr>
        </p:nvSpPr>
        <p:spPr bwMode="auto">
          <a:xfrm>
            <a:off x="5412731" y="1853171"/>
            <a:ext cx="4545413" cy="908210"/>
          </a:xfrm>
        </p:spPr>
        <p:txBody>
          <a:bodyPr anchor="b"/>
          <a:lstStyle>
            <a:lvl1pPr marL="0" indent="0">
              <a:buNone/>
              <a:defRPr sz="2650" b="1"/>
            </a:lvl1pPr>
            <a:lvl2pPr marL="503972" indent="0">
              <a:buNone/>
              <a:defRPr sz="2200" b="1"/>
            </a:lvl2pPr>
            <a:lvl3pPr marL="1007943" indent="0">
              <a:buNone/>
              <a:defRPr sz="2000" b="1"/>
            </a:lvl3pPr>
            <a:lvl4pPr marL="1511915" indent="0">
              <a:buNone/>
              <a:defRPr sz="1750" b="1"/>
            </a:lvl4pPr>
            <a:lvl5pPr marL="2015886" indent="0">
              <a:buNone/>
              <a:defRPr sz="1750" b="1"/>
            </a:lvl5pPr>
            <a:lvl6pPr marL="2519858" indent="0">
              <a:buNone/>
              <a:defRPr sz="1750" b="1"/>
            </a:lvl6pPr>
            <a:lvl7pPr marL="3023829" indent="0">
              <a:buNone/>
              <a:defRPr sz="1750" b="1"/>
            </a:lvl7pPr>
            <a:lvl8pPr marL="3527801" indent="0">
              <a:buNone/>
              <a:defRPr sz="1750" b="1"/>
            </a:lvl8pPr>
            <a:lvl9pPr marL="4031772" indent="0">
              <a:buNone/>
              <a:defRPr sz="1750" b="1"/>
            </a:lvl9pPr>
          </a:lstStyle>
          <a:p>
            <a:pPr lvl="0">
              <a:defRPr/>
            </a:pPr>
            <a:r>
              <a:rPr lang="de-DE"/>
              <a:t>Mastertextformat bearbeiten</a:t>
            </a:r>
            <a:endParaRPr/>
          </a:p>
        </p:txBody>
      </p:sp>
      <p:sp>
        <p:nvSpPr>
          <p:cNvPr id="1331707256" name="Content Placeholder 5"/>
          <p:cNvSpPr>
            <a:spLocks noGrp="1"/>
          </p:cNvSpPr>
          <p:nvPr>
            <p:ph sz="quarter" idx="4"/>
          </p:nvPr>
        </p:nvSpPr>
        <p:spPr bwMode="auto">
          <a:xfrm>
            <a:off x="5412731" y="2761381"/>
            <a:ext cx="4545413" cy="4061576"/>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633430005" name="Date Placeholder 6"/>
          <p:cNvSpPr>
            <a:spLocks noGrp="1"/>
          </p:cNvSpPr>
          <p:nvPr>
            <p:ph type="dt" sz="half" idx="10"/>
          </p:nvPr>
        </p:nvSpPr>
        <p:spPr bwMode="auto"/>
        <p:txBody>
          <a:bodyPr/>
          <a:lstStyle/>
          <a:p>
            <a:pPr>
              <a:defRPr/>
            </a:pPr>
            <a:fld id="{9333916D-2E32-46B7-8BBF-5FD0C71AA82C}" type="datetime1">
              <a:rPr lang="de-DE"/>
              <a:t>13.05.2026</a:t>
            </a:fld>
            <a:endParaRPr lang="de-DE"/>
          </a:p>
        </p:txBody>
      </p:sp>
      <p:sp>
        <p:nvSpPr>
          <p:cNvPr id="1922489676" name="Footer Placeholder 7"/>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978536754" name="Slide Number Placeholder 8"/>
          <p:cNvSpPr>
            <a:spLocks noGrp="1"/>
          </p:cNvSpPr>
          <p:nvPr>
            <p:ph type="sldNum" sz="quarter" idx="12"/>
          </p:nvPr>
        </p:nvSpPr>
        <p:spPr bwMode="auto"/>
        <p:txBody>
          <a:bodyPr/>
          <a:lstStyle/>
          <a:p>
            <a:pPr>
              <a:defRPr/>
            </a:pP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1462010957" name="Title 1"/>
          <p:cNvSpPr>
            <a:spLocks noGrp="1"/>
          </p:cNvSpPr>
          <p:nvPr>
            <p:ph type="title"/>
          </p:nvPr>
        </p:nvSpPr>
        <p:spPr bwMode="auto"/>
        <p:txBody>
          <a:bodyPr/>
          <a:lstStyle/>
          <a:p>
            <a:pPr>
              <a:defRPr/>
            </a:pPr>
            <a:r>
              <a:rPr lang="de-DE"/>
              <a:t>Mastertitelformat bearbeiten</a:t>
            </a:r>
            <a:endParaRPr lang="en-US"/>
          </a:p>
        </p:txBody>
      </p:sp>
      <p:sp>
        <p:nvSpPr>
          <p:cNvPr id="983920385" name="Date Placeholder 2"/>
          <p:cNvSpPr>
            <a:spLocks noGrp="1"/>
          </p:cNvSpPr>
          <p:nvPr>
            <p:ph type="dt" sz="half" idx="10"/>
          </p:nvPr>
        </p:nvSpPr>
        <p:spPr bwMode="auto"/>
        <p:txBody>
          <a:bodyPr/>
          <a:lstStyle/>
          <a:p>
            <a:pPr>
              <a:defRPr/>
            </a:pPr>
            <a:fld id="{CFBA2642-E723-459F-9A8C-89756D22C819}" type="datetime1">
              <a:rPr lang="de-DE"/>
              <a:t>13.05.2026</a:t>
            </a:fld>
            <a:endParaRPr lang="de-DE"/>
          </a:p>
        </p:txBody>
      </p:sp>
      <p:sp>
        <p:nvSpPr>
          <p:cNvPr id="2037070774" name="Footer Placeholder 3"/>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989285531" name="Slide Number Placeholder 4"/>
          <p:cNvSpPr>
            <a:spLocks noGrp="1"/>
          </p:cNvSpPr>
          <p:nvPr>
            <p:ph type="sldNum" sz="quarter" idx="12"/>
          </p:nvPr>
        </p:nvSpPr>
        <p:spPr bwMode="auto"/>
        <p:txBody>
          <a:bodyPr/>
          <a:lstStyle/>
          <a:p>
            <a:pPr>
              <a:defRPr/>
            </a:pP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50598037" name="Date Placeholder 1"/>
          <p:cNvSpPr>
            <a:spLocks noGrp="1"/>
          </p:cNvSpPr>
          <p:nvPr>
            <p:ph type="dt" sz="half" idx="10"/>
          </p:nvPr>
        </p:nvSpPr>
        <p:spPr bwMode="auto"/>
        <p:txBody>
          <a:bodyPr/>
          <a:lstStyle/>
          <a:p>
            <a:pPr>
              <a:defRPr/>
            </a:pPr>
            <a:fld id="{91705F5D-F304-432E-B71D-7B94755378FC}" type="datetime1">
              <a:rPr lang="de-DE"/>
              <a:t>13.05.2026</a:t>
            </a:fld>
            <a:endParaRPr lang="de-DE"/>
          </a:p>
        </p:txBody>
      </p:sp>
      <p:sp>
        <p:nvSpPr>
          <p:cNvPr id="1450803964" name="Footer Placeholder 2"/>
          <p:cNvSpPr>
            <a:spLocks noGrp="1"/>
          </p:cNvSpPr>
          <p:nvPr>
            <p:ph type="ftr" sz="quarter" idx="11"/>
          </p:nvPr>
        </p:nvSpPr>
        <p:spPr bwMode="auto"/>
        <p:txBody>
          <a:bodyPr/>
          <a:lstStyle/>
          <a:p>
            <a:pPr>
              <a:defRPr/>
            </a:pPr>
            <a:r>
              <a:rPr lang="de-DE"/>
              <a:t>ISB Staatsinstitut für Schulqualität und Bildungsforschung</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802954337" name="Title 1"/>
          <p:cNvSpPr>
            <a:spLocks noGrp="1"/>
          </p:cNvSpPr>
          <p:nvPr>
            <p:ph type="title"/>
          </p:nvPr>
        </p:nvSpPr>
        <p:spPr bwMode="auto">
          <a:xfrm>
            <a:off x="736455" y="503978"/>
            <a:ext cx="3448388" cy="1763924"/>
          </a:xfrm>
        </p:spPr>
        <p:txBody>
          <a:bodyPr anchor="b"/>
          <a:lstStyle>
            <a:lvl1pPr>
              <a:defRPr sz="3550"/>
            </a:lvl1pPr>
          </a:lstStyle>
          <a:p>
            <a:pPr>
              <a:defRPr/>
            </a:pPr>
            <a:r>
              <a:rPr lang="de-DE"/>
              <a:t>Mastertitelformat bearbeiten</a:t>
            </a:r>
            <a:endParaRPr lang="en-US"/>
          </a:p>
        </p:txBody>
      </p:sp>
      <p:sp>
        <p:nvSpPr>
          <p:cNvPr id="667429646" name="Content Placeholder 2"/>
          <p:cNvSpPr>
            <a:spLocks noGrp="1"/>
          </p:cNvSpPr>
          <p:nvPr>
            <p:ph idx="1"/>
          </p:nvPr>
        </p:nvSpPr>
        <p:spPr bwMode="auto">
          <a:xfrm>
            <a:off x="4545413" y="1088455"/>
            <a:ext cx="5412730" cy="5372269"/>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2066983046" name="Text Placeholder 3"/>
          <p:cNvSpPr>
            <a:spLocks noGrp="1"/>
          </p:cNvSpPr>
          <p:nvPr>
            <p:ph type="body" sz="half" idx="2"/>
          </p:nvPr>
        </p:nvSpPr>
        <p:spPr bwMode="auto">
          <a:xfrm>
            <a:off x="736455" y="2267902"/>
            <a:ext cx="3448388" cy="4201570"/>
          </a:xfrm>
        </p:spPr>
        <p:txBody>
          <a:bodyPr/>
          <a:lstStyle>
            <a:lvl1pPr marL="0" indent="0">
              <a:buNone/>
              <a:defRPr sz="1750"/>
            </a:lvl1pPr>
            <a:lvl2pPr marL="503972" indent="0">
              <a:buNone/>
              <a:defRPr sz="1550"/>
            </a:lvl2pPr>
            <a:lvl3pPr marL="1007943" indent="0">
              <a:buNone/>
              <a:defRPr sz="1300"/>
            </a:lvl3pPr>
            <a:lvl4pPr marL="1511915" indent="0">
              <a:buNone/>
              <a:defRPr sz="1100"/>
            </a:lvl4pPr>
            <a:lvl5pPr marL="2015886" indent="0">
              <a:buNone/>
              <a:defRPr sz="1100"/>
            </a:lvl5pPr>
            <a:lvl6pPr marL="2519858" indent="0">
              <a:buNone/>
              <a:defRPr sz="1100"/>
            </a:lvl6pPr>
            <a:lvl7pPr marL="3023829" indent="0">
              <a:buNone/>
              <a:defRPr sz="1100"/>
            </a:lvl7pPr>
            <a:lvl8pPr marL="3527801" indent="0">
              <a:buNone/>
              <a:defRPr sz="1100"/>
            </a:lvl8pPr>
            <a:lvl9pPr marL="4031772" indent="0">
              <a:buNone/>
              <a:defRPr sz="1100"/>
            </a:lvl9pPr>
          </a:lstStyle>
          <a:p>
            <a:pPr lvl="0">
              <a:defRPr/>
            </a:pPr>
            <a:r>
              <a:rPr lang="de-DE"/>
              <a:t>Mastertextformat bearbeiten</a:t>
            </a:r>
            <a:endParaRPr/>
          </a:p>
        </p:txBody>
      </p:sp>
      <p:sp>
        <p:nvSpPr>
          <p:cNvPr id="18770520" name="Date Placeholder 4"/>
          <p:cNvSpPr>
            <a:spLocks noGrp="1"/>
          </p:cNvSpPr>
          <p:nvPr>
            <p:ph type="dt" sz="half" idx="10"/>
          </p:nvPr>
        </p:nvSpPr>
        <p:spPr bwMode="auto"/>
        <p:txBody>
          <a:bodyPr/>
          <a:lstStyle/>
          <a:p>
            <a:pPr>
              <a:defRPr/>
            </a:pPr>
            <a:fld id="{F5D77D3D-0D3F-4721-B466-C980B3F37664}" type="datetime1">
              <a:rPr lang="de-DE"/>
              <a:t>13.05.2026</a:t>
            </a:fld>
            <a:endParaRPr lang="de-DE"/>
          </a:p>
        </p:txBody>
      </p:sp>
      <p:sp>
        <p:nvSpPr>
          <p:cNvPr id="1233526062"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956254" name="Title 1"/>
          <p:cNvSpPr>
            <a:spLocks noGrp="1"/>
          </p:cNvSpPr>
          <p:nvPr>
            <p:ph type="title"/>
          </p:nvPr>
        </p:nvSpPr>
        <p:spPr bwMode="auto">
          <a:xfrm>
            <a:off x="736455" y="503978"/>
            <a:ext cx="3448388" cy="1763924"/>
          </a:xfrm>
        </p:spPr>
        <p:txBody>
          <a:bodyPr anchor="b"/>
          <a:lstStyle>
            <a:lvl1pPr>
              <a:defRPr sz="3550"/>
            </a:lvl1pPr>
          </a:lstStyle>
          <a:p>
            <a:pPr>
              <a:defRPr/>
            </a:pPr>
            <a:r>
              <a:rPr lang="de-DE"/>
              <a:t>Mastertitelformat bearbeiten</a:t>
            </a:r>
            <a:endParaRPr lang="en-US"/>
          </a:p>
        </p:txBody>
      </p:sp>
      <p:sp>
        <p:nvSpPr>
          <p:cNvPr id="799189554" name="Picture Placeholder 2"/>
          <p:cNvSpPr>
            <a:spLocks noGrp="1" noChangeAspect="1"/>
          </p:cNvSpPr>
          <p:nvPr>
            <p:ph type="pic" idx="1"/>
          </p:nvPr>
        </p:nvSpPr>
        <p:spPr bwMode="auto">
          <a:xfrm>
            <a:off x="4545413" y="1088455"/>
            <a:ext cx="5412730" cy="5372269"/>
          </a:xfrm>
        </p:spPr>
        <p:txBody>
          <a:bodyPr anchor="t"/>
          <a:lstStyle>
            <a:lvl1pPr marL="0" indent="0">
              <a:buNone/>
              <a:defRPr sz="3550"/>
            </a:lvl1pPr>
            <a:lvl2pPr marL="503972" indent="0">
              <a:buNone/>
              <a:defRPr sz="3100"/>
            </a:lvl2pPr>
            <a:lvl3pPr marL="1007943" indent="0">
              <a:buNone/>
              <a:defRPr sz="265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a:defRPr/>
            </a:pPr>
            <a:r>
              <a:rPr lang="de-DE"/>
              <a:t>Bild durch Klicken auf Symbol hinzufügen</a:t>
            </a:r>
            <a:endParaRPr lang="en-US"/>
          </a:p>
        </p:txBody>
      </p:sp>
      <p:sp>
        <p:nvSpPr>
          <p:cNvPr id="355727451" name="Text Placeholder 3"/>
          <p:cNvSpPr>
            <a:spLocks noGrp="1"/>
          </p:cNvSpPr>
          <p:nvPr>
            <p:ph type="body" sz="half" idx="2"/>
          </p:nvPr>
        </p:nvSpPr>
        <p:spPr bwMode="auto">
          <a:xfrm>
            <a:off x="736455" y="2267902"/>
            <a:ext cx="3448388" cy="4201570"/>
          </a:xfrm>
        </p:spPr>
        <p:txBody>
          <a:bodyPr/>
          <a:lstStyle>
            <a:lvl1pPr marL="0" indent="0">
              <a:buNone/>
              <a:defRPr sz="1750"/>
            </a:lvl1pPr>
            <a:lvl2pPr marL="503972" indent="0">
              <a:buNone/>
              <a:defRPr sz="1550"/>
            </a:lvl2pPr>
            <a:lvl3pPr marL="1007943" indent="0">
              <a:buNone/>
              <a:defRPr sz="1300"/>
            </a:lvl3pPr>
            <a:lvl4pPr marL="1511915" indent="0">
              <a:buNone/>
              <a:defRPr sz="1100"/>
            </a:lvl4pPr>
            <a:lvl5pPr marL="2015886" indent="0">
              <a:buNone/>
              <a:defRPr sz="1100"/>
            </a:lvl5pPr>
            <a:lvl6pPr marL="2519858" indent="0">
              <a:buNone/>
              <a:defRPr sz="1100"/>
            </a:lvl6pPr>
            <a:lvl7pPr marL="3023829" indent="0">
              <a:buNone/>
              <a:defRPr sz="1100"/>
            </a:lvl7pPr>
            <a:lvl8pPr marL="3527801" indent="0">
              <a:buNone/>
              <a:defRPr sz="1100"/>
            </a:lvl8pPr>
            <a:lvl9pPr marL="4031772" indent="0">
              <a:buNone/>
              <a:defRPr sz="1100"/>
            </a:lvl9pPr>
          </a:lstStyle>
          <a:p>
            <a:pPr lvl="0">
              <a:defRPr/>
            </a:pPr>
            <a:r>
              <a:rPr lang="de-DE"/>
              <a:t>Mastertextformat bearbeiten</a:t>
            </a:r>
            <a:endParaRPr/>
          </a:p>
        </p:txBody>
      </p:sp>
      <p:sp>
        <p:nvSpPr>
          <p:cNvPr id="310170955" name="Date Placeholder 4"/>
          <p:cNvSpPr>
            <a:spLocks noGrp="1"/>
          </p:cNvSpPr>
          <p:nvPr>
            <p:ph type="dt" sz="half" idx="10"/>
          </p:nvPr>
        </p:nvSpPr>
        <p:spPr bwMode="auto"/>
        <p:txBody>
          <a:bodyPr/>
          <a:lstStyle/>
          <a:p>
            <a:pPr>
              <a:defRPr/>
            </a:pPr>
            <a:fld id="{E20CFE4A-46C3-42F6-A5E8-045CF37F5EC5}" type="datetime1">
              <a:rPr lang="de-DE"/>
              <a:t>13.05.2026</a:t>
            </a:fld>
            <a:endParaRPr lang="de-DE"/>
          </a:p>
        </p:txBody>
      </p:sp>
      <p:sp>
        <p:nvSpPr>
          <p:cNvPr id="288543729"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79424518" name="Title 1"/>
          <p:cNvSpPr>
            <a:spLocks noGrp="1"/>
          </p:cNvSpPr>
          <p:nvPr>
            <p:ph type="title"/>
          </p:nvPr>
        </p:nvSpPr>
        <p:spPr bwMode="auto"/>
        <p:txBody>
          <a:bodyPr/>
          <a:lstStyle/>
          <a:p>
            <a:pPr>
              <a:defRPr/>
            </a:pPr>
            <a:r>
              <a:rPr lang="de-DE"/>
              <a:t>Mastertitelformat bearbeiten</a:t>
            </a:r>
            <a:endParaRPr lang="en-US"/>
          </a:p>
        </p:txBody>
      </p:sp>
      <p:sp>
        <p:nvSpPr>
          <p:cNvPr id="633015207" name="Vertical Text Placehold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815321045" name="Date Placeholder 3"/>
          <p:cNvSpPr>
            <a:spLocks noGrp="1"/>
          </p:cNvSpPr>
          <p:nvPr>
            <p:ph type="dt" sz="half" idx="10"/>
          </p:nvPr>
        </p:nvSpPr>
        <p:spPr bwMode="auto"/>
        <p:txBody>
          <a:bodyPr/>
          <a:lstStyle/>
          <a:p>
            <a:pPr>
              <a:defRPr/>
            </a:pPr>
            <a:fld id="{F4AEC135-F5F3-4923-9B36-AC524418600C}" type="datetime1">
              <a:rPr lang="de-DE"/>
              <a:t>13.05.2026</a:t>
            </a:fld>
            <a:endParaRPr lang="de-DE"/>
          </a:p>
        </p:txBody>
      </p:sp>
      <p:sp>
        <p:nvSpPr>
          <p:cNvPr id="443963866"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675344577" name="Vertical Title 1"/>
          <p:cNvSpPr>
            <a:spLocks noGrp="1"/>
          </p:cNvSpPr>
          <p:nvPr>
            <p:ph type="title" orient="vert"/>
          </p:nvPr>
        </p:nvSpPr>
        <p:spPr bwMode="auto">
          <a:xfrm>
            <a:off x="7651329" y="402483"/>
            <a:ext cx="2305422" cy="6406475"/>
          </a:xfrm>
        </p:spPr>
        <p:txBody>
          <a:bodyPr vert="eaVert"/>
          <a:lstStyle/>
          <a:p>
            <a:pPr>
              <a:defRPr/>
            </a:pPr>
            <a:r>
              <a:rPr lang="de-DE"/>
              <a:t>Mastertitelformat bearbeiten</a:t>
            </a:r>
            <a:endParaRPr lang="en-US"/>
          </a:p>
        </p:txBody>
      </p:sp>
      <p:sp>
        <p:nvSpPr>
          <p:cNvPr id="467241576" name="Vertical Text Placeholder 2"/>
          <p:cNvSpPr>
            <a:spLocks noGrp="1"/>
          </p:cNvSpPr>
          <p:nvPr>
            <p:ph type="body" orient="vert" idx="1"/>
          </p:nvPr>
        </p:nvSpPr>
        <p:spPr bwMode="auto">
          <a:xfrm>
            <a:off x="735063" y="402483"/>
            <a:ext cx="6782619" cy="6406475"/>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74553728" name="Date Placeholder 3"/>
          <p:cNvSpPr>
            <a:spLocks noGrp="1"/>
          </p:cNvSpPr>
          <p:nvPr>
            <p:ph type="dt" sz="half" idx="10"/>
          </p:nvPr>
        </p:nvSpPr>
        <p:spPr bwMode="auto"/>
        <p:txBody>
          <a:bodyPr/>
          <a:lstStyle/>
          <a:p>
            <a:pPr>
              <a:defRPr/>
            </a:pPr>
            <a:fld id="{BC53C441-FC05-40BF-ACC0-BBCAC51DEE85}" type="datetime1">
              <a:rPr lang="de-DE"/>
              <a:t>13.05.2026</a:t>
            </a:fld>
            <a:endParaRPr lang="de-DE"/>
          </a:p>
        </p:txBody>
      </p:sp>
      <p:sp>
        <p:nvSpPr>
          <p:cNvPr id="591417977"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485275873"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Hinweise">
    <p:spTree>
      <p:nvGrpSpPr>
        <p:cNvPr id="1" name=""/>
        <p:cNvGrpSpPr/>
        <p:nvPr/>
      </p:nvGrpSpPr>
      <p:grpSpPr bwMode="auto">
        <a:xfrm>
          <a:off x="0" y="0"/>
          <a:ext cx="0" cy="0"/>
          <a:chOff x="0" y="0"/>
          <a:chExt cx="0" cy="0"/>
        </a:xfrm>
      </p:grpSpPr>
      <p:sp>
        <p:nvSpPr>
          <p:cNvPr id="956479883" name="Content Placeholder 2"/>
          <p:cNvSpPr>
            <a:spLocks noGrp="1"/>
          </p:cNvSpPr>
          <p:nvPr>
            <p:ph idx="1" hasCustomPrompt="1"/>
          </p:nvPr>
        </p:nvSpPr>
        <p:spPr bwMode="auto">
          <a:xfrm>
            <a:off x="954238" y="1660406"/>
            <a:ext cx="4248000" cy="5256000"/>
          </a:xfrm>
        </p:spPr>
        <p:txBody>
          <a:bodyPr lIns="0" tIns="0" rIns="0" bIns="0">
            <a:noAutofit/>
          </a:bodyPr>
          <a:lstStyle>
            <a:lvl1pPr marL="0" indent="-171450" defTabSz="180000">
              <a:spcBef>
                <a:spcPts val="600"/>
              </a:spcBef>
              <a:spcAft>
                <a:spcPts val="300"/>
              </a:spcAft>
              <a:buFontTx/>
              <a:buChar char="•"/>
              <a:defRPr sz="1200">
                <a:latin typeface="+mj-lt"/>
              </a:defRPr>
            </a:lvl1pPr>
            <a:lvl2pPr marL="0" indent="-171450" defTabSz="180000">
              <a:lnSpc>
                <a:spcPct val="100000"/>
              </a:lnSpc>
              <a:spcBef>
                <a:spcPts val="300"/>
              </a:spcBef>
              <a:spcAft>
                <a:spcPts val="300"/>
              </a:spcAft>
              <a:buFontTx/>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82968801"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259047953"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637900596"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1504146485"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025754477" name="Content Placeholder 2"/>
          <p:cNvSpPr>
            <a:spLocks noGrp="1"/>
          </p:cNvSpPr>
          <p:nvPr>
            <p:ph idx="13" hasCustomPrompt="1"/>
          </p:nvPr>
        </p:nvSpPr>
        <p:spPr bwMode="auto">
          <a:xfrm>
            <a:off x="5923427" y="1660406"/>
            <a:ext cx="4248000" cy="5256000"/>
          </a:xfrm>
        </p:spPr>
        <p:txBody>
          <a:bodyPr lIns="0" tIns="0" rIns="0" bIns="0">
            <a:noAutofit/>
          </a:bodyPr>
          <a:lstStyle>
            <a:lvl1pPr marL="0" indent="-171450" defTabSz="180000">
              <a:spcBef>
                <a:spcPts val="0"/>
              </a:spcBef>
              <a:spcAft>
                <a:spcPts val="300"/>
              </a:spcAft>
              <a:buFont typeface="Arial"/>
              <a:buChar char="•"/>
              <a:defRPr lang="de-DE" sz="1200">
                <a:solidFill>
                  <a:schemeClr val="tx1"/>
                </a:solidFill>
                <a:latin typeface="+mj-lt"/>
                <a:ea typeface="+mn-ea"/>
                <a:cs typeface="+mn-cs"/>
              </a:defRPr>
            </a:lvl1pPr>
            <a:lvl2pPr marL="0" indent="-171450" defTabSz="180000">
              <a:lnSpc>
                <a:spcPct val="100000"/>
              </a:lnSpc>
              <a:spcBef>
                <a:spcPts val="0"/>
              </a:spcBef>
              <a:buFont typeface="Arial"/>
              <a:buChar char="•"/>
              <a:defRPr lang="en-US" sz="1050">
                <a:solidFill>
                  <a:schemeClr val="tx1"/>
                </a:solidFill>
                <a:latin typeface="+mn-lt"/>
                <a:ea typeface="+mn-ea"/>
                <a:cs typeface="+mn-cs"/>
              </a:defRPr>
            </a:lvl2pPr>
            <a:lvl3pPr marL="268288" indent="-268288">
              <a:defRPr/>
            </a:lvl3pPr>
            <a:lvl4pPr marL="268288" indent="-268288">
              <a:defRPr/>
            </a:lvl4pPr>
            <a:lvl5pPr marL="268288" indent="-268288">
              <a:defRPr/>
            </a:lvl5pPr>
          </a:lstStyle>
          <a:p>
            <a:pPr marL="0" lvl="0" indent="-171450" algn="l" defTabSz="180000" rtl="0">
              <a:lnSpc>
                <a:spcPct val="100000"/>
              </a:lnSpc>
              <a:spcBef>
                <a:spcPts val="600"/>
              </a:spcBef>
              <a:spcAft>
                <a:spcPts val="300"/>
              </a:spcAft>
              <a:buFontTx/>
              <a:buChar char="•"/>
              <a:defRPr/>
            </a:pPr>
            <a:r>
              <a:rPr lang="de-DE"/>
              <a:t>Mastertestformat bearbeiten </a:t>
            </a:r>
            <a:endParaRPr/>
          </a:p>
          <a:p>
            <a:pPr marL="0" lvl="1" indent="-171450" algn="l" defTabSz="180000" rtl="0">
              <a:lnSpc>
                <a:spcPct val="100000"/>
              </a:lnSpc>
              <a:spcBef>
                <a:spcPts val="300"/>
              </a:spcBef>
              <a:spcAft>
                <a:spcPts val="300"/>
              </a:spcAft>
              <a:buFontTx/>
              <a:buChar char="•"/>
              <a:defRPr/>
            </a:pPr>
            <a:r>
              <a:rPr lang="de-DE"/>
              <a:t>Zweite Ebene</a:t>
            </a:r>
            <a:endParaRPr lang="en-US"/>
          </a:p>
        </p:txBody>
      </p:sp>
      <p:sp>
        <p:nvSpPr>
          <p:cNvPr id="993210856"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Tree>
  </p:cSld>
  <p:clrMapOvr>
    <a:masterClrMapping/>
  </p:clrMapOvr>
  <p:hf hdr="0" dt="0"/>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6_Materialkarte Lehrer_kleine Schrift">
    <p:spTree>
      <p:nvGrpSpPr>
        <p:cNvPr id="1" name=""/>
        <p:cNvGrpSpPr/>
        <p:nvPr/>
      </p:nvGrpSpPr>
      <p:grpSpPr bwMode="auto">
        <a:xfrm>
          <a:off x="0" y="0"/>
          <a:ext cx="0" cy="0"/>
          <a:chOff x="0" y="0"/>
          <a:chExt cx="0" cy="0"/>
        </a:xfrm>
      </p:grpSpPr>
      <p:sp>
        <p:nvSpPr>
          <p:cNvPr id="83589306"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
        <p:nvSpPr>
          <p:cNvPr id="63239093" name="Content Placeholder 2"/>
          <p:cNvSpPr>
            <a:spLocks noGrp="1"/>
          </p:cNvSpPr>
          <p:nvPr>
            <p:ph idx="1" hasCustomPrompt="1"/>
          </p:nvPr>
        </p:nvSpPr>
        <p:spPr bwMode="auto">
          <a:xfrm>
            <a:off x="954238" y="1660406"/>
            <a:ext cx="9216874" cy="5256000"/>
          </a:xfrm>
        </p:spPr>
        <p:txBody>
          <a:bodyPr lIns="0" tIns="0" rIns="0" bIns="0">
            <a:noAutofit/>
          </a:bodyPr>
          <a:lstStyle>
            <a:lvl1pPr marL="0" indent="-171450" defTabSz="180000">
              <a:spcBef>
                <a:spcPts val="0"/>
              </a:spcBef>
              <a:spcAft>
                <a:spcPts val="300"/>
              </a:spcAft>
              <a:buFontTx/>
              <a:buChar char="•"/>
              <a:defRPr lang="de-DE" sz="1200">
                <a:solidFill>
                  <a:schemeClr val="tx1"/>
                </a:solidFill>
                <a:latin typeface="+mj-lt"/>
                <a:ea typeface="+mn-ea"/>
                <a:cs typeface="+mn-cs"/>
              </a:defRPr>
            </a:lvl1pPr>
            <a:lvl2pPr marL="0" indent="-171450" defTabSz="180000">
              <a:lnSpc>
                <a:spcPct val="100000"/>
              </a:lnSpc>
              <a:spcBef>
                <a:spcPts val="0"/>
              </a:spcBef>
              <a:buFontTx/>
              <a:buChar char="•"/>
              <a:defRPr lang="en-US" sz="1050">
                <a:solidFill>
                  <a:schemeClr val="tx1"/>
                </a:solidFill>
                <a:latin typeface="+mn-lt"/>
                <a:ea typeface="+mn-ea"/>
                <a:cs typeface="+mn-cs"/>
              </a:defRPr>
            </a:lvl2pPr>
            <a:lvl3pPr marL="268288" indent="-268288">
              <a:defRPr/>
            </a:lvl3pPr>
            <a:lvl4pPr marL="268288" indent="-268288">
              <a:defRPr/>
            </a:lvl4pPr>
            <a:lvl5pPr marL="268288" indent="-268288">
              <a:defRPr/>
            </a:lvl5pPr>
          </a:lstStyle>
          <a:p>
            <a:pPr lvl="0">
              <a:defRPr/>
            </a:pPr>
            <a:r>
              <a:rPr lang="de-DE"/>
              <a:t>Mastertextformat bearbeiten </a:t>
            </a:r>
            <a:endParaRPr/>
          </a:p>
          <a:p>
            <a:pPr marL="0" lvl="1" indent="-171450" algn="l" defTabSz="180000" rtl="0">
              <a:lnSpc>
                <a:spcPct val="100000"/>
              </a:lnSpc>
              <a:spcBef>
                <a:spcPts val="300"/>
              </a:spcBef>
              <a:spcAft>
                <a:spcPts val="300"/>
              </a:spcAft>
              <a:buFontTx/>
              <a:buChar char="•"/>
              <a:defRPr/>
            </a:pPr>
            <a:r>
              <a:rPr lang="de-DE"/>
              <a:t>Zweite Ebene</a:t>
            </a:r>
            <a:endParaRPr lang="en-US"/>
          </a:p>
        </p:txBody>
      </p:sp>
      <p:sp>
        <p:nvSpPr>
          <p:cNvPr id="1338729981"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765506502"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736778181"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682245606" name="Grafik 6"/>
          <p:cNvPicPr>
            <a:picLocks noChangeAspect="1"/>
          </p:cNvPicPr>
          <p:nvPr userDrawn="1"/>
        </p:nvPicPr>
        <p:blipFill rotWithShape="1">
          <a:blip r:embed="rId2"/>
          <a:stretch/>
        </p:blipFill>
        <p:spPr bwMode="auto">
          <a:xfrm>
            <a:off x="518319" y="292875"/>
            <a:ext cx="1195726" cy="648285"/>
          </a:xfrm>
          <a:prstGeom prst="rect">
            <a:avLst/>
          </a:prstGeom>
        </p:spPr>
      </p:pic>
    </p:spTree>
  </p:cSld>
  <p:clrMapOvr>
    <a:masterClrMapping/>
  </p:clrMapOvr>
  <p:hf hdr="0" dt="0"/>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7_Materialkarte Lehrer_große Schrift">
    <p:spTree>
      <p:nvGrpSpPr>
        <p:cNvPr id="1" name=""/>
        <p:cNvGrpSpPr/>
        <p:nvPr/>
      </p:nvGrpSpPr>
      <p:grpSpPr bwMode="auto">
        <a:xfrm>
          <a:off x="0" y="0"/>
          <a:ext cx="0" cy="0"/>
          <a:chOff x="0" y="0"/>
          <a:chExt cx="0" cy="0"/>
        </a:xfrm>
      </p:grpSpPr>
      <p:sp>
        <p:nvSpPr>
          <p:cNvPr id="1229886001"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
        <p:nvSpPr>
          <p:cNvPr id="1002266996" name="Content Placeholder 2"/>
          <p:cNvSpPr>
            <a:spLocks noGrp="1"/>
          </p:cNvSpPr>
          <p:nvPr>
            <p:ph idx="1" hasCustomPrompt="1"/>
          </p:nvPr>
        </p:nvSpPr>
        <p:spPr bwMode="auto">
          <a:xfrm>
            <a:off x="954238" y="1660406"/>
            <a:ext cx="9216874" cy="5256000"/>
          </a:xfrm>
        </p:spPr>
        <p:txBody>
          <a:bodyPr lIns="0" tIns="0" rIns="0" bIns="0">
            <a:noAutofit/>
          </a:bodyPr>
          <a:lstStyle>
            <a:lvl1pPr marL="180000" indent="-360000" defTabSz="180000">
              <a:lnSpc>
                <a:spcPct val="113999"/>
              </a:lnSpc>
              <a:spcBef>
                <a:spcPts val="600"/>
              </a:spcBef>
              <a:spcAft>
                <a:spcPts val="300"/>
              </a:spcAft>
              <a:buFontTx/>
              <a:buChar char="•"/>
              <a:defRPr lang="de-DE" sz="2500" b="0">
                <a:solidFill>
                  <a:schemeClr val="tx1"/>
                </a:solidFill>
                <a:latin typeface="+mn-lt"/>
                <a:ea typeface="+mn-ea"/>
                <a:cs typeface="+mn-cs"/>
              </a:defRPr>
            </a:lvl1pPr>
            <a:lvl2pPr marL="180000" indent="-360000" defTabSz="180000">
              <a:lnSpc>
                <a:spcPct val="100000"/>
              </a:lnSpc>
              <a:spcBef>
                <a:spcPts val="1200"/>
              </a:spcBef>
              <a:spcAft>
                <a:spcPts val="600"/>
              </a:spcAft>
              <a:buFontTx/>
              <a:buChar char="•"/>
              <a:defRPr sz="180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537890116"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1900368122"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645090785"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1991599732" name="Grafik 6"/>
          <p:cNvPicPr>
            <a:picLocks noChangeAspect="1"/>
          </p:cNvPicPr>
          <p:nvPr userDrawn="1"/>
        </p:nvPicPr>
        <p:blipFill rotWithShape="1">
          <a:blip r:embed="rId2"/>
          <a:stretch/>
        </p:blipFill>
        <p:spPr bwMode="auto">
          <a:xfrm>
            <a:off x="518319" y="292875"/>
            <a:ext cx="1195726" cy="648285"/>
          </a:xfrm>
          <a:prstGeom prst="rect">
            <a:avLst/>
          </a:prstGeom>
        </p:spPr>
      </p:pic>
    </p:spTree>
  </p:cSld>
  <p:clrMapOvr>
    <a:masterClrMapping/>
  </p:clrMapOvr>
  <p:hf hdr="0" dt="0"/>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Lernreflexionskarten">
    <p:spTree>
      <p:nvGrpSpPr>
        <p:cNvPr id="1" name=""/>
        <p:cNvGrpSpPr/>
        <p:nvPr/>
      </p:nvGrpSpPr>
      <p:grpSpPr bwMode="auto">
        <a:xfrm>
          <a:off x="0" y="0"/>
          <a:ext cx="0" cy="0"/>
          <a:chOff x="0" y="0"/>
          <a:chExt cx="0" cy="0"/>
        </a:xfrm>
      </p:grpSpPr>
      <p:sp>
        <p:nvSpPr>
          <p:cNvPr id="203965509"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1056640406" name="Footer Placeholder 4"/>
          <p:cNvSpPr>
            <a:spLocks noGrp="1"/>
          </p:cNvSpPr>
          <p:nvPr>
            <p:ph type="ftr" sz="quarter" idx="11"/>
          </p:nvPr>
        </p:nvSpPr>
        <p:spPr bwMode="auto">
          <a:xfrm>
            <a:off x="520700" y="7019675"/>
            <a:ext cx="5276062" cy="540000"/>
          </a:xfrm>
        </p:spPr>
        <p:txBody>
          <a:bodyPr/>
          <a:lstStyle>
            <a:lvl1pPr algn="l">
              <a:defRPr/>
            </a:lvl1p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isb.bayern.de</a:t>
            </a:r>
            <a:endParaRPr lang="de-DE" dirty="0">
              <a:solidFill>
                <a:schemeClr val="accent3"/>
              </a:solidFill>
            </a:endParaRPr>
          </a:p>
        </p:txBody>
      </p:sp>
      <p:sp>
        <p:nvSpPr>
          <p:cNvPr id="1141510072"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751917927"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8471022" name="Content Placeholder 2"/>
          <p:cNvSpPr>
            <a:spLocks noGrp="1"/>
          </p:cNvSpPr>
          <p:nvPr>
            <p:ph sz="half" idx="13"/>
          </p:nvPr>
        </p:nvSpPr>
        <p:spPr bwMode="auto">
          <a:xfrm>
            <a:off x="954087" y="5979671"/>
            <a:ext cx="8754117" cy="467649"/>
          </a:xfrm>
        </p:spPr>
        <p:txBody>
          <a:bodyPr lIns="0" tIns="0" rIns="0" bIns="0" anchor="ctr">
            <a:noAutofit/>
          </a:bodyPr>
          <a:lstStyle>
            <a:lvl1pPr marL="0" indent="0" algn="ctr">
              <a:buNone/>
              <a:defRPr sz="3100">
                <a:solidFill>
                  <a:schemeClr val="accent3"/>
                </a:solidFill>
                <a:latin typeface="+mn-lt"/>
              </a:defRPr>
            </a:lvl1pPr>
          </a:lstStyle>
          <a:p>
            <a:pPr lvl="0">
              <a:defRPr/>
            </a:pPr>
            <a:r>
              <a:rPr lang="de-DE"/>
              <a:t>Mastertextformat bearbeiten</a:t>
            </a:r>
            <a:endParaRPr/>
          </a:p>
        </p:txBody>
      </p:sp>
      <p:sp>
        <p:nvSpPr>
          <p:cNvPr id="991216815" name="Rechteck: abgerundete Ecken 6"/>
          <p:cNvSpPr/>
          <p:nvPr userDrawn="1"/>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158733120" name="Content Placeholder 2"/>
          <p:cNvSpPr>
            <a:spLocks noGrp="1"/>
          </p:cNvSpPr>
          <p:nvPr>
            <p:ph idx="1"/>
          </p:nvPr>
        </p:nvSpPr>
        <p:spPr bwMode="auto">
          <a:xfrm>
            <a:off x="3158731" y="2330626"/>
            <a:ext cx="4478374" cy="2505346"/>
          </a:xfrm>
        </p:spPr>
        <p:txBody>
          <a:bodyPr lIns="0" tIns="0" rIns="0" bIns="0">
            <a:noAutofit/>
          </a:bodyPr>
          <a:lstStyle>
            <a:lvl1pPr marL="0" indent="0">
              <a:spcBef>
                <a:spcPts val="0"/>
              </a:spcBef>
              <a:spcAft>
                <a:spcPts val="300"/>
              </a:spcAft>
              <a:buFont typeface="Arial"/>
              <a:buNone/>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endParaRPr lang="en-US"/>
          </a:p>
        </p:txBody>
      </p:sp>
    </p:spTree>
  </p:cSld>
  <p:clrMapOvr>
    <a:masterClrMapping/>
  </p:clrMapOvr>
  <p:hf hdr="0" dt="0"/>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Lernreflexionskarten mit Notizfeld">
    <p:spTree>
      <p:nvGrpSpPr>
        <p:cNvPr id="1" name=""/>
        <p:cNvGrpSpPr/>
        <p:nvPr/>
      </p:nvGrpSpPr>
      <p:grpSpPr bwMode="auto">
        <a:xfrm>
          <a:off x="0" y="0"/>
          <a:ext cx="0" cy="0"/>
          <a:chOff x="0" y="0"/>
          <a:chExt cx="0" cy="0"/>
        </a:xfrm>
      </p:grpSpPr>
      <p:pic>
        <p:nvPicPr>
          <p:cNvPr id="804006050"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680428454" name="Content Placeholder 2"/>
          <p:cNvSpPr>
            <a:spLocks noGrp="1"/>
          </p:cNvSpPr>
          <p:nvPr>
            <p:ph sz="half" idx="13"/>
          </p:nvPr>
        </p:nvSpPr>
        <p:spPr bwMode="auto">
          <a:xfrm>
            <a:off x="954087" y="1564661"/>
            <a:ext cx="8684765" cy="467649"/>
          </a:xfrm>
        </p:spPr>
        <p:txBody>
          <a:bodyPr lIns="0" tIns="0" rIns="0" bIns="0" anchor="ctr">
            <a:noAutofit/>
          </a:bodyPr>
          <a:lstStyle>
            <a:lvl1pPr marL="0" indent="0" algn="ctr">
              <a:buNone/>
              <a:defRPr sz="3100">
                <a:solidFill>
                  <a:schemeClr val="accent3"/>
                </a:solidFill>
                <a:latin typeface="+mn-lt"/>
              </a:defRPr>
            </a:lvl1pPr>
          </a:lstStyle>
          <a:p>
            <a:pPr lvl="0">
              <a:defRPr/>
            </a:pPr>
            <a:r>
              <a:rPr lang="de-DE"/>
              <a:t>Mastertextformat bearbeiten</a:t>
            </a:r>
            <a:endParaRPr/>
          </a:p>
        </p:txBody>
      </p:sp>
      <p:grpSp>
        <p:nvGrpSpPr>
          <p:cNvPr id="2031529934" name="Gruppieren 22"/>
          <p:cNvGrpSpPr/>
          <p:nvPr userDrawn="1"/>
        </p:nvGrpSpPr>
        <p:grpSpPr bwMode="auto">
          <a:xfrm>
            <a:off x="5202239" y="3116969"/>
            <a:ext cx="4436614" cy="2856103"/>
            <a:chOff x="5202238" y="3116969"/>
            <a:chExt cx="4968875" cy="2856103"/>
          </a:xfrm>
        </p:grpSpPr>
        <p:cxnSp>
          <p:nvCxnSpPr>
            <p:cNvPr id="9" name="Gerader Verbinder 8"/>
            <p:cNvCxnSpPr/>
            <p:nvPr userDrawn="1"/>
          </p:nvCxnSpPr>
          <p:spPr bwMode="auto">
            <a:xfrm>
              <a:off x="5202238" y="3116969"/>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Gerader Verbinder 9"/>
            <p:cNvCxnSpPr/>
            <p:nvPr userDrawn="1"/>
          </p:nvCxnSpPr>
          <p:spPr bwMode="auto">
            <a:xfrm>
              <a:off x="5202238" y="3688190"/>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Gerader Verbinder 10"/>
            <p:cNvCxnSpPr/>
            <p:nvPr userDrawn="1"/>
          </p:nvCxnSpPr>
          <p:spPr bwMode="auto">
            <a:xfrm>
              <a:off x="5202238" y="4259411"/>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Gerader Verbinder 11"/>
            <p:cNvCxnSpPr/>
            <p:nvPr userDrawn="1"/>
          </p:nvCxnSpPr>
          <p:spPr bwMode="auto">
            <a:xfrm>
              <a:off x="5202238" y="4830632"/>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Gerader Verbinder 12"/>
            <p:cNvCxnSpPr/>
            <p:nvPr userDrawn="1"/>
          </p:nvCxnSpPr>
          <p:spPr bwMode="auto">
            <a:xfrm>
              <a:off x="5202238" y="5401853"/>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Gerader Verbinder 13"/>
            <p:cNvCxnSpPr/>
            <p:nvPr userDrawn="1"/>
          </p:nvCxnSpPr>
          <p:spPr bwMode="auto">
            <a:xfrm>
              <a:off x="5202238" y="5973072"/>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1368030315" name="Datumsplatzhalter 16"/>
          <p:cNvSpPr>
            <a:spLocks noGrp="1"/>
          </p:cNvSpPr>
          <p:nvPr>
            <p:ph type="dt" sz="half" idx="14"/>
          </p:nvPr>
        </p:nvSpPr>
        <p:spPr bwMode="auto"/>
        <p:txBody>
          <a:bodyPr/>
          <a:lstStyle/>
          <a:p>
            <a:pPr>
              <a:defRPr/>
            </a:pPr>
            <a:fld id="{F7DE7EB1-A5A8-4631-A77D-C628F253C7DB}" type="datetime1">
              <a:rPr lang="de-DE"/>
              <a:t>13.05.2026</a:t>
            </a:fld>
            <a:endParaRPr lang="de-DE"/>
          </a:p>
        </p:txBody>
      </p:sp>
      <p:sp>
        <p:nvSpPr>
          <p:cNvPr id="1780383365" name="Fußzeilenplatzhalter 17"/>
          <p:cNvSpPr>
            <a:spLocks noGrp="1"/>
          </p:cNvSpPr>
          <p:nvPr>
            <p:ph type="ftr" sz="quarter" idx="15"/>
          </p:nvPr>
        </p:nvSpPr>
        <p:spPr bwMode="auto"/>
        <p:txBody>
          <a:bodyPr/>
          <a:lstStyle/>
          <a:p>
            <a:pPr algn="l">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1952575230" name="Foliennummernplatzhalter 18"/>
          <p:cNvSpPr>
            <a:spLocks noGrp="1"/>
          </p:cNvSpPr>
          <p:nvPr>
            <p:ph type="sldNum" sz="quarter" idx="16"/>
          </p:nvPr>
        </p:nvSpPr>
        <p:spPr bwMode="auto"/>
        <p:txBody>
          <a:bodyPr/>
          <a:lstStyle/>
          <a:p>
            <a:pPr>
              <a:defRPr/>
            </a:pPr>
            <a:fld id="{C40E4DD3-A1D1-44C2-BAA5-FAF59B503529}" type="slidenum">
              <a:rPr lang="de-DE"/>
              <a:t>‹Nr.›</a:t>
            </a:fld>
            <a:endParaRPr lang="de-DE"/>
          </a:p>
        </p:txBody>
      </p:sp>
      <p:sp>
        <p:nvSpPr>
          <p:cNvPr id="1030595399" name="Rechteck: abgerundete Ecken 6"/>
          <p:cNvSpPr/>
          <p:nvPr userDrawn="1"/>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211733270" name="Content Placeholder 2"/>
          <p:cNvSpPr>
            <a:spLocks noGrp="1"/>
          </p:cNvSpPr>
          <p:nvPr>
            <p:ph idx="1"/>
          </p:nvPr>
        </p:nvSpPr>
        <p:spPr bwMode="auto">
          <a:xfrm>
            <a:off x="954087" y="3372215"/>
            <a:ext cx="4032962" cy="2308738"/>
          </a:xfrm>
        </p:spPr>
        <p:txBody>
          <a:bodyPr lIns="0" tIns="0" rIns="0" bIns="0">
            <a:noAutofit/>
          </a:bodyPr>
          <a:lstStyle>
            <a:lvl1pPr marL="0" indent="0">
              <a:spcBef>
                <a:spcPts val="0"/>
              </a:spcBef>
              <a:spcAft>
                <a:spcPts val="300"/>
              </a:spcAft>
              <a:buFont typeface="Arial"/>
              <a:buNone/>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4 Karten">
    <p:spTree>
      <p:nvGrpSpPr>
        <p:cNvPr id="1" name=""/>
        <p:cNvGrpSpPr/>
        <p:nvPr/>
      </p:nvGrpSpPr>
      <p:grpSpPr bwMode="auto">
        <a:xfrm>
          <a:off x="0" y="0"/>
          <a:ext cx="0" cy="0"/>
          <a:chOff x="0" y="0"/>
          <a:chExt cx="0" cy="0"/>
        </a:xfrm>
      </p:grpSpPr>
      <p:pic>
        <p:nvPicPr>
          <p:cNvPr id="675433094"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349425414" name="Datumsplatzhalter 16"/>
          <p:cNvSpPr>
            <a:spLocks noGrp="1"/>
          </p:cNvSpPr>
          <p:nvPr>
            <p:ph type="dt" sz="half" idx="14"/>
          </p:nvPr>
        </p:nvSpPr>
        <p:spPr bwMode="auto"/>
        <p:txBody>
          <a:bodyPr/>
          <a:lstStyle/>
          <a:p>
            <a:pPr>
              <a:defRPr/>
            </a:pPr>
            <a:fld id="{F7DE7EB1-A5A8-4631-A77D-C628F253C7DB}" type="datetime1">
              <a:rPr lang="de-DE"/>
              <a:t>13.05.2026</a:t>
            </a:fld>
            <a:endParaRPr lang="de-DE"/>
          </a:p>
        </p:txBody>
      </p:sp>
      <p:sp>
        <p:nvSpPr>
          <p:cNvPr id="1620090086" name="Fußzeilenplatzhalter 17"/>
          <p:cNvSpPr>
            <a:spLocks noGrp="1"/>
          </p:cNvSpPr>
          <p:nvPr>
            <p:ph type="ftr" sz="quarter" idx="15"/>
          </p:nvPr>
        </p:nvSpPr>
        <p:spPr bwMode="auto"/>
        <p:txBody>
          <a:bodyPr/>
          <a:lstStyle/>
          <a:p>
            <a:pPr algn="l">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800580510" name="Foliennummernplatzhalter 18"/>
          <p:cNvSpPr>
            <a:spLocks noGrp="1"/>
          </p:cNvSpPr>
          <p:nvPr>
            <p:ph type="sldNum" sz="quarter" idx="16"/>
          </p:nvPr>
        </p:nvSpPr>
        <p:spPr bwMode="auto"/>
        <p:txBody>
          <a:bodyPr/>
          <a:lstStyle/>
          <a:p>
            <a:pPr>
              <a:defRPr/>
            </a:pPr>
            <a:fld id="{C40E4DD3-A1D1-44C2-BAA5-FAF59B503529}" type="slidenum">
              <a:rPr lang="de-DE"/>
              <a:t>‹Nr.›</a:t>
            </a:fld>
            <a:endParaRPr lang="de-DE"/>
          </a:p>
        </p:txBody>
      </p:sp>
      <p:sp>
        <p:nvSpPr>
          <p:cNvPr id="837045210" name="Rechteck: abgerundete Ecken 6"/>
          <p:cNvSpPr/>
          <p:nvPr userDrawn="1"/>
        </p:nvSpPr>
        <p:spPr bwMode="auto">
          <a:xfrm>
            <a:off x="520699" y="1186928"/>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2131140052" name="Rechteck: abgerundete Ecken 6"/>
          <p:cNvSpPr/>
          <p:nvPr userDrawn="1"/>
        </p:nvSpPr>
        <p:spPr bwMode="auto">
          <a:xfrm>
            <a:off x="5416978" y="1186928"/>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295319065" name="Rechteck: abgerundete Ecken 6"/>
          <p:cNvSpPr/>
          <p:nvPr userDrawn="1"/>
        </p:nvSpPr>
        <p:spPr bwMode="auto">
          <a:xfrm>
            <a:off x="520699" y="4126083"/>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388842766" name="Rechteck: abgerundete Ecken 6"/>
          <p:cNvSpPr/>
          <p:nvPr userDrawn="1"/>
        </p:nvSpPr>
        <p:spPr bwMode="auto">
          <a:xfrm>
            <a:off x="5416978" y="4126083"/>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734980973" name="Content Placeholder 2"/>
          <p:cNvSpPr>
            <a:spLocks noGrp="1"/>
          </p:cNvSpPr>
          <p:nvPr>
            <p:ph idx="1" hasCustomPrompt="1"/>
          </p:nvPr>
        </p:nvSpPr>
        <p:spPr bwMode="auto">
          <a:xfrm>
            <a:off x="660195" y="1335133"/>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813558118" name="Content Placeholder 2"/>
          <p:cNvSpPr>
            <a:spLocks noGrp="1"/>
          </p:cNvSpPr>
          <p:nvPr>
            <p:ph idx="17" hasCustomPrompt="1"/>
          </p:nvPr>
        </p:nvSpPr>
        <p:spPr bwMode="auto">
          <a:xfrm>
            <a:off x="5562092" y="1335133"/>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576108780" name="Content Placeholder 2"/>
          <p:cNvSpPr>
            <a:spLocks noGrp="1"/>
          </p:cNvSpPr>
          <p:nvPr>
            <p:ph idx="18" hasCustomPrompt="1"/>
          </p:nvPr>
        </p:nvSpPr>
        <p:spPr bwMode="auto">
          <a:xfrm>
            <a:off x="660195" y="4297072"/>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624132973" name="Content Placeholder 2"/>
          <p:cNvSpPr>
            <a:spLocks noGrp="1"/>
          </p:cNvSpPr>
          <p:nvPr>
            <p:ph idx="19" hasCustomPrompt="1"/>
          </p:nvPr>
        </p:nvSpPr>
        <p:spPr bwMode="auto">
          <a:xfrm>
            <a:off x="5562092" y="4297072"/>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092576202" name="Title 1"/>
          <p:cNvSpPr>
            <a:spLocks noGrp="1"/>
          </p:cNvSpPr>
          <p:nvPr>
            <p:ph type="title"/>
          </p:nvPr>
        </p:nvSpPr>
        <p:spPr bwMode="auto">
          <a:xfrm>
            <a:off x="729494" y="1884671"/>
            <a:ext cx="9221689" cy="3144614"/>
          </a:xfrm>
        </p:spPr>
        <p:txBody>
          <a:bodyPr anchor="b"/>
          <a:lstStyle>
            <a:lvl1pPr>
              <a:defRPr sz="6600"/>
            </a:lvl1pPr>
          </a:lstStyle>
          <a:p>
            <a:pPr>
              <a:defRPr/>
            </a:pPr>
            <a:r>
              <a:rPr lang="de-DE"/>
              <a:t>Mastertitelformat bearbeiten</a:t>
            </a:r>
            <a:endParaRPr lang="en-US"/>
          </a:p>
        </p:txBody>
      </p:sp>
      <p:sp>
        <p:nvSpPr>
          <p:cNvPr id="2036340072" name="Text Placeholder 2"/>
          <p:cNvSpPr>
            <a:spLocks noGrp="1"/>
          </p:cNvSpPr>
          <p:nvPr>
            <p:ph type="body" idx="1"/>
          </p:nvPr>
        </p:nvSpPr>
        <p:spPr bwMode="auto">
          <a:xfrm>
            <a:off x="729494" y="5059035"/>
            <a:ext cx="9221689" cy="1653678"/>
          </a:xfrm>
        </p:spPr>
        <p:txBody>
          <a:bodyPr/>
          <a:lstStyle>
            <a:lvl1pPr marL="0" indent="0">
              <a:buNone/>
              <a:defRPr sz="2650">
                <a:solidFill>
                  <a:schemeClr val="tx1">
                    <a:tint val="82000"/>
                  </a:schemeClr>
                </a:solidFill>
              </a:defRPr>
            </a:lvl1pPr>
            <a:lvl2pPr marL="503972" indent="0">
              <a:buNone/>
              <a:defRPr sz="2200">
                <a:solidFill>
                  <a:schemeClr val="tx1">
                    <a:tint val="82000"/>
                  </a:schemeClr>
                </a:solidFill>
              </a:defRPr>
            </a:lvl2pPr>
            <a:lvl3pPr marL="1007943" indent="0">
              <a:buNone/>
              <a:defRPr sz="2000">
                <a:solidFill>
                  <a:schemeClr val="tx1">
                    <a:tint val="82000"/>
                  </a:schemeClr>
                </a:solidFill>
              </a:defRPr>
            </a:lvl3pPr>
            <a:lvl4pPr marL="1511915" indent="0">
              <a:buNone/>
              <a:defRPr sz="1750">
                <a:solidFill>
                  <a:schemeClr val="tx1">
                    <a:tint val="82000"/>
                  </a:schemeClr>
                </a:solidFill>
              </a:defRPr>
            </a:lvl4pPr>
            <a:lvl5pPr marL="2015886" indent="0">
              <a:buNone/>
              <a:defRPr sz="1750">
                <a:solidFill>
                  <a:schemeClr val="tx1">
                    <a:tint val="82000"/>
                  </a:schemeClr>
                </a:solidFill>
              </a:defRPr>
            </a:lvl5pPr>
            <a:lvl6pPr marL="2519858" indent="0">
              <a:buNone/>
              <a:defRPr sz="1750">
                <a:solidFill>
                  <a:schemeClr val="tx1">
                    <a:tint val="82000"/>
                  </a:schemeClr>
                </a:solidFill>
              </a:defRPr>
            </a:lvl6pPr>
            <a:lvl7pPr marL="3023829" indent="0">
              <a:buNone/>
              <a:defRPr sz="1750">
                <a:solidFill>
                  <a:schemeClr val="tx1">
                    <a:tint val="82000"/>
                  </a:schemeClr>
                </a:solidFill>
              </a:defRPr>
            </a:lvl7pPr>
            <a:lvl8pPr marL="3527801" indent="0">
              <a:buNone/>
              <a:defRPr sz="1750">
                <a:solidFill>
                  <a:schemeClr val="tx1">
                    <a:tint val="82000"/>
                  </a:schemeClr>
                </a:solidFill>
              </a:defRPr>
            </a:lvl8pPr>
            <a:lvl9pPr marL="4031772" indent="0">
              <a:buNone/>
              <a:defRPr sz="1750">
                <a:solidFill>
                  <a:schemeClr val="tx1">
                    <a:tint val="82000"/>
                  </a:schemeClr>
                </a:solidFill>
              </a:defRPr>
            </a:lvl9pPr>
          </a:lstStyle>
          <a:p>
            <a:pPr lvl="0">
              <a:defRPr/>
            </a:pPr>
            <a:r>
              <a:rPr lang="de-DE"/>
              <a:t>Mastertextformat bearbeiten</a:t>
            </a:r>
            <a:endParaRPr/>
          </a:p>
        </p:txBody>
      </p:sp>
      <p:sp>
        <p:nvSpPr>
          <p:cNvPr id="1353542594" name="Date Placeholder 3"/>
          <p:cNvSpPr>
            <a:spLocks noGrp="1"/>
          </p:cNvSpPr>
          <p:nvPr>
            <p:ph type="dt" sz="half" idx="10"/>
          </p:nvPr>
        </p:nvSpPr>
        <p:spPr bwMode="auto"/>
        <p:txBody>
          <a:bodyPr/>
          <a:lstStyle/>
          <a:p>
            <a:pPr>
              <a:defRPr/>
            </a:pPr>
            <a:fld id="{C462B6FF-FF67-474E-9075-F86106261EF4}" type="datetime1">
              <a:rPr lang="de-DE"/>
              <a:t>13.05.2026</a:t>
            </a:fld>
            <a:endParaRPr lang="de-DE"/>
          </a:p>
        </p:txBody>
      </p:sp>
      <p:sp>
        <p:nvSpPr>
          <p:cNvPr id="1073692814"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633602589"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31994199" name="Title 1"/>
          <p:cNvSpPr>
            <a:spLocks noGrp="1"/>
          </p:cNvSpPr>
          <p:nvPr>
            <p:ph type="title"/>
          </p:nvPr>
        </p:nvSpPr>
        <p:spPr bwMode="auto"/>
        <p:txBody>
          <a:bodyPr/>
          <a:lstStyle/>
          <a:p>
            <a:pPr>
              <a:defRPr/>
            </a:pPr>
            <a:r>
              <a:rPr lang="de-DE"/>
              <a:t>Mastertitelformat bearbeiten</a:t>
            </a:r>
            <a:endParaRPr lang="en-US"/>
          </a:p>
        </p:txBody>
      </p:sp>
      <p:sp>
        <p:nvSpPr>
          <p:cNvPr id="1026761515" name="Content Placeholder 2"/>
          <p:cNvSpPr>
            <a:spLocks noGrp="1"/>
          </p:cNvSpPr>
          <p:nvPr>
            <p:ph sz="half" idx="1"/>
          </p:nvPr>
        </p:nvSpPr>
        <p:spPr bwMode="auto">
          <a:xfrm>
            <a:off x="735062" y="2012414"/>
            <a:ext cx="4544021" cy="47965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2019413968" name="Content Placeholder 3"/>
          <p:cNvSpPr>
            <a:spLocks noGrp="1"/>
          </p:cNvSpPr>
          <p:nvPr>
            <p:ph sz="half" idx="2"/>
          </p:nvPr>
        </p:nvSpPr>
        <p:spPr bwMode="auto">
          <a:xfrm>
            <a:off x="5412730" y="2012414"/>
            <a:ext cx="4544021" cy="47965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82684304" name="Date Placeholder 4"/>
          <p:cNvSpPr>
            <a:spLocks noGrp="1"/>
          </p:cNvSpPr>
          <p:nvPr>
            <p:ph type="dt" sz="half" idx="10"/>
          </p:nvPr>
        </p:nvSpPr>
        <p:spPr bwMode="auto"/>
        <p:txBody>
          <a:bodyPr/>
          <a:lstStyle/>
          <a:p>
            <a:pPr>
              <a:defRPr/>
            </a:pPr>
            <a:fld id="{F0AB9257-BAF4-489C-B97A-9B20F65A6B6D}" type="datetime1">
              <a:rPr lang="de-DE"/>
              <a:t>13.05.2026</a:t>
            </a:fld>
            <a:endParaRPr lang="de-DE"/>
          </a:p>
        </p:txBody>
      </p:sp>
      <p:sp>
        <p:nvSpPr>
          <p:cNvPr id="1761492635"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896808650"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92399450" name="Title Placeholder 1"/>
          <p:cNvSpPr>
            <a:spLocks noGrp="1"/>
          </p:cNvSpPr>
          <p:nvPr>
            <p:ph type="title"/>
          </p:nvPr>
        </p:nvSpPr>
        <p:spPr bwMode="auto">
          <a:xfrm>
            <a:off x="735062" y="402484"/>
            <a:ext cx="9221689" cy="1461188"/>
          </a:xfrm>
          <a:prstGeom prst="rect">
            <a:avLst/>
          </a:prstGeom>
        </p:spPr>
        <p:txBody>
          <a:bodyPr vert="horz" lIns="91440" tIns="45720" rIns="91440" bIns="45720" rtlCol="0" anchor="ctr">
            <a:normAutofit/>
          </a:bodyPr>
          <a:lstStyle/>
          <a:p>
            <a:pPr>
              <a:defRPr/>
            </a:pPr>
            <a:r>
              <a:rPr lang="de-DE"/>
              <a:t>Mastertitelformat bearbeiten</a:t>
            </a:r>
            <a:endParaRPr lang="en-US"/>
          </a:p>
        </p:txBody>
      </p:sp>
      <p:sp>
        <p:nvSpPr>
          <p:cNvPr id="926363941" name="Text Placeholder 2"/>
          <p:cNvSpPr>
            <a:spLocks noGrp="1"/>
          </p:cNvSpPr>
          <p:nvPr>
            <p:ph type="body" idx="1"/>
          </p:nvPr>
        </p:nvSpPr>
        <p:spPr bwMode="auto">
          <a:xfrm>
            <a:off x="735062" y="2012414"/>
            <a:ext cx="9221689" cy="4796544"/>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260269017" name="Date Placeholder 3"/>
          <p:cNvSpPr>
            <a:spLocks noGrp="1"/>
          </p:cNvSpPr>
          <p:nvPr>
            <p:ph type="dt" sz="half" idx="2"/>
          </p:nvPr>
        </p:nvSpPr>
        <p:spPr bwMode="auto">
          <a:xfrm>
            <a:off x="-2956075" y="6044837"/>
            <a:ext cx="2405658" cy="402483"/>
          </a:xfrm>
          <a:prstGeom prst="rect">
            <a:avLst/>
          </a:prstGeom>
        </p:spPr>
        <p:txBody>
          <a:bodyPr vert="horz" lIns="91440" tIns="45720" rIns="91440" bIns="45720" rtlCol="0" anchor="ctr"/>
          <a:lstStyle>
            <a:lvl1pPr algn="l">
              <a:defRPr sz="1300">
                <a:solidFill>
                  <a:schemeClr val="tx1">
                    <a:tint val="82000"/>
                  </a:schemeClr>
                </a:solidFill>
              </a:defRPr>
            </a:lvl1pPr>
          </a:lstStyle>
          <a:p>
            <a:pPr>
              <a:defRPr/>
            </a:pPr>
            <a:fld id="{F7DE7EB1-A5A8-4631-A77D-C628F253C7DB}" type="datetime1">
              <a:rPr lang="de-DE"/>
              <a:t>13.05.2026</a:t>
            </a:fld>
            <a:endParaRPr lang="de-DE"/>
          </a:p>
        </p:txBody>
      </p:sp>
      <p:sp>
        <p:nvSpPr>
          <p:cNvPr id="1761457400" name="Footer Placeholder 4"/>
          <p:cNvSpPr>
            <a:spLocks noGrp="1"/>
          </p:cNvSpPr>
          <p:nvPr>
            <p:ph type="ftr" sz="quarter" idx="3"/>
          </p:nvPr>
        </p:nvSpPr>
        <p:spPr bwMode="auto">
          <a:xfrm>
            <a:off x="520699" y="7019675"/>
            <a:ext cx="6671023" cy="540000"/>
          </a:xfrm>
          <a:prstGeom prst="rect">
            <a:avLst/>
          </a:prstGeom>
        </p:spPr>
        <p:txBody>
          <a:bodyPr vert="horz" lIns="0" tIns="0" rIns="0" bIns="252000" rtlCol="0" anchor="b" anchorCtr="0"/>
          <a:lstStyle>
            <a:lvl1pPr algn="ctr">
              <a:defRPr sz="1050">
                <a:solidFill>
                  <a:schemeClr val="tx1"/>
                </a:solidFill>
                <a:latin typeface="+mn-lt"/>
              </a:defRPr>
            </a:lvl1pPr>
          </a:lstStyle>
          <a:p>
            <a:pPr algn="l">
              <a:defRPr/>
            </a:pPr>
            <a:r>
              <a:rPr lang="de-DE" b="1">
                <a:solidFill>
                  <a:schemeClr val="accent3"/>
                </a:solidFill>
              </a:rPr>
              <a:t>ISB</a:t>
            </a:r>
            <a:r>
              <a:rPr lang="de-DE"/>
              <a:t> Staatsinstitut für Schulqualität und Bildungsforschung	</a:t>
            </a:r>
            <a:r>
              <a:rPr lang="de-DE" b="1"/>
              <a:t>isb.bayern.de</a:t>
            </a:r>
            <a:endParaRPr/>
          </a:p>
        </p:txBody>
      </p:sp>
      <p:sp>
        <p:nvSpPr>
          <p:cNvPr id="1050145388" name="Slide Number Placeholder 5"/>
          <p:cNvSpPr>
            <a:spLocks noGrp="1"/>
          </p:cNvSpPr>
          <p:nvPr>
            <p:ph type="sldNum" sz="quarter" idx="4"/>
          </p:nvPr>
        </p:nvSpPr>
        <p:spPr bwMode="auto">
          <a:xfrm>
            <a:off x="9071999" y="7019675"/>
            <a:ext cx="1099113" cy="540000"/>
          </a:xfrm>
          <a:prstGeom prst="rect">
            <a:avLst/>
          </a:prstGeom>
        </p:spPr>
        <p:txBody>
          <a:bodyPr vert="horz" lIns="0" tIns="0" rIns="0" bIns="252000" rtlCol="0" anchor="b" anchorCtr="0"/>
          <a:lstStyle>
            <a:lvl1pPr algn="r">
              <a:defRPr sz="1050">
                <a:solidFill>
                  <a:schemeClr val="tx1">
                    <a:tint val="82000"/>
                  </a:schemeClr>
                </a:solidFill>
              </a:defRPr>
            </a:lvl1pPr>
          </a:lstStyle>
          <a:p>
            <a:pPr>
              <a:defRPr/>
            </a:pPr>
            <a:fld id="{C40E4DD3-A1D1-44C2-BAA5-FAF59B503529}" type="slidenum">
              <a:rPr lang="de-DE"/>
              <a:t>‹Nr.›</a:t>
            </a:fld>
            <a:endParaRPr lang="de-DE"/>
          </a:p>
        </p:txBody>
      </p:sp>
      <p:cxnSp>
        <p:nvCxnSpPr>
          <p:cNvPr id="404648624" name="Gerader Verbinder 8"/>
          <p:cNvCxnSpPr/>
          <p:nvPr userDrawn="1"/>
        </p:nvCxnSpPr>
        <p:spPr bwMode="auto">
          <a:xfrm>
            <a:off x="520700" y="7092000"/>
            <a:ext cx="9650413" cy="0"/>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dt="0"/>
  <p:txStyles>
    <p:titleStyle>
      <a:lvl1pPr algn="l" defTabSz="1007943" rtl="0">
        <a:lnSpc>
          <a:spcPct val="90000"/>
        </a:lnSpc>
        <a:spcBef>
          <a:spcPts val="0"/>
        </a:spcBef>
        <a:buNone/>
        <a:defRPr sz="4850">
          <a:solidFill>
            <a:schemeClr val="tx1"/>
          </a:solidFill>
          <a:latin typeface="+mj-lt"/>
          <a:ea typeface="+mj-ea"/>
          <a:cs typeface="+mj-cs"/>
        </a:defRPr>
      </a:lvl1pPr>
    </p:titleStyle>
    <p:body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p:bodyStyle>
    <p:otherStyle>
      <a:defPPr>
        <a:defRPr lang="en-US"/>
      </a:defPPr>
      <a:lvl1pPr marL="0" algn="l" defTabSz="1007943" rtl="0">
        <a:defRPr sz="2000">
          <a:solidFill>
            <a:schemeClr val="tx1"/>
          </a:solidFill>
          <a:latin typeface="+mn-lt"/>
          <a:ea typeface="+mn-ea"/>
          <a:cs typeface="+mn-cs"/>
        </a:defRPr>
      </a:lvl1pPr>
      <a:lvl2pPr marL="503972" algn="l" defTabSz="1007943" rtl="0">
        <a:defRPr sz="2000">
          <a:solidFill>
            <a:schemeClr val="tx1"/>
          </a:solidFill>
          <a:latin typeface="+mn-lt"/>
          <a:ea typeface="+mn-ea"/>
          <a:cs typeface="+mn-cs"/>
        </a:defRPr>
      </a:lvl2pPr>
      <a:lvl3pPr marL="1007943" algn="l" defTabSz="1007943" rtl="0">
        <a:defRPr sz="2000">
          <a:solidFill>
            <a:schemeClr val="tx1"/>
          </a:solidFill>
          <a:latin typeface="+mn-lt"/>
          <a:ea typeface="+mn-ea"/>
          <a:cs typeface="+mn-cs"/>
        </a:defRPr>
      </a:lvl3pPr>
      <a:lvl4pPr marL="1511915" algn="l" defTabSz="1007943" rtl="0">
        <a:defRPr sz="2000">
          <a:solidFill>
            <a:schemeClr val="tx1"/>
          </a:solidFill>
          <a:latin typeface="+mn-lt"/>
          <a:ea typeface="+mn-ea"/>
          <a:cs typeface="+mn-cs"/>
        </a:defRPr>
      </a:lvl4pPr>
      <a:lvl5pPr marL="2015886" algn="l" defTabSz="1007943" rtl="0">
        <a:defRPr sz="2000">
          <a:solidFill>
            <a:schemeClr val="tx1"/>
          </a:solidFill>
          <a:latin typeface="+mn-lt"/>
          <a:ea typeface="+mn-ea"/>
          <a:cs typeface="+mn-cs"/>
        </a:defRPr>
      </a:lvl5pPr>
      <a:lvl6pPr marL="2519858" algn="l" defTabSz="1007943" rtl="0">
        <a:defRPr sz="2000">
          <a:solidFill>
            <a:schemeClr val="tx1"/>
          </a:solidFill>
          <a:latin typeface="+mn-lt"/>
          <a:ea typeface="+mn-ea"/>
          <a:cs typeface="+mn-cs"/>
        </a:defRPr>
      </a:lvl6pPr>
      <a:lvl7pPr marL="3023829" algn="l" defTabSz="1007943" rtl="0">
        <a:defRPr sz="2000">
          <a:solidFill>
            <a:schemeClr val="tx1"/>
          </a:solidFill>
          <a:latin typeface="+mn-lt"/>
          <a:ea typeface="+mn-ea"/>
          <a:cs typeface="+mn-cs"/>
        </a:defRPr>
      </a:lvl7pPr>
      <a:lvl8pPr marL="3527801" algn="l" defTabSz="1007943" rtl="0">
        <a:defRPr sz="2000">
          <a:solidFill>
            <a:schemeClr val="tx1"/>
          </a:solidFill>
          <a:latin typeface="+mn-lt"/>
          <a:ea typeface="+mn-ea"/>
          <a:cs typeface="+mn-cs"/>
        </a:defRPr>
      </a:lvl8pPr>
      <a:lvl9pPr marL="4031772" algn="l" defTabSz="1007943" rtl="0">
        <a:defRPr sz="20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hyperlink" Target="https://bycs.link/ImpulseFeedba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20003872" name="Fußzeilenplatzhalter 2"/>
          <p:cNvSpPr>
            <a:spLocks noGrp="1"/>
          </p:cNvSpPr>
          <p:nvPr>
            <p:ph type="ftr" sz="quarter" idx="11"/>
          </p:nvPr>
        </p:nvSpPr>
        <p:spPr bwMode="auto">
          <a:xfrm>
            <a:off x="520700" y="7019675"/>
            <a:ext cx="5608010"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642471146" name="Inhaltsplatzhalter 4"/>
          <p:cNvSpPr>
            <a:spLocks noGrp="1"/>
          </p:cNvSpPr>
          <p:nvPr>
            <p:ph sz="half" idx="13"/>
          </p:nvPr>
        </p:nvSpPr>
        <p:spPr bwMode="auto"/>
        <p:txBody>
          <a:bodyPr anchor="ctr"/>
          <a:lstStyle/>
          <a:p>
            <a:pPr marL="0" indent="0" algn="ctr">
              <a:buNone/>
              <a:defRPr/>
            </a:pPr>
            <a:r>
              <a:rPr lang="de-DE">
                <a:solidFill>
                  <a:schemeClr val="accent3"/>
                </a:solidFill>
              </a:rPr>
              <a:t>Methode: Zielscheibe</a:t>
            </a:r>
            <a:endParaRPr/>
          </a:p>
        </p:txBody>
      </p:sp>
      <p:sp>
        <p:nvSpPr>
          <p:cNvPr id="2004288570" name="Inhaltsplatzhalter 9"/>
          <p:cNvSpPr>
            <a:spLocks noGrp="1"/>
          </p:cNvSpPr>
          <p:nvPr>
            <p:ph idx="1"/>
          </p:nvPr>
        </p:nvSpPr>
        <p:spPr bwMode="auto"/>
        <p:txBody>
          <a:bodyPr/>
          <a:lstStyle/>
          <a:p>
            <a:pPr>
              <a:defRPr/>
            </a:pPr>
            <a:endParaRPr lang="de-DE"/>
          </a:p>
        </p:txBody>
      </p:sp>
      <p:sp>
        <p:nvSpPr>
          <p:cNvPr id="546708248" name="Title 1"/>
          <p:cNvSpPr txBox="1"/>
          <p:nvPr/>
        </p:nvSpPr>
        <p:spPr bwMode="auto">
          <a:xfrm>
            <a:off x="8742268" y="328613"/>
            <a:ext cx="1428845"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Hinweise für Lehrkräfte</a:t>
            </a:r>
          </a:p>
        </p:txBody>
      </p:sp>
      <p:pic>
        <p:nvPicPr>
          <p:cNvPr id="1672775707" name="Grafik 5"/>
          <p:cNvPicPr>
            <a:picLocks noChangeAspect="1"/>
          </p:cNvPicPr>
          <p:nvPr/>
        </p:nvPicPr>
        <p:blipFill rotWithShape="1">
          <a:blip r:embed="rId3"/>
          <a:stretch/>
        </p:blipFill>
        <p:spPr bwMode="auto">
          <a:xfrm>
            <a:off x="2339467" y="1679765"/>
            <a:ext cx="6300216" cy="4200143"/>
          </a:xfrm>
          <a:prstGeom prst="rect">
            <a:avLst/>
          </a:prstGeom>
        </p:spPr>
      </p:pic>
      <p:sp>
        <p:nvSpPr>
          <p:cNvPr id="1403362848" name="Textfeld 7"/>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Ein Bild, das Entwurf, Zeichnung, Kreis, Diagramm enthält.">
            <a:extLst>
              <a:ext uri="{FF2B5EF4-FFF2-40B4-BE49-F238E27FC236}">
                <a16:creationId xmlns:a16="http://schemas.microsoft.com/office/drawing/2014/main" id="{1EEE831E-D80D-9A65-A6CF-1B7AAE43544F}"/>
              </a:ext>
            </a:extLst>
          </p:cNvPr>
          <p:cNvPicPr>
            <a:picLocks noChangeAspect="1"/>
          </p:cNvPicPr>
          <p:nvPr/>
        </p:nvPicPr>
        <p:blipFill>
          <a:blip r:embed="rId3">
            <a:extLst>
              <a:ext uri="{28A0092B-C50C-407E-A947-70E740481C1C}">
                <a14:useLocalDpi xmlns:a14="http://schemas.microsoft.com/office/drawing/2010/main" val="0"/>
              </a:ext>
            </a:extLst>
          </a:blip>
          <a:srcRect l="33195" t="19988" r="33212" b="20292"/>
          <a:stretch/>
        </p:blipFill>
        <p:spPr bwMode="auto">
          <a:xfrm>
            <a:off x="3257773" y="2377417"/>
            <a:ext cx="4195168" cy="4195168"/>
          </a:xfrm>
          <a:prstGeom prst="rect">
            <a:avLst/>
          </a:prstGeom>
        </p:spPr>
      </p:pic>
      <p:sp>
        <p:nvSpPr>
          <p:cNvPr id="175417541" name="Title 1"/>
          <p:cNvSpPr txBox="1"/>
          <p:nvPr/>
        </p:nvSpPr>
        <p:spPr bwMode="auto">
          <a:xfrm>
            <a:off x="7192165" y="328613"/>
            <a:ext cx="2978948"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Beispiel 3: Zielscheibe für Referate - Peerfeedback</a:t>
            </a:r>
          </a:p>
        </p:txBody>
      </p:sp>
      <p:sp>
        <p:nvSpPr>
          <p:cNvPr id="821436121" name="Textfeld 11"/>
          <p:cNvSpPr txBox="1"/>
          <p:nvPr/>
        </p:nvSpPr>
        <p:spPr bwMode="auto">
          <a:xfrm>
            <a:off x="7408939" y="3044096"/>
            <a:ext cx="2658605" cy="954107"/>
          </a:xfrm>
          <a:prstGeom prst="rect">
            <a:avLst/>
          </a:prstGeom>
          <a:noFill/>
        </p:spPr>
        <p:txBody>
          <a:bodyPr wrap="square">
            <a:spAutoFit/>
          </a:bodyPr>
          <a:lstStyle/>
          <a:p>
            <a:pPr>
              <a:defRPr/>
            </a:pPr>
            <a:r>
              <a:rPr lang="de-DE" sz="1400">
                <a:solidFill>
                  <a:srgbClr val="1A7950"/>
                </a:solidFill>
              </a:rPr>
              <a:t>Das Referat war klar gegliedert, hatte einen roten Faden sowie eine passende Einleitung und einen erkennbaren Schluss.</a:t>
            </a:r>
            <a:endParaRPr/>
          </a:p>
        </p:txBody>
      </p:sp>
      <p:sp>
        <p:nvSpPr>
          <p:cNvPr id="1333730209" name="Textfeld 13"/>
          <p:cNvSpPr txBox="1"/>
          <p:nvPr/>
        </p:nvSpPr>
        <p:spPr bwMode="auto">
          <a:xfrm>
            <a:off x="7408939" y="4982034"/>
            <a:ext cx="2338578" cy="1169551"/>
          </a:xfrm>
          <a:prstGeom prst="rect">
            <a:avLst/>
          </a:prstGeom>
          <a:noFill/>
        </p:spPr>
        <p:txBody>
          <a:bodyPr wrap="square">
            <a:spAutoFit/>
          </a:bodyPr>
          <a:lstStyle/>
          <a:p>
            <a:pPr>
              <a:defRPr/>
            </a:pPr>
            <a:r>
              <a:rPr lang="de-DE" sz="1400">
                <a:solidFill>
                  <a:srgbClr val="1A7950"/>
                </a:solidFill>
              </a:rPr>
              <a:t>Die Inhalte wurden verständlich erklärt und Beispiele eingesetzt, damit man als Zuhörer gut folgen konnte.</a:t>
            </a:r>
            <a:endParaRPr/>
          </a:p>
        </p:txBody>
      </p:sp>
      <p:sp>
        <p:nvSpPr>
          <p:cNvPr id="1187370532" name="Textfeld 16"/>
          <p:cNvSpPr txBox="1"/>
          <p:nvPr/>
        </p:nvSpPr>
        <p:spPr bwMode="auto">
          <a:xfrm>
            <a:off x="6022433" y="1862249"/>
            <a:ext cx="2338578" cy="523220"/>
          </a:xfrm>
          <a:prstGeom prst="rect">
            <a:avLst/>
          </a:prstGeom>
          <a:noFill/>
        </p:spPr>
        <p:txBody>
          <a:bodyPr wrap="square">
            <a:spAutoFit/>
          </a:bodyPr>
          <a:lstStyle/>
          <a:p>
            <a:pPr>
              <a:defRPr/>
            </a:pPr>
            <a:r>
              <a:rPr lang="de-DE" sz="1400">
                <a:solidFill>
                  <a:srgbClr val="1A7950"/>
                </a:solidFill>
              </a:rPr>
              <a:t>Die Inhalte wurden fachlich richtig dargestellt.</a:t>
            </a:r>
            <a:endParaRPr/>
          </a:p>
        </p:txBody>
      </p:sp>
      <p:sp>
        <p:nvSpPr>
          <p:cNvPr id="167952801" name="Textfeld 17"/>
          <p:cNvSpPr txBox="1"/>
          <p:nvPr/>
        </p:nvSpPr>
        <p:spPr bwMode="auto">
          <a:xfrm>
            <a:off x="6031058" y="6344727"/>
            <a:ext cx="2815903" cy="738664"/>
          </a:xfrm>
          <a:prstGeom prst="rect">
            <a:avLst/>
          </a:prstGeom>
          <a:noFill/>
        </p:spPr>
        <p:txBody>
          <a:bodyPr wrap="square">
            <a:spAutoFit/>
          </a:bodyPr>
          <a:lstStyle/>
          <a:p>
            <a:pPr>
              <a:defRPr/>
            </a:pPr>
            <a:r>
              <a:rPr lang="de-DE" sz="1400">
                <a:solidFill>
                  <a:srgbClr val="1A7950"/>
                </a:solidFill>
              </a:rPr>
              <a:t>Der Vortrag war klar und deutlich und die Fachsprache wurde korrekt verwendet.</a:t>
            </a:r>
            <a:endParaRPr/>
          </a:p>
        </p:txBody>
      </p:sp>
      <p:sp>
        <p:nvSpPr>
          <p:cNvPr id="1625651811" name="Textfeld 18"/>
          <p:cNvSpPr txBox="1"/>
          <p:nvPr/>
        </p:nvSpPr>
        <p:spPr bwMode="auto">
          <a:xfrm>
            <a:off x="1627632" y="6300274"/>
            <a:ext cx="3225512" cy="738664"/>
          </a:xfrm>
          <a:prstGeom prst="rect">
            <a:avLst/>
          </a:prstGeom>
          <a:noFill/>
        </p:spPr>
        <p:txBody>
          <a:bodyPr wrap="square">
            <a:spAutoFit/>
          </a:bodyPr>
          <a:lstStyle/>
          <a:p>
            <a:pPr>
              <a:defRPr/>
            </a:pPr>
            <a:r>
              <a:rPr lang="de-DE" sz="1400">
                <a:solidFill>
                  <a:srgbClr val="1A7950"/>
                </a:solidFill>
              </a:rPr>
              <a:t>Das Auftreten wirkte sicher, der Blickkontakt war vorhanden, Tempo und Lautstärke waren angemessen. </a:t>
            </a:r>
            <a:endParaRPr/>
          </a:p>
        </p:txBody>
      </p:sp>
      <p:sp>
        <p:nvSpPr>
          <p:cNvPr id="959230707" name="Textfeld 19"/>
          <p:cNvSpPr txBox="1"/>
          <p:nvPr/>
        </p:nvSpPr>
        <p:spPr bwMode="auto">
          <a:xfrm>
            <a:off x="944294" y="4893357"/>
            <a:ext cx="2338578" cy="954107"/>
          </a:xfrm>
          <a:prstGeom prst="rect">
            <a:avLst/>
          </a:prstGeom>
          <a:noFill/>
        </p:spPr>
        <p:txBody>
          <a:bodyPr wrap="square">
            <a:spAutoFit/>
          </a:bodyPr>
          <a:lstStyle/>
          <a:p>
            <a:pPr>
              <a:defRPr/>
            </a:pPr>
            <a:r>
              <a:rPr lang="de-DE" sz="1400">
                <a:solidFill>
                  <a:srgbClr val="1A7950"/>
                </a:solidFill>
              </a:rPr>
              <a:t>Die Medien wurden übersichtlich und unterstützend gestaltet und sinnvoll eingesetzt.</a:t>
            </a:r>
            <a:endParaRPr/>
          </a:p>
        </p:txBody>
      </p:sp>
      <p:sp>
        <p:nvSpPr>
          <p:cNvPr id="638220789" name="Textfeld 20"/>
          <p:cNvSpPr txBox="1"/>
          <p:nvPr/>
        </p:nvSpPr>
        <p:spPr bwMode="auto">
          <a:xfrm>
            <a:off x="1052009" y="3121550"/>
            <a:ext cx="2338578" cy="738664"/>
          </a:xfrm>
          <a:prstGeom prst="rect">
            <a:avLst/>
          </a:prstGeom>
          <a:noFill/>
        </p:spPr>
        <p:txBody>
          <a:bodyPr wrap="square">
            <a:spAutoFit/>
          </a:bodyPr>
          <a:lstStyle/>
          <a:p>
            <a:pPr>
              <a:defRPr/>
            </a:pPr>
            <a:r>
              <a:rPr lang="de-DE" sz="1400">
                <a:solidFill>
                  <a:srgbClr val="1A7950"/>
                </a:solidFill>
              </a:rPr>
              <a:t>Die vorgegebene Zeit wurde eingehalten und die Inhalte sinnvoll gewichtet.</a:t>
            </a:r>
            <a:endParaRPr/>
          </a:p>
        </p:txBody>
      </p:sp>
      <p:sp>
        <p:nvSpPr>
          <p:cNvPr id="1092551566" name="Textfeld 21"/>
          <p:cNvSpPr txBox="1"/>
          <p:nvPr/>
        </p:nvSpPr>
        <p:spPr bwMode="auto">
          <a:xfrm>
            <a:off x="2514565" y="1880824"/>
            <a:ext cx="2547169" cy="738664"/>
          </a:xfrm>
          <a:prstGeom prst="rect">
            <a:avLst/>
          </a:prstGeom>
          <a:noFill/>
        </p:spPr>
        <p:txBody>
          <a:bodyPr wrap="square">
            <a:spAutoFit/>
          </a:bodyPr>
          <a:lstStyle/>
          <a:p>
            <a:pPr>
              <a:defRPr/>
            </a:pPr>
            <a:r>
              <a:rPr lang="de-DE" sz="1400">
                <a:solidFill>
                  <a:srgbClr val="1A7950"/>
                </a:solidFill>
              </a:rPr>
              <a:t>Das Publikum wurde einbezogen und auf Fragen angemessen eingegangen.</a:t>
            </a:r>
            <a:endParaRPr/>
          </a:p>
        </p:txBody>
      </p:sp>
      <p:sp>
        <p:nvSpPr>
          <p:cNvPr id="182672784" name="Textfeld 5"/>
          <p:cNvSpPr txBox="1"/>
          <p:nvPr/>
        </p:nvSpPr>
        <p:spPr bwMode="auto">
          <a:xfrm>
            <a:off x="7374835" y="7074810"/>
            <a:ext cx="2664515" cy="246221"/>
          </a:xfrm>
          <a:prstGeom prst="rect">
            <a:avLst/>
          </a:prstGeom>
          <a:noFill/>
        </p:spPr>
        <p:txBody>
          <a:bodyPr wrap="square" rtlCol="0">
            <a:spAutoFit/>
          </a:bodyPr>
          <a:lstStyle/>
          <a:p>
            <a:pPr algn="r">
              <a:defRPr/>
            </a:pPr>
            <a:r>
              <a:rPr lang="de-DE" sz="1000" dirty="0">
                <a:cs typeface="Arial"/>
              </a:rPr>
              <a:t>© eigene Darstellung</a:t>
            </a:r>
            <a:endParaRPr dirty="0"/>
          </a:p>
        </p:txBody>
      </p:sp>
      <p:sp>
        <p:nvSpPr>
          <p:cNvPr id="748877351" name="Rechteck 7"/>
          <p:cNvSpPr/>
          <p:nvPr/>
        </p:nvSpPr>
        <p:spPr bwMode="auto">
          <a:xfrm>
            <a:off x="538178" y="1114351"/>
            <a:ext cx="9650413" cy="601927"/>
          </a:xfrm>
          <a:custGeom>
            <a:avLst/>
            <a:gdLst>
              <a:gd name="connsiteX0" fmla="*/ 0 w 9650413"/>
              <a:gd name="connsiteY0" fmla="*/ 0 h 601927"/>
              <a:gd name="connsiteX1" fmla="*/ 882323 w 9650413"/>
              <a:gd name="connsiteY1" fmla="*/ 0 h 601927"/>
              <a:gd name="connsiteX2" fmla="*/ 1764647 w 9650413"/>
              <a:gd name="connsiteY2" fmla="*/ 0 h 601927"/>
              <a:gd name="connsiteX3" fmla="*/ 2646970 w 9650413"/>
              <a:gd name="connsiteY3" fmla="*/ 0 h 601927"/>
              <a:gd name="connsiteX4" fmla="*/ 3529294 w 9650413"/>
              <a:gd name="connsiteY4" fmla="*/ 0 h 601927"/>
              <a:gd name="connsiteX5" fmla="*/ 4411617 w 9650413"/>
              <a:gd name="connsiteY5" fmla="*/ 0 h 601927"/>
              <a:gd name="connsiteX6" fmla="*/ 5004428 w 9650413"/>
              <a:gd name="connsiteY6" fmla="*/ 0 h 601927"/>
              <a:gd name="connsiteX7" fmla="*/ 5404231 w 9650413"/>
              <a:gd name="connsiteY7" fmla="*/ 0 h 601927"/>
              <a:gd name="connsiteX8" fmla="*/ 5997042 w 9650413"/>
              <a:gd name="connsiteY8" fmla="*/ 0 h 601927"/>
              <a:gd name="connsiteX9" fmla="*/ 6879366 w 9650413"/>
              <a:gd name="connsiteY9" fmla="*/ 0 h 601927"/>
              <a:gd name="connsiteX10" fmla="*/ 7375673 w 9650413"/>
              <a:gd name="connsiteY10" fmla="*/ 0 h 601927"/>
              <a:gd name="connsiteX11" fmla="*/ 8064988 w 9650413"/>
              <a:gd name="connsiteY11" fmla="*/ 0 h 601927"/>
              <a:gd name="connsiteX12" fmla="*/ 8754303 w 9650413"/>
              <a:gd name="connsiteY12" fmla="*/ 0 h 601927"/>
              <a:gd name="connsiteX13" fmla="*/ 9650413 w 9650413"/>
              <a:gd name="connsiteY13" fmla="*/ 0 h 601927"/>
              <a:gd name="connsiteX14" fmla="*/ 9650413 w 9650413"/>
              <a:gd name="connsiteY14" fmla="*/ 601927 h 601927"/>
              <a:gd name="connsiteX15" fmla="*/ 9250610 w 9650413"/>
              <a:gd name="connsiteY15" fmla="*/ 601927 h 601927"/>
              <a:gd name="connsiteX16" fmla="*/ 8657799 w 9650413"/>
              <a:gd name="connsiteY16" fmla="*/ 601927 h 601927"/>
              <a:gd name="connsiteX17" fmla="*/ 8064988 w 9650413"/>
              <a:gd name="connsiteY17" fmla="*/ 601927 h 601927"/>
              <a:gd name="connsiteX18" fmla="*/ 7279169 w 9650413"/>
              <a:gd name="connsiteY18" fmla="*/ 601927 h 601927"/>
              <a:gd name="connsiteX19" fmla="*/ 6879366 w 9650413"/>
              <a:gd name="connsiteY19" fmla="*/ 601927 h 601927"/>
              <a:gd name="connsiteX20" fmla="*/ 5997042 w 9650413"/>
              <a:gd name="connsiteY20" fmla="*/ 601927 h 601927"/>
              <a:gd name="connsiteX21" fmla="*/ 5404231 w 9650413"/>
              <a:gd name="connsiteY21" fmla="*/ 601927 h 601927"/>
              <a:gd name="connsiteX22" fmla="*/ 4811420 w 9650413"/>
              <a:gd name="connsiteY22" fmla="*/ 601927 h 601927"/>
              <a:gd name="connsiteX23" fmla="*/ 4315113 w 9650413"/>
              <a:gd name="connsiteY23" fmla="*/ 601927 h 601927"/>
              <a:gd name="connsiteX24" fmla="*/ 3818806 w 9650413"/>
              <a:gd name="connsiteY24" fmla="*/ 601927 h 601927"/>
              <a:gd name="connsiteX25" fmla="*/ 3419003 w 9650413"/>
              <a:gd name="connsiteY25" fmla="*/ 601927 h 601927"/>
              <a:gd name="connsiteX26" fmla="*/ 2729688 w 9650413"/>
              <a:gd name="connsiteY26" fmla="*/ 601927 h 601927"/>
              <a:gd name="connsiteX27" fmla="*/ 1847365 w 9650413"/>
              <a:gd name="connsiteY27" fmla="*/ 601927 h 601927"/>
              <a:gd name="connsiteX28" fmla="*/ 1254554 w 9650413"/>
              <a:gd name="connsiteY28" fmla="*/ 601927 h 601927"/>
              <a:gd name="connsiteX29" fmla="*/ 758247 w 9650413"/>
              <a:gd name="connsiteY29" fmla="*/ 601927 h 601927"/>
              <a:gd name="connsiteX30" fmla="*/ 0 w 9650413"/>
              <a:gd name="connsiteY30" fmla="*/ 601927 h 601927"/>
              <a:gd name="connsiteX31" fmla="*/ 0 w 9650413"/>
              <a:gd name="connsiteY31" fmla="*/ 0 h 60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50413" h="601927" fill="none" extrusionOk="0">
                <a:moveTo>
                  <a:pt x="0" y="0"/>
                </a:moveTo>
                <a:cubicBezTo>
                  <a:pt x="316890" y="-35408"/>
                  <a:pt x="485693" y="10841"/>
                  <a:pt x="882323" y="0"/>
                </a:cubicBezTo>
                <a:cubicBezTo>
                  <a:pt x="1278953" y="-10841"/>
                  <a:pt x="1455722" y="-1603"/>
                  <a:pt x="1764647" y="0"/>
                </a:cubicBezTo>
                <a:cubicBezTo>
                  <a:pt x="2073572" y="1603"/>
                  <a:pt x="2359792" y="-2384"/>
                  <a:pt x="2646970" y="0"/>
                </a:cubicBezTo>
                <a:cubicBezTo>
                  <a:pt x="2934148" y="2384"/>
                  <a:pt x="3298840" y="30232"/>
                  <a:pt x="3529294" y="0"/>
                </a:cubicBezTo>
                <a:cubicBezTo>
                  <a:pt x="3759748" y="-30232"/>
                  <a:pt x="4158409" y="-31889"/>
                  <a:pt x="4411617" y="0"/>
                </a:cubicBezTo>
                <a:cubicBezTo>
                  <a:pt x="4664825" y="31889"/>
                  <a:pt x="4825370" y="-1313"/>
                  <a:pt x="5004428" y="0"/>
                </a:cubicBezTo>
                <a:cubicBezTo>
                  <a:pt x="5183486" y="1313"/>
                  <a:pt x="5312254" y="-3150"/>
                  <a:pt x="5404231" y="0"/>
                </a:cubicBezTo>
                <a:cubicBezTo>
                  <a:pt x="5496208" y="3150"/>
                  <a:pt x="5733542" y="7264"/>
                  <a:pt x="5997042" y="0"/>
                </a:cubicBezTo>
                <a:cubicBezTo>
                  <a:pt x="6260542" y="-7264"/>
                  <a:pt x="6573915" y="20973"/>
                  <a:pt x="6879366" y="0"/>
                </a:cubicBezTo>
                <a:cubicBezTo>
                  <a:pt x="7184817" y="-20973"/>
                  <a:pt x="7246077" y="13331"/>
                  <a:pt x="7375673" y="0"/>
                </a:cubicBezTo>
                <a:cubicBezTo>
                  <a:pt x="7505269" y="-13331"/>
                  <a:pt x="7906808" y="-4328"/>
                  <a:pt x="8064988" y="0"/>
                </a:cubicBezTo>
                <a:cubicBezTo>
                  <a:pt x="8223169" y="4328"/>
                  <a:pt x="8494820" y="-20952"/>
                  <a:pt x="8754303" y="0"/>
                </a:cubicBezTo>
                <a:cubicBezTo>
                  <a:pt x="9013787" y="20952"/>
                  <a:pt x="9211547" y="-21071"/>
                  <a:pt x="9650413" y="0"/>
                </a:cubicBezTo>
                <a:cubicBezTo>
                  <a:pt x="9637397" y="199463"/>
                  <a:pt x="9656984" y="432379"/>
                  <a:pt x="9650413" y="601927"/>
                </a:cubicBezTo>
                <a:cubicBezTo>
                  <a:pt x="9510595" y="592616"/>
                  <a:pt x="9397089" y="605441"/>
                  <a:pt x="9250610" y="601927"/>
                </a:cubicBezTo>
                <a:cubicBezTo>
                  <a:pt x="9104131" y="598413"/>
                  <a:pt x="8912169" y="596154"/>
                  <a:pt x="8657799" y="601927"/>
                </a:cubicBezTo>
                <a:cubicBezTo>
                  <a:pt x="8403429" y="607700"/>
                  <a:pt x="8246320" y="593056"/>
                  <a:pt x="8064988" y="601927"/>
                </a:cubicBezTo>
                <a:cubicBezTo>
                  <a:pt x="7883656" y="610798"/>
                  <a:pt x="7486809" y="597929"/>
                  <a:pt x="7279169" y="601927"/>
                </a:cubicBezTo>
                <a:cubicBezTo>
                  <a:pt x="7071529" y="605925"/>
                  <a:pt x="7011239" y="618181"/>
                  <a:pt x="6879366" y="601927"/>
                </a:cubicBezTo>
                <a:cubicBezTo>
                  <a:pt x="6747493" y="585673"/>
                  <a:pt x="6194913" y="584026"/>
                  <a:pt x="5997042" y="601927"/>
                </a:cubicBezTo>
                <a:cubicBezTo>
                  <a:pt x="5799171" y="619828"/>
                  <a:pt x="5638130" y="588007"/>
                  <a:pt x="5404231" y="601927"/>
                </a:cubicBezTo>
                <a:cubicBezTo>
                  <a:pt x="5170332" y="615847"/>
                  <a:pt x="5053934" y="593255"/>
                  <a:pt x="4811420" y="601927"/>
                </a:cubicBezTo>
                <a:cubicBezTo>
                  <a:pt x="4568906" y="610599"/>
                  <a:pt x="4430256" y="625070"/>
                  <a:pt x="4315113" y="601927"/>
                </a:cubicBezTo>
                <a:cubicBezTo>
                  <a:pt x="4199970" y="578784"/>
                  <a:pt x="3995794" y="592060"/>
                  <a:pt x="3818806" y="601927"/>
                </a:cubicBezTo>
                <a:cubicBezTo>
                  <a:pt x="3641818" y="611794"/>
                  <a:pt x="3514764" y="619292"/>
                  <a:pt x="3419003" y="601927"/>
                </a:cubicBezTo>
                <a:cubicBezTo>
                  <a:pt x="3323242" y="584562"/>
                  <a:pt x="2916633" y="623563"/>
                  <a:pt x="2729688" y="601927"/>
                </a:cubicBezTo>
                <a:cubicBezTo>
                  <a:pt x="2542744" y="580291"/>
                  <a:pt x="2241494" y="619868"/>
                  <a:pt x="1847365" y="601927"/>
                </a:cubicBezTo>
                <a:cubicBezTo>
                  <a:pt x="1453236" y="583986"/>
                  <a:pt x="1548465" y="601175"/>
                  <a:pt x="1254554" y="601927"/>
                </a:cubicBezTo>
                <a:cubicBezTo>
                  <a:pt x="960643" y="602679"/>
                  <a:pt x="926139" y="583237"/>
                  <a:pt x="758247" y="601927"/>
                </a:cubicBezTo>
                <a:cubicBezTo>
                  <a:pt x="590355" y="620617"/>
                  <a:pt x="333110" y="567854"/>
                  <a:pt x="0" y="601927"/>
                </a:cubicBezTo>
                <a:cubicBezTo>
                  <a:pt x="-5603" y="460444"/>
                  <a:pt x="20837" y="210188"/>
                  <a:pt x="0" y="0"/>
                </a:cubicBezTo>
                <a:close/>
              </a:path>
              <a:path w="9650413" h="601927" stroke="0" extrusionOk="0">
                <a:moveTo>
                  <a:pt x="0" y="0"/>
                </a:moveTo>
                <a:cubicBezTo>
                  <a:pt x="108817" y="-19211"/>
                  <a:pt x="241241" y="15430"/>
                  <a:pt x="399803" y="0"/>
                </a:cubicBezTo>
                <a:cubicBezTo>
                  <a:pt x="558365" y="-15430"/>
                  <a:pt x="700855" y="-3115"/>
                  <a:pt x="992614" y="0"/>
                </a:cubicBezTo>
                <a:cubicBezTo>
                  <a:pt x="1284373" y="3115"/>
                  <a:pt x="1320472" y="19788"/>
                  <a:pt x="1488921" y="0"/>
                </a:cubicBezTo>
                <a:cubicBezTo>
                  <a:pt x="1657370" y="-19788"/>
                  <a:pt x="1955547" y="10205"/>
                  <a:pt x="2274740" y="0"/>
                </a:cubicBezTo>
                <a:cubicBezTo>
                  <a:pt x="2593933" y="-10205"/>
                  <a:pt x="2601775" y="-10415"/>
                  <a:pt x="2771047" y="0"/>
                </a:cubicBezTo>
                <a:cubicBezTo>
                  <a:pt x="2940319" y="10415"/>
                  <a:pt x="3052120" y="-4120"/>
                  <a:pt x="3170850" y="0"/>
                </a:cubicBezTo>
                <a:cubicBezTo>
                  <a:pt x="3289580" y="4120"/>
                  <a:pt x="3637717" y="-22750"/>
                  <a:pt x="3956669" y="0"/>
                </a:cubicBezTo>
                <a:cubicBezTo>
                  <a:pt x="4275621" y="22750"/>
                  <a:pt x="4457834" y="-4959"/>
                  <a:pt x="4742489" y="0"/>
                </a:cubicBezTo>
                <a:cubicBezTo>
                  <a:pt x="5027144" y="4959"/>
                  <a:pt x="5102850" y="2487"/>
                  <a:pt x="5238796" y="0"/>
                </a:cubicBezTo>
                <a:cubicBezTo>
                  <a:pt x="5374742" y="-2487"/>
                  <a:pt x="5652933" y="13227"/>
                  <a:pt x="5928111" y="0"/>
                </a:cubicBezTo>
                <a:cubicBezTo>
                  <a:pt x="6203289" y="-13227"/>
                  <a:pt x="6394859" y="-7317"/>
                  <a:pt x="6520922" y="0"/>
                </a:cubicBezTo>
                <a:cubicBezTo>
                  <a:pt x="6646985" y="7317"/>
                  <a:pt x="6734105" y="-13585"/>
                  <a:pt x="6920725" y="0"/>
                </a:cubicBezTo>
                <a:cubicBezTo>
                  <a:pt x="7107345" y="13585"/>
                  <a:pt x="7459717" y="41382"/>
                  <a:pt x="7803048" y="0"/>
                </a:cubicBezTo>
                <a:cubicBezTo>
                  <a:pt x="8146379" y="-41382"/>
                  <a:pt x="8104611" y="6323"/>
                  <a:pt x="8299355" y="0"/>
                </a:cubicBezTo>
                <a:cubicBezTo>
                  <a:pt x="8494099" y="-6323"/>
                  <a:pt x="9177847" y="2099"/>
                  <a:pt x="9650413" y="0"/>
                </a:cubicBezTo>
                <a:cubicBezTo>
                  <a:pt x="9625334" y="288171"/>
                  <a:pt x="9660920" y="332097"/>
                  <a:pt x="9650413" y="601927"/>
                </a:cubicBezTo>
                <a:cubicBezTo>
                  <a:pt x="9385650" y="627534"/>
                  <a:pt x="9272549" y="601165"/>
                  <a:pt x="9057602" y="601927"/>
                </a:cubicBezTo>
                <a:cubicBezTo>
                  <a:pt x="8842655" y="602689"/>
                  <a:pt x="8426757" y="562702"/>
                  <a:pt x="8175278" y="601927"/>
                </a:cubicBezTo>
                <a:cubicBezTo>
                  <a:pt x="7923799" y="641152"/>
                  <a:pt x="7658722" y="619305"/>
                  <a:pt x="7292955" y="601927"/>
                </a:cubicBezTo>
                <a:cubicBezTo>
                  <a:pt x="6927188" y="584549"/>
                  <a:pt x="6770747" y="600291"/>
                  <a:pt x="6410631" y="601927"/>
                </a:cubicBezTo>
                <a:cubicBezTo>
                  <a:pt x="6050515" y="603563"/>
                  <a:pt x="5878047" y="614645"/>
                  <a:pt x="5721316" y="601927"/>
                </a:cubicBezTo>
                <a:cubicBezTo>
                  <a:pt x="5564585" y="589209"/>
                  <a:pt x="5262476" y="622850"/>
                  <a:pt x="5128505" y="601927"/>
                </a:cubicBezTo>
                <a:cubicBezTo>
                  <a:pt x="4994534" y="581004"/>
                  <a:pt x="4630951" y="605300"/>
                  <a:pt x="4439190" y="601927"/>
                </a:cubicBezTo>
                <a:cubicBezTo>
                  <a:pt x="4247429" y="598554"/>
                  <a:pt x="4122355" y="608525"/>
                  <a:pt x="4039387" y="601927"/>
                </a:cubicBezTo>
                <a:cubicBezTo>
                  <a:pt x="3956419" y="595329"/>
                  <a:pt x="3511710" y="587565"/>
                  <a:pt x="3350072" y="601927"/>
                </a:cubicBezTo>
                <a:cubicBezTo>
                  <a:pt x="3188434" y="616289"/>
                  <a:pt x="2767014" y="577889"/>
                  <a:pt x="2564253" y="601927"/>
                </a:cubicBezTo>
                <a:cubicBezTo>
                  <a:pt x="2361492" y="625965"/>
                  <a:pt x="2085146" y="594218"/>
                  <a:pt x="1681929" y="601927"/>
                </a:cubicBezTo>
                <a:cubicBezTo>
                  <a:pt x="1278712" y="609636"/>
                  <a:pt x="1462826" y="584923"/>
                  <a:pt x="1282126" y="601927"/>
                </a:cubicBezTo>
                <a:cubicBezTo>
                  <a:pt x="1101426" y="618931"/>
                  <a:pt x="975093" y="603932"/>
                  <a:pt x="882323" y="601927"/>
                </a:cubicBezTo>
                <a:cubicBezTo>
                  <a:pt x="789553" y="599922"/>
                  <a:pt x="192837" y="566051"/>
                  <a:pt x="0" y="601927"/>
                </a:cubicBezTo>
                <a:cubicBezTo>
                  <a:pt x="5918" y="419288"/>
                  <a:pt x="-19200" y="288075"/>
                  <a:pt x="0" y="0"/>
                </a:cubicBezTo>
                <a:close/>
              </a:path>
            </a:pathLst>
          </a:cu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de-DE" sz="1400">
                <a:solidFill>
                  <a:schemeClr val="tx1"/>
                </a:solidFill>
              </a:rPr>
              <a:t>		Markiere auf der Zielscheibe für jede Kategorie, wie gut der/die Referent/in die Lernziele erreicht hat, indem du 		einen Punkt entsprechend deiner Einschätzung setzt.</a:t>
            </a:r>
            <a:endParaRPr lang="de-DE" sz="1200" b="1">
              <a:solidFill>
                <a:schemeClr val="tx1"/>
              </a:solidFill>
            </a:endParaRPr>
          </a:p>
        </p:txBody>
      </p:sp>
      <p:pic>
        <p:nvPicPr>
          <p:cNvPr id="1094392323" name="Grafik 8" descr="Ein Bild, das Entwurf, Screenshot, Design, Schwarzweiß enthält.&#10;&#10;KI-generierte Inhalte können fehlerhaft sein."/>
          <p:cNvPicPr>
            <a:picLocks noChangeAspect="1"/>
          </p:cNvPicPr>
          <p:nvPr/>
        </p:nvPicPr>
        <p:blipFill rotWithShape="1">
          <a:blip r:embed="rId4"/>
          <a:stretch/>
        </p:blipFill>
        <p:spPr bwMode="auto">
          <a:xfrm>
            <a:off x="850479" y="1129372"/>
            <a:ext cx="438016" cy="541230"/>
          </a:xfrm>
          <a:prstGeom prst="rect">
            <a:avLst/>
          </a:prstGeom>
        </p:spPr>
      </p:pic>
      <p:pic>
        <p:nvPicPr>
          <p:cNvPr id="1815027203" name="Grafik 9"/>
          <p:cNvPicPr>
            <a:picLocks noChangeAspect="1"/>
          </p:cNvPicPr>
          <p:nvPr/>
        </p:nvPicPr>
        <p:blipFill rotWithShape="1">
          <a:blip r:embed="rId5"/>
          <a:stretch/>
        </p:blipFill>
        <p:spPr bwMode="auto">
          <a:xfrm>
            <a:off x="518319" y="292875"/>
            <a:ext cx="1195726" cy="648285"/>
          </a:xfrm>
          <a:prstGeom prst="rect">
            <a:avLst/>
          </a:prstGeom>
        </p:spPr>
      </p:pic>
      <p:sp>
        <p:nvSpPr>
          <p:cNvPr id="2" name="Fußzeilenplatzhalter 2">
            <a:extLst>
              <a:ext uri="{FF2B5EF4-FFF2-40B4-BE49-F238E27FC236}">
                <a16:creationId xmlns:a16="http://schemas.microsoft.com/office/drawing/2014/main" id="{55994F59-48D0-9EB7-C239-21A7D8A660A4}"/>
              </a:ext>
            </a:extLst>
          </p:cNvPr>
          <p:cNvSpPr>
            <a:spLocks noGrp="1"/>
          </p:cNvSpPr>
          <p:nvPr>
            <p:ph type="ftr" sz="quarter" idx="11"/>
          </p:nvPr>
        </p:nvSpPr>
        <p:spPr bwMode="auto">
          <a:xfrm>
            <a:off x="520699" y="7019675"/>
            <a:ext cx="5831034"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descr="Ein Bild, das Entwurf, Zeichnung, Kreis, Diagramm enthält.">
            <a:extLst>
              <a:ext uri="{FF2B5EF4-FFF2-40B4-BE49-F238E27FC236}">
                <a16:creationId xmlns:a16="http://schemas.microsoft.com/office/drawing/2014/main" id="{7F756120-60E1-4E6E-724E-3F394D539424}"/>
              </a:ext>
            </a:extLst>
          </p:cNvPr>
          <p:cNvPicPr>
            <a:picLocks noChangeAspect="1"/>
          </p:cNvPicPr>
          <p:nvPr/>
        </p:nvPicPr>
        <p:blipFill>
          <a:blip r:embed="rId3">
            <a:extLst>
              <a:ext uri="{28A0092B-C50C-407E-A947-70E740481C1C}">
                <a14:useLocalDpi xmlns:a14="http://schemas.microsoft.com/office/drawing/2010/main" val="0"/>
              </a:ext>
            </a:extLst>
          </a:blip>
          <a:srcRect l="33195" t="19988" r="33212" b="20292"/>
          <a:stretch/>
        </p:blipFill>
        <p:spPr bwMode="auto">
          <a:xfrm>
            <a:off x="3257773" y="2330281"/>
            <a:ext cx="4195168" cy="4195168"/>
          </a:xfrm>
          <a:prstGeom prst="rect">
            <a:avLst/>
          </a:prstGeom>
        </p:spPr>
      </p:pic>
      <p:sp>
        <p:nvSpPr>
          <p:cNvPr id="1503548090" name="Title 1"/>
          <p:cNvSpPr txBox="1"/>
          <p:nvPr/>
        </p:nvSpPr>
        <p:spPr bwMode="auto">
          <a:xfrm>
            <a:off x="7065528" y="328613"/>
            <a:ext cx="3105585"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Beispiel 4: Zielscheibe zum Lern- und Arbeitsprozess</a:t>
            </a:r>
          </a:p>
        </p:txBody>
      </p:sp>
      <p:sp>
        <p:nvSpPr>
          <p:cNvPr id="2072575942" name="Textfeld 11"/>
          <p:cNvSpPr txBox="1"/>
          <p:nvPr/>
        </p:nvSpPr>
        <p:spPr bwMode="auto">
          <a:xfrm>
            <a:off x="7408939" y="3181233"/>
            <a:ext cx="2658605" cy="523220"/>
          </a:xfrm>
          <a:prstGeom prst="rect">
            <a:avLst/>
          </a:prstGeom>
          <a:noFill/>
        </p:spPr>
        <p:txBody>
          <a:bodyPr wrap="square">
            <a:spAutoFit/>
          </a:bodyPr>
          <a:lstStyle/>
          <a:p>
            <a:pPr>
              <a:defRPr/>
            </a:pPr>
            <a:r>
              <a:rPr lang="de-DE" sz="1400">
                <a:solidFill>
                  <a:srgbClr val="1A7950"/>
                </a:solidFill>
              </a:rPr>
              <a:t>Ich knüpfe neue Inhalte an mein Vorwissen an.</a:t>
            </a:r>
            <a:endParaRPr/>
          </a:p>
        </p:txBody>
      </p:sp>
      <p:sp>
        <p:nvSpPr>
          <p:cNvPr id="1033803313" name="Textfeld 13"/>
          <p:cNvSpPr txBox="1"/>
          <p:nvPr/>
        </p:nvSpPr>
        <p:spPr bwMode="auto">
          <a:xfrm>
            <a:off x="7408939" y="5101929"/>
            <a:ext cx="2338578" cy="738664"/>
          </a:xfrm>
          <a:prstGeom prst="rect">
            <a:avLst/>
          </a:prstGeom>
          <a:noFill/>
        </p:spPr>
        <p:txBody>
          <a:bodyPr wrap="square">
            <a:spAutoFit/>
          </a:bodyPr>
          <a:lstStyle/>
          <a:p>
            <a:pPr>
              <a:defRPr/>
            </a:pPr>
            <a:r>
              <a:rPr lang="de-DE" sz="1400">
                <a:solidFill>
                  <a:srgbClr val="1A7950"/>
                </a:solidFill>
              </a:rPr>
              <a:t>Ich arbeite aktiv mit und beteilige mich am Unterricht.</a:t>
            </a:r>
            <a:endParaRPr/>
          </a:p>
        </p:txBody>
      </p:sp>
      <p:sp>
        <p:nvSpPr>
          <p:cNvPr id="2040660592" name="Textfeld 16"/>
          <p:cNvSpPr txBox="1"/>
          <p:nvPr/>
        </p:nvSpPr>
        <p:spPr bwMode="auto">
          <a:xfrm>
            <a:off x="6022433" y="1800995"/>
            <a:ext cx="2338578" cy="738664"/>
          </a:xfrm>
          <a:prstGeom prst="rect">
            <a:avLst/>
          </a:prstGeom>
          <a:noFill/>
        </p:spPr>
        <p:txBody>
          <a:bodyPr wrap="square">
            <a:spAutoFit/>
          </a:bodyPr>
          <a:lstStyle/>
          <a:p>
            <a:pPr>
              <a:defRPr/>
            </a:pPr>
            <a:r>
              <a:rPr lang="de-DE" sz="1400">
                <a:solidFill>
                  <a:srgbClr val="1A7950"/>
                </a:solidFill>
              </a:rPr>
              <a:t>Ich verstehe die Lernziele und weiß, worauf ich hinarbeite.</a:t>
            </a:r>
            <a:endParaRPr/>
          </a:p>
        </p:txBody>
      </p:sp>
      <p:sp>
        <p:nvSpPr>
          <p:cNvPr id="1598244161" name="Textfeld 17"/>
          <p:cNvSpPr txBox="1"/>
          <p:nvPr/>
        </p:nvSpPr>
        <p:spPr bwMode="auto">
          <a:xfrm>
            <a:off x="6022433" y="6378359"/>
            <a:ext cx="2338578" cy="738664"/>
          </a:xfrm>
          <a:prstGeom prst="rect">
            <a:avLst/>
          </a:prstGeom>
          <a:noFill/>
        </p:spPr>
        <p:txBody>
          <a:bodyPr wrap="square">
            <a:spAutoFit/>
          </a:bodyPr>
          <a:lstStyle/>
          <a:p>
            <a:pPr>
              <a:defRPr/>
            </a:pPr>
            <a:r>
              <a:rPr lang="de-DE" sz="1400">
                <a:solidFill>
                  <a:srgbClr val="1A7950"/>
                </a:solidFill>
              </a:rPr>
              <a:t>Ich arbeite konzentriert, sorgfältig und halte mich an Absprachen.</a:t>
            </a:r>
            <a:endParaRPr/>
          </a:p>
        </p:txBody>
      </p:sp>
      <p:sp>
        <p:nvSpPr>
          <p:cNvPr id="1677449090" name="Textfeld 18"/>
          <p:cNvSpPr txBox="1"/>
          <p:nvPr/>
        </p:nvSpPr>
        <p:spPr bwMode="auto">
          <a:xfrm>
            <a:off x="2214224" y="6428792"/>
            <a:ext cx="3225512" cy="523220"/>
          </a:xfrm>
          <a:prstGeom prst="rect">
            <a:avLst/>
          </a:prstGeom>
          <a:noFill/>
        </p:spPr>
        <p:txBody>
          <a:bodyPr wrap="square">
            <a:spAutoFit/>
          </a:bodyPr>
          <a:lstStyle/>
          <a:p>
            <a:pPr>
              <a:defRPr/>
            </a:pPr>
            <a:r>
              <a:rPr lang="de-DE" sz="1400">
                <a:solidFill>
                  <a:srgbClr val="1A7950"/>
                </a:solidFill>
              </a:rPr>
              <a:t>Ich setze passende Lern- und Arbeitsstrategien ein.</a:t>
            </a:r>
            <a:endParaRPr/>
          </a:p>
        </p:txBody>
      </p:sp>
      <p:sp>
        <p:nvSpPr>
          <p:cNvPr id="2067260099" name="Textfeld 19"/>
          <p:cNvSpPr txBox="1"/>
          <p:nvPr/>
        </p:nvSpPr>
        <p:spPr bwMode="auto">
          <a:xfrm>
            <a:off x="944294" y="4995999"/>
            <a:ext cx="2338578" cy="738664"/>
          </a:xfrm>
          <a:prstGeom prst="rect">
            <a:avLst/>
          </a:prstGeom>
          <a:noFill/>
        </p:spPr>
        <p:txBody>
          <a:bodyPr wrap="square">
            <a:spAutoFit/>
          </a:bodyPr>
          <a:lstStyle/>
          <a:p>
            <a:pPr>
              <a:defRPr/>
            </a:pPr>
            <a:r>
              <a:rPr lang="de-DE" sz="1400">
                <a:solidFill>
                  <a:srgbClr val="1A7950"/>
                </a:solidFill>
              </a:rPr>
              <a:t>Ich verstehe die Inhalte und kann sie in eigenen Worten erklären.</a:t>
            </a:r>
            <a:endParaRPr/>
          </a:p>
        </p:txBody>
      </p:sp>
      <p:sp>
        <p:nvSpPr>
          <p:cNvPr id="1541886311" name="Textfeld 20"/>
          <p:cNvSpPr txBox="1"/>
          <p:nvPr/>
        </p:nvSpPr>
        <p:spPr bwMode="auto">
          <a:xfrm>
            <a:off x="1052009" y="3146555"/>
            <a:ext cx="2338578" cy="738664"/>
          </a:xfrm>
          <a:prstGeom prst="rect">
            <a:avLst/>
          </a:prstGeom>
          <a:noFill/>
        </p:spPr>
        <p:txBody>
          <a:bodyPr wrap="square">
            <a:spAutoFit/>
          </a:bodyPr>
          <a:lstStyle/>
          <a:p>
            <a:pPr>
              <a:defRPr/>
            </a:pPr>
            <a:r>
              <a:rPr lang="de-DE" sz="1400">
                <a:solidFill>
                  <a:srgbClr val="1A7950"/>
                </a:solidFill>
              </a:rPr>
              <a:t>Ich erkenne Probleme und suche nach Lösungen oder frage nach Hilfe.</a:t>
            </a:r>
            <a:endParaRPr/>
          </a:p>
        </p:txBody>
      </p:sp>
      <p:sp>
        <p:nvSpPr>
          <p:cNvPr id="767935400" name="Textfeld 21"/>
          <p:cNvSpPr txBox="1"/>
          <p:nvPr/>
        </p:nvSpPr>
        <p:spPr bwMode="auto">
          <a:xfrm>
            <a:off x="2514566" y="1810944"/>
            <a:ext cx="2338578" cy="954107"/>
          </a:xfrm>
          <a:prstGeom prst="rect">
            <a:avLst/>
          </a:prstGeom>
          <a:noFill/>
        </p:spPr>
        <p:txBody>
          <a:bodyPr wrap="square">
            <a:spAutoFit/>
          </a:bodyPr>
          <a:lstStyle/>
          <a:p>
            <a:pPr>
              <a:defRPr/>
            </a:pPr>
            <a:r>
              <a:rPr lang="de-DE" sz="1400">
                <a:solidFill>
                  <a:srgbClr val="1A7950"/>
                </a:solidFill>
              </a:rPr>
              <a:t>Ich kann meinen Lernstand einschätzen und weiß, woran ich weiterarbeiten möchte.</a:t>
            </a:r>
            <a:endParaRPr/>
          </a:p>
        </p:txBody>
      </p:sp>
      <p:sp>
        <p:nvSpPr>
          <p:cNvPr id="1526255658" name="Textfeld 5"/>
          <p:cNvSpPr txBox="1"/>
          <p:nvPr/>
        </p:nvSpPr>
        <p:spPr bwMode="auto">
          <a:xfrm>
            <a:off x="7374835" y="7074810"/>
            <a:ext cx="2664515" cy="246221"/>
          </a:xfrm>
          <a:prstGeom prst="rect">
            <a:avLst/>
          </a:prstGeom>
          <a:noFill/>
        </p:spPr>
        <p:txBody>
          <a:bodyPr wrap="square" rtlCol="0">
            <a:spAutoFit/>
          </a:bodyPr>
          <a:lstStyle/>
          <a:p>
            <a:pPr algn="r">
              <a:defRPr/>
            </a:pPr>
            <a:r>
              <a:rPr lang="de-DE" sz="1000" dirty="0">
                <a:cs typeface="Arial"/>
              </a:rPr>
              <a:t>© eigene Darstellung</a:t>
            </a:r>
            <a:endParaRPr dirty="0"/>
          </a:p>
        </p:txBody>
      </p:sp>
      <p:sp>
        <p:nvSpPr>
          <p:cNvPr id="1443886896" name="Rechteck 7"/>
          <p:cNvSpPr/>
          <p:nvPr/>
        </p:nvSpPr>
        <p:spPr bwMode="auto">
          <a:xfrm>
            <a:off x="520700" y="1130016"/>
            <a:ext cx="9650413" cy="601927"/>
          </a:xfrm>
          <a:custGeom>
            <a:avLst/>
            <a:gdLst>
              <a:gd name="connsiteX0" fmla="*/ 0 w 9650413"/>
              <a:gd name="connsiteY0" fmla="*/ 0 h 601927"/>
              <a:gd name="connsiteX1" fmla="*/ 882323 w 9650413"/>
              <a:gd name="connsiteY1" fmla="*/ 0 h 601927"/>
              <a:gd name="connsiteX2" fmla="*/ 1764647 w 9650413"/>
              <a:gd name="connsiteY2" fmla="*/ 0 h 601927"/>
              <a:gd name="connsiteX3" fmla="*/ 2646970 w 9650413"/>
              <a:gd name="connsiteY3" fmla="*/ 0 h 601927"/>
              <a:gd name="connsiteX4" fmla="*/ 3529294 w 9650413"/>
              <a:gd name="connsiteY4" fmla="*/ 0 h 601927"/>
              <a:gd name="connsiteX5" fmla="*/ 4411617 w 9650413"/>
              <a:gd name="connsiteY5" fmla="*/ 0 h 601927"/>
              <a:gd name="connsiteX6" fmla="*/ 5004428 w 9650413"/>
              <a:gd name="connsiteY6" fmla="*/ 0 h 601927"/>
              <a:gd name="connsiteX7" fmla="*/ 5404231 w 9650413"/>
              <a:gd name="connsiteY7" fmla="*/ 0 h 601927"/>
              <a:gd name="connsiteX8" fmla="*/ 5997042 w 9650413"/>
              <a:gd name="connsiteY8" fmla="*/ 0 h 601927"/>
              <a:gd name="connsiteX9" fmla="*/ 6879366 w 9650413"/>
              <a:gd name="connsiteY9" fmla="*/ 0 h 601927"/>
              <a:gd name="connsiteX10" fmla="*/ 7375673 w 9650413"/>
              <a:gd name="connsiteY10" fmla="*/ 0 h 601927"/>
              <a:gd name="connsiteX11" fmla="*/ 8064988 w 9650413"/>
              <a:gd name="connsiteY11" fmla="*/ 0 h 601927"/>
              <a:gd name="connsiteX12" fmla="*/ 8754303 w 9650413"/>
              <a:gd name="connsiteY12" fmla="*/ 0 h 601927"/>
              <a:gd name="connsiteX13" fmla="*/ 9650413 w 9650413"/>
              <a:gd name="connsiteY13" fmla="*/ 0 h 601927"/>
              <a:gd name="connsiteX14" fmla="*/ 9650413 w 9650413"/>
              <a:gd name="connsiteY14" fmla="*/ 601927 h 601927"/>
              <a:gd name="connsiteX15" fmla="*/ 9250610 w 9650413"/>
              <a:gd name="connsiteY15" fmla="*/ 601927 h 601927"/>
              <a:gd name="connsiteX16" fmla="*/ 8657799 w 9650413"/>
              <a:gd name="connsiteY16" fmla="*/ 601927 h 601927"/>
              <a:gd name="connsiteX17" fmla="*/ 8064988 w 9650413"/>
              <a:gd name="connsiteY17" fmla="*/ 601927 h 601927"/>
              <a:gd name="connsiteX18" fmla="*/ 7279169 w 9650413"/>
              <a:gd name="connsiteY18" fmla="*/ 601927 h 601927"/>
              <a:gd name="connsiteX19" fmla="*/ 6879366 w 9650413"/>
              <a:gd name="connsiteY19" fmla="*/ 601927 h 601927"/>
              <a:gd name="connsiteX20" fmla="*/ 5997042 w 9650413"/>
              <a:gd name="connsiteY20" fmla="*/ 601927 h 601927"/>
              <a:gd name="connsiteX21" fmla="*/ 5404231 w 9650413"/>
              <a:gd name="connsiteY21" fmla="*/ 601927 h 601927"/>
              <a:gd name="connsiteX22" fmla="*/ 4811420 w 9650413"/>
              <a:gd name="connsiteY22" fmla="*/ 601927 h 601927"/>
              <a:gd name="connsiteX23" fmla="*/ 4315113 w 9650413"/>
              <a:gd name="connsiteY23" fmla="*/ 601927 h 601927"/>
              <a:gd name="connsiteX24" fmla="*/ 3818806 w 9650413"/>
              <a:gd name="connsiteY24" fmla="*/ 601927 h 601927"/>
              <a:gd name="connsiteX25" fmla="*/ 3419003 w 9650413"/>
              <a:gd name="connsiteY25" fmla="*/ 601927 h 601927"/>
              <a:gd name="connsiteX26" fmla="*/ 2729688 w 9650413"/>
              <a:gd name="connsiteY26" fmla="*/ 601927 h 601927"/>
              <a:gd name="connsiteX27" fmla="*/ 1847365 w 9650413"/>
              <a:gd name="connsiteY27" fmla="*/ 601927 h 601927"/>
              <a:gd name="connsiteX28" fmla="*/ 1254554 w 9650413"/>
              <a:gd name="connsiteY28" fmla="*/ 601927 h 601927"/>
              <a:gd name="connsiteX29" fmla="*/ 758247 w 9650413"/>
              <a:gd name="connsiteY29" fmla="*/ 601927 h 601927"/>
              <a:gd name="connsiteX30" fmla="*/ 0 w 9650413"/>
              <a:gd name="connsiteY30" fmla="*/ 601927 h 601927"/>
              <a:gd name="connsiteX31" fmla="*/ 0 w 9650413"/>
              <a:gd name="connsiteY31" fmla="*/ 0 h 60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50413" h="601927" fill="none" extrusionOk="0">
                <a:moveTo>
                  <a:pt x="0" y="0"/>
                </a:moveTo>
                <a:cubicBezTo>
                  <a:pt x="316890" y="-35408"/>
                  <a:pt x="485693" y="10841"/>
                  <a:pt x="882323" y="0"/>
                </a:cubicBezTo>
                <a:cubicBezTo>
                  <a:pt x="1278953" y="-10841"/>
                  <a:pt x="1455722" y="-1603"/>
                  <a:pt x="1764647" y="0"/>
                </a:cubicBezTo>
                <a:cubicBezTo>
                  <a:pt x="2073572" y="1603"/>
                  <a:pt x="2359792" y="-2384"/>
                  <a:pt x="2646970" y="0"/>
                </a:cubicBezTo>
                <a:cubicBezTo>
                  <a:pt x="2934148" y="2384"/>
                  <a:pt x="3298840" y="30232"/>
                  <a:pt x="3529294" y="0"/>
                </a:cubicBezTo>
                <a:cubicBezTo>
                  <a:pt x="3759748" y="-30232"/>
                  <a:pt x="4158409" y="-31889"/>
                  <a:pt x="4411617" y="0"/>
                </a:cubicBezTo>
                <a:cubicBezTo>
                  <a:pt x="4664825" y="31889"/>
                  <a:pt x="4825370" y="-1313"/>
                  <a:pt x="5004428" y="0"/>
                </a:cubicBezTo>
                <a:cubicBezTo>
                  <a:pt x="5183486" y="1313"/>
                  <a:pt x="5312254" y="-3150"/>
                  <a:pt x="5404231" y="0"/>
                </a:cubicBezTo>
                <a:cubicBezTo>
                  <a:pt x="5496208" y="3150"/>
                  <a:pt x="5733542" y="7264"/>
                  <a:pt x="5997042" y="0"/>
                </a:cubicBezTo>
                <a:cubicBezTo>
                  <a:pt x="6260542" y="-7264"/>
                  <a:pt x="6573915" y="20973"/>
                  <a:pt x="6879366" y="0"/>
                </a:cubicBezTo>
                <a:cubicBezTo>
                  <a:pt x="7184817" y="-20973"/>
                  <a:pt x="7246077" y="13331"/>
                  <a:pt x="7375673" y="0"/>
                </a:cubicBezTo>
                <a:cubicBezTo>
                  <a:pt x="7505269" y="-13331"/>
                  <a:pt x="7906808" y="-4328"/>
                  <a:pt x="8064988" y="0"/>
                </a:cubicBezTo>
                <a:cubicBezTo>
                  <a:pt x="8223169" y="4328"/>
                  <a:pt x="8494820" y="-20952"/>
                  <a:pt x="8754303" y="0"/>
                </a:cubicBezTo>
                <a:cubicBezTo>
                  <a:pt x="9013787" y="20952"/>
                  <a:pt x="9211547" y="-21071"/>
                  <a:pt x="9650413" y="0"/>
                </a:cubicBezTo>
                <a:cubicBezTo>
                  <a:pt x="9637397" y="199463"/>
                  <a:pt x="9656984" y="432379"/>
                  <a:pt x="9650413" y="601927"/>
                </a:cubicBezTo>
                <a:cubicBezTo>
                  <a:pt x="9510595" y="592616"/>
                  <a:pt x="9397089" y="605441"/>
                  <a:pt x="9250610" y="601927"/>
                </a:cubicBezTo>
                <a:cubicBezTo>
                  <a:pt x="9104131" y="598413"/>
                  <a:pt x="8912169" y="596154"/>
                  <a:pt x="8657799" y="601927"/>
                </a:cubicBezTo>
                <a:cubicBezTo>
                  <a:pt x="8403429" y="607700"/>
                  <a:pt x="8246320" y="593056"/>
                  <a:pt x="8064988" y="601927"/>
                </a:cubicBezTo>
                <a:cubicBezTo>
                  <a:pt x="7883656" y="610798"/>
                  <a:pt x="7486809" y="597929"/>
                  <a:pt x="7279169" y="601927"/>
                </a:cubicBezTo>
                <a:cubicBezTo>
                  <a:pt x="7071529" y="605925"/>
                  <a:pt x="7011239" y="618181"/>
                  <a:pt x="6879366" y="601927"/>
                </a:cubicBezTo>
                <a:cubicBezTo>
                  <a:pt x="6747493" y="585673"/>
                  <a:pt x="6194913" y="584026"/>
                  <a:pt x="5997042" y="601927"/>
                </a:cubicBezTo>
                <a:cubicBezTo>
                  <a:pt x="5799171" y="619828"/>
                  <a:pt x="5638130" y="588007"/>
                  <a:pt x="5404231" y="601927"/>
                </a:cubicBezTo>
                <a:cubicBezTo>
                  <a:pt x="5170332" y="615847"/>
                  <a:pt x="5053934" y="593255"/>
                  <a:pt x="4811420" y="601927"/>
                </a:cubicBezTo>
                <a:cubicBezTo>
                  <a:pt x="4568906" y="610599"/>
                  <a:pt x="4430256" y="625070"/>
                  <a:pt x="4315113" y="601927"/>
                </a:cubicBezTo>
                <a:cubicBezTo>
                  <a:pt x="4199970" y="578784"/>
                  <a:pt x="3995794" y="592060"/>
                  <a:pt x="3818806" y="601927"/>
                </a:cubicBezTo>
                <a:cubicBezTo>
                  <a:pt x="3641818" y="611794"/>
                  <a:pt x="3514764" y="619292"/>
                  <a:pt x="3419003" y="601927"/>
                </a:cubicBezTo>
                <a:cubicBezTo>
                  <a:pt x="3323242" y="584562"/>
                  <a:pt x="2916633" y="623563"/>
                  <a:pt x="2729688" y="601927"/>
                </a:cubicBezTo>
                <a:cubicBezTo>
                  <a:pt x="2542744" y="580291"/>
                  <a:pt x="2241494" y="619868"/>
                  <a:pt x="1847365" y="601927"/>
                </a:cubicBezTo>
                <a:cubicBezTo>
                  <a:pt x="1453236" y="583986"/>
                  <a:pt x="1548465" y="601175"/>
                  <a:pt x="1254554" y="601927"/>
                </a:cubicBezTo>
                <a:cubicBezTo>
                  <a:pt x="960643" y="602679"/>
                  <a:pt x="926139" y="583237"/>
                  <a:pt x="758247" y="601927"/>
                </a:cubicBezTo>
                <a:cubicBezTo>
                  <a:pt x="590355" y="620617"/>
                  <a:pt x="333110" y="567854"/>
                  <a:pt x="0" y="601927"/>
                </a:cubicBezTo>
                <a:cubicBezTo>
                  <a:pt x="-5603" y="460444"/>
                  <a:pt x="20837" y="210188"/>
                  <a:pt x="0" y="0"/>
                </a:cubicBezTo>
                <a:close/>
              </a:path>
              <a:path w="9650413" h="601927" stroke="0" extrusionOk="0">
                <a:moveTo>
                  <a:pt x="0" y="0"/>
                </a:moveTo>
                <a:cubicBezTo>
                  <a:pt x="108817" y="-19211"/>
                  <a:pt x="241241" y="15430"/>
                  <a:pt x="399803" y="0"/>
                </a:cubicBezTo>
                <a:cubicBezTo>
                  <a:pt x="558365" y="-15430"/>
                  <a:pt x="700855" y="-3115"/>
                  <a:pt x="992614" y="0"/>
                </a:cubicBezTo>
                <a:cubicBezTo>
                  <a:pt x="1284373" y="3115"/>
                  <a:pt x="1320472" y="19788"/>
                  <a:pt x="1488921" y="0"/>
                </a:cubicBezTo>
                <a:cubicBezTo>
                  <a:pt x="1657370" y="-19788"/>
                  <a:pt x="1955547" y="10205"/>
                  <a:pt x="2274740" y="0"/>
                </a:cubicBezTo>
                <a:cubicBezTo>
                  <a:pt x="2593933" y="-10205"/>
                  <a:pt x="2601775" y="-10415"/>
                  <a:pt x="2771047" y="0"/>
                </a:cubicBezTo>
                <a:cubicBezTo>
                  <a:pt x="2940319" y="10415"/>
                  <a:pt x="3052120" y="-4120"/>
                  <a:pt x="3170850" y="0"/>
                </a:cubicBezTo>
                <a:cubicBezTo>
                  <a:pt x="3289580" y="4120"/>
                  <a:pt x="3637717" y="-22750"/>
                  <a:pt x="3956669" y="0"/>
                </a:cubicBezTo>
                <a:cubicBezTo>
                  <a:pt x="4275621" y="22750"/>
                  <a:pt x="4457834" y="-4959"/>
                  <a:pt x="4742489" y="0"/>
                </a:cubicBezTo>
                <a:cubicBezTo>
                  <a:pt x="5027144" y="4959"/>
                  <a:pt x="5102850" y="2487"/>
                  <a:pt x="5238796" y="0"/>
                </a:cubicBezTo>
                <a:cubicBezTo>
                  <a:pt x="5374742" y="-2487"/>
                  <a:pt x="5652933" y="13227"/>
                  <a:pt x="5928111" y="0"/>
                </a:cubicBezTo>
                <a:cubicBezTo>
                  <a:pt x="6203289" y="-13227"/>
                  <a:pt x="6394859" y="-7317"/>
                  <a:pt x="6520922" y="0"/>
                </a:cubicBezTo>
                <a:cubicBezTo>
                  <a:pt x="6646985" y="7317"/>
                  <a:pt x="6734105" y="-13585"/>
                  <a:pt x="6920725" y="0"/>
                </a:cubicBezTo>
                <a:cubicBezTo>
                  <a:pt x="7107345" y="13585"/>
                  <a:pt x="7459717" y="41382"/>
                  <a:pt x="7803048" y="0"/>
                </a:cubicBezTo>
                <a:cubicBezTo>
                  <a:pt x="8146379" y="-41382"/>
                  <a:pt x="8104611" y="6323"/>
                  <a:pt x="8299355" y="0"/>
                </a:cubicBezTo>
                <a:cubicBezTo>
                  <a:pt x="8494099" y="-6323"/>
                  <a:pt x="9177847" y="2099"/>
                  <a:pt x="9650413" y="0"/>
                </a:cubicBezTo>
                <a:cubicBezTo>
                  <a:pt x="9625334" y="288171"/>
                  <a:pt x="9660920" y="332097"/>
                  <a:pt x="9650413" y="601927"/>
                </a:cubicBezTo>
                <a:cubicBezTo>
                  <a:pt x="9385650" y="627534"/>
                  <a:pt x="9272549" y="601165"/>
                  <a:pt x="9057602" y="601927"/>
                </a:cubicBezTo>
                <a:cubicBezTo>
                  <a:pt x="8842655" y="602689"/>
                  <a:pt x="8426757" y="562702"/>
                  <a:pt x="8175278" y="601927"/>
                </a:cubicBezTo>
                <a:cubicBezTo>
                  <a:pt x="7923799" y="641152"/>
                  <a:pt x="7658722" y="619305"/>
                  <a:pt x="7292955" y="601927"/>
                </a:cubicBezTo>
                <a:cubicBezTo>
                  <a:pt x="6927188" y="584549"/>
                  <a:pt x="6770747" y="600291"/>
                  <a:pt x="6410631" y="601927"/>
                </a:cubicBezTo>
                <a:cubicBezTo>
                  <a:pt x="6050515" y="603563"/>
                  <a:pt x="5878047" y="614645"/>
                  <a:pt x="5721316" y="601927"/>
                </a:cubicBezTo>
                <a:cubicBezTo>
                  <a:pt x="5564585" y="589209"/>
                  <a:pt x="5262476" y="622850"/>
                  <a:pt x="5128505" y="601927"/>
                </a:cubicBezTo>
                <a:cubicBezTo>
                  <a:pt x="4994534" y="581004"/>
                  <a:pt x="4630951" y="605300"/>
                  <a:pt x="4439190" y="601927"/>
                </a:cubicBezTo>
                <a:cubicBezTo>
                  <a:pt x="4247429" y="598554"/>
                  <a:pt x="4122355" y="608525"/>
                  <a:pt x="4039387" y="601927"/>
                </a:cubicBezTo>
                <a:cubicBezTo>
                  <a:pt x="3956419" y="595329"/>
                  <a:pt x="3511710" y="587565"/>
                  <a:pt x="3350072" y="601927"/>
                </a:cubicBezTo>
                <a:cubicBezTo>
                  <a:pt x="3188434" y="616289"/>
                  <a:pt x="2767014" y="577889"/>
                  <a:pt x="2564253" y="601927"/>
                </a:cubicBezTo>
                <a:cubicBezTo>
                  <a:pt x="2361492" y="625965"/>
                  <a:pt x="2085146" y="594218"/>
                  <a:pt x="1681929" y="601927"/>
                </a:cubicBezTo>
                <a:cubicBezTo>
                  <a:pt x="1278712" y="609636"/>
                  <a:pt x="1462826" y="584923"/>
                  <a:pt x="1282126" y="601927"/>
                </a:cubicBezTo>
                <a:cubicBezTo>
                  <a:pt x="1101426" y="618931"/>
                  <a:pt x="975093" y="603932"/>
                  <a:pt x="882323" y="601927"/>
                </a:cubicBezTo>
                <a:cubicBezTo>
                  <a:pt x="789553" y="599922"/>
                  <a:pt x="192837" y="566051"/>
                  <a:pt x="0" y="601927"/>
                </a:cubicBezTo>
                <a:cubicBezTo>
                  <a:pt x="5918" y="419288"/>
                  <a:pt x="-19200" y="288075"/>
                  <a:pt x="0" y="0"/>
                </a:cubicBezTo>
                <a:close/>
              </a:path>
            </a:pathLst>
          </a:cu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de-DE" sz="1400">
                <a:solidFill>
                  <a:schemeClr val="tx1"/>
                </a:solidFill>
              </a:rPr>
              <a:t>		Markiere auf der Zielscheibe für jede Kategorie, wie nah du deinem Lernziel bereits gekommen bist, indem du 		einen Punkt entsprechend deiner Einschätzung setzt.</a:t>
            </a:r>
            <a:endParaRPr lang="de-DE" sz="1200" b="1">
              <a:solidFill>
                <a:schemeClr val="tx1"/>
              </a:solidFill>
            </a:endParaRPr>
          </a:p>
        </p:txBody>
      </p:sp>
      <p:pic>
        <p:nvPicPr>
          <p:cNvPr id="2087510097" name="Grafik 8" descr="Ein Bild, das Entwurf, Screenshot, Design, Schwarzweiß enthält.&#10;&#10;KI-generierte Inhalte können fehlerhaft sein."/>
          <p:cNvPicPr>
            <a:picLocks noChangeAspect="1"/>
          </p:cNvPicPr>
          <p:nvPr/>
        </p:nvPicPr>
        <p:blipFill rotWithShape="1">
          <a:blip r:embed="rId4"/>
          <a:stretch/>
        </p:blipFill>
        <p:spPr bwMode="auto">
          <a:xfrm>
            <a:off x="815567" y="1142641"/>
            <a:ext cx="438016" cy="541230"/>
          </a:xfrm>
          <a:prstGeom prst="rect">
            <a:avLst/>
          </a:prstGeom>
        </p:spPr>
      </p:pic>
      <p:pic>
        <p:nvPicPr>
          <p:cNvPr id="1680502507" name="Grafik 9"/>
          <p:cNvPicPr>
            <a:picLocks noChangeAspect="1"/>
          </p:cNvPicPr>
          <p:nvPr/>
        </p:nvPicPr>
        <p:blipFill rotWithShape="1">
          <a:blip r:embed="rId5"/>
          <a:stretch/>
        </p:blipFill>
        <p:spPr bwMode="auto">
          <a:xfrm>
            <a:off x="518319" y="292875"/>
            <a:ext cx="1195726" cy="648285"/>
          </a:xfrm>
          <a:prstGeom prst="rect">
            <a:avLst/>
          </a:prstGeom>
        </p:spPr>
      </p:pic>
      <p:sp>
        <p:nvSpPr>
          <p:cNvPr id="2" name="Fußzeilenplatzhalter 2">
            <a:extLst>
              <a:ext uri="{FF2B5EF4-FFF2-40B4-BE49-F238E27FC236}">
                <a16:creationId xmlns:a16="http://schemas.microsoft.com/office/drawing/2014/main" id="{A620967E-7C2C-917E-2C66-9C2740EA4872}"/>
              </a:ext>
            </a:extLst>
          </p:cNvPr>
          <p:cNvSpPr>
            <a:spLocks noGrp="1"/>
          </p:cNvSpPr>
          <p:nvPr>
            <p:ph type="ftr" sz="quarter" idx="11"/>
          </p:nvPr>
        </p:nvSpPr>
        <p:spPr bwMode="auto">
          <a:xfrm>
            <a:off x="520699" y="7019675"/>
            <a:ext cx="5831034"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67474366" name="Inhaltsplatzhalter 2"/>
          <p:cNvSpPr>
            <a:spLocks noGrp="1"/>
          </p:cNvSpPr>
          <p:nvPr>
            <p:ph idx="1"/>
          </p:nvPr>
        </p:nvSpPr>
        <p:spPr bwMode="auto">
          <a:xfrm>
            <a:off x="954238" y="1556740"/>
            <a:ext cx="4248000" cy="5679084"/>
          </a:xfrm>
        </p:spPr>
        <p:txBody>
          <a:bodyPr>
            <a:noAutofit/>
          </a:bodyPr>
          <a:lstStyle/>
          <a:p>
            <a:pPr indent="0" defTabSz="180000">
              <a:spcBef>
                <a:spcPts val="600"/>
              </a:spcBef>
              <a:buNone/>
              <a:defRPr/>
            </a:pPr>
            <a:r>
              <a:rPr lang="de-DE" sz="1400" dirty="0">
                <a:solidFill>
                  <a:schemeClr val="accent3"/>
                </a:solidFill>
              </a:rPr>
              <a:t>Worum geht es?</a:t>
            </a:r>
            <a:endParaRPr lang="de-DE" dirty="0"/>
          </a:p>
          <a:p>
            <a:pPr lvl="1" indent="0">
              <a:spcBef>
                <a:spcPts val="600"/>
              </a:spcBef>
              <a:buNone/>
              <a:defRPr/>
            </a:pPr>
            <a:r>
              <a:rPr lang="de-DE" sz="1200" dirty="0">
                <a:latin typeface="PT Sans bold"/>
              </a:rPr>
              <a:t>Beschreibung &amp; Zielsetzung</a:t>
            </a:r>
            <a:endParaRPr lang="de-DE" dirty="0"/>
          </a:p>
          <a:p>
            <a:pPr lvl="1" indent="0">
              <a:spcBef>
                <a:spcPts val="600"/>
              </a:spcBef>
              <a:buNone/>
              <a:defRPr/>
            </a:pPr>
            <a:r>
              <a:rPr lang="de-DE" sz="1100" dirty="0">
                <a:latin typeface="+mn-lt"/>
              </a:rPr>
              <a:t>Mithilfe der Zielscheibe kann schnell und bei Bedarf anonym ein visualisiertes Feedback zu verschiedenen Aspekten einer Unterrichtseinheit eingeholt werden. Dabei werden z. B. Zufriedenheit, Zielerreichung oder der Lernprozess ausgewertet, indem Lernende ihre Einschätzung auf den Ringen einer Zielscheibe platzieren. Die visuelle Darstellung ermöglicht einen schnellen Überblick.</a:t>
            </a:r>
            <a:r>
              <a:rPr lang="de-DE" sz="1100" dirty="0">
                <a:solidFill>
                  <a:schemeClr val="accent3"/>
                </a:solidFill>
                <a:latin typeface="+mn-lt"/>
              </a:rPr>
              <a:t> </a:t>
            </a:r>
            <a:endParaRPr lang="de-DE" sz="1100" dirty="0">
              <a:solidFill>
                <a:schemeClr val="accent3"/>
              </a:solidFill>
            </a:endParaRPr>
          </a:p>
          <a:p>
            <a:pPr lvl="1" indent="0">
              <a:spcBef>
                <a:spcPts val="600"/>
              </a:spcBef>
              <a:buNone/>
              <a:defRPr/>
            </a:pPr>
            <a:r>
              <a:rPr lang="de-DE" sz="1200" dirty="0">
                <a:latin typeface="PT Sans bold"/>
              </a:rPr>
              <a:t>Zeitbedarf</a:t>
            </a:r>
            <a:endParaRPr dirty="0"/>
          </a:p>
          <a:p>
            <a:pPr lvl="1" indent="0">
              <a:lnSpc>
                <a:spcPct val="110000"/>
              </a:lnSpc>
              <a:spcBef>
                <a:spcPts val="0"/>
              </a:spcBef>
              <a:spcAft>
                <a:spcPts val="300"/>
              </a:spcAft>
              <a:buFont typeface="Arial"/>
              <a:buNone/>
              <a:defRPr/>
            </a:pPr>
            <a:r>
              <a:rPr lang="de-DE" sz="1100" dirty="0"/>
              <a:t>ca. 5-10 Minuten</a:t>
            </a:r>
            <a:endParaRPr dirty="0"/>
          </a:p>
          <a:p>
            <a:pPr lvl="1" indent="0">
              <a:lnSpc>
                <a:spcPct val="90000"/>
              </a:lnSpc>
              <a:spcBef>
                <a:spcPts val="600"/>
              </a:spcBef>
              <a:spcAft>
                <a:spcPts val="300"/>
              </a:spcAft>
              <a:buFont typeface="Arial"/>
              <a:buNone/>
              <a:defRPr/>
            </a:pPr>
            <a:r>
              <a:rPr lang="de-DE" sz="1100" dirty="0"/>
              <a:t>Der Zeitbedarf variiert je nach Anzahl der zu evaluierenden Aspekte.</a:t>
            </a:r>
          </a:p>
          <a:p>
            <a:pPr lvl="1" indent="0">
              <a:lnSpc>
                <a:spcPct val="110000"/>
              </a:lnSpc>
              <a:spcBef>
                <a:spcPts val="600"/>
              </a:spcBef>
              <a:buNone/>
              <a:defRPr/>
            </a:pPr>
            <a:r>
              <a:rPr lang="de-DE" sz="1200" dirty="0">
                <a:latin typeface="PT Sans bold"/>
              </a:rPr>
              <a:t>Material </a:t>
            </a:r>
            <a:endParaRPr dirty="0"/>
          </a:p>
          <a:p>
            <a:pPr lvl="0" indent="0">
              <a:lnSpc>
                <a:spcPct val="107000"/>
              </a:lnSpc>
              <a:buNone/>
              <a:defRPr/>
            </a:pPr>
            <a:r>
              <a:rPr lang="de-DE" sz="1100" dirty="0">
                <a:latin typeface="+mn-lt"/>
                <a:ea typeface="Aptos"/>
                <a:cs typeface="Arial"/>
              </a:rPr>
              <a:t>Die Markierungen auf der Zielscheibe können im Plenum oder in Einzelarbeit erfolgen:</a:t>
            </a:r>
            <a:endParaRPr dirty="0"/>
          </a:p>
          <a:p>
            <a:pPr lvl="0" indent="0">
              <a:lnSpc>
                <a:spcPct val="107000"/>
              </a:lnSpc>
              <a:buNone/>
              <a:defRPr/>
            </a:pPr>
            <a:r>
              <a:rPr lang="de-DE" sz="1100" b="1" dirty="0">
                <a:latin typeface="+mn-lt"/>
              </a:rPr>
              <a:t>Für den Einsatz im Plenum: </a:t>
            </a:r>
            <a:r>
              <a:rPr lang="de-DE" sz="1100" dirty="0">
                <a:latin typeface="+mn-lt"/>
              </a:rPr>
              <a:t>Vorlage „Zielscheibe“ auf Flipchart/großem Papierbogen/Whiteboard und Klebepunkte/Magnete/Pin-Nadeln/Marker </a:t>
            </a:r>
            <a:endParaRPr dirty="0"/>
          </a:p>
          <a:p>
            <a:pPr lvl="0" indent="0">
              <a:lnSpc>
                <a:spcPct val="107000"/>
              </a:lnSpc>
              <a:buNone/>
              <a:defRPr/>
            </a:pPr>
            <a:r>
              <a:rPr lang="de-DE" sz="1100" b="1" dirty="0">
                <a:latin typeface="+mn-lt"/>
              </a:rPr>
              <a:t>Für den Einsatz in Einzelarbeit:</a:t>
            </a:r>
            <a:r>
              <a:rPr lang="de-DE" sz="1100" dirty="0">
                <a:latin typeface="+mn-lt"/>
              </a:rPr>
              <a:t> Vorlage „Zielscheibe“ als Kopie im Klassensatz</a:t>
            </a:r>
          </a:p>
          <a:p>
            <a:pPr lvl="0" indent="0">
              <a:lnSpc>
                <a:spcPct val="107000"/>
              </a:lnSpc>
              <a:spcBef>
                <a:spcPts val="0"/>
              </a:spcBef>
              <a:spcAft>
                <a:spcPts val="0"/>
              </a:spcAft>
              <a:buNone/>
              <a:defRPr/>
            </a:pPr>
            <a:r>
              <a:rPr lang="de-DE" sz="1100" b="1" dirty="0">
                <a:latin typeface="+mn-lt"/>
              </a:rPr>
              <a:t>Alternative: </a:t>
            </a:r>
            <a:r>
              <a:rPr lang="de-DE" sz="1100" dirty="0">
                <a:latin typeface="+mn-lt"/>
              </a:rPr>
              <a:t>Für eine digitale Erhebung wird die „Zielscheibe“ als Grafik in ein kollaboratives Dokument eingefügt, wo die Schülerinnen und Schüler ihre Einschätzung markieren. Zur Auswertung im Plenum wird das so entstandene Streubild in Projektion gezeigt.</a:t>
            </a:r>
            <a:endParaRPr dirty="0"/>
          </a:p>
        </p:txBody>
      </p:sp>
      <p:sp>
        <p:nvSpPr>
          <p:cNvPr id="302106303"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264694936" name="Inhaltsplatzhalter 5"/>
          <p:cNvSpPr>
            <a:spLocks noGrp="1"/>
          </p:cNvSpPr>
          <p:nvPr>
            <p:ph idx="13"/>
          </p:nvPr>
        </p:nvSpPr>
        <p:spPr bwMode="auto">
          <a:xfrm>
            <a:off x="5939538" y="1556739"/>
            <a:ext cx="4248000" cy="5587421"/>
          </a:xfrm>
        </p:spPr>
        <p:txBody>
          <a:bodyPr wrap="square">
            <a:noAutofit/>
          </a:bodyPr>
          <a:lstStyle/>
          <a:p>
            <a:pPr lvl="1" indent="0">
              <a:spcBef>
                <a:spcPts val="600"/>
              </a:spcBef>
              <a:spcAft>
                <a:spcPts val="300"/>
              </a:spcAft>
              <a:buNone/>
              <a:defRPr/>
            </a:pPr>
            <a:r>
              <a:rPr lang="de-DE" sz="1400" dirty="0">
                <a:solidFill>
                  <a:schemeClr val="accent3"/>
                </a:solidFill>
                <a:latin typeface="+mj-lt"/>
              </a:rPr>
              <a:t>So gelingt der Einsatz!</a:t>
            </a:r>
            <a:endParaRPr dirty="0"/>
          </a:p>
          <a:p>
            <a:pPr lvl="1" indent="0">
              <a:spcBef>
                <a:spcPts val="600"/>
              </a:spcBef>
              <a:spcAft>
                <a:spcPts val="300"/>
              </a:spcAft>
              <a:buNone/>
              <a:defRPr/>
            </a:pPr>
            <a:r>
              <a:rPr lang="de-DE" sz="1200" dirty="0">
                <a:latin typeface="PT Sans bold"/>
              </a:rPr>
              <a:t>Vorbereitung</a:t>
            </a:r>
            <a:endParaRPr dirty="0"/>
          </a:p>
          <a:p>
            <a:pPr lvl="1" indent="0">
              <a:spcBef>
                <a:spcPts val="600"/>
              </a:spcBef>
              <a:spcAft>
                <a:spcPts val="300"/>
              </a:spcAft>
              <a:buNone/>
              <a:defRPr/>
            </a:pPr>
            <a:r>
              <a:rPr lang="de-DE" sz="1100" dirty="0"/>
              <a:t>Die Lehrkraft legt die einzuschätzenden Aspekte (vgl. Datei „Impulsfragen“, Link auf Folie 5) fest und bereitet die Zielscheibe vor:</a:t>
            </a:r>
            <a:endParaRPr dirty="0"/>
          </a:p>
          <a:p>
            <a:pPr marL="171450" lvl="1">
              <a:spcAft>
                <a:spcPts val="300"/>
              </a:spcAft>
              <a:defRPr/>
            </a:pPr>
            <a:r>
              <a:rPr lang="de-DE" sz="1100" dirty="0"/>
              <a:t>Je nach Anzahl der Aspekte, zu denen Feedback gegeben werden soll, wird die Zielscheibe in drei bis acht gleich große Bereiche („Kuchenstücke“) aufgeteilt. An den Rand jedes Bereichs wird der jeweilige Aspekt geschrieben (siehe Material).</a:t>
            </a:r>
            <a:endParaRPr dirty="0"/>
          </a:p>
          <a:p>
            <a:pPr marL="171450" lvl="1">
              <a:spcAft>
                <a:spcPts val="300"/>
              </a:spcAft>
              <a:defRPr/>
            </a:pPr>
            <a:r>
              <a:rPr lang="de-DE" sz="1100" dirty="0"/>
              <a:t>Die Zielscheibe umfasst vier bis fünf Stufen (= Bereich zwischen den konzentrischen Kreisen). </a:t>
            </a:r>
            <a:endParaRPr lang="de-DE" sz="1200" dirty="0">
              <a:latin typeface="PT Sans bold"/>
            </a:endParaRPr>
          </a:p>
          <a:p>
            <a:pPr lvl="1" indent="0">
              <a:spcAft>
                <a:spcPts val="300"/>
              </a:spcAft>
              <a:buNone/>
              <a:defRPr/>
            </a:pPr>
            <a:endParaRPr lang="de-DE" sz="200" dirty="0">
              <a:latin typeface="PT Sans bold"/>
            </a:endParaRPr>
          </a:p>
          <a:p>
            <a:pPr lvl="1" indent="0">
              <a:spcBef>
                <a:spcPts val="600"/>
              </a:spcBef>
              <a:spcAft>
                <a:spcPts val="300"/>
              </a:spcAft>
              <a:buNone/>
              <a:defRPr/>
            </a:pPr>
            <a:r>
              <a:rPr lang="de-DE" sz="1200" dirty="0">
                <a:latin typeface="PT Sans bold"/>
              </a:rPr>
              <a:t>Durchführung</a:t>
            </a:r>
            <a:endParaRPr lang="de-DE" sz="1000" dirty="0">
              <a:latin typeface="PT Sans bold"/>
            </a:endParaRPr>
          </a:p>
          <a:p>
            <a:pPr marL="228600" lvl="1" indent="-228600">
              <a:spcBef>
                <a:spcPts val="600"/>
              </a:spcBef>
              <a:spcAft>
                <a:spcPts val="300"/>
              </a:spcAft>
              <a:buFont typeface="+mj-lt"/>
              <a:buAutoNum type="arabicPeriod"/>
              <a:defRPr/>
            </a:pPr>
            <a:r>
              <a:rPr lang="de-DE" sz="1100" dirty="0"/>
              <a:t>Die Lehrkraft erläutert den Aufbau der Zielscheibe, bespricht die Feedback-Aspekte und erklärt die Stufung: Innen/1 bedeutet: „Ich stimme voll und ganz zu.“ bzw. „Immer.“ Außen/5 bedeutet: „Ich stimme gar nicht zu.“ bzw. „Nie.“</a:t>
            </a:r>
            <a:endParaRPr dirty="0"/>
          </a:p>
          <a:p>
            <a:pPr marL="228600" lvl="1" indent="-228600">
              <a:spcAft>
                <a:spcPts val="300"/>
              </a:spcAft>
              <a:buFont typeface="+mj-lt"/>
              <a:buAutoNum type="arabicPeriod"/>
              <a:defRPr/>
            </a:pPr>
            <a:r>
              <a:rPr lang="de-DE" sz="1100" dirty="0"/>
              <a:t>Optional: Die Lernenden markieren ihre persönliche Einschätzung zunächst in Einzelarbeit mit einem Stift auf ihrem Arbeitsblatt. Die Blätter können anschließend als individuelle Rückmeldungen für die Lehrkraft eingesammelt werden. </a:t>
            </a:r>
            <a:endParaRPr dirty="0"/>
          </a:p>
          <a:p>
            <a:pPr marL="228600" lvl="1" indent="-228600">
              <a:spcAft>
                <a:spcPts val="300"/>
              </a:spcAft>
              <a:buFont typeface="+mj-lt"/>
              <a:buAutoNum type="arabicPeriod"/>
              <a:defRPr/>
            </a:pPr>
            <a:r>
              <a:rPr lang="de-DE" sz="1100" dirty="0"/>
              <a:t>Die Lernenden markieren ihre persönliche Einschätzung auf der großen Zielscheibe. Pro Aspekt darf genau eine Markierung gemacht werden. Dieser Schritt kann öffentlich geschehen oder anonym, indem die Zielscheibe von der Gruppe abgewandt ist oder die Abfrage über ein digitales, kollaboratives Dokument erfolgt.</a:t>
            </a:r>
            <a:endParaRPr lang="de-DE" sz="1100" dirty="0">
              <a:highlight>
                <a:srgbClr val="FFFF00"/>
              </a:highlight>
            </a:endParaRPr>
          </a:p>
          <a:p>
            <a:pPr marL="228600" lvl="1" indent="-228600">
              <a:spcAft>
                <a:spcPts val="300"/>
              </a:spcAft>
              <a:buFont typeface="+mj-lt"/>
              <a:buAutoNum type="arabicPeriod"/>
              <a:defRPr/>
            </a:pPr>
            <a:r>
              <a:rPr lang="de-DE" sz="1100" dirty="0"/>
              <a:t>Die Ergebnisse werden im Anschluss im Plenum besprochen oder dienen als Einstieg für die nächste Unterrichtsstunde. </a:t>
            </a:r>
            <a:endParaRPr dirty="0"/>
          </a:p>
          <a:p>
            <a:pPr marL="228600" lvl="1" indent="-228600">
              <a:spcAft>
                <a:spcPts val="300"/>
              </a:spcAft>
              <a:buFont typeface="+mj-lt"/>
              <a:buAutoNum type="arabicPeriod"/>
              <a:defRPr/>
            </a:pPr>
            <a:r>
              <a:rPr lang="de-DE" sz="1100" dirty="0"/>
              <a:t>Die Ergebnisse sollten für die Dokumentation und Weiterarbeit aufbewahrt und ggf. fotografiert werden.</a:t>
            </a:r>
            <a:endParaRPr dirty="0"/>
          </a:p>
        </p:txBody>
      </p:sp>
      <p:pic>
        <p:nvPicPr>
          <p:cNvPr id="1956588501" name="Grafik 30"/>
          <p:cNvPicPr>
            <a:picLocks noChangeAspect="1"/>
          </p:cNvPicPr>
          <p:nvPr/>
        </p:nvPicPr>
        <p:blipFill rotWithShape="1">
          <a:blip r:embed="rId3"/>
          <a:stretch/>
        </p:blipFill>
        <p:spPr bwMode="auto">
          <a:xfrm>
            <a:off x="574476" y="1791366"/>
            <a:ext cx="291976" cy="327945"/>
          </a:xfrm>
          <a:prstGeom prst="rect">
            <a:avLst/>
          </a:prstGeom>
        </p:spPr>
      </p:pic>
      <p:pic>
        <p:nvPicPr>
          <p:cNvPr id="337181206" name="Grafik 33"/>
          <p:cNvPicPr>
            <a:picLocks noChangeAspect="1"/>
          </p:cNvPicPr>
          <p:nvPr/>
        </p:nvPicPr>
        <p:blipFill rotWithShape="1">
          <a:blip r:embed="rId4"/>
          <a:stretch/>
        </p:blipFill>
        <p:spPr bwMode="auto">
          <a:xfrm>
            <a:off x="5470927" y="1778907"/>
            <a:ext cx="405709" cy="353884"/>
          </a:xfrm>
          <a:prstGeom prst="rect">
            <a:avLst/>
          </a:prstGeom>
        </p:spPr>
      </p:pic>
      <p:sp>
        <p:nvSpPr>
          <p:cNvPr id="57082502" name="Title 1"/>
          <p:cNvSpPr txBox="1"/>
          <p:nvPr/>
        </p:nvSpPr>
        <p:spPr bwMode="auto">
          <a:xfrm>
            <a:off x="7868632" y="596393"/>
            <a:ext cx="230248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Hinweise zur Planung &amp; Durchführung</a:t>
            </a:r>
            <a:endParaRPr/>
          </a:p>
        </p:txBody>
      </p:sp>
      <p:pic>
        <p:nvPicPr>
          <p:cNvPr id="169413043" name="Grafik 15" descr="Ein Bild, das Schwarz, Dunkelheit enthält.&#10;&#10;KI-generierte Inhalte können fehlerhaft sein."/>
          <p:cNvPicPr>
            <a:picLocks noChangeAspect="1"/>
          </p:cNvPicPr>
          <p:nvPr/>
        </p:nvPicPr>
        <p:blipFill rotWithShape="1">
          <a:blip r:embed="rId5"/>
          <a:stretch/>
        </p:blipFill>
        <p:spPr bwMode="auto">
          <a:xfrm>
            <a:off x="5530953" y="3731312"/>
            <a:ext cx="330291" cy="353884"/>
          </a:xfrm>
          <a:prstGeom prst="rect">
            <a:avLst/>
          </a:prstGeom>
        </p:spPr>
      </p:pic>
      <p:pic>
        <p:nvPicPr>
          <p:cNvPr id="1016543886" name="Grafik 16"/>
          <p:cNvPicPr>
            <a:picLocks noChangeAspect="1"/>
          </p:cNvPicPr>
          <p:nvPr/>
        </p:nvPicPr>
        <p:blipFill rotWithShape="1">
          <a:blip r:embed="rId6"/>
          <a:stretch/>
        </p:blipFill>
        <p:spPr bwMode="auto">
          <a:xfrm>
            <a:off x="542952" y="4115125"/>
            <a:ext cx="302400" cy="324000"/>
          </a:xfrm>
          <a:prstGeom prst="rect">
            <a:avLst/>
          </a:prstGeom>
        </p:spPr>
      </p:pic>
      <p:pic>
        <p:nvPicPr>
          <p:cNvPr id="895000880" name="Grafik 11" descr="Ein Bild, das Schwarz, Dunkelheit enthält.&#10;&#10;KI-generierte Inhalte können fehlerhaft sein."/>
          <p:cNvPicPr>
            <a:picLocks noChangeAspect="1"/>
          </p:cNvPicPr>
          <p:nvPr/>
        </p:nvPicPr>
        <p:blipFill rotWithShape="1">
          <a:blip r:embed="rId7"/>
          <a:stretch/>
        </p:blipFill>
        <p:spPr bwMode="auto">
          <a:xfrm>
            <a:off x="573323" y="3354613"/>
            <a:ext cx="302400" cy="324000"/>
          </a:xfrm>
          <a:prstGeom prst="rect">
            <a:avLst/>
          </a:prstGeom>
        </p:spPr>
      </p:pic>
      <p:sp>
        <p:nvSpPr>
          <p:cNvPr id="564056444"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sp>
        <p:nvSpPr>
          <p:cNvPr id="684485849" name="Title 1"/>
          <p:cNvSpPr txBox="1"/>
          <p:nvPr/>
        </p:nvSpPr>
        <p:spPr bwMode="auto">
          <a:xfrm>
            <a:off x="3245555" y="323850"/>
            <a:ext cx="6925557" cy="216001"/>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dirty="0">
                <a:latin typeface="+mn-lt"/>
              </a:rPr>
              <a:t>Feedback     </a:t>
            </a:r>
            <a:r>
              <a:rPr lang="de-DE" sz="1050" dirty="0">
                <a:solidFill>
                  <a:srgbClr val="000000"/>
                </a:solidFill>
                <a:latin typeface="+mn-lt"/>
                <a:ea typeface="Times New Roman"/>
              </a:rPr>
              <a:t>☐ </a:t>
            </a:r>
            <a:r>
              <a:rPr lang="de-DE" sz="1050" dirty="0">
                <a:latin typeface="+mn-lt"/>
              </a:rPr>
              <a:t>Lehrende–Lernende     ☑ Lernende–Lehrende     ☑ Peer–Peer </a:t>
            </a:r>
            <a:r>
              <a:rPr lang="de-DE" sz="1050" dirty="0">
                <a:solidFill>
                  <a:srgbClr val="000000"/>
                </a:solidFill>
                <a:latin typeface="+mn-lt"/>
              </a:rPr>
              <a:t>     </a:t>
            </a:r>
            <a:r>
              <a:rPr lang="de-DE" sz="1050" dirty="0">
                <a:latin typeface="+mn-lt"/>
              </a:rPr>
              <a:t>☑(Selbst)-Reflexion</a:t>
            </a:r>
            <a:endParaRPr lang="en-US" sz="1050" dirty="0">
              <a:latin typeface="+mn-lt"/>
            </a:endParaRPr>
          </a:p>
        </p:txBody>
      </p:sp>
      <p:sp>
        <p:nvSpPr>
          <p:cNvPr id="3" name="Titel 2">
            <a:extLst>
              <a:ext uri="{FF2B5EF4-FFF2-40B4-BE49-F238E27FC236}">
                <a16:creationId xmlns:a16="http://schemas.microsoft.com/office/drawing/2014/main" id="{A6D2D0AC-481D-A407-E847-6D60FF397F99}"/>
              </a:ext>
            </a:extLst>
          </p:cNvPr>
          <p:cNvSpPr>
            <a:spLocks noGrp="1"/>
          </p:cNvSpPr>
          <p:nvPr>
            <p:ph type="title"/>
          </p:nvPr>
        </p:nvSpPr>
        <p:spPr/>
        <p:txBody>
          <a:bodyPr/>
          <a:lstStyle/>
          <a:p>
            <a:r>
              <a:rPr lang="de-DE" dirty="0"/>
              <a:t>„Zielscheibe“</a:t>
            </a: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19756458" name="Titel 1"/>
          <p:cNvSpPr>
            <a:spLocks noGrp="1"/>
          </p:cNvSpPr>
          <p:nvPr>
            <p:ph type="title"/>
          </p:nvPr>
        </p:nvSpPr>
        <p:spPr bwMode="auto">
          <a:xfrm>
            <a:off x="539813" y="1161402"/>
            <a:ext cx="9631300" cy="293877"/>
          </a:xfrm>
        </p:spPr>
        <p:txBody>
          <a:bodyPr>
            <a:normAutofit/>
          </a:bodyPr>
          <a:lstStyle/>
          <a:p>
            <a:pPr>
              <a:defRPr/>
            </a:pPr>
            <a:r>
              <a:rPr lang="de-DE" dirty="0"/>
              <a:t>„Zielscheibe“</a:t>
            </a:r>
            <a:endParaRPr lang="de-DE" dirty="0">
              <a:solidFill>
                <a:schemeClr val="accent3"/>
              </a:solidFill>
            </a:endParaRPr>
          </a:p>
        </p:txBody>
      </p:sp>
      <p:sp>
        <p:nvSpPr>
          <p:cNvPr id="1358022045" name="Fußzeilenplatzhalter 3"/>
          <p:cNvSpPr>
            <a:spLocks noGrp="1"/>
          </p:cNvSpPr>
          <p:nvPr>
            <p:ph type="ftr" sz="quarter" idx="11"/>
          </p:nvPr>
        </p:nvSpPr>
        <p:spPr bwMode="auto">
          <a:xfrm>
            <a:off x="520699" y="7019675"/>
            <a:ext cx="6174493"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636423152" name="Inhaltsplatzhalter 5"/>
          <p:cNvSpPr>
            <a:spLocks noGrp="1"/>
          </p:cNvSpPr>
          <p:nvPr>
            <p:ph idx="13"/>
          </p:nvPr>
        </p:nvSpPr>
        <p:spPr bwMode="auto">
          <a:xfrm>
            <a:off x="5923113" y="1898929"/>
            <a:ext cx="4248000" cy="5256000"/>
          </a:xfrm>
        </p:spPr>
        <p:txBody>
          <a:bodyPr wrap="square">
            <a:noAutofit/>
          </a:bodyPr>
          <a:lstStyle/>
          <a:p>
            <a:pPr lvl="1" indent="0">
              <a:lnSpc>
                <a:spcPct val="90000"/>
              </a:lnSpc>
              <a:spcBef>
                <a:spcPts val="600"/>
              </a:spcBef>
              <a:spcAft>
                <a:spcPts val="300"/>
              </a:spcAft>
              <a:buNone/>
              <a:defRPr/>
            </a:pPr>
            <a:r>
              <a:rPr lang="de-DE" sz="1200">
                <a:latin typeface="PT Sans bold"/>
              </a:rPr>
              <a:t>Anregungen zur Weiterarbeit</a:t>
            </a:r>
            <a:endParaRPr lang="de-DE"/>
          </a:p>
          <a:p>
            <a:pPr lvl="1" indent="0">
              <a:lnSpc>
                <a:spcPct val="90000"/>
              </a:lnSpc>
              <a:spcBef>
                <a:spcPts val="600"/>
              </a:spcBef>
              <a:spcAft>
                <a:spcPts val="300"/>
              </a:spcAft>
              <a:buNone/>
              <a:defRPr/>
            </a:pPr>
            <a:r>
              <a:rPr lang="de-DE" sz="1100"/>
              <a:t>Sicherung, Sammlung und Nutzung der Ergebnisse für die Lernentwicklung (Schülerinnen und Schüler) und Unterrichtsentwicklung (Lehrende) mit verschiedenen Möglichkeiten:</a:t>
            </a:r>
            <a:endParaRPr/>
          </a:p>
          <a:p>
            <a:pPr marL="171450" lvl="1">
              <a:lnSpc>
                <a:spcPct val="90000"/>
              </a:lnSpc>
              <a:spcBef>
                <a:spcPts val="600"/>
              </a:spcBef>
              <a:spcAft>
                <a:spcPts val="300"/>
              </a:spcAft>
              <a:defRPr/>
            </a:pPr>
            <a:r>
              <a:rPr lang="de-DE" sz="1100" b="1"/>
              <a:t>Auswertung der Ergebnisse im Plenum:</a:t>
            </a:r>
            <a:r>
              <a:rPr lang="de-DE" sz="1100"/>
              <a:t> Die Zielscheibe wird im Plenum ausgewertet. Basierend auf den Ergebnissen wird z. B. sichtbar, welche Teilbereiche bereits gut verstanden wurden und wo noch Herausforderungen bestehen. Die Lehrkraft kann gezielt klären, welchen Unterstützungsbedarf die Klasse noch hat. </a:t>
            </a:r>
            <a:endParaRPr lang="de-DE" sz="1100" b="1"/>
          </a:p>
          <a:p>
            <a:pPr marL="171450" lvl="1">
              <a:lnSpc>
                <a:spcPct val="90000"/>
              </a:lnSpc>
              <a:spcBef>
                <a:spcPts val="600"/>
              </a:spcBef>
              <a:spcAft>
                <a:spcPts val="300"/>
              </a:spcAft>
              <a:defRPr/>
            </a:pPr>
            <a:r>
              <a:rPr lang="de-DE" sz="1100" b="1"/>
              <a:t>Wiederholter Einsatz zur Visualisierung des Lernprozesses: </a:t>
            </a:r>
            <a:r>
              <a:rPr lang="de-DE" sz="1100"/>
              <a:t>Die Methode der Zielscheibe kann auch genutzt werden, um die Entwicklungsschritte der Lernenden sichtbar zu machen. Dazu tragen sich diese in der gleichen Zielscheibe zu verschiedenen Zeitpunkten immer wieder neu ein (z. B. mit Vermerk des jeweiligen Datums oder unter Verwendung einer anderen Farbe). So können Entwicklungslinien visualisiert werden.</a:t>
            </a:r>
            <a:endParaRPr lang="de-DE" sz="1100" b="1"/>
          </a:p>
          <a:p>
            <a:pPr marL="171450" lvl="1">
              <a:lnSpc>
                <a:spcPct val="90000"/>
              </a:lnSpc>
              <a:spcBef>
                <a:spcPts val="600"/>
              </a:spcBef>
              <a:spcAft>
                <a:spcPts val="300"/>
              </a:spcAft>
              <a:defRPr/>
            </a:pPr>
            <a:r>
              <a:rPr lang="de-DE" sz="1100" b="1"/>
              <a:t>Sammlung der Ergebnisse durch die Lehrkraft: </a:t>
            </a:r>
            <a:r>
              <a:rPr lang="de-DE" sz="1100"/>
              <a:t>Die Einschätzungen dienen als Feedback für die Lehrkraft und werden bei der weiteren Unterrichtsentwicklung berücksichtigt. Es empfiehlt sich, die gewonnenen Erkenntnisse und die daraus resultierenden Konsequenzen der Klasse zu spiegeln. Falls die Rückmeldungen nicht anonym eingesammelt werden, sollten die Lernenden im Vorfeld darauf hingewiesen werden.</a:t>
            </a:r>
            <a:endParaRPr/>
          </a:p>
          <a:p>
            <a:pPr lvl="1" indent="0">
              <a:lnSpc>
                <a:spcPct val="90000"/>
              </a:lnSpc>
              <a:spcBef>
                <a:spcPts val="600"/>
              </a:spcBef>
              <a:spcAft>
                <a:spcPts val="300"/>
              </a:spcAft>
              <a:buNone/>
              <a:defRPr/>
            </a:pPr>
            <a:endParaRPr lang="de-DE" sz="1100"/>
          </a:p>
        </p:txBody>
      </p:sp>
      <p:sp>
        <p:nvSpPr>
          <p:cNvPr id="1595880934" name="Title 1"/>
          <p:cNvSpPr txBox="1"/>
          <p:nvPr/>
        </p:nvSpPr>
        <p:spPr bwMode="auto">
          <a:xfrm>
            <a:off x="7902296" y="596393"/>
            <a:ext cx="2268817"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PT Sans"/>
              </a:rPr>
              <a:t>Hinweise zum lernförderlicher Einsatz</a:t>
            </a:r>
            <a:endParaRPr/>
          </a:p>
        </p:txBody>
      </p:sp>
      <p:sp>
        <p:nvSpPr>
          <p:cNvPr id="1149536915" name="Inhaltsplatzhalter 2"/>
          <p:cNvSpPr txBox="1"/>
          <p:nvPr/>
        </p:nvSpPr>
        <p:spPr bwMode="auto">
          <a:xfrm>
            <a:off x="954087" y="1609477"/>
            <a:ext cx="4248000" cy="5256000"/>
          </a:xfrm>
          <a:prstGeom prst="rect">
            <a:avLst/>
          </a:prstGeom>
        </p:spPr>
        <p:txBody>
          <a:bodyPr vert="horz" lIns="0" tIns="0" rIns="0" bIns="0" rtlCol="0">
            <a:noAutofit/>
          </a:bodyPr>
          <a:lstStyle>
            <a:lvl1pPr marL="0" indent="-171450" algn="l" defTabSz="180000" rtl="0">
              <a:lnSpc>
                <a:spcPct val="100000"/>
              </a:lnSpc>
              <a:spcBef>
                <a:spcPts val="600"/>
              </a:spcBef>
              <a:spcAft>
                <a:spcPts val="300"/>
              </a:spcAft>
              <a:buFontTx/>
              <a:buChar char="•"/>
              <a:defRPr sz="1200">
                <a:solidFill>
                  <a:schemeClr val="tx1"/>
                </a:solidFill>
                <a:latin typeface="+mj-lt"/>
                <a:ea typeface="+mn-ea"/>
                <a:cs typeface="+mn-cs"/>
              </a:defRPr>
            </a:lvl1pPr>
            <a:lvl2pPr marL="0" indent="-171450" algn="l" defTabSz="180000" rtl="0">
              <a:lnSpc>
                <a:spcPct val="100000"/>
              </a:lnSpc>
              <a:spcBef>
                <a:spcPts val="300"/>
              </a:spcBef>
              <a:spcAft>
                <a:spcPts val="300"/>
              </a:spcAft>
              <a:buFontTx/>
              <a:buChar char="•"/>
              <a:defRPr sz="1050">
                <a:solidFill>
                  <a:schemeClr val="tx1"/>
                </a:solidFill>
                <a:latin typeface="+mn-lt"/>
                <a:ea typeface="+mn-ea"/>
                <a:cs typeface="+mn-cs"/>
              </a:defRPr>
            </a:lvl2pPr>
            <a:lvl3pPr marL="268288" indent="-268288" algn="l" defTabSz="180000" rtl="0">
              <a:lnSpc>
                <a:spcPct val="100000"/>
              </a:lnSpc>
              <a:spcBef>
                <a:spcPts val="0"/>
              </a:spcBef>
              <a:buFont typeface="Arial"/>
              <a:buChar char="•"/>
              <a:defRPr sz="1050">
                <a:solidFill>
                  <a:schemeClr val="tx1"/>
                </a:solidFill>
                <a:latin typeface="+mn-lt"/>
                <a:ea typeface="+mn-ea"/>
                <a:cs typeface="+mn-cs"/>
              </a:defRPr>
            </a:lvl3pPr>
            <a:lvl4pPr marL="268288" indent="-268288" algn="l" defTabSz="180000" rtl="0">
              <a:lnSpc>
                <a:spcPct val="100000"/>
              </a:lnSpc>
              <a:spcBef>
                <a:spcPts val="0"/>
              </a:spcBef>
              <a:buFont typeface="Arial"/>
              <a:buChar char="•"/>
              <a:defRPr sz="1050">
                <a:solidFill>
                  <a:schemeClr val="tx1"/>
                </a:solidFill>
                <a:latin typeface="+mn-lt"/>
                <a:ea typeface="+mn-ea"/>
                <a:cs typeface="+mn-cs"/>
              </a:defRPr>
            </a:lvl4pPr>
            <a:lvl5pPr marL="268288" indent="-268288"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a:lstStyle>
          <a:p>
            <a:pPr lvl="1" indent="0">
              <a:spcBef>
                <a:spcPts val="600"/>
              </a:spcBef>
              <a:buFontTx/>
              <a:buNone/>
              <a:defRPr/>
            </a:pPr>
            <a:r>
              <a:rPr lang="de-DE" sz="1400" dirty="0">
                <a:solidFill>
                  <a:schemeClr val="accent3"/>
                </a:solidFill>
                <a:latin typeface="PT Sans bold"/>
              </a:rPr>
              <a:t>So wird die Methode lernförderlich!</a:t>
            </a:r>
            <a:endParaRPr dirty="0"/>
          </a:p>
          <a:p>
            <a:pPr lvl="1" indent="0">
              <a:lnSpc>
                <a:spcPct val="90000"/>
              </a:lnSpc>
              <a:spcBef>
                <a:spcPts val="600"/>
              </a:spcBef>
              <a:buNone/>
              <a:defRPr/>
            </a:pPr>
            <a:r>
              <a:rPr lang="de-DE" sz="1200" dirty="0">
                <a:latin typeface="PT Sans bold"/>
              </a:rPr>
              <a:t>Einbettung in den Unterricht</a:t>
            </a:r>
            <a:endParaRPr lang="de-DE" dirty="0"/>
          </a:p>
          <a:p>
            <a:pPr marL="171450" lvl="1">
              <a:defRPr/>
            </a:pPr>
            <a:r>
              <a:rPr lang="de-DE" sz="1100" dirty="0"/>
              <a:t>Das Feedback mithilfe der Zielscheibe kann am Ende einer Unterrichtsstunde bzw. Lerneinheit durchgeführt werden und sowohl in Lern- als auch Leistungssituationen eingesetzt werden, zum Beispiel:</a:t>
            </a:r>
            <a:endParaRPr dirty="0"/>
          </a:p>
          <a:p>
            <a:pPr marL="439738" lvl="2">
              <a:buFont typeface="Symbol"/>
              <a:buChar char="-"/>
              <a:defRPr/>
            </a:pPr>
            <a:r>
              <a:rPr lang="de-DE" sz="1100" dirty="0"/>
              <a:t>als Grundlage für Reflexions- und Feedbackphasen zur Reflexion des Lern- und Arbeitsprozesses oder über die Bewältigung der Leistungsaufgabe (z. B. nach einem Referat)</a:t>
            </a:r>
            <a:endParaRPr lang="de-DE" sz="1100" strike="sngStrike" dirty="0"/>
          </a:p>
          <a:p>
            <a:pPr marL="439738" lvl="2">
              <a:buFont typeface="Symbol"/>
              <a:buChar char="-"/>
              <a:defRPr/>
            </a:pPr>
            <a:r>
              <a:rPr lang="de-DE" sz="1100" dirty="0"/>
              <a:t>als Grundlage für strukturierte Feedbackgespräche nach Prüfungen</a:t>
            </a:r>
            <a:endParaRPr dirty="0"/>
          </a:p>
          <a:p>
            <a:pPr marL="439738" lvl="2">
              <a:buFont typeface="Symbol"/>
              <a:buChar char="-"/>
              <a:defRPr/>
            </a:pPr>
            <a:r>
              <a:rPr lang="de-DE" sz="1100" dirty="0"/>
              <a:t>bei regelmäßigem Einsatz zur Dokumentation von Lernfortschritten durch Vergleich mehrerer Zielscheiben im Verlauf</a:t>
            </a:r>
            <a:endParaRPr dirty="0"/>
          </a:p>
          <a:p>
            <a:pPr marL="171450" lvl="1">
              <a:defRPr/>
            </a:pPr>
            <a:r>
              <a:rPr lang="de-DE" sz="1100" dirty="0"/>
              <a:t>Damit die Lernenden Sicherheit im Umgang mit der Methode und im Einschätzen ihres Lern- und Arbeitsprozesses erlangen, sollte sie regelmäßig eingesetzt werden. Anfangs sollten</a:t>
            </a:r>
            <a:r>
              <a:rPr lang="de-DE" sz="1100" strike="sngStrike" dirty="0"/>
              <a:t> </a:t>
            </a:r>
            <a:r>
              <a:rPr lang="de-DE" sz="1100" dirty="0"/>
              <a:t>Rückmeldungen zu einfacheren Aspekten eingeholt werden. Nach und nach können dann Themen aller drei Feedbackebenen (Aufgabe – Prozess – Selbstregulation) aufgenommen werden.</a:t>
            </a:r>
            <a:endParaRPr dirty="0"/>
          </a:p>
          <a:p>
            <a:pPr marL="171450" lvl="1">
              <a:defRPr/>
            </a:pPr>
            <a:r>
              <a:rPr lang="de-DE" sz="1100" dirty="0"/>
              <a:t>Mit Zielscheiben können Ziele geklärt (Feed </a:t>
            </a:r>
            <a:r>
              <a:rPr lang="de-DE" sz="1100" dirty="0" err="1"/>
              <a:t>up</a:t>
            </a:r>
            <a:r>
              <a:rPr lang="de-DE" sz="1100" dirty="0"/>
              <a:t>), der Lernstand sichtbar gemacht (Feed back) oder auch nächste Lern- und Unterrichtsschritte geplant (Feed </a:t>
            </a:r>
            <a:r>
              <a:rPr lang="de-DE" sz="1100" dirty="0" err="1"/>
              <a:t>forward</a:t>
            </a:r>
            <a:r>
              <a:rPr lang="de-DE" sz="1100" dirty="0"/>
              <a:t>) werden. </a:t>
            </a:r>
            <a:endParaRPr dirty="0"/>
          </a:p>
        </p:txBody>
      </p:sp>
      <p:pic>
        <p:nvPicPr>
          <p:cNvPr id="2036086359" name="Grafik 41"/>
          <p:cNvPicPr>
            <a:picLocks noChangeAspect="1"/>
          </p:cNvPicPr>
          <p:nvPr/>
        </p:nvPicPr>
        <p:blipFill rotWithShape="1">
          <a:blip r:embed="rId3"/>
          <a:stretch/>
        </p:blipFill>
        <p:spPr bwMode="auto">
          <a:xfrm>
            <a:off x="496052" y="1834746"/>
            <a:ext cx="295199" cy="324000"/>
          </a:xfrm>
          <a:prstGeom prst="rect">
            <a:avLst/>
          </a:prstGeom>
        </p:spPr>
      </p:pic>
      <p:pic>
        <p:nvPicPr>
          <p:cNvPr id="268894909" name="Grafik 15"/>
          <p:cNvPicPr>
            <a:picLocks noChangeAspect="1"/>
          </p:cNvPicPr>
          <p:nvPr/>
        </p:nvPicPr>
        <p:blipFill rotWithShape="1">
          <a:blip r:embed="rId4"/>
          <a:stretch/>
        </p:blipFill>
        <p:spPr bwMode="auto">
          <a:xfrm>
            <a:off x="5543880" y="1764198"/>
            <a:ext cx="336000" cy="360000"/>
          </a:xfrm>
          <a:prstGeom prst="rect">
            <a:avLst/>
          </a:prstGeom>
        </p:spPr>
      </p:pic>
      <p:sp>
        <p:nvSpPr>
          <p:cNvPr id="1754371859" name="Title 1"/>
          <p:cNvSpPr txBox="1"/>
          <p:nvPr/>
        </p:nvSpPr>
        <p:spPr bwMode="auto">
          <a:xfrm>
            <a:off x="3245555" y="323850"/>
            <a:ext cx="6925557" cy="216001"/>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dirty="0">
                <a:latin typeface="+mn-lt"/>
              </a:rPr>
              <a:t>Feedback     </a:t>
            </a:r>
            <a:r>
              <a:rPr lang="de-DE" sz="1050" dirty="0">
                <a:solidFill>
                  <a:srgbClr val="000000"/>
                </a:solidFill>
                <a:latin typeface="+mn-lt"/>
                <a:ea typeface="Times New Roman"/>
              </a:rPr>
              <a:t>☐ </a:t>
            </a:r>
            <a:r>
              <a:rPr lang="de-DE" sz="1050" dirty="0">
                <a:latin typeface="+mn-lt"/>
              </a:rPr>
              <a:t>Lehrende–Lernende     ☑ Lernende–Lehrende     ☑ Peer–Peer </a:t>
            </a:r>
            <a:r>
              <a:rPr lang="de-DE" sz="1050" dirty="0">
                <a:solidFill>
                  <a:srgbClr val="000000"/>
                </a:solidFill>
                <a:latin typeface="+mn-lt"/>
              </a:rPr>
              <a:t>     </a:t>
            </a:r>
            <a:r>
              <a:rPr lang="de-DE" sz="1050" dirty="0">
                <a:latin typeface="+mn-lt"/>
              </a:rPr>
              <a:t>☑(Selbst)-Reflexion</a:t>
            </a:r>
            <a:endParaRPr lang="en-US" sz="1050" dirty="0">
              <a:latin typeface="+mn-lt"/>
            </a:endParaRPr>
          </a:p>
        </p:txBody>
      </p:sp>
      <p:sp>
        <p:nvSpPr>
          <p:cNvPr id="6" name="Textfeld 8">
            <a:extLst>
              <a:ext uri="{FF2B5EF4-FFF2-40B4-BE49-F238E27FC236}">
                <a16:creationId xmlns:a16="http://schemas.microsoft.com/office/drawing/2014/main" id="{019402D8-8EB6-00B3-64DC-FCFFF3F1585D}"/>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89562358" name="Titel 1"/>
          <p:cNvSpPr>
            <a:spLocks noGrp="1"/>
          </p:cNvSpPr>
          <p:nvPr>
            <p:ph type="title"/>
          </p:nvPr>
        </p:nvSpPr>
        <p:spPr bwMode="auto">
          <a:xfrm>
            <a:off x="539813" y="1161402"/>
            <a:ext cx="9631300" cy="293877"/>
          </a:xfrm>
        </p:spPr>
        <p:txBody>
          <a:bodyPr>
            <a:noAutofit/>
          </a:bodyPr>
          <a:lstStyle/>
          <a:p>
            <a:pPr>
              <a:defRPr/>
            </a:pPr>
            <a:r>
              <a:rPr lang="de-DE"/>
              <a:t>Rückmeldungen geben – Lernförderliches Feedback – Seite 1</a:t>
            </a:r>
            <a:br>
              <a:rPr lang="de-DE" b="1"/>
            </a:br>
            <a:endParaRPr lang="de-DE">
              <a:solidFill>
                <a:schemeClr val="accent3"/>
              </a:solidFill>
            </a:endParaRPr>
          </a:p>
        </p:txBody>
      </p:sp>
      <p:sp>
        <p:nvSpPr>
          <p:cNvPr id="570055161" name="Inhaltsplatzhalter 2"/>
          <p:cNvSpPr>
            <a:spLocks noGrp="1"/>
          </p:cNvSpPr>
          <p:nvPr>
            <p:ph idx="1"/>
          </p:nvPr>
        </p:nvSpPr>
        <p:spPr bwMode="auto">
          <a:xfrm>
            <a:off x="954238" y="1567544"/>
            <a:ext cx="4248000" cy="5523722"/>
          </a:xfrm>
        </p:spPr>
        <p:txBody>
          <a:bodyPr>
            <a:noAutofit/>
          </a:bodyPr>
          <a:lstStyle/>
          <a:p>
            <a:pPr lvl="1" indent="0">
              <a:spcBef>
                <a:spcPts val="0"/>
              </a:spcBef>
              <a:buNone/>
              <a:defRPr/>
            </a:pPr>
            <a:r>
              <a:rPr lang="de-DE" sz="1100" dirty="0"/>
              <a:t>Zielgerichtetes, kriterienorientiertes und individualisiertes Feedback, das zeitnah gegeben wird, fördert den Lernerfolg, indem es Schülerinnen und Schülern ihre nächsten Lernschritte aufzeigt und hilft, Verantwortung für den eigenen Lernprozess zu übernehmen. Es begleitet sie dabei, vorhandene Stärken und Schwächen zu erkennen und Schlussfolgerungen daraus zu ziehen.</a:t>
            </a:r>
            <a:endParaRPr dirty="0"/>
          </a:p>
          <a:p>
            <a:pPr lvl="1" indent="0">
              <a:spcBef>
                <a:spcPts val="0"/>
              </a:spcBef>
              <a:spcAft>
                <a:spcPts val="300"/>
              </a:spcAft>
              <a:buNone/>
              <a:defRPr/>
            </a:pPr>
            <a:endParaRPr lang="de-DE" b="1" dirty="0"/>
          </a:p>
          <a:p>
            <a:pPr lvl="1" indent="0">
              <a:spcBef>
                <a:spcPts val="600"/>
              </a:spcBef>
              <a:buNone/>
              <a:defRPr/>
            </a:pPr>
            <a:r>
              <a:rPr lang="de-DE" sz="1200" b="1" dirty="0"/>
              <a:t>Ein lernwirksames Feedback gibt Hinweise auf</a:t>
            </a:r>
            <a:endParaRPr dirty="0"/>
          </a:p>
          <a:p>
            <a:pPr marL="171450" lvl="1">
              <a:spcBef>
                <a:spcPts val="600"/>
              </a:spcBef>
              <a:spcAft>
                <a:spcPts val="300"/>
              </a:spcAft>
              <a:buFontTx/>
              <a:buChar char="-"/>
              <a:defRPr/>
            </a:pPr>
            <a:r>
              <a:rPr lang="de-DE" sz="1100" dirty="0"/>
              <a:t>den aktuellen Lernstand im Lernprozess (Ist-Stand / </a:t>
            </a:r>
            <a:r>
              <a:rPr lang="de-DE" sz="1100" b="1" dirty="0"/>
              <a:t>Feed back</a:t>
            </a:r>
            <a:r>
              <a:rPr lang="de-DE" sz="1100" dirty="0"/>
              <a:t>),</a:t>
            </a:r>
            <a:endParaRPr dirty="0"/>
          </a:p>
          <a:p>
            <a:pPr marL="171450" lvl="1">
              <a:spcBef>
                <a:spcPts val="0"/>
              </a:spcBef>
              <a:spcAft>
                <a:spcPts val="300"/>
              </a:spcAft>
              <a:buFontTx/>
              <a:buChar char="-"/>
              <a:defRPr/>
            </a:pPr>
            <a:r>
              <a:rPr lang="de-DE" sz="1100" dirty="0"/>
              <a:t>das zu erreichende Ziel (Soll-Stand / </a:t>
            </a:r>
            <a:r>
              <a:rPr lang="de-DE" sz="1100" b="1" dirty="0"/>
              <a:t>Feed </a:t>
            </a:r>
            <a:r>
              <a:rPr lang="de-DE" sz="1100" b="1" dirty="0" err="1"/>
              <a:t>up</a:t>
            </a:r>
            <a:r>
              <a:rPr lang="de-DE" sz="1100" dirty="0"/>
              <a:t>) und</a:t>
            </a:r>
            <a:endParaRPr dirty="0"/>
          </a:p>
          <a:p>
            <a:pPr marL="171450" lvl="1">
              <a:spcBef>
                <a:spcPts val="0"/>
              </a:spcBef>
              <a:spcAft>
                <a:spcPts val="300"/>
              </a:spcAft>
              <a:buFontTx/>
              <a:buChar char="-"/>
              <a:defRPr/>
            </a:pPr>
            <a:r>
              <a:rPr lang="de-DE" sz="1100" dirty="0"/>
              <a:t>die nächsten Entwicklungs- und Veränderungsschritte (</a:t>
            </a:r>
            <a:r>
              <a:rPr lang="de-DE" sz="1100" b="1" dirty="0"/>
              <a:t>Feed </a:t>
            </a:r>
            <a:r>
              <a:rPr lang="de-DE" sz="1100" b="1" dirty="0" err="1"/>
              <a:t>forward</a:t>
            </a:r>
            <a:r>
              <a:rPr lang="de-DE" sz="1100" dirty="0"/>
              <a:t>).</a:t>
            </a:r>
            <a:endParaRPr dirty="0"/>
          </a:p>
          <a:p>
            <a:pPr marL="171450" lvl="1">
              <a:spcBef>
                <a:spcPts val="0"/>
              </a:spcBef>
              <a:spcAft>
                <a:spcPts val="300"/>
              </a:spcAft>
              <a:buFontTx/>
              <a:buChar char="-"/>
              <a:defRPr/>
            </a:pPr>
            <a:endParaRPr lang="de-DE" sz="1100"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p:txBody>
      </p:sp>
      <p:sp>
        <p:nvSpPr>
          <p:cNvPr id="154175964"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404908311" name="Title 1"/>
          <p:cNvSpPr txBox="1"/>
          <p:nvPr/>
        </p:nvSpPr>
        <p:spPr bwMode="auto">
          <a:xfrm>
            <a:off x="7778230" y="340869"/>
            <a:ext cx="238263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Lernförderliches Feedback - Grundlagen</a:t>
            </a:r>
          </a:p>
        </p:txBody>
      </p:sp>
      <p:pic>
        <p:nvPicPr>
          <p:cNvPr id="1641727524" name="Grafik 11"/>
          <p:cNvPicPr>
            <a:picLocks noChangeAspect="1"/>
          </p:cNvPicPr>
          <p:nvPr/>
        </p:nvPicPr>
        <p:blipFill rotWithShape="1">
          <a:blip r:embed="rId3"/>
          <a:stretch/>
        </p:blipFill>
        <p:spPr bwMode="auto">
          <a:xfrm>
            <a:off x="871227" y="4233019"/>
            <a:ext cx="4331011" cy="2436195"/>
          </a:xfrm>
          <a:prstGeom prst="rect">
            <a:avLst/>
          </a:prstGeom>
        </p:spPr>
      </p:pic>
      <p:pic>
        <p:nvPicPr>
          <p:cNvPr id="873237407" name="Grafik 41"/>
          <p:cNvPicPr>
            <a:picLocks noChangeAspect="1"/>
          </p:cNvPicPr>
          <p:nvPr/>
        </p:nvPicPr>
        <p:blipFill rotWithShape="1">
          <a:blip r:embed="rId4"/>
          <a:stretch/>
        </p:blipFill>
        <p:spPr bwMode="auto">
          <a:xfrm>
            <a:off x="576028" y="2778045"/>
            <a:ext cx="295199" cy="324000"/>
          </a:xfrm>
          <a:prstGeom prst="rect">
            <a:avLst/>
          </a:prstGeom>
        </p:spPr>
      </p:pic>
      <p:sp>
        <p:nvSpPr>
          <p:cNvPr id="1952527981" name="Inhaltsplatzhalter 7"/>
          <p:cNvSpPr>
            <a:spLocks noGrp="1"/>
          </p:cNvSpPr>
          <p:nvPr>
            <p:ph idx="13"/>
          </p:nvPr>
        </p:nvSpPr>
        <p:spPr bwMode="auto">
          <a:xfrm>
            <a:off x="5921375" y="1567544"/>
            <a:ext cx="4249737" cy="5304455"/>
          </a:xfrm>
        </p:spPr>
        <p:txBody>
          <a:bodyPr/>
          <a:lstStyle/>
          <a:p>
            <a:pPr lvl="1" indent="0">
              <a:spcBef>
                <a:spcPts val="600"/>
              </a:spcBef>
              <a:spcAft>
                <a:spcPts val="300"/>
              </a:spcAft>
              <a:buNone/>
              <a:defRPr/>
            </a:pPr>
            <a:r>
              <a:rPr lang="de-DE" sz="1200" b="1" dirty="0"/>
              <a:t>Dabei kann sich das Feedback auf folgende Ebenen beziehen</a:t>
            </a:r>
            <a:endParaRPr dirty="0"/>
          </a:p>
          <a:p>
            <a:pPr marL="171450" lvl="1">
              <a:spcBef>
                <a:spcPts val="600"/>
              </a:spcBef>
              <a:spcAft>
                <a:spcPts val="300"/>
              </a:spcAft>
              <a:buFontTx/>
              <a:buChar char="-"/>
              <a:defRPr/>
            </a:pPr>
            <a:r>
              <a:rPr lang="de-DE" sz="1100" b="1" dirty="0"/>
              <a:t>Ebene der Aufgabe</a:t>
            </a:r>
            <a:r>
              <a:rPr lang="de-DE" sz="1100" dirty="0"/>
              <a:t> </a:t>
            </a:r>
            <a:endParaRPr dirty="0"/>
          </a:p>
          <a:p>
            <a:pPr lvl="1" indent="0">
              <a:spcAft>
                <a:spcPts val="300"/>
              </a:spcAft>
              <a:buNone/>
              <a:defRPr/>
            </a:pPr>
            <a:r>
              <a:rPr lang="de-DE" sz="1100" dirty="0"/>
              <a:t>	„Wie gut wurde die Aufgabe erledigt?“</a:t>
            </a:r>
            <a:endParaRPr dirty="0"/>
          </a:p>
          <a:p>
            <a:pPr marL="171450" lvl="1">
              <a:spcAft>
                <a:spcPts val="300"/>
              </a:spcAft>
              <a:buFontTx/>
              <a:buChar char="-"/>
              <a:defRPr/>
            </a:pPr>
            <a:r>
              <a:rPr lang="de-DE" sz="1100" b="1" dirty="0"/>
              <a:t>Ebene des Prozesses</a:t>
            </a:r>
            <a:endParaRPr dirty="0"/>
          </a:p>
          <a:p>
            <a:pPr lvl="1" indent="0">
              <a:spcAft>
                <a:spcPts val="300"/>
              </a:spcAft>
              <a:buNone/>
              <a:defRPr/>
            </a:pPr>
            <a:r>
              <a:rPr lang="de-DE" sz="1100" b="1" dirty="0"/>
              <a:t>	</a:t>
            </a:r>
            <a:r>
              <a:rPr lang="de-DE" sz="1100" dirty="0"/>
              <a:t>„Was muss getan werden, um die Aufgabe zu verstehen / zu 	meistern?“</a:t>
            </a:r>
            <a:endParaRPr dirty="0"/>
          </a:p>
          <a:p>
            <a:pPr marL="171450" lvl="1">
              <a:spcAft>
                <a:spcPts val="300"/>
              </a:spcAft>
              <a:buFontTx/>
              <a:buChar char="-"/>
              <a:defRPr/>
            </a:pPr>
            <a:r>
              <a:rPr lang="de-DE" sz="1100" b="1" dirty="0"/>
              <a:t>Ebene der Selbstregulation</a:t>
            </a:r>
            <a:endParaRPr dirty="0"/>
          </a:p>
          <a:p>
            <a:pPr lvl="1" indent="0">
              <a:spcAft>
                <a:spcPts val="300"/>
              </a:spcAft>
              <a:buNone/>
              <a:defRPr/>
            </a:pPr>
            <a:r>
              <a:rPr lang="de-DE" sz="1100" b="1" dirty="0"/>
              <a:t>	</a:t>
            </a:r>
            <a:r>
              <a:rPr lang="de-DE" sz="1100" dirty="0"/>
              <a:t>„Was muss der Lernende / die Lernende tun, um sein / ihr Lernen </a:t>
            </a:r>
            <a:br>
              <a:rPr lang="de-DE" sz="1100" dirty="0"/>
            </a:br>
            <a:r>
              <a:rPr lang="de-DE" sz="1100" dirty="0"/>
              <a:t>     selbst zu steuern, zu lenken, zu überwachen?“ </a:t>
            </a:r>
            <a:endParaRPr dirty="0"/>
          </a:p>
          <a:p>
            <a:pPr marL="171450" lvl="1">
              <a:spcAft>
                <a:spcPts val="300"/>
              </a:spcAft>
              <a:buFontTx/>
              <a:buChar char="-"/>
              <a:defRPr/>
            </a:pPr>
            <a:r>
              <a:rPr lang="de-DE" sz="1100" b="1" dirty="0"/>
              <a:t>Ebene der Person / des Selbst</a:t>
            </a:r>
            <a:endParaRPr dirty="0"/>
          </a:p>
          <a:p>
            <a:pPr lvl="1" indent="0">
              <a:spcAft>
                <a:spcPts val="300"/>
              </a:spcAft>
              <a:buNone/>
              <a:defRPr/>
            </a:pPr>
            <a:r>
              <a:rPr lang="de-DE" sz="1100" b="1" dirty="0"/>
              <a:t>	</a:t>
            </a:r>
            <a:r>
              <a:rPr lang="de-DE" sz="1100" dirty="0"/>
              <a:t>„Wie werden die eigene Person und Gefühle bewertet? Welches 	Mindset ist vorhanden?“</a:t>
            </a:r>
            <a:endParaRPr dirty="0"/>
          </a:p>
          <a:p>
            <a:pPr lvl="1" indent="0">
              <a:spcBef>
                <a:spcPts val="600"/>
              </a:spcBef>
              <a:spcAft>
                <a:spcPts val="300"/>
              </a:spcAft>
              <a:buNone/>
              <a:defRPr/>
            </a:pPr>
            <a:r>
              <a:rPr lang="de-DE" sz="1100" dirty="0"/>
              <a:t>Im schulischen Kontext sollte Feedback nur auf die ersten drei Ebenen, nicht auf die Person bezogen sein, da sich Feedback auf der Ebene des Selbst empirisch als nicht lernförderlich erwiesen hat. </a:t>
            </a:r>
            <a:endParaRPr dirty="0"/>
          </a:p>
          <a:p>
            <a:pPr lvl="1" indent="0">
              <a:spcAft>
                <a:spcPts val="300"/>
              </a:spcAft>
              <a:buNone/>
              <a:defRPr/>
            </a:pPr>
            <a:endParaRPr lang="de-DE" dirty="0"/>
          </a:p>
          <a:p>
            <a:pPr lvl="1" indent="0">
              <a:spcAft>
                <a:spcPts val="300"/>
              </a:spcAft>
              <a:buNone/>
              <a:defRPr/>
            </a:pPr>
            <a:endParaRPr lang="de-DE" dirty="0"/>
          </a:p>
          <a:p>
            <a:pPr indent="0">
              <a:buNone/>
              <a:defRPr/>
            </a:pPr>
            <a:endParaRPr lang="de-DE" dirty="0"/>
          </a:p>
        </p:txBody>
      </p:sp>
      <p:graphicFrame>
        <p:nvGraphicFramePr>
          <p:cNvPr id="382665798" name="Diagramm 10"/>
          <p:cNvGraphicFramePr>
            <a:graphicFrameLocks/>
          </p:cNvGraphicFramePr>
          <p:nvPr/>
        </p:nvGraphicFramePr>
        <p:xfrm>
          <a:off x="5921375" y="4685196"/>
          <a:ext cx="4249738" cy="23793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20304187" name="Grafik 41"/>
          <p:cNvPicPr>
            <a:picLocks noChangeAspect="1"/>
          </p:cNvPicPr>
          <p:nvPr/>
        </p:nvPicPr>
        <p:blipFill rotWithShape="1">
          <a:blip r:embed="rId4"/>
          <a:stretch/>
        </p:blipFill>
        <p:spPr bwMode="auto">
          <a:xfrm>
            <a:off x="5570517" y="1477177"/>
            <a:ext cx="295199" cy="324000"/>
          </a:xfrm>
          <a:prstGeom prst="rect">
            <a:avLst/>
          </a:prstGeom>
        </p:spPr>
      </p:pic>
      <p:sp>
        <p:nvSpPr>
          <p:cNvPr id="719223359"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und Illustration: Anja von Klitzing</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9673079" name="Titel 1"/>
          <p:cNvSpPr>
            <a:spLocks noGrp="1"/>
          </p:cNvSpPr>
          <p:nvPr>
            <p:ph type="title"/>
          </p:nvPr>
        </p:nvSpPr>
        <p:spPr bwMode="auto">
          <a:xfrm>
            <a:off x="539813" y="1161402"/>
            <a:ext cx="9631300" cy="293877"/>
          </a:xfrm>
        </p:spPr>
        <p:txBody>
          <a:bodyPr>
            <a:noAutofit/>
          </a:bodyPr>
          <a:lstStyle/>
          <a:p>
            <a:pPr>
              <a:defRPr/>
            </a:pPr>
            <a:r>
              <a:rPr lang="de-DE"/>
              <a:t>Rückmeldungen geben – Lernförderliches Feedback – Seite 2</a:t>
            </a:r>
            <a:br>
              <a:rPr lang="de-DE" b="1"/>
            </a:br>
            <a:endParaRPr lang="de-DE">
              <a:solidFill>
                <a:schemeClr val="accent3"/>
              </a:solidFill>
            </a:endParaRPr>
          </a:p>
        </p:txBody>
      </p:sp>
      <p:sp>
        <p:nvSpPr>
          <p:cNvPr id="1836991895" name="Inhaltsplatzhalter 2"/>
          <p:cNvSpPr>
            <a:spLocks noGrp="1"/>
          </p:cNvSpPr>
          <p:nvPr>
            <p:ph idx="1"/>
          </p:nvPr>
        </p:nvSpPr>
        <p:spPr bwMode="auto">
          <a:xfrm>
            <a:off x="954238" y="1567544"/>
            <a:ext cx="4248000" cy="5523722"/>
          </a:xfrm>
        </p:spPr>
        <p:txBody>
          <a:bodyPr>
            <a:noAutofit/>
          </a:bodyPr>
          <a:lstStyle/>
          <a:p>
            <a:pPr lvl="1" indent="0">
              <a:spcBef>
                <a:spcPts val="600"/>
              </a:spcBef>
              <a:buNone/>
              <a:defRPr/>
            </a:pPr>
            <a:r>
              <a:rPr lang="de-DE" sz="1200" b="1" dirty="0"/>
              <a:t>So gelingt Ihnen ein lernförderliches Feedback</a:t>
            </a:r>
            <a:endParaRPr lang="de-DE" dirty="0"/>
          </a:p>
          <a:p>
            <a:pPr lvl="1" indent="0">
              <a:spcBef>
                <a:spcPts val="600"/>
              </a:spcBef>
              <a:buNone/>
              <a:defRPr/>
            </a:pPr>
            <a:r>
              <a:rPr lang="de-DE" sz="1100" dirty="0"/>
              <a:t>Für wirksame Rückmeldungen braucht es nicht nur geeignete Feedback-Instrumente, sondern auch die Berücksichtigung bestimmter </a:t>
            </a:r>
            <a:r>
              <a:rPr lang="de-DE" sz="1100" b="1" dirty="0"/>
              <a:t>Qualitätsmerkmale</a:t>
            </a:r>
            <a:r>
              <a:rPr lang="de-DE" sz="1100" dirty="0"/>
              <a:t>. So sind Rückmeldungen nur dann lernförderlich, wenn sie zielgerichtet, kriteriengeleitet, individuell und idealerweise zeitnah erfolgen. </a:t>
            </a:r>
            <a:endParaRPr dirty="0"/>
          </a:p>
          <a:p>
            <a:pPr lvl="1" indent="0">
              <a:spcBef>
                <a:spcPts val="0"/>
              </a:spcBef>
              <a:spcAft>
                <a:spcPts val="300"/>
              </a:spcAft>
              <a:buNone/>
              <a:defRPr/>
            </a:pPr>
            <a:endParaRPr lang="de-DE" sz="1100" dirty="0"/>
          </a:p>
          <a:p>
            <a:pPr lvl="1" indent="0">
              <a:spcBef>
                <a:spcPts val="600"/>
              </a:spcBef>
              <a:spcAft>
                <a:spcPts val="300"/>
              </a:spcAft>
              <a:buNone/>
              <a:defRPr/>
            </a:pPr>
            <a:r>
              <a:rPr lang="de-DE" sz="1100" b="1" dirty="0"/>
              <a:t>Damit die Rückmeldungen wirksam werden können, müssen sie so gestaltet sein, dass die Lernenden</a:t>
            </a:r>
            <a:endParaRPr dirty="0"/>
          </a:p>
          <a:p>
            <a:pPr marL="228600" lvl="1" indent="-228600">
              <a:spcBef>
                <a:spcPts val="600"/>
              </a:spcBef>
              <a:spcAft>
                <a:spcPts val="300"/>
              </a:spcAft>
              <a:defRPr/>
            </a:pPr>
            <a:r>
              <a:rPr lang="de-DE" sz="1100" dirty="0"/>
              <a:t>durch einen Soll-Ist-Abgleich mit konkreten Lernzielen wissen, wo sie im Lernprozess stehen.</a:t>
            </a:r>
            <a:endParaRPr dirty="0"/>
          </a:p>
          <a:p>
            <a:pPr marL="228600" lvl="1" indent="-228600">
              <a:spcAft>
                <a:spcPts val="300"/>
              </a:spcAft>
              <a:defRPr/>
            </a:pPr>
            <a:r>
              <a:rPr lang="de-DE" sz="1100" dirty="0"/>
              <a:t>Informationen zur Qualität ihrer eigenen Arbeit bzw. ihrem Arbeitsverhalten erhalten.</a:t>
            </a:r>
            <a:endParaRPr dirty="0"/>
          </a:p>
          <a:p>
            <a:pPr marL="228600" lvl="1" indent="-228600">
              <a:spcAft>
                <a:spcPts val="300"/>
              </a:spcAft>
              <a:defRPr/>
            </a:pPr>
            <a:r>
              <a:rPr lang="de-DE" sz="1100" dirty="0"/>
              <a:t>konkrete Vorschläge und Angebote erhalten, wie sie ihre Schwierigkeiten gezielt beheben können.</a:t>
            </a:r>
            <a:endParaRPr dirty="0"/>
          </a:p>
          <a:p>
            <a:pPr marL="228600" lvl="1" indent="-228600">
              <a:spcAft>
                <a:spcPts val="300"/>
              </a:spcAft>
              <a:defRPr/>
            </a:pPr>
            <a:r>
              <a:rPr lang="de-DE" sz="1100" dirty="0"/>
              <a:t>konkrete Hinweise zur Weiterentwicklung ihres Lernverhaltens und ihrer Leistungsfähigkeit nutzen können. </a:t>
            </a:r>
            <a:endParaRPr dirty="0"/>
          </a:p>
          <a:p>
            <a:pPr marL="228600" lvl="1" indent="-228600">
              <a:spcAft>
                <a:spcPts val="300"/>
              </a:spcAft>
              <a:defRPr/>
            </a:pPr>
            <a:r>
              <a:rPr lang="de-DE" sz="1100" dirty="0"/>
              <a:t>die Möglichkeit erhalten, das Feedback umzusetzen.</a:t>
            </a:r>
            <a:endParaRPr dirty="0"/>
          </a:p>
          <a:p>
            <a:pPr marL="228600" lvl="1" indent="-228600">
              <a:spcAft>
                <a:spcPts val="300"/>
              </a:spcAft>
              <a:defRPr/>
            </a:pPr>
            <a:r>
              <a:rPr lang="de-DE" sz="1100" dirty="0"/>
              <a:t>dazu angeregt werden, ihre Lernprozesse zunehmend eigenständig zu gestalten.</a:t>
            </a:r>
            <a:endParaRPr dirty="0"/>
          </a:p>
          <a:p>
            <a:pPr marL="228600" lvl="1" indent="-228600">
              <a:spcAft>
                <a:spcPts val="300"/>
              </a:spcAft>
              <a:defRPr/>
            </a:pPr>
            <a:r>
              <a:rPr lang="de-DE" sz="1100" dirty="0"/>
              <a:t>ihre besonderen Fähigkeiten erkennen und darin unterstützt werden, diese gezielt weiter auszubauen.</a:t>
            </a:r>
            <a:endParaRPr dirty="0"/>
          </a:p>
          <a:p>
            <a:pPr lvl="1" indent="0">
              <a:spcBef>
                <a:spcPts val="0"/>
              </a:spcBef>
              <a:spcAft>
                <a:spcPts val="300"/>
              </a:spcAft>
              <a:buNone/>
              <a:defRPr/>
            </a:pPr>
            <a:endParaRPr lang="de-DE" dirty="0"/>
          </a:p>
        </p:txBody>
      </p:sp>
      <p:sp>
        <p:nvSpPr>
          <p:cNvPr id="908395687"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925006948" name="Inhaltsplatzhalter 5"/>
          <p:cNvSpPr>
            <a:spLocks noGrp="1"/>
          </p:cNvSpPr>
          <p:nvPr>
            <p:ph idx="13"/>
          </p:nvPr>
        </p:nvSpPr>
        <p:spPr bwMode="auto">
          <a:xfrm>
            <a:off x="5923427" y="1567544"/>
            <a:ext cx="4248000" cy="5348862"/>
          </a:xfrm>
        </p:spPr>
        <p:txBody>
          <a:bodyPr wrap="square">
            <a:noAutofit/>
          </a:bodyPr>
          <a:lstStyle/>
          <a:p>
            <a:pPr lvl="1" indent="0">
              <a:spcAft>
                <a:spcPts val="300"/>
              </a:spcAft>
              <a:buNone/>
              <a:defRPr/>
            </a:pPr>
            <a:r>
              <a:rPr lang="de-DE" dirty="0"/>
              <a:t> </a:t>
            </a:r>
            <a:r>
              <a:rPr lang="de-DE" sz="1200" b="1" dirty="0"/>
              <a:t>Beispiele zur Formulierung eines Feedbacks</a:t>
            </a:r>
            <a:endParaRPr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b="1" dirty="0"/>
          </a:p>
          <a:p>
            <a:pPr lvl="1" indent="0">
              <a:spcAft>
                <a:spcPts val="300"/>
              </a:spcAft>
              <a:buNone/>
              <a:defRPr/>
            </a:pPr>
            <a:endParaRPr lang="de-DE" b="1"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sz="400" dirty="0"/>
          </a:p>
          <a:p>
            <a:pPr lvl="1" indent="0">
              <a:spcAft>
                <a:spcPts val="300"/>
              </a:spcAft>
              <a:buNone/>
              <a:defRPr/>
            </a:pPr>
            <a:r>
              <a:rPr lang="de-DE" dirty="0"/>
              <a:t>Im ISB-Prisma-Magazin Prüfungskultur finden Sie Karten mit Impulsfragen zu den drei Feedbackebenen (siehe QR-Code/</a:t>
            </a:r>
            <a:r>
              <a:rPr lang="de-DE" dirty="0">
                <a:hlinkClick r:id="rId3"/>
              </a:rPr>
              <a:t>Link</a:t>
            </a:r>
            <a:r>
              <a:rPr lang="de-DE" dirty="0"/>
              <a:t>). Diese unterstützen Sie mit vielen weiteren Formulierungsvorschlägen beim lernförderlichen Einsatz von Feedback im Unterricht. </a:t>
            </a:r>
            <a:endParaRPr dirty="0"/>
          </a:p>
          <a:p>
            <a:pPr lvl="1" indent="0" defTabSz="180000">
              <a:spcAft>
                <a:spcPts val="300"/>
              </a:spcAft>
              <a:buNone/>
              <a:defRPr/>
            </a:pPr>
            <a:endParaRPr lang="de-DE" dirty="0"/>
          </a:p>
          <a:p>
            <a:pPr lvl="1" indent="0" defTabSz="180000">
              <a:buNone/>
              <a:defRPr/>
            </a:pPr>
            <a:endParaRPr lang="de-DE" dirty="0"/>
          </a:p>
        </p:txBody>
      </p:sp>
      <p:sp>
        <p:nvSpPr>
          <p:cNvPr id="1178734162" name="Title 1"/>
          <p:cNvSpPr txBox="1"/>
          <p:nvPr/>
        </p:nvSpPr>
        <p:spPr bwMode="auto">
          <a:xfrm>
            <a:off x="7787561" y="331538"/>
            <a:ext cx="238263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Lernförderliches Feedback - Grundlagen</a:t>
            </a:r>
          </a:p>
        </p:txBody>
      </p:sp>
      <p:pic>
        <p:nvPicPr>
          <p:cNvPr id="1237481031" name="Grafik 20"/>
          <p:cNvPicPr>
            <a:picLocks noChangeAspect="1"/>
          </p:cNvPicPr>
          <p:nvPr/>
        </p:nvPicPr>
        <p:blipFill rotWithShape="1">
          <a:blip r:embed="rId4"/>
          <a:stretch/>
        </p:blipFill>
        <p:spPr bwMode="auto">
          <a:xfrm>
            <a:off x="539813" y="1493226"/>
            <a:ext cx="313789" cy="339463"/>
          </a:xfrm>
          <a:prstGeom prst="rect">
            <a:avLst/>
          </a:prstGeom>
        </p:spPr>
      </p:pic>
      <p:graphicFrame>
        <p:nvGraphicFramePr>
          <p:cNvPr id="1147624216" name="Tabelle 7"/>
          <p:cNvGraphicFramePr>
            <a:graphicFrameLocks noGrp="1"/>
          </p:cNvGraphicFramePr>
          <p:nvPr/>
        </p:nvGraphicFramePr>
        <p:xfrm>
          <a:off x="5929254" y="1922053"/>
          <a:ext cx="4247686" cy="4382727"/>
        </p:xfrm>
        <a:graphic>
          <a:graphicData uri="http://schemas.openxmlformats.org/drawingml/2006/table">
            <a:tbl>
              <a:tblPr firstRow="1" bandRow="1">
                <a:tableStyleId>{F5AB1C69-6EDB-4FF4-983F-18BD219EF322}</a:tableStyleId>
              </a:tblPr>
              <a:tblGrid>
                <a:gridCol w="346745">
                  <a:extLst>
                    <a:ext uri="{9D8B030D-6E8A-4147-A177-3AD203B41FA5}">
                      <a16:colId xmlns:a16="http://schemas.microsoft.com/office/drawing/2014/main" val="20000"/>
                    </a:ext>
                  </a:extLst>
                </a:gridCol>
                <a:gridCol w="1268964">
                  <a:extLst>
                    <a:ext uri="{9D8B030D-6E8A-4147-A177-3AD203B41FA5}">
                      <a16:colId xmlns:a16="http://schemas.microsoft.com/office/drawing/2014/main" val="20001"/>
                    </a:ext>
                  </a:extLst>
                </a:gridCol>
                <a:gridCol w="1259632">
                  <a:extLst>
                    <a:ext uri="{9D8B030D-6E8A-4147-A177-3AD203B41FA5}">
                      <a16:colId xmlns:a16="http://schemas.microsoft.com/office/drawing/2014/main" val="20002"/>
                    </a:ext>
                  </a:extLst>
                </a:gridCol>
                <a:gridCol w="1372345">
                  <a:extLst>
                    <a:ext uri="{9D8B030D-6E8A-4147-A177-3AD203B41FA5}">
                      <a16:colId xmlns:a16="http://schemas.microsoft.com/office/drawing/2014/main" val="20003"/>
                    </a:ext>
                  </a:extLst>
                </a:gridCol>
              </a:tblGrid>
              <a:tr h="378848">
                <a:tc>
                  <a:txBody>
                    <a:bodyPr/>
                    <a:lstStyle/>
                    <a:p>
                      <a:pPr>
                        <a:defRPr/>
                      </a:pPr>
                      <a:endParaRPr lang="de-DE"/>
                    </a:p>
                  </a:txBody>
                  <a:tcPr>
                    <a:solidFill>
                      <a:schemeClr val="bg1"/>
                    </a:solidFill>
                  </a:tcPr>
                </a:tc>
                <a:tc>
                  <a:txBody>
                    <a:bodyPr/>
                    <a:lstStyle/>
                    <a:p>
                      <a:pPr algn="ctr">
                        <a:defRPr/>
                      </a:pPr>
                      <a:r>
                        <a:rPr lang="de-DE" sz="1400"/>
                        <a:t>Feed up</a:t>
                      </a:r>
                    </a:p>
                  </a:txBody>
                  <a:tcPr anchor="ctr">
                    <a:solidFill>
                      <a:srgbClr val="80B597"/>
                    </a:solidFill>
                  </a:tcPr>
                </a:tc>
                <a:tc>
                  <a:txBody>
                    <a:bodyPr/>
                    <a:lstStyle/>
                    <a:p>
                      <a:pPr algn="ctr">
                        <a:defRPr/>
                      </a:pPr>
                      <a:r>
                        <a:rPr lang="de-DE" sz="1400"/>
                        <a:t>Feed back</a:t>
                      </a:r>
                      <a:endParaRPr/>
                    </a:p>
                  </a:txBody>
                  <a:tcPr anchor="ctr">
                    <a:solidFill>
                      <a:srgbClr val="47A976"/>
                    </a:solidFill>
                  </a:tcPr>
                </a:tc>
                <a:tc>
                  <a:txBody>
                    <a:bodyPr/>
                    <a:lstStyle/>
                    <a:p>
                      <a:pPr algn="ctr">
                        <a:defRPr/>
                      </a:pPr>
                      <a:r>
                        <a:rPr lang="de-DE" sz="1400" dirty="0"/>
                        <a:t>Feed </a:t>
                      </a:r>
                      <a:r>
                        <a:rPr lang="de-DE" sz="1400" dirty="0" err="1"/>
                        <a:t>forward</a:t>
                      </a:r>
                      <a:endParaRPr dirty="0"/>
                    </a:p>
                  </a:txBody>
                  <a:tcPr anchor="ctr">
                    <a:solidFill>
                      <a:srgbClr val="3D906D"/>
                    </a:solidFill>
                  </a:tcPr>
                </a:tc>
                <a:extLst>
                  <a:ext uri="{0D108BD9-81ED-4DB2-BD59-A6C34878D82A}">
                    <a16:rowId xmlns:a16="http://schemas.microsoft.com/office/drawing/2014/main" val="10000"/>
                  </a:ext>
                </a:extLst>
              </a:tr>
              <a:tr h="1114187">
                <a:tc>
                  <a:txBody>
                    <a:bodyPr/>
                    <a:lstStyle/>
                    <a:p>
                      <a:pPr algn="ctr">
                        <a:defRPr/>
                      </a:pPr>
                      <a:r>
                        <a:rPr lang="de-DE" sz="1400">
                          <a:solidFill>
                            <a:schemeClr val="bg1"/>
                          </a:solidFill>
                        </a:rPr>
                        <a:t>Aufgabe</a:t>
                      </a:r>
                      <a:endParaRPr/>
                    </a:p>
                  </a:txBody>
                  <a:tcPr vert="vert270" anchor="ctr">
                    <a:solidFill>
                      <a:schemeClr val="bg2">
                        <a:lumMod val="75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cs typeface="Times New Roman"/>
                        </a:rPr>
                        <a:t>Markiere alle Aufgabenteile, damit du nichts übersiehst.</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cs typeface="Times New Roman"/>
                        </a:rPr>
                        <a:t>Erkläre die Aufgabe in eigenen Worten.</a:t>
                      </a:r>
                      <a:endParaRPr lang="de-DE" sz="1600"/>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(nicht) alle Teile der Aufgabe bearbeitet.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Diesen Fehler machst du noch häufig: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Beachte …, um den Fehler zu  vermeiden.</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Wiederhole die Regeln zu … und mache folgende Übungen: …</a:t>
                      </a:r>
                      <a:endParaRPr/>
                    </a:p>
                  </a:txBody>
                  <a:tcPr>
                    <a:solidFill>
                      <a:srgbClr val="207350"/>
                    </a:solidFill>
                  </a:tcPr>
                </a:tc>
                <a:extLst>
                  <a:ext uri="{0D108BD9-81ED-4DB2-BD59-A6C34878D82A}">
                    <a16:rowId xmlns:a16="http://schemas.microsoft.com/office/drawing/2014/main" val="10001"/>
                  </a:ext>
                </a:extLst>
              </a:tr>
              <a:tr h="1260791">
                <a:tc>
                  <a:txBody>
                    <a:bodyPr/>
                    <a:lstStyle/>
                    <a:p>
                      <a:pPr algn="ctr">
                        <a:defRPr/>
                      </a:pPr>
                      <a:r>
                        <a:rPr lang="de-DE" sz="1400">
                          <a:solidFill>
                            <a:schemeClr val="bg1"/>
                          </a:solidFill>
                        </a:rPr>
                        <a:t>Prozess</a:t>
                      </a:r>
                      <a:endParaRPr/>
                    </a:p>
                  </a:txBody>
                  <a:tcPr vert="vert270" anchor="ctr">
                    <a:solidFill>
                      <a:schemeClr val="bg2">
                        <a:lumMod val="50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eine passende Strategie gewählt, indem du …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An dieser Stelle wäre … sinnvoller gewesen.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große Fortschritte gemacht bei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bist (noch nicht) strukturiert genug vorgegangen bei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Probiere auch mal folgende Strategie aus: …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Beim nächsten Mal  könnte dir folgendes Vorgehen helfen: …</a:t>
                      </a:r>
                      <a:endParaRPr/>
                    </a:p>
                  </a:txBody>
                  <a:tcPr>
                    <a:solidFill>
                      <a:srgbClr val="207350"/>
                    </a:solidFill>
                  </a:tcPr>
                </a:tc>
                <a:extLst>
                  <a:ext uri="{0D108BD9-81ED-4DB2-BD59-A6C34878D82A}">
                    <a16:rowId xmlns:a16="http://schemas.microsoft.com/office/drawing/2014/main" val="10002"/>
                  </a:ext>
                </a:extLst>
              </a:tr>
              <a:tr h="1517607">
                <a:tc>
                  <a:txBody>
                    <a:bodyPr/>
                    <a:lstStyle/>
                    <a:p>
                      <a:pPr algn="ctr">
                        <a:defRPr/>
                      </a:pPr>
                      <a:r>
                        <a:rPr lang="de-DE" sz="1400">
                          <a:solidFill>
                            <a:schemeClr val="bg1"/>
                          </a:solidFill>
                        </a:rPr>
                        <a:t>Selbstregulierung</a:t>
                      </a:r>
                      <a:endParaRPr/>
                    </a:p>
                  </a:txBody>
                  <a:tcPr vert="vert270" anchor="ctr">
                    <a:solidFill>
                      <a:schemeClr val="bg2">
                        <a:lumMod val="25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Kontrolliere, ob dein Ergebnis plausibel ist.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dir deine Zeit (noch nicht) passend eingeteilt.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Beim zweiten Versuch war es besser, da du auf … geachtet hast.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hattest … nicht verstanden und dir Hilfe geholt. Super!</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dirty="0">
                          <a:solidFill>
                            <a:schemeClr val="bg1"/>
                          </a:solidFill>
                          <a:latin typeface="+mn-lt"/>
                          <a:ea typeface="+mn-ea"/>
                          <a:cs typeface="Times New Roman"/>
                        </a:rPr>
                        <a:t>An dieser Stelle hast du noch Schwierig-</a:t>
                      </a:r>
                      <a:r>
                        <a:rPr lang="de-DE" sz="1000" dirty="0" err="1">
                          <a:solidFill>
                            <a:schemeClr val="bg1"/>
                          </a:solidFill>
                          <a:latin typeface="+mn-lt"/>
                          <a:ea typeface="+mn-ea"/>
                          <a:cs typeface="Times New Roman"/>
                        </a:rPr>
                        <a:t>keiten</a:t>
                      </a:r>
                      <a:r>
                        <a:rPr lang="de-DE" sz="1000" dirty="0">
                          <a:solidFill>
                            <a:schemeClr val="bg1"/>
                          </a:solidFill>
                          <a:latin typeface="+mn-lt"/>
                          <a:ea typeface="+mn-ea"/>
                          <a:cs typeface="Times New Roman"/>
                        </a:rPr>
                        <a:t>. Wer oder was könnte dir helfen?</a:t>
                      </a:r>
                      <a:endParaRPr dirty="0"/>
                    </a:p>
                    <a:p>
                      <a:pPr marL="0" marR="0" lvl="0" indent="0" algn="l" defTabSz="1007943" rtl="0">
                        <a:lnSpc>
                          <a:spcPct val="100000"/>
                        </a:lnSpc>
                        <a:spcBef>
                          <a:spcPts val="1200"/>
                        </a:spcBef>
                        <a:spcAft>
                          <a:spcPts val="0"/>
                        </a:spcAft>
                        <a:buClrTx/>
                        <a:buSzTx/>
                        <a:buFontTx/>
                        <a:buNone/>
                        <a:defRPr/>
                      </a:pPr>
                      <a:r>
                        <a:rPr lang="de-DE" sz="1000" dirty="0">
                          <a:solidFill>
                            <a:schemeClr val="bg1"/>
                          </a:solidFill>
                          <a:latin typeface="+mn-lt"/>
                          <a:ea typeface="+mn-ea"/>
                          <a:cs typeface="Times New Roman"/>
                        </a:rPr>
                        <a:t>Nimm dir am Ende Zeit deine Lösungen zu kontrollieren.</a:t>
                      </a:r>
                      <a:endParaRPr dirty="0"/>
                    </a:p>
                  </a:txBody>
                  <a:tcPr>
                    <a:solidFill>
                      <a:srgbClr val="207350"/>
                    </a:solidFill>
                  </a:tcPr>
                </a:tc>
                <a:extLst>
                  <a:ext uri="{0D108BD9-81ED-4DB2-BD59-A6C34878D82A}">
                    <a16:rowId xmlns:a16="http://schemas.microsoft.com/office/drawing/2014/main" val="10003"/>
                  </a:ext>
                </a:extLst>
              </a:tr>
            </a:tbl>
          </a:graphicData>
        </a:graphic>
      </p:graphicFrame>
      <p:pic>
        <p:nvPicPr>
          <p:cNvPr id="455989866" name="Grafik 15"/>
          <p:cNvPicPr>
            <a:picLocks noChangeAspect="1"/>
          </p:cNvPicPr>
          <p:nvPr/>
        </p:nvPicPr>
        <p:blipFill rotWithShape="1">
          <a:blip r:embed="rId5"/>
          <a:stretch/>
        </p:blipFill>
        <p:spPr bwMode="auto">
          <a:xfrm>
            <a:off x="5545082" y="1455279"/>
            <a:ext cx="336000" cy="360000"/>
          </a:xfrm>
          <a:prstGeom prst="rect">
            <a:avLst/>
          </a:prstGeom>
        </p:spPr>
      </p:pic>
      <p:sp>
        <p:nvSpPr>
          <p:cNvPr id="431275410"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pic>
        <p:nvPicPr>
          <p:cNvPr id="3" name="Grafik 2" descr="Ein Bild, das Muster, Quadrat, Symmetrie, Kunst enthält.&#10;&#10;KI-generierte Inhalte können fehlerhaft sein.">
            <a:extLst>
              <a:ext uri="{FF2B5EF4-FFF2-40B4-BE49-F238E27FC236}">
                <a16:creationId xmlns:a16="http://schemas.microsoft.com/office/drawing/2014/main" id="{4E758A35-1132-4829-BCE4-7DD38CDDA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7536" y="6432315"/>
            <a:ext cx="540000" cy="540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28133331" name="Fußzeilenplatzhalter 2"/>
          <p:cNvSpPr>
            <a:spLocks noGrp="1"/>
          </p:cNvSpPr>
          <p:nvPr>
            <p:ph type="ftr" sz="quarter" idx="11"/>
          </p:nvPr>
        </p:nvSpPr>
        <p:spPr bwMode="auto">
          <a:xfrm>
            <a:off x="520699" y="7019675"/>
            <a:ext cx="5831034"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069245877" name="Inhaltsplatzhalter 4"/>
          <p:cNvSpPr>
            <a:spLocks noGrp="1"/>
          </p:cNvSpPr>
          <p:nvPr>
            <p:ph sz="half" idx="13"/>
          </p:nvPr>
        </p:nvSpPr>
        <p:spPr bwMode="auto"/>
        <p:txBody>
          <a:bodyPr anchor="ctr"/>
          <a:lstStyle/>
          <a:p>
            <a:pPr marL="0" indent="0" algn="ctr">
              <a:buNone/>
              <a:defRPr/>
            </a:pPr>
            <a:r>
              <a:rPr lang="de-DE">
                <a:solidFill>
                  <a:schemeClr val="accent3"/>
                </a:solidFill>
              </a:rPr>
              <a:t>Methode: Zielscheibe</a:t>
            </a:r>
            <a:endParaRPr/>
          </a:p>
        </p:txBody>
      </p:sp>
      <p:sp>
        <p:nvSpPr>
          <p:cNvPr id="1458634041" name="Inhaltsplatzhalter 9"/>
          <p:cNvSpPr>
            <a:spLocks noGrp="1"/>
          </p:cNvSpPr>
          <p:nvPr>
            <p:ph idx="1"/>
          </p:nvPr>
        </p:nvSpPr>
        <p:spPr bwMode="auto"/>
        <p:txBody>
          <a:bodyPr/>
          <a:lstStyle/>
          <a:p>
            <a:pPr>
              <a:defRPr/>
            </a:pPr>
            <a:endParaRPr lang="de-DE"/>
          </a:p>
        </p:txBody>
      </p:sp>
      <p:sp>
        <p:nvSpPr>
          <p:cNvPr id="921739766" name="Title 1"/>
          <p:cNvSpPr txBox="1"/>
          <p:nvPr/>
        </p:nvSpPr>
        <p:spPr bwMode="auto">
          <a:xfrm>
            <a:off x="9266451" y="328613"/>
            <a:ext cx="904662"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Praxismaterial</a:t>
            </a:r>
          </a:p>
        </p:txBody>
      </p:sp>
      <p:pic>
        <p:nvPicPr>
          <p:cNvPr id="955571200" name="Grafik 5"/>
          <p:cNvPicPr>
            <a:picLocks noChangeAspect="1"/>
          </p:cNvPicPr>
          <p:nvPr/>
        </p:nvPicPr>
        <p:blipFill rotWithShape="1">
          <a:blip r:embed="rId3"/>
          <a:stretch/>
        </p:blipFill>
        <p:spPr bwMode="auto">
          <a:xfrm>
            <a:off x="2339467" y="1679765"/>
            <a:ext cx="6300216" cy="4200143"/>
          </a:xfrm>
          <a:prstGeom prst="rect">
            <a:avLst/>
          </a:prstGeom>
        </p:spPr>
      </p:pic>
      <p:sp>
        <p:nvSpPr>
          <p:cNvPr id="1507573887" name="Textfeld 7"/>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descr="Ein Bild, das Entwurf, Zeichnung, Kreis, Diagramm enthält.">
            <a:extLst>
              <a:ext uri="{FF2B5EF4-FFF2-40B4-BE49-F238E27FC236}">
                <a16:creationId xmlns:a16="http://schemas.microsoft.com/office/drawing/2014/main" id="{67CF116F-AFC2-B87F-3A1A-51C7703EFB2B}"/>
              </a:ext>
            </a:extLst>
          </p:cNvPr>
          <p:cNvPicPr>
            <a:picLocks noChangeAspect="1"/>
          </p:cNvPicPr>
          <p:nvPr/>
        </p:nvPicPr>
        <p:blipFill>
          <a:blip r:embed="rId3">
            <a:extLst>
              <a:ext uri="{28A0092B-C50C-407E-A947-70E740481C1C}">
                <a14:useLocalDpi xmlns:a14="http://schemas.microsoft.com/office/drawing/2010/main" val="0"/>
              </a:ext>
            </a:extLst>
          </a:blip>
          <a:srcRect l="33195" t="19988" r="33212" b="20292"/>
          <a:stretch/>
        </p:blipFill>
        <p:spPr>
          <a:xfrm>
            <a:off x="2560738" y="981811"/>
            <a:ext cx="5570335" cy="5570335"/>
          </a:xfrm>
          <a:prstGeom prst="rect">
            <a:avLst/>
          </a:prstGeom>
        </p:spPr>
      </p:pic>
      <p:sp>
        <p:nvSpPr>
          <p:cNvPr id="1223797564" name="Titel 1"/>
          <p:cNvSpPr txBox="1"/>
          <p:nvPr/>
        </p:nvSpPr>
        <p:spPr bwMode="auto">
          <a:xfrm>
            <a:off x="516919" y="1007529"/>
            <a:ext cx="9216875" cy="275965"/>
          </a:xfrm>
          <a:prstGeom prst="rect">
            <a:avLst/>
          </a:prstGeom>
        </p:spPr>
        <p:txBody>
          <a:bodyPr>
            <a:normAutofit fontScale="32500" lnSpcReduction="20000"/>
          </a:bodyPr>
          <a:lstStyle>
            <a:lvl1pPr algn="l" defTabSz="1007943" rtl="0">
              <a:lnSpc>
                <a:spcPct val="90000"/>
              </a:lnSpc>
              <a:spcBef>
                <a:spcPts val="0"/>
              </a:spcBef>
              <a:buNone/>
              <a:defRPr sz="4850">
                <a:solidFill>
                  <a:schemeClr val="tx1"/>
                </a:solidFill>
                <a:latin typeface="+mj-lt"/>
                <a:ea typeface="+mj-ea"/>
                <a:cs typeface="+mj-cs"/>
              </a:defRPr>
            </a:lvl1pPr>
          </a:lstStyle>
          <a:p>
            <a:pPr>
              <a:defRPr/>
            </a:pPr>
            <a:endParaRPr lang="de-DE">
              <a:solidFill>
                <a:srgbClr val="1A7950"/>
              </a:solidFill>
            </a:endParaRPr>
          </a:p>
        </p:txBody>
      </p:sp>
      <p:sp>
        <p:nvSpPr>
          <p:cNvPr id="65762854" name="Title 1"/>
          <p:cNvSpPr txBox="1"/>
          <p:nvPr/>
        </p:nvSpPr>
        <p:spPr bwMode="auto">
          <a:xfrm>
            <a:off x="8961880" y="328613"/>
            <a:ext cx="1209233"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Vorlage Zielscheibe</a:t>
            </a:r>
          </a:p>
        </p:txBody>
      </p:sp>
      <p:pic>
        <p:nvPicPr>
          <p:cNvPr id="1245367899" name="Grafik 3"/>
          <p:cNvPicPr>
            <a:picLocks noChangeAspect="1"/>
          </p:cNvPicPr>
          <p:nvPr/>
        </p:nvPicPr>
        <p:blipFill rotWithShape="1">
          <a:blip r:embed="rId4"/>
          <a:stretch/>
        </p:blipFill>
        <p:spPr bwMode="auto">
          <a:xfrm>
            <a:off x="518319" y="292875"/>
            <a:ext cx="1195726" cy="648285"/>
          </a:xfrm>
          <a:prstGeom prst="rect">
            <a:avLst/>
          </a:prstGeom>
        </p:spPr>
      </p:pic>
      <p:sp>
        <p:nvSpPr>
          <p:cNvPr id="333454393" name="Textfeld 8"/>
          <p:cNvSpPr txBox="1"/>
          <p:nvPr/>
        </p:nvSpPr>
        <p:spPr bwMode="auto">
          <a:xfrm>
            <a:off x="7374835" y="7074810"/>
            <a:ext cx="2664515" cy="246221"/>
          </a:xfrm>
          <a:prstGeom prst="rect">
            <a:avLst/>
          </a:prstGeom>
          <a:noFill/>
        </p:spPr>
        <p:txBody>
          <a:bodyPr wrap="square" rtlCol="0">
            <a:spAutoFit/>
          </a:bodyPr>
          <a:lstStyle/>
          <a:p>
            <a:pPr algn="r">
              <a:defRPr/>
            </a:pPr>
            <a:r>
              <a:rPr lang="de-DE" sz="1000" dirty="0">
                <a:cs typeface="Arial"/>
              </a:rPr>
              <a:t>© eigene Darstellung</a:t>
            </a:r>
            <a:endParaRPr dirty="0"/>
          </a:p>
        </p:txBody>
      </p:sp>
      <p:sp>
        <p:nvSpPr>
          <p:cNvPr id="4" name="Fußzeilenplatzhalter 2">
            <a:extLst>
              <a:ext uri="{FF2B5EF4-FFF2-40B4-BE49-F238E27FC236}">
                <a16:creationId xmlns:a16="http://schemas.microsoft.com/office/drawing/2014/main" id="{4752E78C-54D4-C4CC-B8CC-E069E9A8CEE7}"/>
              </a:ext>
            </a:extLst>
          </p:cNvPr>
          <p:cNvSpPr>
            <a:spLocks noGrp="1"/>
          </p:cNvSpPr>
          <p:nvPr>
            <p:ph type="ftr" sz="quarter" idx="11"/>
          </p:nvPr>
        </p:nvSpPr>
        <p:spPr bwMode="auto">
          <a:xfrm>
            <a:off x="520699" y="7019675"/>
            <a:ext cx="5831034"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95570877" name="Title 1"/>
          <p:cNvSpPr txBox="1"/>
          <p:nvPr/>
        </p:nvSpPr>
        <p:spPr bwMode="auto">
          <a:xfrm>
            <a:off x="7761232" y="328613"/>
            <a:ext cx="2409881"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Beispiel 1: Zielscheibe zum Lernprozess</a:t>
            </a:r>
          </a:p>
        </p:txBody>
      </p:sp>
      <p:sp>
        <p:nvSpPr>
          <p:cNvPr id="750800577" name="Rechteck 3"/>
          <p:cNvSpPr/>
          <p:nvPr/>
        </p:nvSpPr>
        <p:spPr bwMode="auto">
          <a:xfrm>
            <a:off x="538178" y="1119982"/>
            <a:ext cx="9650413" cy="601927"/>
          </a:xfrm>
          <a:custGeom>
            <a:avLst/>
            <a:gdLst>
              <a:gd name="connsiteX0" fmla="*/ 0 w 9650413"/>
              <a:gd name="connsiteY0" fmla="*/ 0 h 601927"/>
              <a:gd name="connsiteX1" fmla="*/ 882323 w 9650413"/>
              <a:gd name="connsiteY1" fmla="*/ 0 h 601927"/>
              <a:gd name="connsiteX2" fmla="*/ 1764647 w 9650413"/>
              <a:gd name="connsiteY2" fmla="*/ 0 h 601927"/>
              <a:gd name="connsiteX3" fmla="*/ 2646970 w 9650413"/>
              <a:gd name="connsiteY3" fmla="*/ 0 h 601927"/>
              <a:gd name="connsiteX4" fmla="*/ 3529294 w 9650413"/>
              <a:gd name="connsiteY4" fmla="*/ 0 h 601927"/>
              <a:gd name="connsiteX5" fmla="*/ 4411617 w 9650413"/>
              <a:gd name="connsiteY5" fmla="*/ 0 h 601927"/>
              <a:gd name="connsiteX6" fmla="*/ 5004428 w 9650413"/>
              <a:gd name="connsiteY6" fmla="*/ 0 h 601927"/>
              <a:gd name="connsiteX7" fmla="*/ 5404231 w 9650413"/>
              <a:gd name="connsiteY7" fmla="*/ 0 h 601927"/>
              <a:gd name="connsiteX8" fmla="*/ 5997042 w 9650413"/>
              <a:gd name="connsiteY8" fmla="*/ 0 h 601927"/>
              <a:gd name="connsiteX9" fmla="*/ 6879366 w 9650413"/>
              <a:gd name="connsiteY9" fmla="*/ 0 h 601927"/>
              <a:gd name="connsiteX10" fmla="*/ 7375673 w 9650413"/>
              <a:gd name="connsiteY10" fmla="*/ 0 h 601927"/>
              <a:gd name="connsiteX11" fmla="*/ 8064988 w 9650413"/>
              <a:gd name="connsiteY11" fmla="*/ 0 h 601927"/>
              <a:gd name="connsiteX12" fmla="*/ 8754303 w 9650413"/>
              <a:gd name="connsiteY12" fmla="*/ 0 h 601927"/>
              <a:gd name="connsiteX13" fmla="*/ 9650413 w 9650413"/>
              <a:gd name="connsiteY13" fmla="*/ 0 h 601927"/>
              <a:gd name="connsiteX14" fmla="*/ 9650413 w 9650413"/>
              <a:gd name="connsiteY14" fmla="*/ 601927 h 601927"/>
              <a:gd name="connsiteX15" fmla="*/ 9250610 w 9650413"/>
              <a:gd name="connsiteY15" fmla="*/ 601927 h 601927"/>
              <a:gd name="connsiteX16" fmla="*/ 8657799 w 9650413"/>
              <a:gd name="connsiteY16" fmla="*/ 601927 h 601927"/>
              <a:gd name="connsiteX17" fmla="*/ 8064988 w 9650413"/>
              <a:gd name="connsiteY17" fmla="*/ 601927 h 601927"/>
              <a:gd name="connsiteX18" fmla="*/ 7279169 w 9650413"/>
              <a:gd name="connsiteY18" fmla="*/ 601927 h 601927"/>
              <a:gd name="connsiteX19" fmla="*/ 6879366 w 9650413"/>
              <a:gd name="connsiteY19" fmla="*/ 601927 h 601927"/>
              <a:gd name="connsiteX20" fmla="*/ 5997042 w 9650413"/>
              <a:gd name="connsiteY20" fmla="*/ 601927 h 601927"/>
              <a:gd name="connsiteX21" fmla="*/ 5404231 w 9650413"/>
              <a:gd name="connsiteY21" fmla="*/ 601927 h 601927"/>
              <a:gd name="connsiteX22" fmla="*/ 4811420 w 9650413"/>
              <a:gd name="connsiteY22" fmla="*/ 601927 h 601927"/>
              <a:gd name="connsiteX23" fmla="*/ 4315113 w 9650413"/>
              <a:gd name="connsiteY23" fmla="*/ 601927 h 601927"/>
              <a:gd name="connsiteX24" fmla="*/ 3818806 w 9650413"/>
              <a:gd name="connsiteY24" fmla="*/ 601927 h 601927"/>
              <a:gd name="connsiteX25" fmla="*/ 3419003 w 9650413"/>
              <a:gd name="connsiteY25" fmla="*/ 601927 h 601927"/>
              <a:gd name="connsiteX26" fmla="*/ 2729688 w 9650413"/>
              <a:gd name="connsiteY26" fmla="*/ 601927 h 601927"/>
              <a:gd name="connsiteX27" fmla="*/ 1847365 w 9650413"/>
              <a:gd name="connsiteY27" fmla="*/ 601927 h 601927"/>
              <a:gd name="connsiteX28" fmla="*/ 1254554 w 9650413"/>
              <a:gd name="connsiteY28" fmla="*/ 601927 h 601927"/>
              <a:gd name="connsiteX29" fmla="*/ 758247 w 9650413"/>
              <a:gd name="connsiteY29" fmla="*/ 601927 h 601927"/>
              <a:gd name="connsiteX30" fmla="*/ 0 w 9650413"/>
              <a:gd name="connsiteY30" fmla="*/ 601927 h 601927"/>
              <a:gd name="connsiteX31" fmla="*/ 0 w 9650413"/>
              <a:gd name="connsiteY31" fmla="*/ 0 h 60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50413" h="601927" fill="none" extrusionOk="0">
                <a:moveTo>
                  <a:pt x="0" y="0"/>
                </a:moveTo>
                <a:cubicBezTo>
                  <a:pt x="316890" y="-35408"/>
                  <a:pt x="485693" y="10841"/>
                  <a:pt x="882323" y="0"/>
                </a:cubicBezTo>
                <a:cubicBezTo>
                  <a:pt x="1278953" y="-10841"/>
                  <a:pt x="1455722" y="-1603"/>
                  <a:pt x="1764647" y="0"/>
                </a:cubicBezTo>
                <a:cubicBezTo>
                  <a:pt x="2073572" y="1603"/>
                  <a:pt x="2359792" y="-2384"/>
                  <a:pt x="2646970" y="0"/>
                </a:cubicBezTo>
                <a:cubicBezTo>
                  <a:pt x="2934148" y="2384"/>
                  <a:pt x="3298840" y="30232"/>
                  <a:pt x="3529294" y="0"/>
                </a:cubicBezTo>
                <a:cubicBezTo>
                  <a:pt x="3759748" y="-30232"/>
                  <a:pt x="4158409" y="-31889"/>
                  <a:pt x="4411617" y="0"/>
                </a:cubicBezTo>
                <a:cubicBezTo>
                  <a:pt x="4664825" y="31889"/>
                  <a:pt x="4825370" y="-1313"/>
                  <a:pt x="5004428" y="0"/>
                </a:cubicBezTo>
                <a:cubicBezTo>
                  <a:pt x="5183486" y="1313"/>
                  <a:pt x="5312254" y="-3150"/>
                  <a:pt x="5404231" y="0"/>
                </a:cubicBezTo>
                <a:cubicBezTo>
                  <a:pt x="5496208" y="3150"/>
                  <a:pt x="5733542" y="7264"/>
                  <a:pt x="5997042" y="0"/>
                </a:cubicBezTo>
                <a:cubicBezTo>
                  <a:pt x="6260542" y="-7264"/>
                  <a:pt x="6573915" y="20973"/>
                  <a:pt x="6879366" y="0"/>
                </a:cubicBezTo>
                <a:cubicBezTo>
                  <a:pt x="7184817" y="-20973"/>
                  <a:pt x="7246077" y="13331"/>
                  <a:pt x="7375673" y="0"/>
                </a:cubicBezTo>
                <a:cubicBezTo>
                  <a:pt x="7505269" y="-13331"/>
                  <a:pt x="7906808" y="-4328"/>
                  <a:pt x="8064988" y="0"/>
                </a:cubicBezTo>
                <a:cubicBezTo>
                  <a:pt x="8223169" y="4328"/>
                  <a:pt x="8494820" y="-20952"/>
                  <a:pt x="8754303" y="0"/>
                </a:cubicBezTo>
                <a:cubicBezTo>
                  <a:pt x="9013787" y="20952"/>
                  <a:pt x="9211547" y="-21071"/>
                  <a:pt x="9650413" y="0"/>
                </a:cubicBezTo>
                <a:cubicBezTo>
                  <a:pt x="9637397" y="199463"/>
                  <a:pt x="9656984" y="432379"/>
                  <a:pt x="9650413" y="601927"/>
                </a:cubicBezTo>
                <a:cubicBezTo>
                  <a:pt x="9510595" y="592616"/>
                  <a:pt x="9397089" y="605441"/>
                  <a:pt x="9250610" y="601927"/>
                </a:cubicBezTo>
                <a:cubicBezTo>
                  <a:pt x="9104131" y="598413"/>
                  <a:pt x="8912169" y="596154"/>
                  <a:pt x="8657799" y="601927"/>
                </a:cubicBezTo>
                <a:cubicBezTo>
                  <a:pt x="8403429" y="607700"/>
                  <a:pt x="8246320" y="593056"/>
                  <a:pt x="8064988" y="601927"/>
                </a:cubicBezTo>
                <a:cubicBezTo>
                  <a:pt x="7883656" y="610798"/>
                  <a:pt x="7486809" y="597929"/>
                  <a:pt x="7279169" y="601927"/>
                </a:cubicBezTo>
                <a:cubicBezTo>
                  <a:pt x="7071529" y="605925"/>
                  <a:pt x="7011239" y="618181"/>
                  <a:pt x="6879366" y="601927"/>
                </a:cubicBezTo>
                <a:cubicBezTo>
                  <a:pt x="6747493" y="585673"/>
                  <a:pt x="6194913" y="584026"/>
                  <a:pt x="5997042" y="601927"/>
                </a:cubicBezTo>
                <a:cubicBezTo>
                  <a:pt x="5799171" y="619828"/>
                  <a:pt x="5638130" y="588007"/>
                  <a:pt x="5404231" y="601927"/>
                </a:cubicBezTo>
                <a:cubicBezTo>
                  <a:pt x="5170332" y="615847"/>
                  <a:pt x="5053934" y="593255"/>
                  <a:pt x="4811420" y="601927"/>
                </a:cubicBezTo>
                <a:cubicBezTo>
                  <a:pt x="4568906" y="610599"/>
                  <a:pt x="4430256" y="625070"/>
                  <a:pt x="4315113" y="601927"/>
                </a:cubicBezTo>
                <a:cubicBezTo>
                  <a:pt x="4199970" y="578784"/>
                  <a:pt x="3995794" y="592060"/>
                  <a:pt x="3818806" y="601927"/>
                </a:cubicBezTo>
                <a:cubicBezTo>
                  <a:pt x="3641818" y="611794"/>
                  <a:pt x="3514764" y="619292"/>
                  <a:pt x="3419003" y="601927"/>
                </a:cubicBezTo>
                <a:cubicBezTo>
                  <a:pt x="3323242" y="584562"/>
                  <a:pt x="2916633" y="623563"/>
                  <a:pt x="2729688" y="601927"/>
                </a:cubicBezTo>
                <a:cubicBezTo>
                  <a:pt x="2542744" y="580291"/>
                  <a:pt x="2241494" y="619868"/>
                  <a:pt x="1847365" y="601927"/>
                </a:cubicBezTo>
                <a:cubicBezTo>
                  <a:pt x="1453236" y="583986"/>
                  <a:pt x="1548465" y="601175"/>
                  <a:pt x="1254554" y="601927"/>
                </a:cubicBezTo>
                <a:cubicBezTo>
                  <a:pt x="960643" y="602679"/>
                  <a:pt x="926139" y="583237"/>
                  <a:pt x="758247" y="601927"/>
                </a:cubicBezTo>
                <a:cubicBezTo>
                  <a:pt x="590355" y="620617"/>
                  <a:pt x="333110" y="567854"/>
                  <a:pt x="0" y="601927"/>
                </a:cubicBezTo>
                <a:cubicBezTo>
                  <a:pt x="-5603" y="460444"/>
                  <a:pt x="20837" y="210188"/>
                  <a:pt x="0" y="0"/>
                </a:cubicBezTo>
                <a:close/>
              </a:path>
              <a:path w="9650413" h="601927" stroke="0" extrusionOk="0">
                <a:moveTo>
                  <a:pt x="0" y="0"/>
                </a:moveTo>
                <a:cubicBezTo>
                  <a:pt x="108817" y="-19211"/>
                  <a:pt x="241241" y="15430"/>
                  <a:pt x="399803" y="0"/>
                </a:cubicBezTo>
                <a:cubicBezTo>
                  <a:pt x="558365" y="-15430"/>
                  <a:pt x="700855" y="-3115"/>
                  <a:pt x="992614" y="0"/>
                </a:cubicBezTo>
                <a:cubicBezTo>
                  <a:pt x="1284373" y="3115"/>
                  <a:pt x="1320472" y="19788"/>
                  <a:pt x="1488921" y="0"/>
                </a:cubicBezTo>
                <a:cubicBezTo>
                  <a:pt x="1657370" y="-19788"/>
                  <a:pt x="1955547" y="10205"/>
                  <a:pt x="2274740" y="0"/>
                </a:cubicBezTo>
                <a:cubicBezTo>
                  <a:pt x="2593933" y="-10205"/>
                  <a:pt x="2601775" y="-10415"/>
                  <a:pt x="2771047" y="0"/>
                </a:cubicBezTo>
                <a:cubicBezTo>
                  <a:pt x="2940319" y="10415"/>
                  <a:pt x="3052120" y="-4120"/>
                  <a:pt x="3170850" y="0"/>
                </a:cubicBezTo>
                <a:cubicBezTo>
                  <a:pt x="3289580" y="4120"/>
                  <a:pt x="3637717" y="-22750"/>
                  <a:pt x="3956669" y="0"/>
                </a:cubicBezTo>
                <a:cubicBezTo>
                  <a:pt x="4275621" y="22750"/>
                  <a:pt x="4457834" y="-4959"/>
                  <a:pt x="4742489" y="0"/>
                </a:cubicBezTo>
                <a:cubicBezTo>
                  <a:pt x="5027144" y="4959"/>
                  <a:pt x="5102850" y="2487"/>
                  <a:pt x="5238796" y="0"/>
                </a:cubicBezTo>
                <a:cubicBezTo>
                  <a:pt x="5374742" y="-2487"/>
                  <a:pt x="5652933" y="13227"/>
                  <a:pt x="5928111" y="0"/>
                </a:cubicBezTo>
                <a:cubicBezTo>
                  <a:pt x="6203289" y="-13227"/>
                  <a:pt x="6394859" y="-7317"/>
                  <a:pt x="6520922" y="0"/>
                </a:cubicBezTo>
                <a:cubicBezTo>
                  <a:pt x="6646985" y="7317"/>
                  <a:pt x="6734105" y="-13585"/>
                  <a:pt x="6920725" y="0"/>
                </a:cubicBezTo>
                <a:cubicBezTo>
                  <a:pt x="7107345" y="13585"/>
                  <a:pt x="7459717" y="41382"/>
                  <a:pt x="7803048" y="0"/>
                </a:cubicBezTo>
                <a:cubicBezTo>
                  <a:pt x="8146379" y="-41382"/>
                  <a:pt x="8104611" y="6323"/>
                  <a:pt x="8299355" y="0"/>
                </a:cubicBezTo>
                <a:cubicBezTo>
                  <a:pt x="8494099" y="-6323"/>
                  <a:pt x="9177847" y="2099"/>
                  <a:pt x="9650413" y="0"/>
                </a:cubicBezTo>
                <a:cubicBezTo>
                  <a:pt x="9625334" y="288171"/>
                  <a:pt x="9660920" y="332097"/>
                  <a:pt x="9650413" y="601927"/>
                </a:cubicBezTo>
                <a:cubicBezTo>
                  <a:pt x="9385650" y="627534"/>
                  <a:pt x="9272549" y="601165"/>
                  <a:pt x="9057602" y="601927"/>
                </a:cubicBezTo>
                <a:cubicBezTo>
                  <a:pt x="8842655" y="602689"/>
                  <a:pt x="8426757" y="562702"/>
                  <a:pt x="8175278" y="601927"/>
                </a:cubicBezTo>
                <a:cubicBezTo>
                  <a:pt x="7923799" y="641152"/>
                  <a:pt x="7658722" y="619305"/>
                  <a:pt x="7292955" y="601927"/>
                </a:cubicBezTo>
                <a:cubicBezTo>
                  <a:pt x="6927188" y="584549"/>
                  <a:pt x="6770747" y="600291"/>
                  <a:pt x="6410631" y="601927"/>
                </a:cubicBezTo>
                <a:cubicBezTo>
                  <a:pt x="6050515" y="603563"/>
                  <a:pt x="5878047" y="614645"/>
                  <a:pt x="5721316" y="601927"/>
                </a:cubicBezTo>
                <a:cubicBezTo>
                  <a:pt x="5564585" y="589209"/>
                  <a:pt x="5262476" y="622850"/>
                  <a:pt x="5128505" y="601927"/>
                </a:cubicBezTo>
                <a:cubicBezTo>
                  <a:pt x="4994534" y="581004"/>
                  <a:pt x="4630951" y="605300"/>
                  <a:pt x="4439190" y="601927"/>
                </a:cubicBezTo>
                <a:cubicBezTo>
                  <a:pt x="4247429" y="598554"/>
                  <a:pt x="4122355" y="608525"/>
                  <a:pt x="4039387" y="601927"/>
                </a:cubicBezTo>
                <a:cubicBezTo>
                  <a:pt x="3956419" y="595329"/>
                  <a:pt x="3511710" y="587565"/>
                  <a:pt x="3350072" y="601927"/>
                </a:cubicBezTo>
                <a:cubicBezTo>
                  <a:pt x="3188434" y="616289"/>
                  <a:pt x="2767014" y="577889"/>
                  <a:pt x="2564253" y="601927"/>
                </a:cubicBezTo>
                <a:cubicBezTo>
                  <a:pt x="2361492" y="625965"/>
                  <a:pt x="2085146" y="594218"/>
                  <a:pt x="1681929" y="601927"/>
                </a:cubicBezTo>
                <a:cubicBezTo>
                  <a:pt x="1278712" y="609636"/>
                  <a:pt x="1462826" y="584923"/>
                  <a:pt x="1282126" y="601927"/>
                </a:cubicBezTo>
                <a:cubicBezTo>
                  <a:pt x="1101426" y="618931"/>
                  <a:pt x="975093" y="603932"/>
                  <a:pt x="882323" y="601927"/>
                </a:cubicBezTo>
                <a:cubicBezTo>
                  <a:pt x="789553" y="599922"/>
                  <a:pt x="192837" y="566051"/>
                  <a:pt x="0" y="601927"/>
                </a:cubicBezTo>
                <a:cubicBezTo>
                  <a:pt x="5918" y="419288"/>
                  <a:pt x="-19200" y="288075"/>
                  <a:pt x="0" y="0"/>
                </a:cubicBezTo>
                <a:close/>
              </a:path>
            </a:pathLst>
          </a:cu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de-DE" sz="1400">
                <a:solidFill>
                  <a:schemeClr val="tx1"/>
                </a:solidFill>
              </a:rPr>
              <a:t>		Markiere auf der Zielscheibe für jede Kategorie, wie nah du deinem Lernziel bereits gekommen bist, indem du 		einen Punkt entsprechend deiner Einschätzung setzt.</a:t>
            </a:r>
            <a:endParaRPr lang="de-DE" sz="1200" b="1">
              <a:solidFill>
                <a:schemeClr val="tx1"/>
              </a:solidFill>
            </a:endParaRPr>
          </a:p>
        </p:txBody>
      </p:sp>
      <p:pic>
        <p:nvPicPr>
          <p:cNvPr id="1748100320" name="Grafik 6" descr="Ein Bild, das Entwurf, Screenshot, Design, Schwarzweiß enthält.&#10;&#10;KI-generierte Inhalte können fehlerhaft sein."/>
          <p:cNvPicPr>
            <a:picLocks noChangeAspect="1"/>
          </p:cNvPicPr>
          <p:nvPr/>
        </p:nvPicPr>
        <p:blipFill rotWithShape="1">
          <a:blip r:embed="rId3"/>
          <a:stretch/>
        </p:blipFill>
        <p:spPr bwMode="auto">
          <a:xfrm>
            <a:off x="850479" y="1135003"/>
            <a:ext cx="438016" cy="541230"/>
          </a:xfrm>
          <a:prstGeom prst="rect">
            <a:avLst/>
          </a:prstGeom>
        </p:spPr>
      </p:pic>
      <p:sp>
        <p:nvSpPr>
          <p:cNvPr id="672377998" name="Rechteck 7"/>
          <p:cNvSpPr/>
          <p:nvPr/>
        </p:nvSpPr>
        <p:spPr bwMode="auto">
          <a:xfrm>
            <a:off x="734838" y="5910151"/>
            <a:ext cx="2413439" cy="1042865"/>
          </a:xfrm>
          <a:custGeom>
            <a:avLst/>
            <a:gdLst>
              <a:gd name="connsiteX0" fmla="*/ 0 w 2413439"/>
              <a:gd name="connsiteY0" fmla="*/ 0 h 1042865"/>
              <a:gd name="connsiteX1" fmla="*/ 506822 w 2413439"/>
              <a:gd name="connsiteY1" fmla="*/ 0 h 1042865"/>
              <a:gd name="connsiteX2" fmla="*/ 1037779 w 2413439"/>
              <a:gd name="connsiteY2" fmla="*/ 0 h 1042865"/>
              <a:gd name="connsiteX3" fmla="*/ 1568735 w 2413439"/>
              <a:gd name="connsiteY3" fmla="*/ 0 h 1042865"/>
              <a:gd name="connsiteX4" fmla="*/ 2413439 w 2413439"/>
              <a:gd name="connsiteY4" fmla="*/ 0 h 1042865"/>
              <a:gd name="connsiteX5" fmla="*/ 2413439 w 2413439"/>
              <a:gd name="connsiteY5" fmla="*/ 500575 h 1042865"/>
              <a:gd name="connsiteX6" fmla="*/ 2413439 w 2413439"/>
              <a:gd name="connsiteY6" fmla="*/ 1042865 h 1042865"/>
              <a:gd name="connsiteX7" fmla="*/ 1882482 w 2413439"/>
              <a:gd name="connsiteY7" fmla="*/ 1042865 h 1042865"/>
              <a:gd name="connsiteX8" fmla="*/ 1472198 w 2413439"/>
              <a:gd name="connsiteY8" fmla="*/ 1042865 h 1042865"/>
              <a:gd name="connsiteX9" fmla="*/ 1061913 w 2413439"/>
              <a:gd name="connsiteY9" fmla="*/ 1042865 h 1042865"/>
              <a:gd name="connsiteX10" fmla="*/ 530957 w 2413439"/>
              <a:gd name="connsiteY10" fmla="*/ 1042865 h 1042865"/>
              <a:gd name="connsiteX11" fmla="*/ 0 w 2413439"/>
              <a:gd name="connsiteY11" fmla="*/ 1042865 h 1042865"/>
              <a:gd name="connsiteX12" fmla="*/ 0 w 2413439"/>
              <a:gd name="connsiteY12" fmla="*/ 521433 h 1042865"/>
              <a:gd name="connsiteX13" fmla="*/ 0 w 2413439"/>
              <a:gd name="connsiteY13" fmla="*/ 0 h 104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3439" h="1042865" extrusionOk="0">
                <a:moveTo>
                  <a:pt x="0" y="0"/>
                </a:moveTo>
                <a:cubicBezTo>
                  <a:pt x="241502" y="-35508"/>
                  <a:pt x="353671" y="28275"/>
                  <a:pt x="506822" y="0"/>
                </a:cubicBezTo>
                <a:cubicBezTo>
                  <a:pt x="659973" y="-28275"/>
                  <a:pt x="918172" y="31398"/>
                  <a:pt x="1037779" y="0"/>
                </a:cubicBezTo>
                <a:cubicBezTo>
                  <a:pt x="1157386" y="-31398"/>
                  <a:pt x="1317126" y="19318"/>
                  <a:pt x="1568735" y="0"/>
                </a:cubicBezTo>
                <a:cubicBezTo>
                  <a:pt x="1820344" y="-19318"/>
                  <a:pt x="2082456" y="10138"/>
                  <a:pt x="2413439" y="0"/>
                </a:cubicBezTo>
                <a:cubicBezTo>
                  <a:pt x="2468320" y="131298"/>
                  <a:pt x="2394479" y="307098"/>
                  <a:pt x="2413439" y="500575"/>
                </a:cubicBezTo>
                <a:cubicBezTo>
                  <a:pt x="2432399" y="694052"/>
                  <a:pt x="2393941" y="821094"/>
                  <a:pt x="2413439" y="1042865"/>
                </a:cubicBezTo>
                <a:cubicBezTo>
                  <a:pt x="2210166" y="1044157"/>
                  <a:pt x="2012844" y="988477"/>
                  <a:pt x="1882482" y="1042865"/>
                </a:cubicBezTo>
                <a:cubicBezTo>
                  <a:pt x="1752120" y="1097253"/>
                  <a:pt x="1564354" y="1015841"/>
                  <a:pt x="1472198" y="1042865"/>
                </a:cubicBezTo>
                <a:cubicBezTo>
                  <a:pt x="1380042" y="1069889"/>
                  <a:pt x="1171894" y="1013171"/>
                  <a:pt x="1061913" y="1042865"/>
                </a:cubicBezTo>
                <a:cubicBezTo>
                  <a:pt x="951932" y="1072559"/>
                  <a:pt x="782218" y="1029640"/>
                  <a:pt x="530957" y="1042865"/>
                </a:cubicBezTo>
                <a:cubicBezTo>
                  <a:pt x="279696" y="1056090"/>
                  <a:pt x="106730" y="1023746"/>
                  <a:pt x="0" y="1042865"/>
                </a:cubicBezTo>
                <a:cubicBezTo>
                  <a:pt x="-22186" y="829775"/>
                  <a:pt x="24006" y="766314"/>
                  <a:pt x="0" y="521433"/>
                </a:cubicBezTo>
                <a:cubicBezTo>
                  <a:pt x="-24006" y="276552"/>
                  <a:pt x="34263" y="155682"/>
                  <a:pt x="0" y="0"/>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defRPr/>
            </a:pPr>
            <a:r>
              <a:rPr lang="de-DE">
                <a:solidFill>
                  <a:schemeClr val="accent3"/>
                </a:solidFill>
              </a:rPr>
              <a:t>Ich konnte mich heute gut konzentrieren.</a:t>
            </a:r>
            <a:endParaRPr/>
          </a:p>
        </p:txBody>
      </p:sp>
      <p:sp>
        <p:nvSpPr>
          <p:cNvPr id="1194722846" name="Rechteck 8"/>
          <p:cNvSpPr/>
          <p:nvPr/>
        </p:nvSpPr>
        <p:spPr bwMode="auto">
          <a:xfrm>
            <a:off x="7757674" y="5910149"/>
            <a:ext cx="2413439" cy="1042865"/>
          </a:xfrm>
          <a:custGeom>
            <a:avLst/>
            <a:gdLst>
              <a:gd name="connsiteX0" fmla="*/ 0 w 2413439"/>
              <a:gd name="connsiteY0" fmla="*/ 0 h 1042865"/>
              <a:gd name="connsiteX1" fmla="*/ 506822 w 2413439"/>
              <a:gd name="connsiteY1" fmla="*/ 0 h 1042865"/>
              <a:gd name="connsiteX2" fmla="*/ 1037779 w 2413439"/>
              <a:gd name="connsiteY2" fmla="*/ 0 h 1042865"/>
              <a:gd name="connsiteX3" fmla="*/ 1568735 w 2413439"/>
              <a:gd name="connsiteY3" fmla="*/ 0 h 1042865"/>
              <a:gd name="connsiteX4" fmla="*/ 2413439 w 2413439"/>
              <a:gd name="connsiteY4" fmla="*/ 0 h 1042865"/>
              <a:gd name="connsiteX5" fmla="*/ 2413439 w 2413439"/>
              <a:gd name="connsiteY5" fmla="*/ 500575 h 1042865"/>
              <a:gd name="connsiteX6" fmla="*/ 2413439 w 2413439"/>
              <a:gd name="connsiteY6" fmla="*/ 1042865 h 1042865"/>
              <a:gd name="connsiteX7" fmla="*/ 1882482 w 2413439"/>
              <a:gd name="connsiteY7" fmla="*/ 1042865 h 1042865"/>
              <a:gd name="connsiteX8" fmla="*/ 1472198 w 2413439"/>
              <a:gd name="connsiteY8" fmla="*/ 1042865 h 1042865"/>
              <a:gd name="connsiteX9" fmla="*/ 1061913 w 2413439"/>
              <a:gd name="connsiteY9" fmla="*/ 1042865 h 1042865"/>
              <a:gd name="connsiteX10" fmla="*/ 530957 w 2413439"/>
              <a:gd name="connsiteY10" fmla="*/ 1042865 h 1042865"/>
              <a:gd name="connsiteX11" fmla="*/ 0 w 2413439"/>
              <a:gd name="connsiteY11" fmla="*/ 1042865 h 1042865"/>
              <a:gd name="connsiteX12" fmla="*/ 0 w 2413439"/>
              <a:gd name="connsiteY12" fmla="*/ 521433 h 1042865"/>
              <a:gd name="connsiteX13" fmla="*/ 0 w 2413439"/>
              <a:gd name="connsiteY13" fmla="*/ 0 h 104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3439" h="1042865" extrusionOk="0">
                <a:moveTo>
                  <a:pt x="0" y="0"/>
                </a:moveTo>
                <a:cubicBezTo>
                  <a:pt x="241502" y="-35508"/>
                  <a:pt x="353671" y="28275"/>
                  <a:pt x="506822" y="0"/>
                </a:cubicBezTo>
                <a:cubicBezTo>
                  <a:pt x="659973" y="-28275"/>
                  <a:pt x="918172" y="31398"/>
                  <a:pt x="1037779" y="0"/>
                </a:cubicBezTo>
                <a:cubicBezTo>
                  <a:pt x="1157386" y="-31398"/>
                  <a:pt x="1317126" y="19318"/>
                  <a:pt x="1568735" y="0"/>
                </a:cubicBezTo>
                <a:cubicBezTo>
                  <a:pt x="1820344" y="-19318"/>
                  <a:pt x="2082456" y="10138"/>
                  <a:pt x="2413439" y="0"/>
                </a:cubicBezTo>
                <a:cubicBezTo>
                  <a:pt x="2468320" y="131298"/>
                  <a:pt x="2394479" y="307098"/>
                  <a:pt x="2413439" y="500575"/>
                </a:cubicBezTo>
                <a:cubicBezTo>
                  <a:pt x="2432399" y="694052"/>
                  <a:pt x="2393941" y="821094"/>
                  <a:pt x="2413439" y="1042865"/>
                </a:cubicBezTo>
                <a:cubicBezTo>
                  <a:pt x="2210166" y="1044157"/>
                  <a:pt x="2012844" y="988477"/>
                  <a:pt x="1882482" y="1042865"/>
                </a:cubicBezTo>
                <a:cubicBezTo>
                  <a:pt x="1752120" y="1097253"/>
                  <a:pt x="1564354" y="1015841"/>
                  <a:pt x="1472198" y="1042865"/>
                </a:cubicBezTo>
                <a:cubicBezTo>
                  <a:pt x="1380042" y="1069889"/>
                  <a:pt x="1171894" y="1013171"/>
                  <a:pt x="1061913" y="1042865"/>
                </a:cubicBezTo>
                <a:cubicBezTo>
                  <a:pt x="951932" y="1072559"/>
                  <a:pt x="782218" y="1029640"/>
                  <a:pt x="530957" y="1042865"/>
                </a:cubicBezTo>
                <a:cubicBezTo>
                  <a:pt x="279696" y="1056090"/>
                  <a:pt x="106730" y="1023746"/>
                  <a:pt x="0" y="1042865"/>
                </a:cubicBezTo>
                <a:cubicBezTo>
                  <a:pt x="-22186" y="829775"/>
                  <a:pt x="24006" y="766314"/>
                  <a:pt x="0" y="521433"/>
                </a:cubicBezTo>
                <a:cubicBezTo>
                  <a:pt x="-24006" y="276552"/>
                  <a:pt x="34263" y="155682"/>
                  <a:pt x="0" y="0"/>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defRPr/>
            </a:pPr>
            <a:r>
              <a:rPr lang="de-DE">
                <a:solidFill>
                  <a:schemeClr val="accent3"/>
                </a:solidFill>
              </a:rPr>
              <a:t>Ich bin mit meinem Ergebnis zufrieden.</a:t>
            </a:r>
            <a:endParaRPr/>
          </a:p>
        </p:txBody>
      </p:sp>
      <p:sp>
        <p:nvSpPr>
          <p:cNvPr id="1476485864" name="Rechteck 9"/>
          <p:cNvSpPr/>
          <p:nvPr/>
        </p:nvSpPr>
        <p:spPr bwMode="auto">
          <a:xfrm>
            <a:off x="7740196" y="2450158"/>
            <a:ext cx="2413439" cy="1042865"/>
          </a:xfrm>
          <a:custGeom>
            <a:avLst/>
            <a:gdLst>
              <a:gd name="connsiteX0" fmla="*/ 0 w 2413439"/>
              <a:gd name="connsiteY0" fmla="*/ 0 h 1042865"/>
              <a:gd name="connsiteX1" fmla="*/ 506822 w 2413439"/>
              <a:gd name="connsiteY1" fmla="*/ 0 h 1042865"/>
              <a:gd name="connsiteX2" fmla="*/ 1037779 w 2413439"/>
              <a:gd name="connsiteY2" fmla="*/ 0 h 1042865"/>
              <a:gd name="connsiteX3" fmla="*/ 1568735 w 2413439"/>
              <a:gd name="connsiteY3" fmla="*/ 0 h 1042865"/>
              <a:gd name="connsiteX4" fmla="*/ 2413439 w 2413439"/>
              <a:gd name="connsiteY4" fmla="*/ 0 h 1042865"/>
              <a:gd name="connsiteX5" fmla="*/ 2413439 w 2413439"/>
              <a:gd name="connsiteY5" fmla="*/ 500575 h 1042865"/>
              <a:gd name="connsiteX6" fmla="*/ 2413439 w 2413439"/>
              <a:gd name="connsiteY6" fmla="*/ 1042865 h 1042865"/>
              <a:gd name="connsiteX7" fmla="*/ 1882482 w 2413439"/>
              <a:gd name="connsiteY7" fmla="*/ 1042865 h 1042865"/>
              <a:gd name="connsiteX8" fmla="*/ 1472198 w 2413439"/>
              <a:gd name="connsiteY8" fmla="*/ 1042865 h 1042865"/>
              <a:gd name="connsiteX9" fmla="*/ 1061913 w 2413439"/>
              <a:gd name="connsiteY9" fmla="*/ 1042865 h 1042865"/>
              <a:gd name="connsiteX10" fmla="*/ 530957 w 2413439"/>
              <a:gd name="connsiteY10" fmla="*/ 1042865 h 1042865"/>
              <a:gd name="connsiteX11" fmla="*/ 0 w 2413439"/>
              <a:gd name="connsiteY11" fmla="*/ 1042865 h 1042865"/>
              <a:gd name="connsiteX12" fmla="*/ 0 w 2413439"/>
              <a:gd name="connsiteY12" fmla="*/ 521433 h 1042865"/>
              <a:gd name="connsiteX13" fmla="*/ 0 w 2413439"/>
              <a:gd name="connsiteY13" fmla="*/ 0 h 104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3439" h="1042865" extrusionOk="0">
                <a:moveTo>
                  <a:pt x="0" y="0"/>
                </a:moveTo>
                <a:cubicBezTo>
                  <a:pt x="241502" y="-35508"/>
                  <a:pt x="353671" y="28275"/>
                  <a:pt x="506822" y="0"/>
                </a:cubicBezTo>
                <a:cubicBezTo>
                  <a:pt x="659973" y="-28275"/>
                  <a:pt x="918172" y="31398"/>
                  <a:pt x="1037779" y="0"/>
                </a:cubicBezTo>
                <a:cubicBezTo>
                  <a:pt x="1157386" y="-31398"/>
                  <a:pt x="1317126" y="19318"/>
                  <a:pt x="1568735" y="0"/>
                </a:cubicBezTo>
                <a:cubicBezTo>
                  <a:pt x="1820344" y="-19318"/>
                  <a:pt x="2082456" y="10138"/>
                  <a:pt x="2413439" y="0"/>
                </a:cubicBezTo>
                <a:cubicBezTo>
                  <a:pt x="2468320" y="131298"/>
                  <a:pt x="2394479" y="307098"/>
                  <a:pt x="2413439" y="500575"/>
                </a:cubicBezTo>
                <a:cubicBezTo>
                  <a:pt x="2432399" y="694052"/>
                  <a:pt x="2393941" y="821094"/>
                  <a:pt x="2413439" y="1042865"/>
                </a:cubicBezTo>
                <a:cubicBezTo>
                  <a:pt x="2210166" y="1044157"/>
                  <a:pt x="2012844" y="988477"/>
                  <a:pt x="1882482" y="1042865"/>
                </a:cubicBezTo>
                <a:cubicBezTo>
                  <a:pt x="1752120" y="1097253"/>
                  <a:pt x="1564354" y="1015841"/>
                  <a:pt x="1472198" y="1042865"/>
                </a:cubicBezTo>
                <a:cubicBezTo>
                  <a:pt x="1380042" y="1069889"/>
                  <a:pt x="1171894" y="1013171"/>
                  <a:pt x="1061913" y="1042865"/>
                </a:cubicBezTo>
                <a:cubicBezTo>
                  <a:pt x="951932" y="1072559"/>
                  <a:pt x="782218" y="1029640"/>
                  <a:pt x="530957" y="1042865"/>
                </a:cubicBezTo>
                <a:cubicBezTo>
                  <a:pt x="279696" y="1056090"/>
                  <a:pt x="106730" y="1023746"/>
                  <a:pt x="0" y="1042865"/>
                </a:cubicBezTo>
                <a:cubicBezTo>
                  <a:pt x="-22186" y="829775"/>
                  <a:pt x="24006" y="766314"/>
                  <a:pt x="0" y="521433"/>
                </a:cubicBezTo>
                <a:cubicBezTo>
                  <a:pt x="-24006" y="276552"/>
                  <a:pt x="34263" y="155682"/>
                  <a:pt x="0" y="0"/>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defRPr/>
            </a:pPr>
            <a:r>
              <a:rPr lang="de-DE">
                <a:solidFill>
                  <a:schemeClr val="accent3"/>
                </a:solidFill>
              </a:rPr>
              <a:t>Ich habe die Aufgabe verstanden.</a:t>
            </a:r>
            <a:endParaRPr/>
          </a:p>
        </p:txBody>
      </p:sp>
      <p:sp>
        <p:nvSpPr>
          <p:cNvPr id="607776115" name="Rechteck 10"/>
          <p:cNvSpPr/>
          <p:nvPr/>
        </p:nvSpPr>
        <p:spPr bwMode="auto">
          <a:xfrm>
            <a:off x="538178" y="2467777"/>
            <a:ext cx="2413439" cy="1042865"/>
          </a:xfrm>
          <a:custGeom>
            <a:avLst/>
            <a:gdLst>
              <a:gd name="connsiteX0" fmla="*/ 0 w 2413439"/>
              <a:gd name="connsiteY0" fmla="*/ 0 h 1042865"/>
              <a:gd name="connsiteX1" fmla="*/ 506822 w 2413439"/>
              <a:gd name="connsiteY1" fmla="*/ 0 h 1042865"/>
              <a:gd name="connsiteX2" fmla="*/ 1037779 w 2413439"/>
              <a:gd name="connsiteY2" fmla="*/ 0 h 1042865"/>
              <a:gd name="connsiteX3" fmla="*/ 1568735 w 2413439"/>
              <a:gd name="connsiteY3" fmla="*/ 0 h 1042865"/>
              <a:gd name="connsiteX4" fmla="*/ 2413439 w 2413439"/>
              <a:gd name="connsiteY4" fmla="*/ 0 h 1042865"/>
              <a:gd name="connsiteX5" fmla="*/ 2413439 w 2413439"/>
              <a:gd name="connsiteY5" fmla="*/ 500575 h 1042865"/>
              <a:gd name="connsiteX6" fmla="*/ 2413439 w 2413439"/>
              <a:gd name="connsiteY6" fmla="*/ 1042865 h 1042865"/>
              <a:gd name="connsiteX7" fmla="*/ 1882482 w 2413439"/>
              <a:gd name="connsiteY7" fmla="*/ 1042865 h 1042865"/>
              <a:gd name="connsiteX8" fmla="*/ 1472198 w 2413439"/>
              <a:gd name="connsiteY8" fmla="*/ 1042865 h 1042865"/>
              <a:gd name="connsiteX9" fmla="*/ 1061913 w 2413439"/>
              <a:gd name="connsiteY9" fmla="*/ 1042865 h 1042865"/>
              <a:gd name="connsiteX10" fmla="*/ 530957 w 2413439"/>
              <a:gd name="connsiteY10" fmla="*/ 1042865 h 1042865"/>
              <a:gd name="connsiteX11" fmla="*/ 0 w 2413439"/>
              <a:gd name="connsiteY11" fmla="*/ 1042865 h 1042865"/>
              <a:gd name="connsiteX12" fmla="*/ 0 w 2413439"/>
              <a:gd name="connsiteY12" fmla="*/ 521433 h 1042865"/>
              <a:gd name="connsiteX13" fmla="*/ 0 w 2413439"/>
              <a:gd name="connsiteY13" fmla="*/ 0 h 104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3439" h="1042865" extrusionOk="0">
                <a:moveTo>
                  <a:pt x="0" y="0"/>
                </a:moveTo>
                <a:cubicBezTo>
                  <a:pt x="241502" y="-35508"/>
                  <a:pt x="353671" y="28275"/>
                  <a:pt x="506822" y="0"/>
                </a:cubicBezTo>
                <a:cubicBezTo>
                  <a:pt x="659973" y="-28275"/>
                  <a:pt x="918172" y="31398"/>
                  <a:pt x="1037779" y="0"/>
                </a:cubicBezTo>
                <a:cubicBezTo>
                  <a:pt x="1157386" y="-31398"/>
                  <a:pt x="1317126" y="19318"/>
                  <a:pt x="1568735" y="0"/>
                </a:cubicBezTo>
                <a:cubicBezTo>
                  <a:pt x="1820344" y="-19318"/>
                  <a:pt x="2082456" y="10138"/>
                  <a:pt x="2413439" y="0"/>
                </a:cubicBezTo>
                <a:cubicBezTo>
                  <a:pt x="2468320" y="131298"/>
                  <a:pt x="2394479" y="307098"/>
                  <a:pt x="2413439" y="500575"/>
                </a:cubicBezTo>
                <a:cubicBezTo>
                  <a:pt x="2432399" y="694052"/>
                  <a:pt x="2393941" y="821094"/>
                  <a:pt x="2413439" y="1042865"/>
                </a:cubicBezTo>
                <a:cubicBezTo>
                  <a:pt x="2210166" y="1044157"/>
                  <a:pt x="2012844" y="988477"/>
                  <a:pt x="1882482" y="1042865"/>
                </a:cubicBezTo>
                <a:cubicBezTo>
                  <a:pt x="1752120" y="1097253"/>
                  <a:pt x="1564354" y="1015841"/>
                  <a:pt x="1472198" y="1042865"/>
                </a:cubicBezTo>
                <a:cubicBezTo>
                  <a:pt x="1380042" y="1069889"/>
                  <a:pt x="1171894" y="1013171"/>
                  <a:pt x="1061913" y="1042865"/>
                </a:cubicBezTo>
                <a:cubicBezTo>
                  <a:pt x="951932" y="1072559"/>
                  <a:pt x="782218" y="1029640"/>
                  <a:pt x="530957" y="1042865"/>
                </a:cubicBezTo>
                <a:cubicBezTo>
                  <a:pt x="279696" y="1056090"/>
                  <a:pt x="106730" y="1023746"/>
                  <a:pt x="0" y="1042865"/>
                </a:cubicBezTo>
                <a:cubicBezTo>
                  <a:pt x="-22186" y="829775"/>
                  <a:pt x="24006" y="766314"/>
                  <a:pt x="0" y="521433"/>
                </a:cubicBezTo>
                <a:cubicBezTo>
                  <a:pt x="-24006" y="276552"/>
                  <a:pt x="34263" y="155682"/>
                  <a:pt x="0" y="0"/>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defRPr/>
            </a:pPr>
            <a:r>
              <a:rPr lang="de-DE">
                <a:solidFill>
                  <a:schemeClr val="accent3"/>
                </a:solidFill>
              </a:rPr>
              <a:t>Ich habe mich wohl gefühlt. </a:t>
            </a:r>
            <a:endParaRPr/>
          </a:p>
        </p:txBody>
      </p:sp>
      <p:pic>
        <p:nvPicPr>
          <p:cNvPr id="292063376" name="Grafik 12" descr="Ein Bild, das Kreis, Schwarzweiß, Kunst, Spirale enthält.&#10;&#10;KI-generierte Inhalte können fehlerhaft sein."/>
          <p:cNvPicPr>
            <a:picLocks noChangeAspect="1"/>
          </p:cNvPicPr>
          <p:nvPr/>
        </p:nvPicPr>
        <p:blipFill rotWithShape="1">
          <a:blip r:embed="rId4"/>
          <a:stretch/>
        </p:blipFill>
        <p:spPr bwMode="auto">
          <a:xfrm>
            <a:off x="3029124" y="2155395"/>
            <a:ext cx="4670139" cy="4670139"/>
          </a:xfrm>
          <a:prstGeom prst="rect">
            <a:avLst/>
          </a:prstGeom>
        </p:spPr>
      </p:pic>
      <p:cxnSp>
        <p:nvCxnSpPr>
          <p:cNvPr id="843329259" name="Gerader Verbinder 14"/>
          <p:cNvCxnSpPr/>
          <p:nvPr/>
        </p:nvCxnSpPr>
        <p:spPr bwMode="auto">
          <a:xfrm>
            <a:off x="5345905" y="1938690"/>
            <a:ext cx="0" cy="5005700"/>
          </a:xfrm>
          <a:prstGeom prst="line">
            <a:avLst/>
          </a:prstGeom>
          <a:ln>
            <a:solidFill>
              <a:srgbClr val="1A7950"/>
            </a:solidFill>
          </a:ln>
        </p:spPr>
        <p:style>
          <a:lnRef idx="2">
            <a:schemeClr val="accent1"/>
          </a:lnRef>
          <a:fillRef idx="0">
            <a:schemeClr val="accent1"/>
          </a:fillRef>
          <a:effectRef idx="1">
            <a:schemeClr val="accent1"/>
          </a:effectRef>
          <a:fontRef idx="minor">
            <a:schemeClr val="tx1"/>
          </a:fontRef>
        </p:style>
      </p:cxnSp>
      <p:cxnSp>
        <p:nvCxnSpPr>
          <p:cNvPr id="1675025534" name="Gerader Verbinder 15"/>
          <p:cNvCxnSpPr/>
          <p:nvPr/>
        </p:nvCxnSpPr>
        <p:spPr bwMode="auto">
          <a:xfrm>
            <a:off x="2487168" y="4489347"/>
            <a:ext cx="5751576" cy="0"/>
          </a:xfrm>
          <a:prstGeom prst="line">
            <a:avLst/>
          </a:prstGeom>
          <a:ln>
            <a:solidFill>
              <a:srgbClr val="1A7950"/>
            </a:solidFill>
          </a:ln>
        </p:spPr>
        <p:style>
          <a:lnRef idx="2">
            <a:schemeClr val="accent1"/>
          </a:lnRef>
          <a:fillRef idx="0">
            <a:schemeClr val="accent1"/>
          </a:fillRef>
          <a:effectRef idx="1">
            <a:schemeClr val="accent1"/>
          </a:effectRef>
          <a:fontRef idx="minor">
            <a:schemeClr val="tx1"/>
          </a:fontRef>
        </p:style>
      </p:cxnSp>
      <p:sp>
        <p:nvSpPr>
          <p:cNvPr id="44397042" name="Textfeld 19"/>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Canva</a:t>
            </a:r>
            <a:r>
              <a:rPr lang="de-DE" sz="1000" dirty="0">
                <a:cs typeface="Arial"/>
              </a:rPr>
              <a:t> AI 1.0</a:t>
            </a:r>
            <a:endParaRPr dirty="0"/>
          </a:p>
        </p:txBody>
      </p:sp>
      <p:pic>
        <p:nvPicPr>
          <p:cNvPr id="818670623" name="Grafik 4"/>
          <p:cNvPicPr>
            <a:picLocks noChangeAspect="1"/>
          </p:cNvPicPr>
          <p:nvPr/>
        </p:nvPicPr>
        <p:blipFill rotWithShape="1">
          <a:blip r:embed="rId5"/>
          <a:stretch/>
        </p:blipFill>
        <p:spPr bwMode="auto">
          <a:xfrm>
            <a:off x="518319" y="292875"/>
            <a:ext cx="1195726" cy="648285"/>
          </a:xfrm>
          <a:prstGeom prst="rect">
            <a:avLst/>
          </a:prstGeom>
        </p:spPr>
      </p:pic>
      <p:sp>
        <p:nvSpPr>
          <p:cNvPr id="2" name="Fußzeilenplatzhalter 2">
            <a:extLst>
              <a:ext uri="{FF2B5EF4-FFF2-40B4-BE49-F238E27FC236}">
                <a16:creationId xmlns:a16="http://schemas.microsoft.com/office/drawing/2014/main" id="{36C03A6F-89C9-8460-1335-D8467CF56942}"/>
              </a:ext>
            </a:extLst>
          </p:cNvPr>
          <p:cNvSpPr>
            <a:spLocks noGrp="1"/>
          </p:cNvSpPr>
          <p:nvPr>
            <p:ph type="ftr" sz="quarter" idx="11"/>
          </p:nvPr>
        </p:nvSpPr>
        <p:spPr bwMode="auto">
          <a:xfrm>
            <a:off x="520699" y="7019675"/>
            <a:ext cx="5831034"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Ein Bild, das Entwurf, Zeichnung, Kreis, Diagramm enthält.">
            <a:extLst>
              <a:ext uri="{FF2B5EF4-FFF2-40B4-BE49-F238E27FC236}">
                <a16:creationId xmlns:a16="http://schemas.microsoft.com/office/drawing/2014/main" id="{BCB7E49E-ECCF-9002-8863-A4678C3D1580}"/>
              </a:ext>
            </a:extLst>
          </p:cNvPr>
          <p:cNvPicPr>
            <a:picLocks noChangeAspect="1"/>
          </p:cNvPicPr>
          <p:nvPr/>
        </p:nvPicPr>
        <p:blipFill>
          <a:blip r:embed="rId3">
            <a:extLst>
              <a:ext uri="{28A0092B-C50C-407E-A947-70E740481C1C}">
                <a14:useLocalDpi xmlns:a14="http://schemas.microsoft.com/office/drawing/2010/main" val="0"/>
              </a:ext>
            </a:extLst>
          </a:blip>
          <a:srcRect l="33195" t="19988" r="33212" b="20292"/>
          <a:stretch/>
        </p:blipFill>
        <p:spPr bwMode="auto">
          <a:xfrm>
            <a:off x="3257773" y="2250156"/>
            <a:ext cx="4195168" cy="4195168"/>
          </a:xfrm>
          <a:prstGeom prst="rect">
            <a:avLst/>
          </a:prstGeom>
        </p:spPr>
      </p:pic>
      <p:sp>
        <p:nvSpPr>
          <p:cNvPr id="1912967805" name="Title 1"/>
          <p:cNvSpPr txBox="1"/>
          <p:nvPr/>
        </p:nvSpPr>
        <p:spPr bwMode="auto">
          <a:xfrm>
            <a:off x="6759354" y="328613"/>
            <a:ext cx="3411759"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dirty="0" err="1">
                <a:solidFill>
                  <a:schemeClr val="bg1"/>
                </a:solidFill>
                <a:latin typeface="+mn-lt"/>
              </a:rPr>
              <a:t>Beispiel</a:t>
            </a:r>
            <a:r>
              <a:rPr lang="en-US" sz="1050" dirty="0">
                <a:solidFill>
                  <a:schemeClr val="bg1"/>
                </a:solidFill>
                <a:latin typeface="+mn-lt"/>
              </a:rPr>
              <a:t> 2: </a:t>
            </a:r>
            <a:r>
              <a:rPr lang="en-US" sz="1050" dirty="0" err="1">
                <a:solidFill>
                  <a:schemeClr val="bg1"/>
                </a:solidFill>
                <a:latin typeface="+mn-lt"/>
              </a:rPr>
              <a:t>Zielscheibe</a:t>
            </a:r>
            <a:r>
              <a:rPr lang="en-US" sz="1050" dirty="0">
                <a:solidFill>
                  <a:schemeClr val="bg1"/>
                </a:solidFill>
                <a:latin typeface="+mn-lt"/>
              </a:rPr>
              <a:t> </a:t>
            </a:r>
            <a:r>
              <a:rPr lang="en-US" sz="1050" dirty="0" err="1">
                <a:solidFill>
                  <a:schemeClr val="bg1"/>
                </a:solidFill>
                <a:latin typeface="+mn-lt"/>
              </a:rPr>
              <a:t>vor</a:t>
            </a:r>
            <a:r>
              <a:rPr lang="en-US" sz="1050" dirty="0">
                <a:solidFill>
                  <a:schemeClr val="bg1"/>
                </a:solidFill>
                <a:latin typeface="+mn-lt"/>
              </a:rPr>
              <a:t> </a:t>
            </a:r>
            <a:r>
              <a:rPr lang="en-US" sz="1050" dirty="0" err="1">
                <a:solidFill>
                  <a:schemeClr val="bg1"/>
                </a:solidFill>
                <a:latin typeface="+mn-lt"/>
              </a:rPr>
              <a:t>Referaten</a:t>
            </a:r>
            <a:r>
              <a:rPr lang="en-US" sz="1050" dirty="0">
                <a:solidFill>
                  <a:schemeClr val="bg1"/>
                </a:solidFill>
                <a:latin typeface="+mn-lt"/>
              </a:rPr>
              <a:t> - </a:t>
            </a:r>
            <a:r>
              <a:rPr lang="en-US" sz="1050" dirty="0" err="1">
                <a:solidFill>
                  <a:schemeClr val="bg1"/>
                </a:solidFill>
                <a:latin typeface="+mn-lt"/>
              </a:rPr>
              <a:t>Selbsteinschätzung</a:t>
            </a:r>
            <a:endParaRPr lang="en-US" sz="1050" dirty="0">
              <a:solidFill>
                <a:schemeClr val="bg1"/>
              </a:solidFill>
              <a:latin typeface="+mn-lt"/>
            </a:endParaRPr>
          </a:p>
        </p:txBody>
      </p:sp>
      <p:sp>
        <p:nvSpPr>
          <p:cNvPr id="1042668154" name="Textfeld 11"/>
          <p:cNvSpPr txBox="1"/>
          <p:nvPr/>
        </p:nvSpPr>
        <p:spPr bwMode="auto">
          <a:xfrm>
            <a:off x="7408939" y="3044096"/>
            <a:ext cx="2658605" cy="954107"/>
          </a:xfrm>
          <a:prstGeom prst="rect">
            <a:avLst/>
          </a:prstGeom>
          <a:noFill/>
        </p:spPr>
        <p:txBody>
          <a:bodyPr wrap="square">
            <a:spAutoFit/>
          </a:bodyPr>
          <a:lstStyle/>
          <a:p>
            <a:pPr>
              <a:defRPr/>
            </a:pPr>
            <a:r>
              <a:rPr lang="de-DE" sz="1400">
                <a:solidFill>
                  <a:srgbClr val="1A7950"/>
                </a:solidFill>
              </a:rPr>
              <a:t>Mein Referat ist klar gegliedert, hat einen roten Faden sowie eine passende Einleitung und einen Schluss.</a:t>
            </a:r>
            <a:endParaRPr/>
          </a:p>
        </p:txBody>
      </p:sp>
      <p:sp>
        <p:nvSpPr>
          <p:cNvPr id="1132008495" name="Textfeld 13"/>
          <p:cNvSpPr txBox="1"/>
          <p:nvPr/>
        </p:nvSpPr>
        <p:spPr bwMode="auto">
          <a:xfrm>
            <a:off x="7408939" y="4982034"/>
            <a:ext cx="2338578" cy="954107"/>
          </a:xfrm>
          <a:prstGeom prst="rect">
            <a:avLst/>
          </a:prstGeom>
          <a:noFill/>
        </p:spPr>
        <p:txBody>
          <a:bodyPr wrap="square">
            <a:spAutoFit/>
          </a:bodyPr>
          <a:lstStyle/>
          <a:p>
            <a:pPr>
              <a:defRPr/>
            </a:pPr>
            <a:r>
              <a:rPr lang="de-DE" sz="1400">
                <a:solidFill>
                  <a:srgbClr val="1A7950"/>
                </a:solidFill>
              </a:rPr>
              <a:t>Ich erkläre die Inhalte verständlich und nutze Beispiele, damit andere mir gut folgen können.</a:t>
            </a:r>
            <a:endParaRPr/>
          </a:p>
        </p:txBody>
      </p:sp>
      <p:sp>
        <p:nvSpPr>
          <p:cNvPr id="695266264" name="Textfeld 16"/>
          <p:cNvSpPr txBox="1"/>
          <p:nvPr/>
        </p:nvSpPr>
        <p:spPr bwMode="auto">
          <a:xfrm>
            <a:off x="6022433" y="1862249"/>
            <a:ext cx="2338578" cy="523220"/>
          </a:xfrm>
          <a:prstGeom prst="rect">
            <a:avLst/>
          </a:prstGeom>
          <a:noFill/>
        </p:spPr>
        <p:txBody>
          <a:bodyPr wrap="square">
            <a:spAutoFit/>
          </a:bodyPr>
          <a:lstStyle/>
          <a:p>
            <a:pPr>
              <a:defRPr/>
            </a:pPr>
            <a:r>
              <a:rPr lang="de-DE" sz="1400">
                <a:solidFill>
                  <a:srgbClr val="1A7950"/>
                </a:solidFill>
              </a:rPr>
              <a:t>Ich stelle die Inhalte fachlich richtig dar.</a:t>
            </a:r>
            <a:endParaRPr/>
          </a:p>
        </p:txBody>
      </p:sp>
      <p:sp>
        <p:nvSpPr>
          <p:cNvPr id="1921056773" name="Textfeld 17"/>
          <p:cNvSpPr txBox="1"/>
          <p:nvPr/>
        </p:nvSpPr>
        <p:spPr bwMode="auto">
          <a:xfrm>
            <a:off x="6031059" y="6344727"/>
            <a:ext cx="2338578" cy="523220"/>
          </a:xfrm>
          <a:prstGeom prst="rect">
            <a:avLst/>
          </a:prstGeom>
          <a:noFill/>
        </p:spPr>
        <p:txBody>
          <a:bodyPr wrap="square">
            <a:spAutoFit/>
          </a:bodyPr>
          <a:lstStyle/>
          <a:p>
            <a:pPr>
              <a:defRPr/>
            </a:pPr>
            <a:r>
              <a:rPr lang="de-DE" sz="1400">
                <a:solidFill>
                  <a:srgbClr val="1A7950"/>
                </a:solidFill>
              </a:rPr>
              <a:t>Ich spreche klar und nutze eine passende Fachsprache.</a:t>
            </a:r>
            <a:endParaRPr/>
          </a:p>
        </p:txBody>
      </p:sp>
      <p:sp>
        <p:nvSpPr>
          <p:cNvPr id="999617352" name="Textfeld 18"/>
          <p:cNvSpPr txBox="1"/>
          <p:nvPr/>
        </p:nvSpPr>
        <p:spPr bwMode="auto">
          <a:xfrm>
            <a:off x="1689756" y="6310286"/>
            <a:ext cx="3225871" cy="738664"/>
          </a:xfrm>
          <a:prstGeom prst="rect">
            <a:avLst/>
          </a:prstGeom>
          <a:noFill/>
        </p:spPr>
        <p:txBody>
          <a:bodyPr wrap="square">
            <a:spAutoFit/>
          </a:bodyPr>
          <a:lstStyle/>
          <a:p>
            <a:pPr>
              <a:defRPr/>
            </a:pPr>
            <a:r>
              <a:rPr lang="de-DE" sz="1400" dirty="0">
                <a:solidFill>
                  <a:srgbClr val="1A7950"/>
                </a:solidFill>
              </a:rPr>
              <a:t>Ich trete sicher auf, halte Blickkontakt und spreche in angemessenem Tempo und Lautstärke.</a:t>
            </a:r>
            <a:endParaRPr dirty="0"/>
          </a:p>
        </p:txBody>
      </p:sp>
      <p:sp>
        <p:nvSpPr>
          <p:cNvPr id="1933354578" name="Textfeld 19"/>
          <p:cNvSpPr txBox="1"/>
          <p:nvPr/>
        </p:nvSpPr>
        <p:spPr bwMode="auto">
          <a:xfrm>
            <a:off x="944294" y="4893357"/>
            <a:ext cx="2338578" cy="954107"/>
          </a:xfrm>
          <a:prstGeom prst="rect">
            <a:avLst/>
          </a:prstGeom>
          <a:noFill/>
        </p:spPr>
        <p:txBody>
          <a:bodyPr wrap="square">
            <a:spAutoFit/>
          </a:bodyPr>
          <a:lstStyle/>
          <a:p>
            <a:pPr>
              <a:defRPr/>
            </a:pPr>
            <a:r>
              <a:rPr lang="de-DE" sz="1400" dirty="0">
                <a:solidFill>
                  <a:srgbClr val="1A7950"/>
                </a:solidFill>
              </a:rPr>
              <a:t>Ich setze Medien sinnvoll ein und gestalte sie übersichtlich und unterstützend.</a:t>
            </a:r>
            <a:endParaRPr dirty="0"/>
          </a:p>
        </p:txBody>
      </p:sp>
      <p:sp>
        <p:nvSpPr>
          <p:cNvPr id="828379809" name="Textfeld 20"/>
          <p:cNvSpPr txBox="1"/>
          <p:nvPr/>
        </p:nvSpPr>
        <p:spPr bwMode="auto">
          <a:xfrm>
            <a:off x="1052009" y="3121550"/>
            <a:ext cx="2338578" cy="738664"/>
          </a:xfrm>
          <a:prstGeom prst="rect">
            <a:avLst/>
          </a:prstGeom>
          <a:noFill/>
        </p:spPr>
        <p:txBody>
          <a:bodyPr wrap="square">
            <a:spAutoFit/>
          </a:bodyPr>
          <a:lstStyle/>
          <a:p>
            <a:pPr>
              <a:defRPr/>
            </a:pPr>
            <a:r>
              <a:rPr lang="de-DE" sz="1400">
                <a:solidFill>
                  <a:srgbClr val="1A7950"/>
                </a:solidFill>
              </a:rPr>
              <a:t>Ich halte die vorgegebene Zeit ein und gewichte die Inhalte sinnvoll.</a:t>
            </a:r>
            <a:endParaRPr/>
          </a:p>
        </p:txBody>
      </p:sp>
      <p:sp>
        <p:nvSpPr>
          <p:cNvPr id="1987960276" name="Textfeld 21"/>
          <p:cNvSpPr txBox="1"/>
          <p:nvPr/>
        </p:nvSpPr>
        <p:spPr bwMode="auto">
          <a:xfrm>
            <a:off x="2514566" y="1880824"/>
            <a:ext cx="2338578" cy="738664"/>
          </a:xfrm>
          <a:prstGeom prst="rect">
            <a:avLst/>
          </a:prstGeom>
          <a:noFill/>
        </p:spPr>
        <p:txBody>
          <a:bodyPr wrap="square">
            <a:spAutoFit/>
          </a:bodyPr>
          <a:lstStyle/>
          <a:p>
            <a:pPr>
              <a:defRPr/>
            </a:pPr>
            <a:r>
              <a:rPr lang="de-DE" sz="1400">
                <a:solidFill>
                  <a:srgbClr val="1A7950"/>
                </a:solidFill>
              </a:rPr>
              <a:t>Ich beziehe mein Publikum ein und gehe angemessen auf Fragen ein.</a:t>
            </a:r>
            <a:endParaRPr/>
          </a:p>
        </p:txBody>
      </p:sp>
      <p:sp>
        <p:nvSpPr>
          <p:cNvPr id="1917495207" name="Textfeld 5"/>
          <p:cNvSpPr txBox="1"/>
          <p:nvPr/>
        </p:nvSpPr>
        <p:spPr bwMode="auto">
          <a:xfrm>
            <a:off x="7374835" y="7074810"/>
            <a:ext cx="2664515" cy="246221"/>
          </a:xfrm>
          <a:prstGeom prst="rect">
            <a:avLst/>
          </a:prstGeom>
          <a:noFill/>
        </p:spPr>
        <p:txBody>
          <a:bodyPr wrap="square" rtlCol="0">
            <a:spAutoFit/>
          </a:bodyPr>
          <a:lstStyle/>
          <a:p>
            <a:pPr algn="r">
              <a:defRPr/>
            </a:pPr>
            <a:r>
              <a:rPr lang="de-DE" sz="1000" dirty="0">
                <a:cs typeface="Arial"/>
              </a:rPr>
              <a:t>© eigene Darstellung</a:t>
            </a:r>
            <a:endParaRPr dirty="0"/>
          </a:p>
        </p:txBody>
      </p:sp>
      <p:sp>
        <p:nvSpPr>
          <p:cNvPr id="428591667" name="Rechteck 7"/>
          <p:cNvSpPr/>
          <p:nvPr/>
        </p:nvSpPr>
        <p:spPr bwMode="auto">
          <a:xfrm>
            <a:off x="538178" y="1114351"/>
            <a:ext cx="9650413" cy="601927"/>
          </a:xfrm>
          <a:custGeom>
            <a:avLst/>
            <a:gdLst>
              <a:gd name="connsiteX0" fmla="*/ 0 w 9650413"/>
              <a:gd name="connsiteY0" fmla="*/ 0 h 601927"/>
              <a:gd name="connsiteX1" fmla="*/ 882323 w 9650413"/>
              <a:gd name="connsiteY1" fmla="*/ 0 h 601927"/>
              <a:gd name="connsiteX2" fmla="*/ 1764647 w 9650413"/>
              <a:gd name="connsiteY2" fmla="*/ 0 h 601927"/>
              <a:gd name="connsiteX3" fmla="*/ 2646970 w 9650413"/>
              <a:gd name="connsiteY3" fmla="*/ 0 h 601927"/>
              <a:gd name="connsiteX4" fmla="*/ 3529294 w 9650413"/>
              <a:gd name="connsiteY4" fmla="*/ 0 h 601927"/>
              <a:gd name="connsiteX5" fmla="*/ 4411617 w 9650413"/>
              <a:gd name="connsiteY5" fmla="*/ 0 h 601927"/>
              <a:gd name="connsiteX6" fmla="*/ 5004428 w 9650413"/>
              <a:gd name="connsiteY6" fmla="*/ 0 h 601927"/>
              <a:gd name="connsiteX7" fmla="*/ 5404231 w 9650413"/>
              <a:gd name="connsiteY7" fmla="*/ 0 h 601927"/>
              <a:gd name="connsiteX8" fmla="*/ 5997042 w 9650413"/>
              <a:gd name="connsiteY8" fmla="*/ 0 h 601927"/>
              <a:gd name="connsiteX9" fmla="*/ 6879366 w 9650413"/>
              <a:gd name="connsiteY9" fmla="*/ 0 h 601927"/>
              <a:gd name="connsiteX10" fmla="*/ 7375673 w 9650413"/>
              <a:gd name="connsiteY10" fmla="*/ 0 h 601927"/>
              <a:gd name="connsiteX11" fmla="*/ 8064988 w 9650413"/>
              <a:gd name="connsiteY11" fmla="*/ 0 h 601927"/>
              <a:gd name="connsiteX12" fmla="*/ 8754303 w 9650413"/>
              <a:gd name="connsiteY12" fmla="*/ 0 h 601927"/>
              <a:gd name="connsiteX13" fmla="*/ 9650413 w 9650413"/>
              <a:gd name="connsiteY13" fmla="*/ 0 h 601927"/>
              <a:gd name="connsiteX14" fmla="*/ 9650413 w 9650413"/>
              <a:gd name="connsiteY14" fmla="*/ 601927 h 601927"/>
              <a:gd name="connsiteX15" fmla="*/ 9250610 w 9650413"/>
              <a:gd name="connsiteY15" fmla="*/ 601927 h 601927"/>
              <a:gd name="connsiteX16" fmla="*/ 8657799 w 9650413"/>
              <a:gd name="connsiteY16" fmla="*/ 601927 h 601927"/>
              <a:gd name="connsiteX17" fmla="*/ 8064988 w 9650413"/>
              <a:gd name="connsiteY17" fmla="*/ 601927 h 601927"/>
              <a:gd name="connsiteX18" fmla="*/ 7279169 w 9650413"/>
              <a:gd name="connsiteY18" fmla="*/ 601927 h 601927"/>
              <a:gd name="connsiteX19" fmla="*/ 6879366 w 9650413"/>
              <a:gd name="connsiteY19" fmla="*/ 601927 h 601927"/>
              <a:gd name="connsiteX20" fmla="*/ 5997042 w 9650413"/>
              <a:gd name="connsiteY20" fmla="*/ 601927 h 601927"/>
              <a:gd name="connsiteX21" fmla="*/ 5404231 w 9650413"/>
              <a:gd name="connsiteY21" fmla="*/ 601927 h 601927"/>
              <a:gd name="connsiteX22" fmla="*/ 4811420 w 9650413"/>
              <a:gd name="connsiteY22" fmla="*/ 601927 h 601927"/>
              <a:gd name="connsiteX23" fmla="*/ 4315113 w 9650413"/>
              <a:gd name="connsiteY23" fmla="*/ 601927 h 601927"/>
              <a:gd name="connsiteX24" fmla="*/ 3818806 w 9650413"/>
              <a:gd name="connsiteY24" fmla="*/ 601927 h 601927"/>
              <a:gd name="connsiteX25" fmla="*/ 3419003 w 9650413"/>
              <a:gd name="connsiteY25" fmla="*/ 601927 h 601927"/>
              <a:gd name="connsiteX26" fmla="*/ 2729688 w 9650413"/>
              <a:gd name="connsiteY26" fmla="*/ 601927 h 601927"/>
              <a:gd name="connsiteX27" fmla="*/ 1847365 w 9650413"/>
              <a:gd name="connsiteY27" fmla="*/ 601927 h 601927"/>
              <a:gd name="connsiteX28" fmla="*/ 1254554 w 9650413"/>
              <a:gd name="connsiteY28" fmla="*/ 601927 h 601927"/>
              <a:gd name="connsiteX29" fmla="*/ 758247 w 9650413"/>
              <a:gd name="connsiteY29" fmla="*/ 601927 h 601927"/>
              <a:gd name="connsiteX30" fmla="*/ 0 w 9650413"/>
              <a:gd name="connsiteY30" fmla="*/ 601927 h 601927"/>
              <a:gd name="connsiteX31" fmla="*/ 0 w 9650413"/>
              <a:gd name="connsiteY31" fmla="*/ 0 h 60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50413" h="601927" fill="none" extrusionOk="0">
                <a:moveTo>
                  <a:pt x="0" y="0"/>
                </a:moveTo>
                <a:cubicBezTo>
                  <a:pt x="316890" y="-35408"/>
                  <a:pt x="485693" y="10841"/>
                  <a:pt x="882323" y="0"/>
                </a:cubicBezTo>
                <a:cubicBezTo>
                  <a:pt x="1278953" y="-10841"/>
                  <a:pt x="1455722" y="-1603"/>
                  <a:pt x="1764647" y="0"/>
                </a:cubicBezTo>
                <a:cubicBezTo>
                  <a:pt x="2073572" y="1603"/>
                  <a:pt x="2359792" y="-2384"/>
                  <a:pt x="2646970" y="0"/>
                </a:cubicBezTo>
                <a:cubicBezTo>
                  <a:pt x="2934148" y="2384"/>
                  <a:pt x="3298840" y="30232"/>
                  <a:pt x="3529294" y="0"/>
                </a:cubicBezTo>
                <a:cubicBezTo>
                  <a:pt x="3759748" y="-30232"/>
                  <a:pt x="4158409" y="-31889"/>
                  <a:pt x="4411617" y="0"/>
                </a:cubicBezTo>
                <a:cubicBezTo>
                  <a:pt x="4664825" y="31889"/>
                  <a:pt x="4825370" y="-1313"/>
                  <a:pt x="5004428" y="0"/>
                </a:cubicBezTo>
                <a:cubicBezTo>
                  <a:pt x="5183486" y="1313"/>
                  <a:pt x="5312254" y="-3150"/>
                  <a:pt x="5404231" y="0"/>
                </a:cubicBezTo>
                <a:cubicBezTo>
                  <a:pt x="5496208" y="3150"/>
                  <a:pt x="5733542" y="7264"/>
                  <a:pt x="5997042" y="0"/>
                </a:cubicBezTo>
                <a:cubicBezTo>
                  <a:pt x="6260542" y="-7264"/>
                  <a:pt x="6573915" y="20973"/>
                  <a:pt x="6879366" y="0"/>
                </a:cubicBezTo>
                <a:cubicBezTo>
                  <a:pt x="7184817" y="-20973"/>
                  <a:pt x="7246077" y="13331"/>
                  <a:pt x="7375673" y="0"/>
                </a:cubicBezTo>
                <a:cubicBezTo>
                  <a:pt x="7505269" y="-13331"/>
                  <a:pt x="7906808" y="-4328"/>
                  <a:pt x="8064988" y="0"/>
                </a:cubicBezTo>
                <a:cubicBezTo>
                  <a:pt x="8223169" y="4328"/>
                  <a:pt x="8494820" y="-20952"/>
                  <a:pt x="8754303" y="0"/>
                </a:cubicBezTo>
                <a:cubicBezTo>
                  <a:pt x="9013787" y="20952"/>
                  <a:pt x="9211547" y="-21071"/>
                  <a:pt x="9650413" y="0"/>
                </a:cubicBezTo>
                <a:cubicBezTo>
                  <a:pt x="9637397" y="199463"/>
                  <a:pt x="9656984" y="432379"/>
                  <a:pt x="9650413" y="601927"/>
                </a:cubicBezTo>
                <a:cubicBezTo>
                  <a:pt x="9510595" y="592616"/>
                  <a:pt x="9397089" y="605441"/>
                  <a:pt x="9250610" y="601927"/>
                </a:cubicBezTo>
                <a:cubicBezTo>
                  <a:pt x="9104131" y="598413"/>
                  <a:pt x="8912169" y="596154"/>
                  <a:pt x="8657799" y="601927"/>
                </a:cubicBezTo>
                <a:cubicBezTo>
                  <a:pt x="8403429" y="607700"/>
                  <a:pt x="8246320" y="593056"/>
                  <a:pt x="8064988" y="601927"/>
                </a:cubicBezTo>
                <a:cubicBezTo>
                  <a:pt x="7883656" y="610798"/>
                  <a:pt x="7486809" y="597929"/>
                  <a:pt x="7279169" y="601927"/>
                </a:cubicBezTo>
                <a:cubicBezTo>
                  <a:pt x="7071529" y="605925"/>
                  <a:pt x="7011239" y="618181"/>
                  <a:pt x="6879366" y="601927"/>
                </a:cubicBezTo>
                <a:cubicBezTo>
                  <a:pt x="6747493" y="585673"/>
                  <a:pt x="6194913" y="584026"/>
                  <a:pt x="5997042" y="601927"/>
                </a:cubicBezTo>
                <a:cubicBezTo>
                  <a:pt x="5799171" y="619828"/>
                  <a:pt x="5638130" y="588007"/>
                  <a:pt x="5404231" y="601927"/>
                </a:cubicBezTo>
                <a:cubicBezTo>
                  <a:pt x="5170332" y="615847"/>
                  <a:pt x="5053934" y="593255"/>
                  <a:pt x="4811420" y="601927"/>
                </a:cubicBezTo>
                <a:cubicBezTo>
                  <a:pt x="4568906" y="610599"/>
                  <a:pt x="4430256" y="625070"/>
                  <a:pt x="4315113" y="601927"/>
                </a:cubicBezTo>
                <a:cubicBezTo>
                  <a:pt x="4199970" y="578784"/>
                  <a:pt x="3995794" y="592060"/>
                  <a:pt x="3818806" y="601927"/>
                </a:cubicBezTo>
                <a:cubicBezTo>
                  <a:pt x="3641818" y="611794"/>
                  <a:pt x="3514764" y="619292"/>
                  <a:pt x="3419003" y="601927"/>
                </a:cubicBezTo>
                <a:cubicBezTo>
                  <a:pt x="3323242" y="584562"/>
                  <a:pt x="2916633" y="623563"/>
                  <a:pt x="2729688" y="601927"/>
                </a:cubicBezTo>
                <a:cubicBezTo>
                  <a:pt x="2542744" y="580291"/>
                  <a:pt x="2241494" y="619868"/>
                  <a:pt x="1847365" y="601927"/>
                </a:cubicBezTo>
                <a:cubicBezTo>
                  <a:pt x="1453236" y="583986"/>
                  <a:pt x="1548465" y="601175"/>
                  <a:pt x="1254554" y="601927"/>
                </a:cubicBezTo>
                <a:cubicBezTo>
                  <a:pt x="960643" y="602679"/>
                  <a:pt x="926139" y="583237"/>
                  <a:pt x="758247" y="601927"/>
                </a:cubicBezTo>
                <a:cubicBezTo>
                  <a:pt x="590355" y="620617"/>
                  <a:pt x="333110" y="567854"/>
                  <a:pt x="0" y="601927"/>
                </a:cubicBezTo>
                <a:cubicBezTo>
                  <a:pt x="-5603" y="460444"/>
                  <a:pt x="20837" y="210188"/>
                  <a:pt x="0" y="0"/>
                </a:cubicBezTo>
                <a:close/>
              </a:path>
              <a:path w="9650413" h="601927" stroke="0" extrusionOk="0">
                <a:moveTo>
                  <a:pt x="0" y="0"/>
                </a:moveTo>
                <a:cubicBezTo>
                  <a:pt x="108817" y="-19211"/>
                  <a:pt x="241241" y="15430"/>
                  <a:pt x="399803" y="0"/>
                </a:cubicBezTo>
                <a:cubicBezTo>
                  <a:pt x="558365" y="-15430"/>
                  <a:pt x="700855" y="-3115"/>
                  <a:pt x="992614" y="0"/>
                </a:cubicBezTo>
                <a:cubicBezTo>
                  <a:pt x="1284373" y="3115"/>
                  <a:pt x="1320472" y="19788"/>
                  <a:pt x="1488921" y="0"/>
                </a:cubicBezTo>
                <a:cubicBezTo>
                  <a:pt x="1657370" y="-19788"/>
                  <a:pt x="1955547" y="10205"/>
                  <a:pt x="2274740" y="0"/>
                </a:cubicBezTo>
                <a:cubicBezTo>
                  <a:pt x="2593933" y="-10205"/>
                  <a:pt x="2601775" y="-10415"/>
                  <a:pt x="2771047" y="0"/>
                </a:cubicBezTo>
                <a:cubicBezTo>
                  <a:pt x="2940319" y="10415"/>
                  <a:pt x="3052120" y="-4120"/>
                  <a:pt x="3170850" y="0"/>
                </a:cubicBezTo>
                <a:cubicBezTo>
                  <a:pt x="3289580" y="4120"/>
                  <a:pt x="3637717" y="-22750"/>
                  <a:pt x="3956669" y="0"/>
                </a:cubicBezTo>
                <a:cubicBezTo>
                  <a:pt x="4275621" y="22750"/>
                  <a:pt x="4457834" y="-4959"/>
                  <a:pt x="4742489" y="0"/>
                </a:cubicBezTo>
                <a:cubicBezTo>
                  <a:pt x="5027144" y="4959"/>
                  <a:pt x="5102850" y="2487"/>
                  <a:pt x="5238796" y="0"/>
                </a:cubicBezTo>
                <a:cubicBezTo>
                  <a:pt x="5374742" y="-2487"/>
                  <a:pt x="5652933" y="13227"/>
                  <a:pt x="5928111" y="0"/>
                </a:cubicBezTo>
                <a:cubicBezTo>
                  <a:pt x="6203289" y="-13227"/>
                  <a:pt x="6394859" y="-7317"/>
                  <a:pt x="6520922" y="0"/>
                </a:cubicBezTo>
                <a:cubicBezTo>
                  <a:pt x="6646985" y="7317"/>
                  <a:pt x="6734105" y="-13585"/>
                  <a:pt x="6920725" y="0"/>
                </a:cubicBezTo>
                <a:cubicBezTo>
                  <a:pt x="7107345" y="13585"/>
                  <a:pt x="7459717" y="41382"/>
                  <a:pt x="7803048" y="0"/>
                </a:cubicBezTo>
                <a:cubicBezTo>
                  <a:pt x="8146379" y="-41382"/>
                  <a:pt x="8104611" y="6323"/>
                  <a:pt x="8299355" y="0"/>
                </a:cubicBezTo>
                <a:cubicBezTo>
                  <a:pt x="8494099" y="-6323"/>
                  <a:pt x="9177847" y="2099"/>
                  <a:pt x="9650413" y="0"/>
                </a:cubicBezTo>
                <a:cubicBezTo>
                  <a:pt x="9625334" y="288171"/>
                  <a:pt x="9660920" y="332097"/>
                  <a:pt x="9650413" y="601927"/>
                </a:cubicBezTo>
                <a:cubicBezTo>
                  <a:pt x="9385650" y="627534"/>
                  <a:pt x="9272549" y="601165"/>
                  <a:pt x="9057602" y="601927"/>
                </a:cubicBezTo>
                <a:cubicBezTo>
                  <a:pt x="8842655" y="602689"/>
                  <a:pt x="8426757" y="562702"/>
                  <a:pt x="8175278" y="601927"/>
                </a:cubicBezTo>
                <a:cubicBezTo>
                  <a:pt x="7923799" y="641152"/>
                  <a:pt x="7658722" y="619305"/>
                  <a:pt x="7292955" y="601927"/>
                </a:cubicBezTo>
                <a:cubicBezTo>
                  <a:pt x="6927188" y="584549"/>
                  <a:pt x="6770747" y="600291"/>
                  <a:pt x="6410631" y="601927"/>
                </a:cubicBezTo>
                <a:cubicBezTo>
                  <a:pt x="6050515" y="603563"/>
                  <a:pt x="5878047" y="614645"/>
                  <a:pt x="5721316" y="601927"/>
                </a:cubicBezTo>
                <a:cubicBezTo>
                  <a:pt x="5564585" y="589209"/>
                  <a:pt x="5262476" y="622850"/>
                  <a:pt x="5128505" y="601927"/>
                </a:cubicBezTo>
                <a:cubicBezTo>
                  <a:pt x="4994534" y="581004"/>
                  <a:pt x="4630951" y="605300"/>
                  <a:pt x="4439190" y="601927"/>
                </a:cubicBezTo>
                <a:cubicBezTo>
                  <a:pt x="4247429" y="598554"/>
                  <a:pt x="4122355" y="608525"/>
                  <a:pt x="4039387" y="601927"/>
                </a:cubicBezTo>
                <a:cubicBezTo>
                  <a:pt x="3956419" y="595329"/>
                  <a:pt x="3511710" y="587565"/>
                  <a:pt x="3350072" y="601927"/>
                </a:cubicBezTo>
                <a:cubicBezTo>
                  <a:pt x="3188434" y="616289"/>
                  <a:pt x="2767014" y="577889"/>
                  <a:pt x="2564253" y="601927"/>
                </a:cubicBezTo>
                <a:cubicBezTo>
                  <a:pt x="2361492" y="625965"/>
                  <a:pt x="2085146" y="594218"/>
                  <a:pt x="1681929" y="601927"/>
                </a:cubicBezTo>
                <a:cubicBezTo>
                  <a:pt x="1278712" y="609636"/>
                  <a:pt x="1462826" y="584923"/>
                  <a:pt x="1282126" y="601927"/>
                </a:cubicBezTo>
                <a:cubicBezTo>
                  <a:pt x="1101426" y="618931"/>
                  <a:pt x="975093" y="603932"/>
                  <a:pt x="882323" y="601927"/>
                </a:cubicBezTo>
                <a:cubicBezTo>
                  <a:pt x="789553" y="599922"/>
                  <a:pt x="192837" y="566051"/>
                  <a:pt x="0" y="601927"/>
                </a:cubicBezTo>
                <a:cubicBezTo>
                  <a:pt x="5918" y="419288"/>
                  <a:pt x="-19200" y="288075"/>
                  <a:pt x="0" y="0"/>
                </a:cubicBezTo>
                <a:close/>
              </a:path>
            </a:pathLst>
          </a:cu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de-DE" sz="1400">
                <a:solidFill>
                  <a:schemeClr val="tx1"/>
                </a:solidFill>
              </a:rPr>
              <a:t>		Markiere auf der Zielscheibe für jede Kategorie, wie nah du deinem Lernziel bereits gekommen bist, indem du 		einen Punkt entsprechend deiner Einschätzung setzt.</a:t>
            </a:r>
            <a:endParaRPr lang="de-DE" sz="1200" b="1">
              <a:solidFill>
                <a:schemeClr val="tx1"/>
              </a:solidFill>
            </a:endParaRPr>
          </a:p>
        </p:txBody>
      </p:sp>
      <p:pic>
        <p:nvPicPr>
          <p:cNvPr id="838563307" name="Grafik 8" descr="Ein Bild, das Entwurf, Screenshot, Design, Schwarzweiß enthält.&#10;&#10;KI-generierte Inhalte können fehlerhaft sein."/>
          <p:cNvPicPr>
            <a:picLocks noChangeAspect="1"/>
          </p:cNvPicPr>
          <p:nvPr/>
        </p:nvPicPr>
        <p:blipFill rotWithShape="1">
          <a:blip r:embed="rId4"/>
          <a:stretch/>
        </p:blipFill>
        <p:spPr bwMode="auto">
          <a:xfrm>
            <a:off x="850479" y="1129372"/>
            <a:ext cx="438016" cy="541230"/>
          </a:xfrm>
          <a:prstGeom prst="rect">
            <a:avLst/>
          </a:prstGeom>
        </p:spPr>
      </p:pic>
      <p:pic>
        <p:nvPicPr>
          <p:cNvPr id="1220516174" name="Grafik 9"/>
          <p:cNvPicPr>
            <a:picLocks noChangeAspect="1"/>
          </p:cNvPicPr>
          <p:nvPr/>
        </p:nvPicPr>
        <p:blipFill rotWithShape="1">
          <a:blip r:embed="rId5"/>
          <a:stretch/>
        </p:blipFill>
        <p:spPr bwMode="auto">
          <a:xfrm>
            <a:off x="518319" y="292875"/>
            <a:ext cx="1195726" cy="648285"/>
          </a:xfrm>
          <a:prstGeom prst="rect">
            <a:avLst/>
          </a:prstGeom>
        </p:spPr>
      </p:pic>
      <p:sp>
        <p:nvSpPr>
          <p:cNvPr id="2" name="Fußzeilenplatzhalter 2">
            <a:extLst>
              <a:ext uri="{FF2B5EF4-FFF2-40B4-BE49-F238E27FC236}">
                <a16:creationId xmlns:a16="http://schemas.microsoft.com/office/drawing/2014/main" id="{8C9B3DA2-3251-6BA2-DBAC-8E831B4CB4B9}"/>
              </a:ext>
            </a:extLst>
          </p:cNvPr>
          <p:cNvSpPr>
            <a:spLocks noGrp="1"/>
          </p:cNvSpPr>
          <p:nvPr>
            <p:ph type="ftr" sz="quarter" idx="11"/>
          </p:nvPr>
        </p:nvSpPr>
        <p:spPr bwMode="auto">
          <a:xfrm>
            <a:off x="520699" y="7019675"/>
            <a:ext cx="5831034"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theme/theme1.xml><?xml version="1.0" encoding="utf-8"?>
<a:theme xmlns:a="http://schemas.openxmlformats.org/drawingml/2006/main" name="Office">
  <a:themeElements>
    <a:clrScheme name="Benutzerdefiniert">
      <a:dk1>
        <a:sysClr val="windowText" lastClr="000000"/>
      </a:dk1>
      <a:lt1>
        <a:sysClr val="window" lastClr="FFFFFF"/>
      </a:lt1>
      <a:dk2>
        <a:srgbClr val="0E2841"/>
      </a:dk2>
      <a:lt2>
        <a:srgbClr val="E8E8E8"/>
      </a:lt2>
      <a:accent1>
        <a:srgbClr val="156082"/>
      </a:accent1>
      <a:accent2>
        <a:srgbClr val="E97132"/>
      </a:accent2>
      <a:accent3>
        <a:srgbClr val="1A7950"/>
      </a:accent3>
      <a:accent4>
        <a:srgbClr val="0F9ED5"/>
      </a:accent4>
      <a:accent5>
        <a:srgbClr val="A02B93"/>
      </a:accent5>
      <a:accent6>
        <a:srgbClr val="8BB31D"/>
      </a:accent6>
      <a:hlink>
        <a:srgbClr val="467886"/>
      </a:hlink>
      <a:folHlink>
        <a:srgbClr val="96607D"/>
      </a:folHlink>
    </a:clrScheme>
    <a:fontScheme name="Benutzerdefiniert 5">
      <a:majorFont>
        <a:latin typeface="PT Sans bold"/>
        <a:ea typeface="Arial"/>
        <a:cs typeface="Arial"/>
      </a:majorFont>
      <a:minorFont>
        <a:latin typeface="PT San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2210</Words>
  <Application>Microsoft Office PowerPoint</Application>
  <PresentationFormat>Benutzerdefiniert</PresentationFormat>
  <Paragraphs>209</Paragraphs>
  <Slides>11</Slides>
  <Notes>11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Aptos</vt:lpstr>
      <vt:lpstr>Arial</vt:lpstr>
      <vt:lpstr>PT Sans</vt:lpstr>
      <vt:lpstr>PT Sans bold</vt:lpstr>
      <vt:lpstr>Symbol</vt:lpstr>
      <vt:lpstr>Times New Roman</vt:lpstr>
      <vt:lpstr>Office</vt:lpstr>
      <vt:lpstr>PowerPoint-Präsentation</vt:lpstr>
      <vt:lpstr>„Zielscheibe“</vt:lpstr>
      <vt:lpstr>„Zielscheibe“</vt:lpstr>
      <vt:lpstr>Rückmeldungen geben – Lernförderliches Feedback – Seite 1 </vt:lpstr>
      <vt:lpstr>Rückmeldungen geben – Lernförderliches Feedback – Seite 2 </vt:lpstr>
      <vt:lpstr>PowerPoint-Präsentation</vt:lpstr>
      <vt:lpstr>PowerPoint-Präsentation</vt:lpstr>
      <vt:lpstr>PowerPoint-Präsentation</vt:lpstr>
      <vt:lpstr>PowerPoint-Präsentation</vt:lpstr>
      <vt:lpstr>PowerPoint-Präsentation</vt:lpstr>
      <vt:lpstr>PowerPoint-Präsentation</vt:lpstr>
    </vt:vector>
  </TitlesOfParts>
  <Company>Zentrale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Lernreflexionskarten</dc:title>
  <dc:creator>Quaß, Sven</dc:creator>
  <cp:lastModifiedBy>Pangratz, Maria</cp:lastModifiedBy>
  <cp:revision>107</cp:revision>
  <dcterms:created xsi:type="dcterms:W3CDTF">2026-03-23T08:53:58Z</dcterms:created>
  <dcterms:modified xsi:type="dcterms:W3CDTF">2026-05-13T06:54:26Z</dcterms:modified>
</cp:coreProperties>
</file>