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8" r:id="rId2"/>
    <p:sldId id="297" r:id="rId3"/>
    <p:sldId id="299" r:id="rId4"/>
    <p:sldId id="256" r:id="rId5"/>
    <p:sldId id="296" r:id="rId6"/>
    <p:sldId id="260" r:id="rId7"/>
    <p:sldId id="300" r:id="rId8"/>
    <p:sldId id="301" r:id="rId9"/>
    <p:sldId id="302" r:id="rId10"/>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C65223-5885-96CC-E6E6-0939D13E2CB7}" name="Pangratz, Maria" initials="PM" userId="Pangratz, Maria" providerId="None"/>
  <p188:author id="{8D4BAC36-9C18-64B0-744F-8A0D77FDA26F}" name="Bandmann, Sibylle" initials="BS" userId="Bandmann, Sibylle" providerId="None"/>
  <p188:author id="{27785BA5-781A-C0DD-4880-D9A07230FD0D}" name="Paster, Birgit" initials="PB" userId="S-1-5-21-2067651330-815664230-1676408302-590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B3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644" autoAdjust="0"/>
    <p:restoredTop sz="94660"/>
  </p:normalViewPr>
  <p:slideViewPr>
    <p:cSldViewPr snapToGrid="0">
      <p:cViewPr varScale="1">
        <p:scale>
          <a:sx n="143" d="100"/>
          <a:sy n="143" d="100"/>
        </p:scale>
        <p:origin x="1272" y="108"/>
      </p:cViewPr>
      <p:guideLst/>
    </p:cSldViewPr>
  </p:slideViewPr>
  <p:notesTextViewPr>
    <p:cViewPr>
      <p:scale>
        <a:sx n="1" d="1"/>
        <a:sy n="1" d="1"/>
      </p:scale>
      <p:origin x="0" y="0"/>
    </p:cViewPr>
  </p:notesTextViewPr>
  <p:notesViewPr>
    <p:cSldViewPr snapToGrid="0" showGuides="1">
      <p:cViewPr varScale="1">
        <p:scale>
          <a:sx n="118" d="100"/>
          <a:sy n="118" d="100"/>
        </p:scale>
        <p:origin x="500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A79064-89E3-A74A-BAE6-8025EF721BBD}" type="doc">
      <dgm:prSet loTypeId="urn:microsoft.com/office/officeart/2005/8/layout/matrix1#1" loCatId="" qsTypeId="urn:microsoft.com/office/officeart/2005/8/quickstyle/simple1#1" qsCatId="simple" csTypeId="urn:microsoft.com/office/officeart/2005/8/colors/accent3_2" csCatId="accent3" phldr="1"/>
      <dgm:spPr bwMode="auto"/>
      <dgm:t>
        <a:bodyPr/>
        <a:lstStyle/>
        <a:p>
          <a:pPr>
            <a:defRPr/>
          </a:pPr>
          <a:endParaRPr lang="de-DE"/>
        </a:p>
      </dgm:t>
    </dgm:pt>
    <dgm:pt modelId="{DD1DE3BC-FDAF-3C4E-8305-09E96FCB812C}">
      <dgm:prSet phldrT="[Text]" custT="1"/>
      <dgm:spPr bwMode="auto">
        <a:solidFill>
          <a:srgbClr val="8BB31D"/>
        </a:solidFill>
      </dgm:spPr>
      <dgm:t>
        <a:bodyPr/>
        <a:lstStyle/>
        <a:p>
          <a:pPr>
            <a:defRPr/>
          </a:pPr>
          <a:r>
            <a:rPr lang="de-DE" sz="1100" b="1">
              <a:solidFill>
                <a:schemeClr val="bg1"/>
              </a:solidFill>
            </a:rPr>
            <a:t>Feed Up: </a:t>
          </a:r>
          <a:r>
            <a:rPr lang="de-DE" sz="1100" b="0">
              <a:solidFill>
                <a:schemeClr val="bg1"/>
              </a:solidFill>
            </a:rPr>
            <a:t>Was sind meine Ziele?</a:t>
          </a:r>
          <a:endParaRPr/>
        </a:p>
        <a:p>
          <a:pPr>
            <a:defRPr/>
          </a:pPr>
          <a:r>
            <a:rPr lang="de-DE" sz="1100" b="1">
              <a:solidFill>
                <a:schemeClr val="bg1"/>
              </a:solidFill>
            </a:rPr>
            <a:t>Feed Back: </a:t>
          </a:r>
          <a:r>
            <a:rPr lang="de-DE" sz="1100" b="0">
              <a:solidFill>
                <a:schemeClr val="bg1"/>
              </a:solidFill>
            </a:rPr>
            <a:t>Wie gut komme ich voran?</a:t>
          </a:r>
          <a:endParaRPr/>
        </a:p>
        <a:p>
          <a:pPr>
            <a:defRPr/>
          </a:pPr>
          <a:r>
            <a:rPr lang="de-DE" sz="1100" b="1">
              <a:solidFill>
                <a:schemeClr val="bg1"/>
              </a:solidFill>
            </a:rPr>
            <a:t>Feed Forward: </a:t>
          </a:r>
          <a:r>
            <a:rPr lang="de-DE" sz="1100" b="0">
              <a:solidFill>
                <a:schemeClr val="bg1"/>
              </a:solidFill>
            </a:rPr>
            <a:t>Was sind die nächsten  Schritte?</a:t>
          </a:r>
          <a:endParaRPr/>
        </a:p>
      </dgm:t>
    </dgm:pt>
    <dgm:pt modelId="{A048FAF9-C757-3449-87CC-28F33EDFBDE1}" type="parTrans" cxnId="{DD28097B-4DEE-B64F-AC2A-151E5E1ACFD8}">
      <dgm:prSet/>
      <dgm:spPr bwMode="auto"/>
      <dgm:t>
        <a:bodyPr/>
        <a:lstStyle/>
        <a:p>
          <a:pPr>
            <a:defRPr/>
          </a:pPr>
          <a:endParaRPr lang="de-DE"/>
        </a:p>
      </dgm:t>
    </dgm:pt>
    <dgm:pt modelId="{AC791A60-A93F-CE40-87C7-6CCBC804F52C}" type="sibTrans" cxnId="{DD28097B-4DEE-B64F-AC2A-151E5E1ACFD8}">
      <dgm:prSet/>
      <dgm:spPr bwMode="auto"/>
      <dgm:t>
        <a:bodyPr/>
        <a:lstStyle/>
        <a:p>
          <a:pPr>
            <a:defRPr/>
          </a:pPr>
          <a:endParaRPr lang="de-DE"/>
        </a:p>
      </dgm:t>
    </dgm:pt>
    <dgm:pt modelId="{B314EF06-2A20-9742-997B-349CA6F962CA}">
      <dgm:prSet phldrT="[Text]" custT="1"/>
      <dgm:spPr bwMode="auto"/>
      <dgm:t>
        <a:bodyPr/>
        <a:lstStyle/>
        <a:p>
          <a:pPr>
            <a:defRPr/>
          </a:pPr>
          <a:r>
            <a:rPr lang="de-DE" sz="1600" b="1"/>
            <a:t>Aufgabe</a:t>
          </a:r>
          <a:endParaRPr/>
        </a:p>
      </dgm:t>
    </dgm:pt>
    <dgm:pt modelId="{299D9E1A-F8D0-9742-A234-C4AEDA95B4B4}" type="parTrans" cxnId="{03632C2F-324D-6547-8546-695225E03C38}">
      <dgm:prSet/>
      <dgm:spPr bwMode="auto"/>
      <dgm:t>
        <a:bodyPr/>
        <a:lstStyle/>
        <a:p>
          <a:pPr>
            <a:defRPr/>
          </a:pPr>
          <a:endParaRPr lang="de-DE"/>
        </a:p>
      </dgm:t>
    </dgm:pt>
    <dgm:pt modelId="{8A434FCA-DB09-1E4B-BD97-40535938E876}" type="sibTrans" cxnId="{03632C2F-324D-6547-8546-695225E03C38}">
      <dgm:prSet/>
      <dgm:spPr bwMode="auto"/>
      <dgm:t>
        <a:bodyPr/>
        <a:lstStyle/>
        <a:p>
          <a:pPr>
            <a:defRPr/>
          </a:pPr>
          <a:endParaRPr lang="de-DE"/>
        </a:p>
      </dgm:t>
    </dgm:pt>
    <dgm:pt modelId="{EAAD08C3-2C0E-B048-8CFD-6ABAA4346E65}">
      <dgm:prSet phldrT="[Text]" custT="1"/>
      <dgm:spPr bwMode="auto"/>
      <dgm:t>
        <a:bodyPr/>
        <a:lstStyle/>
        <a:p>
          <a:pPr>
            <a:defRPr/>
          </a:pPr>
          <a:r>
            <a:rPr lang="de-DE" sz="1600" b="1" dirty="0"/>
            <a:t>Lernprozess</a:t>
          </a:r>
          <a:endParaRPr dirty="0"/>
        </a:p>
      </dgm:t>
    </dgm:pt>
    <dgm:pt modelId="{880E3DAA-4A27-354B-8CC7-37B36A060406}" type="parTrans" cxnId="{DBD975F9-4DFB-CF49-8B7F-3D7753874ECD}">
      <dgm:prSet/>
      <dgm:spPr bwMode="auto"/>
      <dgm:t>
        <a:bodyPr/>
        <a:lstStyle/>
        <a:p>
          <a:pPr>
            <a:defRPr/>
          </a:pPr>
          <a:endParaRPr lang="de-DE"/>
        </a:p>
      </dgm:t>
    </dgm:pt>
    <dgm:pt modelId="{8AB11F12-3211-A845-846A-E6E84BE40964}" type="sibTrans" cxnId="{DBD975F9-4DFB-CF49-8B7F-3D7753874ECD}">
      <dgm:prSet/>
      <dgm:spPr bwMode="auto"/>
      <dgm:t>
        <a:bodyPr/>
        <a:lstStyle/>
        <a:p>
          <a:pPr>
            <a:defRPr/>
          </a:pPr>
          <a:endParaRPr lang="de-DE"/>
        </a:p>
      </dgm:t>
    </dgm:pt>
    <dgm:pt modelId="{B32D632F-3A1B-3C43-B431-76A1A2CE3994}">
      <dgm:prSet phldrT="[Text]" custT="1"/>
      <dgm:spPr bwMode="auto"/>
      <dgm:t>
        <a:bodyPr/>
        <a:lstStyle/>
        <a:p>
          <a:pPr>
            <a:defRPr/>
          </a:pPr>
          <a:r>
            <a:rPr lang="de-DE" sz="1600" b="1"/>
            <a:t>Selbstregulation</a:t>
          </a:r>
          <a:endParaRPr/>
        </a:p>
      </dgm:t>
    </dgm:pt>
    <dgm:pt modelId="{5B5C4370-3DFF-FC42-83A1-CBE27CA2990D}" type="parTrans" cxnId="{931A41B2-8FF4-3A49-A679-76D5D12F12F1}">
      <dgm:prSet/>
      <dgm:spPr bwMode="auto"/>
      <dgm:t>
        <a:bodyPr/>
        <a:lstStyle/>
        <a:p>
          <a:pPr>
            <a:defRPr/>
          </a:pPr>
          <a:endParaRPr lang="de-DE"/>
        </a:p>
      </dgm:t>
    </dgm:pt>
    <dgm:pt modelId="{5DD65379-6BDC-F247-9FD1-3CDDA6CFC6E1}" type="sibTrans" cxnId="{931A41B2-8FF4-3A49-A679-76D5D12F12F1}">
      <dgm:prSet/>
      <dgm:spPr bwMode="auto"/>
      <dgm:t>
        <a:bodyPr/>
        <a:lstStyle/>
        <a:p>
          <a:pPr>
            <a:defRPr/>
          </a:pPr>
          <a:endParaRPr lang="de-DE"/>
        </a:p>
      </dgm:t>
    </dgm:pt>
    <dgm:pt modelId="{E428F5B1-78F6-D444-BFF2-8A2E4C921B17}">
      <dgm:prSet phldrT="[Text]" custT="1"/>
      <dgm:spPr bwMode="auto">
        <a:solidFill>
          <a:schemeClr val="bg2">
            <a:lumMod val="50000"/>
          </a:schemeClr>
        </a:solidFill>
      </dgm:spPr>
      <dgm:t>
        <a:bodyPr/>
        <a:lstStyle/>
        <a:p>
          <a:pPr>
            <a:defRPr/>
          </a:pPr>
          <a:r>
            <a:rPr lang="de-DE" sz="1600" b="1"/>
            <a:t>Person/Selbst</a:t>
          </a:r>
          <a:endParaRPr/>
        </a:p>
      </dgm:t>
    </dgm:pt>
    <dgm:pt modelId="{EC2D7BC6-A177-7C46-B984-B33CD7A46373}" type="parTrans" cxnId="{693D5578-6096-944F-8B7B-55490C2CBB5E}">
      <dgm:prSet/>
      <dgm:spPr bwMode="auto"/>
      <dgm:t>
        <a:bodyPr/>
        <a:lstStyle/>
        <a:p>
          <a:pPr>
            <a:defRPr/>
          </a:pPr>
          <a:endParaRPr lang="de-DE"/>
        </a:p>
      </dgm:t>
    </dgm:pt>
    <dgm:pt modelId="{FA79E7AE-9D3E-0F4D-9DF5-77DD31BE44C4}" type="sibTrans" cxnId="{693D5578-6096-944F-8B7B-55490C2CBB5E}">
      <dgm:prSet/>
      <dgm:spPr bwMode="auto"/>
      <dgm:t>
        <a:bodyPr/>
        <a:lstStyle/>
        <a:p>
          <a:pPr>
            <a:defRPr/>
          </a:pPr>
          <a:endParaRPr lang="de-DE"/>
        </a:p>
      </dgm:t>
    </dgm:pt>
    <dgm:pt modelId="{66D3EA69-FA57-BA41-A848-20DF56350EDA}" type="pres">
      <dgm:prSet presAssocID="{39A79064-89E3-A74A-BAE6-8025EF721BBD}" presName="diagram" presStyleCnt="0">
        <dgm:presLayoutVars>
          <dgm:chMax val="1"/>
          <dgm:dir/>
          <dgm:animLvl val="ctr"/>
          <dgm:resizeHandles val="exact"/>
        </dgm:presLayoutVars>
      </dgm:prSet>
      <dgm:spPr bwMode="auto"/>
    </dgm:pt>
    <dgm:pt modelId="{22CEE8F4-52A0-6E45-8287-346C11DC2E28}" type="pres">
      <dgm:prSet presAssocID="{39A79064-89E3-A74A-BAE6-8025EF721BBD}" presName="matrix" presStyleCnt="0"/>
      <dgm:spPr bwMode="auto"/>
    </dgm:pt>
    <dgm:pt modelId="{C660BB81-8C82-0A4C-9A17-0E1BC4BAC84C}" type="pres">
      <dgm:prSet presAssocID="{39A79064-89E3-A74A-BAE6-8025EF721BBD}" presName="tile1" presStyleLbl="node1" presStyleIdx="0" presStyleCnt="4" custLinFactNeighborY="-7156"/>
      <dgm:spPr bwMode="auto"/>
    </dgm:pt>
    <dgm:pt modelId="{F85EEA75-C317-D540-9A22-8805BE6D4C52}" type="pres">
      <dgm:prSet presAssocID="{39A79064-89E3-A74A-BAE6-8025EF721BBD}" presName="tile1text" presStyleLbl="node1" presStyleIdx="0" presStyleCnt="4">
        <dgm:presLayoutVars>
          <dgm:chMax val="0"/>
          <dgm:chPref val="0"/>
          <dgm:bulletEnabled val="1"/>
        </dgm:presLayoutVars>
      </dgm:prSet>
      <dgm:spPr bwMode="auto"/>
    </dgm:pt>
    <dgm:pt modelId="{754820DF-799C-B04F-A6A0-80179818415D}" type="pres">
      <dgm:prSet presAssocID="{39A79064-89E3-A74A-BAE6-8025EF721BBD}" presName="tile2" presStyleLbl="node1" presStyleIdx="1" presStyleCnt="4" custLinFactNeighborY="-375"/>
      <dgm:spPr bwMode="auto"/>
    </dgm:pt>
    <dgm:pt modelId="{61107C36-72A2-DF45-9477-340AA1D3D851}" type="pres">
      <dgm:prSet presAssocID="{39A79064-89E3-A74A-BAE6-8025EF721BBD}" presName="tile2text" presStyleLbl="node1" presStyleIdx="1" presStyleCnt="4">
        <dgm:presLayoutVars>
          <dgm:chMax val="0"/>
          <dgm:chPref val="0"/>
          <dgm:bulletEnabled val="1"/>
        </dgm:presLayoutVars>
      </dgm:prSet>
      <dgm:spPr bwMode="auto"/>
    </dgm:pt>
    <dgm:pt modelId="{8019F8E5-10B7-C745-A416-88F88F84956E}" type="pres">
      <dgm:prSet presAssocID="{39A79064-89E3-A74A-BAE6-8025EF721BBD}" presName="tile3" presStyleLbl="node1" presStyleIdx="2" presStyleCnt="4"/>
      <dgm:spPr bwMode="auto"/>
    </dgm:pt>
    <dgm:pt modelId="{68EACBE5-D773-7E4A-94E3-2A89B0963705}" type="pres">
      <dgm:prSet presAssocID="{39A79064-89E3-A74A-BAE6-8025EF721BBD}" presName="tile3text" presStyleLbl="node1" presStyleIdx="2" presStyleCnt="4">
        <dgm:presLayoutVars>
          <dgm:chMax val="0"/>
          <dgm:chPref val="0"/>
          <dgm:bulletEnabled val="1"/>
        </dgm:presLayoutVars>
      </dgm:prSet>
      <dgm:spPr bwMode="auto"/>
    </dgm:pt>
    <dgm:pt modelId="{4ACDAE2B-43F7-DE45-8C50-297060246888}" type="pres">
      <dgm:prSet presAssocID="{39A79064-89E3-A74A-BAE6-8025EF721BBD}" presName="tile4" presStyleLbl="node1" presStyleIdx="3" presStyleCnt="4" custLinFactNeighborX="2627" custLinFactNeighborY="4095"/>
      <dgm:spPr bwMode="auto"/>
    </dgm:pt>
    <dgm:pt modelId="{387625BF-5BC5-5247-BD25-2F87C6B245DE}" type="pres">
      <dgm:prSet presAssocID="{39A79064-89E3-A74A-BAE6-8025EF721BBD}" presName="tile4text" presStyleLbl="node1" presStyleIdx="3" presStyleCnt="4">
        <dgm:presLayoutVars>
          <dgm:chMax val="0"/>
          <dgm:chPref val="0"/>
          <dgm:bulletEnabled val="1"/>
        </dgm:presLayoutVars>
      </dgm:prSet>
      <dgm:spPr bwMode="auto"/>
    </dgm:pt>
    <dgm:pt modelId="{79B236B4-79BE-C54C-9900-AD195BA57133}" type="pres">
      <dgm:prSet presAssocID="{39A79064-89E3-A74A-BAE6-8025EF721BBD}" presName="centerTile" presStyleLbl="fgShp" presStyleIdx="0" presStyleCnt="1" custScaleX="207158" custScaleY="184348">
        <dgm:presLayoutVars>
          <dgm:chMax val="0"/>
          <dgm:chPref val="0"/>
        </dgm:presLayoutVars>
      </dgm:prSet>
      <dgm:spPr bwMode="auto"/>
    </dgm:pt>
  </dgm:ptLst>
  <dgm:cxnLst>
    <dgm:cxn modelId="{B9A0991C-7D33-374F-BF88-F377E3394E08}" type="presOf" srcId="{DD1DE3BC-FDAF-3C4E-8305-09E96FCB812C}" destId="{79B236B4-79BE-C54C-9900-AD195BA57133}" srcOrd="0" destOrd="0" presId="urn:microsoft.com/office/officeart/2005/8/layout/matrix1#1"/>
    <dgm:cxn modelId="{15DB5326-0695-4B47-97B2-C1DBE83ED819}" type="presOf" srcId="{EAAD08C3-2C0E-B048-8CFD-6ABAA4346E65}" destId="{61107C36-72A2-DF45-9477-340AA1D3D851}" srcOrd="1" destOrd="0" presId="urn:microsoft.com/office/officeart/2005/8/layout/matrix1#1"/>
    <dgm:cxn modelId="{03632C2F-324D-6547-8546-695225E03C38}" srcId="{DD1DE3BC-FDAF-3C4E-8305-09E96FCB812C}" destId="{B314EF06-2A20-9742-997B-349CA6F962CA}" srcOrd="0" destOrd="0" parTransId="{299D9E1A-F8D0-9742-A234-C4AEDA95B4B4}" sibTransId="{8A434FCA-DB09-1E4B-BD97-40535938E876}"/>
    <dgm:cxn modelId="{90865937-D759-1E4A-9AA9-FED1DDCEADFE}" type="presOf" srcId="{B32D632F-3A1B-3C43-B431-76A1A2CE3994}" destId="{68EACBE5-D773-7E4A-94E3-2A89B0963705}" srcOrd="1" destOrd="0" presId="urn:microsoft.com/office/officeart/2005/8/layout/matrix1#1"/>
    <dgm:cxn modelId="{DBA05951-CB00-764F-AD29-A25171795244}" type="presOf" srcId="{E428F5B1-78F6-D444-BFF2-8A2E4C921B17}" destId="{387625BF-5BC5-5247-BD25-2F87C6B245DE}" srcOrd="1" destOrd="0" presId="urn:microsoft.com/office/officeart/2005/8/layout/matrix1#1"/>
    <dgm:cxn modelId="{693D5578-6096-944F-8B7B-55490C2CBB5E}" srcId="{DD1DE3BC-FDAF-3C4E-8305-09E96FCB812C}" destId="{E428F5B1-78F6-D444-BFF2-8A2E4C921B17}" srcOrd="3" destOrd="0" parTransId="{EC2D7BC6-A177-7C46-B984-B33CD7A46373}" sibTransId="{FA79E7AE-9D3E-0F4D-9DF5-77DD31BE44C4}"/>
    <dgm:cxn modelId="{DD28097B-4DEE-B64F-AC2A-151E5E1ACFD8}" srcId="{39A79064-89E3-A74A-BAE6-8025EF721BBD}" destId="{DD1DE3BC-FDAF-3C4E-8305-09E96FCB812C}" srcOrd="0" destOrd="0" parTransId="{A048FAF9-C757-3449-87CC-28F33EDFBDE1}" sibTransId="{AC791A60-A93F-CE40-87C7-6CCBC804F52C}"/>
    <dgm:cxn modelId="{5F7EE48D-C053-574B-91BA-8F87E0D3AB6F}" type="presOf" srcId="{B32D632F-3A1B-3C43-B431-76A1A2CE3994}" destId="{8019F8E5-10B7-C745-A416-88F88F84956E}" srcOrd="0" destOrd="0" presId="urn:microsoft.com/office/officeart/2005/8/layout/matrix1#1"/>
    <dgm:cxn modelId="{4BA4C492-5675-5647-8A9A-316C81346AD5}" type="presOf" srcId="{B314EF06-2A20-9742-997B-349CA6F962CA}" destId="{F85EEA75-C317-D540-9A22-8805BE6D4C52}" srcOrd="1" destOrd="0" presId="urn:microsoft.com/office/officeart/2005/8/layout/matrix1#1"/>
    <dgm:cxn modelId="{931A41B2-8FF4-3A49-A679-76D5D12F12F1}" srcId="{DD1DE3BC-FDAF-3C4E-8305-09E96FCB812C}" destId="{B32D632F-3A1B-3C43-B431-76A1A2CE3994}" srcOrd="2" destOrd="0" parTransId="{5B5C4370-3DFF-FC42-83A1-CBE27CA2990D}" sibTransId="{5DD65379-6BDC-F247-9FD1-3CDDA6CFC6E1}"/>
    <dgm:cxn modelId="{57CD63BB-C853-7545-824F-AFA20CD375FF}" type="presOf" srcId="{39A79064-89E3-A74A-BAE6-8025EF721BBD}" destId="{66D3EA69-FA57-BA41-A848-20DF56350EDA}" srcOrd="0" destOrd="0" presId="urn:microsoft.com/office/officeart/2005/8/layout/matrix1#1"/>
    <dgm:cxn modelId="{E0A067C0-C4E1-4D4B-B99B-6F5D8BCC9D8E}" type="presOf" srcId="{E428F5B1-78F6-D444-BFF2-8A2E4C921B17}" destId="{4ACDAE2B-43F7-DE45-8C50-297060246888}" srcOrd="0" destOrd="0" presId="urn:microsoft.com/office/officeart/2005/8/layout/matrix1#1"/>
    <dgm:cxn modelId="{4F38A0E7-3735-BA4C-A1BF-FD9B677A875B}" type="presOf" srcId="{EAAD08C3-2C0E-B048-8CFD-6ABAA4346E65}" destId="{754820DF-799C-B04F-A6A0-80179818415D}" srcOrd="0" destOrd="0" presId="urn:microsoft.com/office/officeart/2005/8/layout/matrix1#1"/>
    <dgm:cxn modelId="{8D2447F8-A41E-4148-AAF0-4F445D003D3E}" type="presOf" srcId="{B314EF06-2A20-9742-997B-349CA6F962CA}" destId="{C660BB81-8C82-0A4C-9A17-0E1BC4BAC84C}" srcOrd="0" destOrd="0" presId="urn:microsoft.com/office/officeart/2005/8/layout/matrix1#1"/>
    <dgm:cxn modelId="{DBD975F9-4DFB-CF49-8B7F-3D7753874ECD}" srcId="{DD1DE3BC-FDAF-3C4E-8305-09E96FCB812C}" destId="{EAAD08C3-2C0E-B048-8CFD-6ABAA4346E65}" srcOrd="1" destOrd="0" parTransId="{880E3DAA-4A27-354B-8CC7-37B36A060406}" sibTransId="{8AB11F12-3211-A845-846A-E6E84BE40964}"/>
    <dgm:cxn modelId="{8C267918-C55B-434D-8BE0-3B409D5F82EC}" type="presParOf" srcId="{66D3EA69-FA57-BA41-A848-20DF56350EDA}" destId="{22CEE8F4-52A0-6E45-8287-346C11DC2E28}" srcOrd="0" destOrd="0" presId="urn:microsoft.com/office/officeart/2005/8/layout/matrix1#1"/>
    <dgm:cxn modelId="{BD34D0BE-8766-4540-823E-9B97E83676DB}" type="presParOf" srcId="{22CEE8F4-52A0-6E45-8287-346C11DC2E28}" destId="{C660BB81-8C82-0A4C-9A17-0E1BC4BAC84C}" srcOrd="0" destOrd="0" presId="urn:microsoft.com/office/officeart/2005/8/layout/matrix1#1"/>
    <dgm:cxn modelId="{7A88589E-F718-BB46-829D-AD82B329E55C}" type="presParOf" srcId="{22CEE8F4-52A0-6E45-8287-346C11DC2E28}" destId="{F85EEA75-C317-D540-9A22-8805BE6D4C52}" srcOrd="1" destOrd="0" presId="urn:microsoft.com/office/officeart/2005/8/layout/matrix1#1"/>
    <dgm:cxn modelId="{17BDF87A-16C7-BA4B-AAE3-EABD62A83D88}" type="presParOf" srcId="{22CEE8F4-52A0-6E45-8287-346C11DC2E28}" destId="{754820DF-799C-B04F-A6A0-80179818415D}" srcOrd="2" destOrd="0" presId="urn:microsoft.com/office/officeart/2005/8/layout/matrix1#1"/>
    <dgm:cxn modelId="{59C27EC6-5867-684D-8FC9-331B9311B21C}" type="presParOf" srcId="{22CEE8F4-52A0-6E45-8287-346C11DC2E28}" destId="{61107C36-72A2-DF45-9477-340AA1D3D851}" srcOrd="3" destOrd="0" presId="urn:microsoft.com/office/officeart/2005/8/layout/matrix1#1"/>
    <dgm:cxn modelId="{26537B71-72AC-C048-BCD7-BCF1686EF12D}" type="presParOf" srcId="{22CEE8F4-52A0-6E45-8287-346C11DC2E28}" destId="{8019F8E5-10B7-C745-A416-88F88F84956E}" srcOrd="4" destOrd="0" presId="urn:microsoft.com/office/officeart/2005/8/layout/matrix1#1"/>
    <dgm:cxn modelId="{0E25F1EC-D1C3-1344-9391-61554876E4E7}" type="presParOf" srcId="{22CEE8F4-52A0-6E45-8287-346C11DC2E28}" destId="{68EACBE5-D773-7E4A-94E3-2A89B0963705}" srcOrd="5" destOrd="0" presId="urn:microsoft.com/office/officeart/2005/8/layout/matrix1#1"/>
    <dgm:cxn modelId="{33CD323A-ABEE-4449-9363-488819DA4C37}" type="presParOf" srcId="{22CEE8F4-52A0-6E45-8287-346C11DC2E28}" destId="{4ACDAE2B-43F7-DE45-8C50-297060246888}" srcOrd="6" destOrd="0" presId="urn:microsoft.com/office/officeart/2005/8/layout/matrix1#1"/>
    <dgm:cxn modelId="{3492AAB9-7BA1-C842-9DA9-FB28F5239233}" type="presParOf" srcId="{22CEE8F4-52A0-6E45-8287-346C11DC2E28}" destId="{387625BF-5BC5-5247-BD25-2F87C6B245DE}" srcOrd="7" destOrd="0" presId="urn:microsoft.com/office/officeart/2005/8/layout/matrix1#1"/>
    <dgm:cxn modelId="{2CB20E40-FA2C-814A-96D9-7B5E97BC29AB}" type="presParOf" srcId="{66D3EA69-FA57-BA41-A848-20DF56350EDA}" destId="{79B236B4-79BE-C54C-9900-AD195BA57133}" srcOrd="1" destOrd="0" presId="urn:microsoft.com/office/officeart/2005/8/layout/matrix1#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0BB81-8C82-0A4C-9A17-0E1BC4BAC84C}">
      <dsp:nvSpPr>
        <dsp:cNvPr id="0" name=""/>
        <dsp:cNvSpPr/>
      </dsp:nvSpPr>
      <dsp:spPr bwMode="auto">
        <a:xfrm rot="16200000">
          <a:off x="467607" y="-467607"/>
          <a:ext cx="1189653" cy="2124869"/>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Aufgabe</a:t>
          </a:r>
          <a:endParaRPr kern="1200"/>
        </a:p>
      </dsp:txBody>
      <dsp:txXfrm rot="5400000">
        <a:off x="0" y="0"/>
        <a:ext cx="2124869" cy="892240"/>
      </dsp:txXfrm>
    </dsp:sp>
    <dsp:sp modelId="{754820DF-799C-B04F-A6A0-80179818415D}">
      <dsp:nvSpPr>
        <dsp:cNvPr id="0" name=""/>
        <dsp:cNvSpPr/>
      </dsp:nvSpPr>
      <dsp:spPr bwMode="auto">
        <a:xfrm>
          <a:off x="2124869" y="0"/>
          <a:ext cx="2124869" cy="1189653"/>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dirty="0"/>
            <a:t>Lernprozess</a:t>
          </a:r>
          <a:endParaRPr kern="1200" dirty="0"/>
        </a:p>
      </dsp:txBody>
      <dsp:txXfrm>
        <a:off x="2124869" y="0"/>
        <a:ext cx="2124869" cy="892240"/>
      </dsp:txXfrm>
    </dsp:sp>
    <dsp:sp modelId="{8019F8E5-10B7-C745-A416-88F88F84956E}">
      <dsp:nvSpPr>
        <dsp:cNvPr id="0" name=""/>
        <dsp:cNvSpPr/>
      </dsp:nvSpPr>
      <dsp:spPr bwMode="auto">
        <a:xfrm rot="10800000">
          <a:off x="0" y="1189653"/>
          <a:ext cx="2124869" cy="1189653"/>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Selbstregulation</a:t>
          </a:r>
          <a:endParaRPr kern="1200"/>
        </a:p>
      </dsp:txBody>
      <dsp:txXfrm rot="10800000">
        <a:off x="0" y="1487066"/>
        <a:ext cx="2124869" cy="892240"/>
      </dsp:txXfrm>
    </dsp:sp>
    <dsp:sp modelId="{4ACDAE2B-43F7-DE45-8C50-297060246888}">
      <dsp:nvSpPr>
        <dsp:cNvPr id="0" name=""/>
        <dsp:cNvSpPr/>
      </dsp:nvSpPr>
      <dsp:spPr bwMode="auto">
        <a:xfrm rot="5400000">
          <a:off x="2592476" y="722045"/>
          <a:ext cx="1189653" cy="2124869"/>
        </a:xfrm>
        <a:prstGeom prst="round1Rect">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Person/Selbst</a:t>
          </a:r>
          <a:endParaRPr kern="1200"/>
        </a:p>
      </dsp:txBody>
      <dsp:txXfrm rot="-5400000">
        <a:off x="2124869" y="1487066"/>
        <a:ext cx="2124869" cy="892240"/>
      </dsp:txXfrm>
    </dsp:sp>
    <dsp:sp modelId="{79B236B4-79BE-C54C-9900-AD195BA57133}">
      <dsp:nvSpPr>
        <dsp:cNvPr id="0" name=""/>
        <dsp:cNvSpPr/>
      </dsp:nvSpPr>
      <dsp:spPr bwMode="auto">
        <a:xfrm>
          <a:off x="804318" y="641377"/>
          <a:ext cx="2641101" cy="1096551"/>
        </a:xfrm>
        <a:prstGeom prst="roundRect">
          <a:avLst/>
        </a:prstGeom>
        <a:solidFill>
          <a:srgbClr val="8BB31D"/>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defRPr/>
          </a:pPr>
          <a:r>
            <a:rPr lang="de-DE" sz="1100" b="1" kern="1200">
              <a:solidFill>
                <a:schemeClr val="bg1"/>
              </a:solidFill>
            </a:rPr>
            <a:t>Feed Up: </a:t>
          </a:r>
          <a:r>
            <a:rPr lang="de-DE" sz="1100" b="0" kern="1200">
              <a:solidFill>
                <a:schemeClr val="bg1"/>
              </a:solidFill>
            </a:rPr>
            <a:t>Was sind meine Ziele?</a:t>
          </a:r>
          <a:endParaRPr kern="1200"/>
        </a:p>
        <a:p>
          <a:pPr marL="0" lvl="0" indent="0" algn="ctr" defTabSz="488950">
            <a:lnSpc>
              <a:spcPct val="90000"/>
            </a:lnSpc>
            <a:spcBef>
              <a:spcPct val="0"/>
            </a:spcBef>
            <a:spcAft>
              <a:spcPct val="35000"/>
            </a:spcAft>
            <a:buNone/>
            <a:defRPr/>
          </a:pPr>
          <a:r>
            <a:rPr lang="de-DE" sz="1100" b="1" kern="1200">
              <a:solidFill>
                <a:schemeClr val="bg1"/>
              </a:solidFill>
            </a:rPr>
            <a:t>Feed Back: </a:t>
          </a:r>
          <a:r>
            <a:rPr lang="de-DE" sz="1100" b="0" kern="1200">
              <a:solidFill>
                <a:schemeClr val="bg1"/>
              </a:solidFill>
            </a:rPr>
            <a:t>Wie gut komme ich voran?</a:t>
          </a:r>
          <a:endParaRPr kern="1200"/>
        </a:p>
        <a:p>
          <a:pPr marL="0" lvl="0" indent="0" algn="ctr" defTabSz="488950">
            <a:lnSpc>
              <a:spcPct val="90000"/>
            </a:lnSpc>
            <a:spcBef>
              <a:spcPct val="0"/>
            </a:spcBef>
            <a:spcAft>
              <a:spcPct val="35000"/>
            </a:spcAft>
            <a:buNone/>
            <a:defRPr/>
          </a:pPr>
          <a:r>
            <a:rPr lang="de-DE" sz="1100" b="1" kern="1200">
              <a:solidFill>
                <a:schemeClr val="bg1"/>
              </a:solidFill>
            </a:rPr>
            <a:t>Feed Forward: </a:t>
          </a:r>
          <a:r>
            <a:rPr lang="de-DE" sz="1100" b="0" kern="1200">
              <a:solidFill>
                <a:schemeClr val="bg1"/>
              </a:solidFill>
            </a:rPr>
            <a:t>Was sind die nächsten  Schritte?</a:t>
          </a:r>
          <a:endParaRPr kern="1200"/>
        </a:p>
      </dsp:txBody>
      <dsp:txXfrm>
        <a:off x="857847" y="694906"/>
        <a:ext cx="2534043" cy="989493"/>
      </dsp:txXfrm>
    </dsp:sp>
  </dsp:spTree>
</dsp:drawing>
</file>

<file path=ppt/diagrams/layout1.xml><?xml version="1.0" encoding="utf-8"?>
<dgm:layoutDef xmlns:dgm="http://schemas.openxmlformats.org/drawingml/2006/diagram" xmlns:a="http://schemas.openxmlformats.org/drawingml/2006/main" uniqueId="urn:microsoft.com/office/officeart/2005/8/layout/matrix1#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varLst>
      <dgm:chMax val="1"/>
      <dgm:dir/>
      <dgm:animLvl val="ctr"/>
      <dgm:resizeHandles val="exact"/>
    </dgm:var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onstrLst/>
            <dgm:ruleLst/>
            <dgm:choose name="Name2">
              <dgm:if name="Name3" func="var" arg="dir" op="equ" val="norm">
                <dgm:presOf axis="ch ch desOrSelf" ptType="node node node" st="1 1 1" cnt="1 1 0"/>
              </dgm:if>
              <dgm:else name="Name4">
                <dgm:presOf axis="ch ch desOrSelf" ptType="node node node" st="1 2 1" cnt="1 1 0"/>
              </dgm:else>
            </dgm:choose>
          </dgm:layoutNode>
          <dgm:layoutNode name="tile1text" styleLbl="node1">
            <dgm:shape xmlns:r="http://schemas.openxmlformats.org/officeDocument/2006/relationships" rot="270" type="rect" r:blip="" hideGeom="1">
              <dgm:adjLst>
                <dgm:adj idx="1" val="0.2"/>
              </dgm:adjLst>
            </dgm:shape>
            <dgm:constrLst/>
            <dgm:ruleLst>
              <dgm:rule type="primFontSz" val="5" fact="NaN" max="NaN"/>
            </dgm:ruleLst>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choose name="Name8">
              <dgm:if name="Name9" func="var" arg="dir" op="equ" val="norm">
                <dgm:presOf axis="ch ch desOrSelf" ptType="node node node" st="1 1 1" cnt="1 1 0"/>
              </dgm:if>
              <dgm:else name="Name10">
                <dgm:presOf axis="ch ch desOrSelf" ptType="node node node" st="1 2 1" cnt="1 1 0"/>
              </dgm:else>
            </dgm:choose>
          </dgm:layoutNode>
          <dgm:layoutNode name="tile2" styleLbl="node1">
            <dgm:alg type="sp"/>
            <dgm:shape xmlns:r="http://schemas.openxmlformats.org/officeDocument/2006/relationships" type="round1Rect" r:blip="">
              <dgm:adjLst/>
            </dgm:shape>
            <dgm:constrLst/>
            <dgm:ruleLst/>
            <dgm:choose name="Name11">
              <dgm:if name="Name12" func="var" arg="dir" op="equ" val="norm">
                <dgm:presOf axis="ch ch desOrSelf" ptType="node node node" st="1 2 1" cnt="1 1 0"/>
              </dgm:if>
              <dgm:else name="Name13">
                <dgm:presOf axis="ch ch desOrSelf" ptType="node node node" st="1 1 1" cnt="1 1 0"/>
              </dgm:else>
            </dgm:choose>
          </dgm:layoutNode>
          <dgm:layoutNode name="tile2text" styleLbl="node1">
            <dgm:shape xmlns:r="http://schemas.openxmlformats.org/officeDocument/2006/relationships" type="rect" r:blip="" hideGeom="1">
              <dgm:adjLst/>
            </dgm:shape>
            <dgm:constrLst/>
            <dgm:ruleLst>
              <dgm:rule type="primFontSz" val="5" fact="NaN" max="NaN"/>
            </dgm:ruleLst>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choose name="Name17">
              <dgm:if name="Name18" func="var" arg="dir" op="equ" val="norm">
                <dgm:presOf axis="ch ch desOrSelf" ptType="node node node" st="1 2 1" cnt="1 1 0"/>
              </dgm:if>
              <dgm:else name="Name19">
                <dgm:presOf axis="ch ch desOrSelf" ptType="node node node" st="1 1 1" cnt="1 1 0"/>
              </dgm:else>
            </dgm:choose>
          </dgm:layoutNode>
          <dgm:layoutNode name="tile3" styleLbl="node1">
            <dgm:alg type="sp"/>
            <dgm:shape xmlns:r="http://schemas.openxmlformats.org/officeDocument/2006/relationships" rot="180" type="round1Rect" r:blip="">
              <dgm:adjLst/>
            </dgm:shape>
            <dgm:constrLst/>
            <dgm:ruleLst/>
            <dgm:choose name="Name20">
              <dgm:if name="Name21" func="var" arg="dir" op="equ" val="norm">
                <dgm:presOf axis="ch ch desOrSelf" ptType="node node node" st="1 3 1" cnt="1 1 0"/>
              </dgm:if>
              <dgm:else name="Name22">
                <dgm:presOf axis="ch ch desOrSelf" ptType="node node node" st="1 4 1" cnt="1 1 0"/>
              </dgm:else>
            </dgm:choose>
          </dgm:layoutNode>
          <dgm:layoutNode name="tile3text" styleLbl="node1">
            <dgm:shape xmlns:r="http://schemas.openxmlformats.org/officeDocument/2006/relationships" rot="180" type="rect" r:blip="" hideGeom="1">
              <dgm:adjLst/>
            </dgm:shape>
            <dgm:constrLst/>
            <dgm:ruleLst>
              <dgm:rule type="primFontSz" val="5" fact="NaN" max="NaN"/>
            </dgm:ruleLst>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choose name="Name26">
              <dgm:if name="Name27" func="var" arg="dir" op="equ" val="norm">
                <dgm:presOf axis="ch ch desOrSelf" ptType="node node node" st="1 3 1" cnt="1 1 0"/>
              </dgm:if>
              <dgm:else name="Name28">
                <dgm:presOf axis="ch ch desOrSelf" ptType="node node node" st="1 4 1" cnt="1 1 0"/>
              </dgm:else>
            </dgm:choose>
          </dgm:layoutNode>
          <dgm:layoutNode name="tile4" styleLbl="node1">
            <dgm:alg type="sp"/>
            <dgm:shape xmlns:r="http://schemas.openxmlformats.org/officeDocument/2006/relationships" rot="90" type="round1Rect" r:blip="">
              <dgm:adjLst/>
            </dgm:shape>
            <dgm:constrLst/>
            <dgm:ruleLst/>
            <dgm:choose name="Name29">
              <dgm:if name="Name30" func="var" arg="dir" op="equ" val="norm">
                <dgm:presOf axis="ch ch desOrSelf" ptType="node node node" st="1 4 1" cnt="1 1 0"/>
              </dgm:if>
              <dgm:else name="Name31">
                <dgm:presOf axis="ch ch desOrSelf" ptType="node node node" st="1 3 1" cnt="1 1 0"/>
              </dgm:else>
            </dgm:choose>
          </dgm:layoutNode>
          <dgm:layoutNode name="tile4text" styleLbl="node1">
            <dgm:shape xmlns:r="http://schemas.openxmlformats.org/officeDocument/2006/relationships" rot="90" type="rect" r:blip="" hideGeom="1">
              <dgm:adjLst/>
            </dgm:shape>
            <dgm:constrLst/>
            <dgm:ruleLst>
              <dgm:rule type="primFontSz" val="5" fact="NaN" max="NaN"/>
            </dgm:ruleLst>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choose name="Name35">
              <dgm:if name="Name36" func="var" arg="dir" op="equ" val="norm">
                <dgm:presOf axis="ch ch desOrSelf" ptType="node node node" st="1 4 1" cnt="1 1 0"/>
              </dgm:if>
              <dgm:else name="Name37">
                <dgm:presOf axis="ch ch desOrSelf" ptType="node node node" st="1 3 1" cnt="1 1 0"/>
              </dgm:else>
            </dgm:choose>
          </dgm:layoutNode>
        </dgm:layoutNode>
        <dgm:layoutNode name="centerTile" styleLbl="fgShp">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varLst>
            <dgm:chMax val="0"/>
            <dgm:chPref val="0"/>
          </dgm:var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b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callout">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con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dk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fgAcc0">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2">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3">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4">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hp">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l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1D1">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2">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3">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4">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2D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revTx">
    <dgm:scene3d>
      <a:camera prst="orthographicFront"/>
      <a:lightRig rig="threePt" dir="t"/>
    </dgm:scene3d>
    <dgm:sp3d/>
    <dgm:txPr/>
    <dgm:style>
      <a:lnRef idx="0">
        <a:srgbClr val="000000"/>
      </a:lnRef>
      <a:fillRef idx="0">
        <a:srgbClr val="000000"/>
      </a:fillRef>
      <a:effectRef idx="0">
        <a:srgbClr val="000000"/>
      </a:effectRef>
      <a:fontRef idx="minor"/>
    </dgm:style>
  </dgm:styleLbl>
  <dgm:styleLbl name="sibTrans1D1">
    <dgm:scene3d>
      <a:camera prst="orthographicFront"/>
      <a:lightRig rig="threePt" dir="t"/>
    </dgm:scene3d>
    <dgm:sp3d/>
    <dgm:txPr/>
    <dgm:style>
      <a:lnRef idx="1">
        <a:srgbClr val="000000"/>
      </a:lnRef>
      <a:fillRef idx="0">
        <a:srgbClr val="000000"/>
      </a:fillRef>
      <a:effectRef idx="0">
        <a:srgbClr val="000000"/>
      </a:effectRef>
      <a:fontRef idx="minor"/>
    </dgm:style>
  </dgm:styleLbl>
  <dgm:styleLbl name="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solid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trAlignAcc1">
    <dgm:scene3d>
      <a:camera prst="orthographicFront"/>
      <a:lightRig rig="threePt" dir="t"/>
    </dgm:scene3d>
    <dgm:sp3d/>
    <dgm:txPr/>
    <dgm:style>
      <a:lnRef idx="1">
        <a:srgbClr val="000000"/>
      </a:lnRef>
      <a:fillRef idx="1">
        <a:srgbClr val="000000"/>
      </a:fillRef>
      <a:effectRef idx="0">
        <a:srgbClr val="000000"/>
      </a:effectRef>
      <a:fontRef idx="minor"/>
    </dgm:style>
  </dgm:styleLbl>
  <dgm:styleLbl name="tr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vennNode1">
    <dgm:scene3d>
      <a:camera prst="orthographicFront"/>
      <a:lightRig rig="threePt" dir="t"/>
    </dgm:scene3d>
    <dgm:sp3d/>
    <dgm:txPr/>
    <dgm:style>
      <a:lnRef idx="2">
        <a:srgbClr val="000000"/>
      </a:lnRef>
      <a:fillRef idx="1">
        <a:srgbClr val="000000"/>
      </a:fillRef>
      <a:effectRef idx="0">
        <a:srgbClr val="00000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1EC7AF-7C43-4DDC-BC4A-6E5DC5E32414}" type="datetimeFigureOut">
              <a:rPr lang="de-DE" smtClean="0"/>
              <a:t>13.05.2026</a:t>
            </a:fld>
            <a:endParaRPr lang="de-DE"/>
          </a:p>
        </p:txBody>
      </p:sp>
      <p:sp>
        <p:nvSpPr>
          <p:cNvPr id="4" name="Folienbildplatzhalt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199608-497C-429B-8FFC-7249BAB31E59}" type="slidenum">
              <a:rPr lang="de-DE" smtClean="0"/>
              <a:t>‹Nr.›</a:t>
            </a:fld>
            <a:endParaRPr lang="de-DE"/>
          </a:p>
        </p:txBody>
      </p:sp>
    </p:spTree>
    <p:extLst>
      <p:ext uri="{BB962C8B-B14F-4D97-AF65-F5344CB8AC3E}">
        <p14:creationId xmlns:p14="http://schemas.microsoft.com/office/powerpoint/2010/main" val="1146203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1727303167" name="Slide Image Placeholder 1"/>
          <p:cNvSpPr>
            <a:spLocks noGrp="1" noRot="1" noChangeAspect="1"/>
          </p:cNvSpPr>
          <p:nvPr>
            <p:ph type="sldImg"/>
          </p:nvPr>
        </p:nvSpPr>
        <p:spPr bwMode="auto">
          <a:xfrm>
            <a:off x="1246188" y="1143000"/>
            <a:ext cx="4365625" cy="3086100"/>
          </a:xfrm>
        </p:spPr>
      </p:sp>
      <p:sp>
        <p:nvSpPr>
          <p:cNvPr id="1768161373" name="Notes Placeholder 2"/>
          <p:cNvSpPr>
            <a:spLocks noGrp="1"/>
          </p:cNvSpPr>
          <p:nvPr>
            <p:ph type="body" idx="1"/>
          </p:nvPr>
        </p:nvSpPr>
        <p:spPr bwMode="auto"/>
        <p:txBody>
          <a:bodyPr/>
          <a:lstStyle/>
          <a:p>
            <a:pPr>
              <a:defRPr/>
            </a:pPr>
            <a:endParaRPr/>
          </a:p>
        </p:txBody>
      </p:sp>
      <p:sp>
        <p:nvSpPr>
          <p:cNvPr id="901580091" name="Slide Number Placeholder 3"/>
          <p:cNvSpPr>
            <a:spLocks noGrp="1"/>
          </p:cNvSpPr>
          <p:nvPr>
            <p:ph type="sldNum" sz="quarter" idx="10"/>
          </p:nvPr>
        </p:nvSpPr>
        <p:spPr bwMode="auto"/>
        <p:txBody>
          <a:bodyPr/>
          <a:lstStyle/>
          <a:p>
            <a:pPr>
              <a:defRPr/>
            </a:pPr>
            <a:fld id="{0FA12FFB-62B8-30ED-8988-941E0873CA31}" type="slidenum">
              <a:rPr/>
              <a:t>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9C405A6-6F0B-C11A-0A16-2A64E9E36010}" type="slidenum">
              <a:rPr/>
              <a:t>5</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dirty="0"/>
          </a:p>
        </p:txBody>
      </p:sp>
      <p:sp>
        <p:nvSpPr>
          <p:cNvPr id="4" name="Slide Number Placeholder 3"/>
          <p:cNvSpPr>
            <a:spLocks noGrp="1"/>
          </p:cNvSpPr>
          <p:nvPr>
            <p:ph type="sldNum" sz="quarter" idx="10"/>
          </p:nvPr>
        </p:nvSpPr>
        <p:spPr bwMode="auto"/>
        <p:txBody>
          <a:bodyPr/>
          <a:lstStyle/>
          <a:p>
            <a:pPr>
              <a:defRPr/>
            </a:pPr>
            <a:fld id="{80885463-25A9-308D-5B5E-583AB91DA861}" type="slidenum">
              <a:rPr/>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de-DE" dirty="0"/>
              <a:t>Mastertitelformat bearbeiten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de-DE"/>
              <a:t>Master-Untertitelformat bearbeiten</a:t>
            </a:r>
            <a:endParaRPr lang="en-US" dirty="0"/>
          </a:p>
        </p:txBody>
      </p:sp>
      <p:sp>
        <p:nvSpPr>
          <p:cNvPr id="4" name="Date Placeholder 3"/>
          <p:cNvSpPr>
            <a:spLocks noGrp="1"/>
          </p:cNvSpPr>
          <p:nvPr>
            <p:ph type="dt" sz="half" idx="10"/>
          </p:nvPr>
        </p:nvSpPr>
        <p:spPr>
          <a:xfrm>
            <a:off x="-2647116" y="5925871"/>
            <a:ext cx="2405658" cy="402483"/>
          </a:xfrm>
        </p:spPr>
        <p:txBody>
          <a:bodyPr/>
          <a:lstStyle/>
          <a:p>
            <a:fld id="{448AC260-D0C7-48BB-BD72-9919B16F65DA}" type="datetime1">
              <a:rPr lang="de-DE" smtClean="0"/>
              <a:t>13.05.2026</a:t>
            </a:fld>
            <a:endParaRPr lang="de-DE"/>
          </a:p>
        </p:txBody>
      </p:sp>
      <p:sp>
        <p:nvSpPr>
          <p:cNvPr id="5" name="Footer Placeholder 4"/>
          <p:cNvSpPr>
            <a:spLocks noGrp="1"/>
          </p:cNvSpPr>
          <p:nvPr>
            <p:ph type="ftr" sz="quarter" idx="11"/>
          </p:nvPr>
        </p:nvSpPr>
        <p:spPr>
          <a:xfrm>
            <a:off x="540000" y="6957700"/>
            <a:ext cx="3708150" cy="601975"/>
          </a:xfrm>
        </p:spPr>
        <p:txBody>
          <a:bodyPr bIns="252000"/>
          <a:lstStyle>
            <a:lvl1pPr algn="l">
              <a:defRPr/>
            </a:lvl1pPr>
          </a:lstStyle>
          <a:p>
            <a:r>
              <a:rPr lang="de-DE" b="1" dirty="0">
                <a:solidFill>
                  <a:schemeClr val="accent3"/>
                </a:solidFill>
              </a:rPr>
              <a:t>ISB</a:t>
            </a:r>
            <a:r>
              <a:rPr lang="de-DE" dirty="0"/>
              <a:t> Staatsinstitut für Schulqualität und Bildungsforschung</a:t>
            </a:r>
          </a:p>
        </p:txBody>
      </p:sp>
      <p:pic>
        <p:nvPicPr>
          <p:cNvPr id="8" name="Grafik 7">
            <a:extLst>
              <a:ext uri="{FF2B5EF4-FFF2-40B4-BE49-F238E27FC236}">
                <a16:creationId xmlns:a16="http://schemas.microsoft.com/office/drawing/2014/main" id="{92311E9D-40F2-0469-B300-7C1149B5225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3486" y="301006"/>
            <a:ext cx="796800" cy="432000"/>
          </a:xfrm>
          <a:prstGeom prst="rect">
            <a:avLst/>
          </a:prstGeom>
        </p:spPr>
      </p:pic>
      <p:sp>
        <p:nvSpPr>
          <p:cNvPr id="7" name="Slide Number Placeholder 5">
            <a:extLst>
              <a:ext uri="{FF2B5EF4-FFF2-40B4-BE49-F238E27FC236}">
                <a16:creationId xmlns:a16="http://schemas.microsoft.com/office/drawing/2014/main" id="{D195C9EA-A5D6-EB0D-4C3B-BB56383C12BC}"/>
              </a:ext>
            </a:extLst>
          </p:cNvPr>
          <p:cNvSpPr txBox="1">
            <a:spLocks/>
          </p:cNvSpPr>
          <p:nvPr userDrawn="1"/>
        </p:nvSpPr>
        <p:spPr>
          <a:xfrm>
            <a:off x="9072000" y="7019675"/>
            <a:ext cx="1080000" cy="540000"/>
          </a:xfrm>
          <a:prstGeom prst="rect">
            <a:avLst/>
          </a:prstGeom>
        </p:spPr>
        <p:txBody>
          <a:bodyPr vert="horz" lIns="0" tIns="0" rIns="0" bIns="252000" rtlCol="0" anchor="b" anchorCtr="0"/>
          <a:lstStyle>
            <a:defPPr>
              <a:defRPr lang="en-US"/>
            </a:defPPr>
            <a:lvl1pPr marL="0" algn="r" defTabSz="457200" rtl="0" eaLnBrk="1" latinLnBrk="0" hangingPunct="1">
              <a:defRPr sz="1050"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40E4DD3-A1D1-44C2-BAA5-FAF59B503529}" type="slidenum">
              <a:rPr lang="de-DE" smtClean="0"/>
              <a:pPr/>
              <a:t>‹Nr.›</a:t>
            </a:fld>
            <a:endParaRPr lang="de-DE" dirty="0"/>
          </a:p>
        </p:txBody>
      </p:sp>
    </p:spTree>
    <p:extLst>
      <p:ext uri="{BB962C8B-B14F-4D97-AF65-F5344CB8AC3E}">
        <p14:creationId xmlns:p14="http://schemas.microsoft.com/office/powerpoint/2010/main" val="3723505338"/>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de-DE"/>
              <a:t>Mastertitelformat bearbeiten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de-DE"/>
              <a:t>Mastertextformat bearbeiten</a:t>
            </a:r>
          </a:p>
        </p:txBody>
      </p:sp>
      <p:sp>
        <p:nvSpPr>
          <p:cNvPr id="4" name="Content Placeholder 3"/>
          <p:cNvSpPr>
            <a:spLocks noGrp="1"/>
          </p:cNvSpPr>
          <p:nvPr>
            <p:ph sz="half" idx="2"/>
          </p:nvPr>
        </p:nvSpPr>
        <p:spPr>
          <a:xfrm>
            <a:off x="736456" y="2761381"/>
            <a:ext cx="4523137" cy="40615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de-DE"/>
              <a:t>Mastertextformat bearbeiten</a:t>
            </a:r>
          </a:p>
        </p:txBody>
      </p:sp>
      <p:sp>
        <p:nvSpPr>
          <p:cNvPr id="6" name="Content Placeholder 5"/>
          <p:cNvSpPr>
            <a:spLocks noGrp="1"/>
          </p:cNvSpPr>
          <p:nvPr>
            <p:ph sz="quarter" idx="4"/>
          </p:nvPr>
        </p:nvSpPr>
        <p:spPr>
          <a:xfrm>
            <a:off x="5412731" y="2761381"/>
            <a:ext cx="4545413" cy="40615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333916D-2E32-46B7-8BBF-5FD0C71AA82C}" type="datetime1">
              <a:rPr lang="de-DE" smtClean="0"/>
              <a:t>13.05.2026</a:t>
            </a:fld>
            <a:endParaRPr lang="de-DE"/>
          </a:p>
        </p:txBody>
      </p:sp>
      <p:sp>
        <p:nvSpPr>
          <p:cNvPr id="8" name="Footer Placeholder 7"/>
          <p:cNvSpPr>
            <a:spLocks noGrp="1"/>
          </p:cNvSpPr>
          <p:nvPr>
            <p:ph type="ftr" sz="quarter" idx="11"/>
          </p:nvPr>
        </p:nvSpPr>
        <p:spPr/>
        <p:txBody>
          <a:bodyPr/>
          <a:lstStyle/>
          <a:p>
            <a:r>
              <a:rPr lang="de-DE"/>
              <a:t>ISB Staatsinstitut für Schulqualität und Bildungsforschung</a:t>
            </a:r>
          </a:p>
        </p:txBody>
      </p:sp>
      <p:sp>
        <p:nvSpPr>
          <p:cNvPr id="9" name="Slide Number Placeholder 8"/>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67151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CFBA2642-E723-459F-9A8C-89756D22C819}" type="datetime1">
              <a:rPr lang="de-DE" smtClean="0"/>
              <a:t>13.05.2026</a:t>
            </a:fld>
            <a:endParaRPr lang="de-DE"/>
          </a:p>
        </p:txBody>
      </p:sp>
      <p:sp>
        <p:nvSpPr>
          <p:cNvPr id="4" name="Footer Placeholder 3"/>
          <p:cNvSpPr>
            <a:spLocks noGrp="1"/>
          </p:cNvSpPr>
          <p:nvPr>
            <p:ph type="ftr" sz="quarter" idx="11"/>
          </p:nvPr>
        </p:nvSpPr>
        <p:spPr/>
        <p:txBody>
          <a:bodyPr/>
          <a:lstStyle/>
          <a:p>
            <a:r>
              <a:rPr lang="de-DE"/>
              <a:t>ISB Staatsinstitut für Schulqualität und Bildungsforschung</a:t>
            </a:r>
          </a:p>
        </p:txBody>
      </p:sp>
      <p:sp>
        <p:nvSpPr>
          <p:cNvPr id="5" name="Slide Number Placeholder 4"/>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2585658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705F5D-F304-432E-B71D-7B94755378FC}" type="datetime1">
              <a:rPr lang="de-DE" smtClean="0"/>
              <a:t>13.05.2026</a:t>
            </a:fld>
            <a:endParaRPr lang="de-DE"/>
          </a:p>
        </p:txBody>
      </p:sp>
      <p:sp>
        <p:nvSpPr>
          <p:cNvPr id="3" name="Footer Placeholder 2"/>
          <p:cNvSpPr>
            <a:spLocks noGrp="1"/>
          </p:cNvSpPr>
          <p:nvPr>
            <p:ph type="ftr" sz="quarter" idx="11"/>
          </p:nvPr>
        </p:nvSpPr>
        <p:spPr/>
        <p:txBody>
          <a:bodyPr/>
          <a:lstStyle/>
          <a:p>
            <a:r>
              <a:rPr lang="de-DE"/>
              <a:t>ISB Staatsinstitut für Schulqualität und Bildungsforschung</a:t>
            </a:r>
          </a:p>
        </p:txBody>
      </p:sp>
      <p:sp>
        <p:nvSpPr>
          <p:cNvPr id="4" name="Slide Number Placeholder 3"/>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2565752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de-DE"/>
              <a:t>Mastertitelformat bearbeiten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de-DE"/>
              <a:t>Mastertextformat bearbeiten</a:t>
            </a:r>
          </a:p>
        </p:txBody>
      </p:sp>
      <p:sp>
        <p:nvSpPr>
          <p:cNvPr id="5" name="Date Placeholder 4"/>
          <p:cNvSpPr>
            <a:spLocks noGrp="1"/>
          </p:cNvSpPr>
          <p:nvPr>
            <p:ph type="dt" sz="half" idx="10"/>
          </p:nvPr>
        </p:nvSpPr>
        <p:spPr/>
        <p:txBody>
          <a:bodyPr/>
          <a:lstStyle/>
          <a:p>
            <a:fld id="{F5D77D3D-0D3F-4721-B466-C980B3F37664}" type="datetime1">
              <a:rPr lang="de-DE" smtClean="0"/>
              <a:t>13.05.2026</a:t>
            </a:fld>
            <a:endParaRPr lang="de-DE"/>
          </a:p>
        </p:txBody>
      </p:sp>
      <p:sp>
        <p:nvSpPr>
          <p:cNvPr id="6" name="Footer Placeholder 5"/>
          <p:cNvSpPr>
            <a:spLocks noGrp="1"/>
          </p:cNvSpPr>
          <p:nvPr>
            <p:ph type="ftr" sz="quarter" idx="11"/>
          </p:nvPr>
        </p:nvSpPr>
        <p:spPr/>
        <p:txBody>
          <a:bodyPr/>
          <a:lstStyle/>
          <a:p>
            <a:r>
              <a:rPr lang="de-DE"/>
              <a:t>ISB Staatsinstitut für Schulqualität und Bildungsforschung</a:t>
            </a:r>
          </a:p>
        </p:txBody>
      </p:sp>
      <p:sp>
        <p:nvSpPr>
          <p:cNvPr id="7" name="Slide Number Placeholder 6"/>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35506242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de-DE"/>
              <a:t>Mastertitelformat bearbeiten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de-DE"/>
              <a:t>Bild durch Klicken auf Symbol hinzufügen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de-DE"/>
              <a:t>Mastertextformat bearbeiten</a:t>
            </a:r>
          </a:p>
        </p:txBody>
      </p:sp>
      <p:sp>
        <p:nvSpPr>
          <p:cNvPr id="5" name="Date Placeholder 4"/>
          <p:cNvSpPr>
            <a:spLocks noGrp="1"/>
          </p:cNvSpPr>
          <p:nvPr>
            <p:ph type="dt" sz="half" idx="10"/>
          </p:nvPr>
        </p:nvSpPr>
        <p:spPr/>
        <p:txBody>
          <a:bodyPr/>
          <a:lstStyle/>
          <a:p>
            <a:fld id="{E20CFE4A-46C3-42F6-A5E8-045CF37F5EC5}" type="datetime1">
              <a:rPr lang="de-DE" smtClean="0"/>
              <a:t>13.05.2026</a:t>
            </a:fld>
            <a:endParaRPr lang="de-DE"/>
          </a:p>
        </p:txBody>
      </p:sp>
      <p:sp>
        <p:nvSpPr>
          <p:cNvPr id="6" name="Footer Placeholder 5"/>
          <p:cNvSpPr>
            <a:spLocks noGrp="1"/>
          </p:cNvSpPr>
          <p:nvPr>
            <p:ph type="ftr" sz="quarter" idx="11"/>
          </p:nvPr>
        </p:nvSpPr>
        <p:spPr/>
        <p:txBody>
          <a:bodyPr/>
          <a:lstStyle/>
          <a:p>
            <a:r>
              <a:rPr lang="de-DE"/>
              <a:t>ISB Staatsinstitut für Schulqualität und Bildungsforschung</a:t>
            </a:r>
          </a:p>
        </p:txBody>
      </p:sp>
      <p:sp>
        <p:nvSpPr>
          <p:cNvPr id="7" name="Slide Number Placeholder 6"/>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3025086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4AEC135-F5F3-4923-9B36-AC524418600C}" type="datetime1">
              <a:rPr lang="de-DE" smtClean="0"/>
              <a:t>13.05.2026</a:t>
            </a:fld>
            <a:endParaRPr lang="de-DE"/>
          </a:p>
        </p:txBody>
      </p:sp>
      <p:sp>
        <p:nvSpPr>
          <p:cNvPr id="5" name="Footer Placeholder 4"/>
          <p:cNvSpPr>
            <a:spLocks noGrp="1"/>
          </p:cNvSpPr>
          <p:nvPr>
            <p:ph type="ftr" sz="quarter" idx="11"/>
          </p:nvPr>
        </p:nvSpPr>
        <p:spPr/>
        <p:txBody>
          <a:bodyPr/>
          <a:lstStyle/>
          <a:p>
            <a:r>
              <a:rPr lang="de-DE"/>
              <a:t>ISB Staatsinstitut für Schulqualität und Bildungsforschung</a:t>
            </a: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1209692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53C441-FC05-40BF-ACC0-BBCAC51DEE85}" type="datetime1">
              <a:rPr lang="de-DE" smtClean="0"/>
              <a:t>13.05.2026</a:t>
            </a:fld>
            <a:endParaRPr lang="de-DE"/>
          </a:p>
        </p:txBody>
      </p:sp>
      <p:sp>
        <p:nvSpPr>
          <p:cNvPr id="5" name="Footer Placeholder 4"/>
          <p:cNvSpPr>
            <a:spLocks noGrp="1"/>
          </p:cNvSpPr>
          <p:nvPr>
            <p:ph type="ftr" sz="quarter" idx="11"/>
          </p:nvPr>
        </p:nvSpPr>
        <p:spPr/>
        <p:txBody>
          <a:bodyPr/>
          <a:lstStyle/>
          <a:p>
            <a:r>
              <a:rPr lang="de-DE"/>
              <a:t>ISB Staatsinstitut für Schulqualität und Bildungsforschung</a:t>
            </a: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3251709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Lernreflexionskarten">
    <p:spTree>
      <p:nvGrpSpPr>
        <p:cNvPr id="1" name=""/>
        <p:cNvGrpSpPr/>
        <p:nvPr/>
      </p:nvGrpSpPr>
      <p:grpSpPr>
        <a:xfrm>
          <a:off x="0" y="0"/>
          <a:ext cx="0" cy="0"/>
          <a:chOff x="0" y="0"/>
          <a:chExt cx="0" cy="0"/>
        </a:xfrm>
      </p:grpSpPr>
      <p:sp>
        <p:nvSpPr>
          <p:cNvPr id="2" name="Title 1"/>
          <p:cNvSpPr>
            <a:spLocks noGrp="1"/>
          </p:cNvSpPr>
          <p:nvPr>
            <p:ph type="title"/>
          </p:nvPr>
        </p:nvSpPr>
        <p:spPr>
          <a:xfrm>
            <a:off x="518319" y="1161402"/>
            <a:ext cx="9652794" cy="293877"/>
          </a:xfrm>
        </p:spPr>
        <p:txBody>
          <a:bodyPr lIns="0" tIns="0" rIns="0" bIns="0" anchor="t" anchorCtr="0">
            <a:noAutofit/>
          </a:bodyPr>
          <a:lstStyle>
            <a:lvl1pPr>
              <a:defRPr sz="1800"/>
            </a:lvl1pPr>
          </a:lstStyle>
          <a:p>
            <a:r>
              <a:rPr lang="de-DE" dirty="0"/>
              <a:t>Mastertitelformat bearbeiten</a:t>
            </a:r>
            <a:endParaRPr lang="en-US" dirty="0"/>
          </a:p>
        </p:txBody>
      </p:sp>
      <p:sp>
        <p:nvSpPr>
          <p:cNvPr id="4" name="Date Placeholder 3"/>
          <p:cNvSpPr>
            <a:spLocks noGrp="1"/>
          </p:cNvSpPr>
          <p:nvPr>
            <p:ph type="dt" sz="half" idx="10"/>
          </p:nvPr>
        </p:nvSpPr>
        <p:spPr/>
        <p:txBody>
          <a:bodyPr/>
          <a:lstStyle/>
          <a:p>
            <a:fld id="{B522F228-D963-4079-BBAC-DC0E1163FC90}" type="datetime1">
              <a:rPr lang="de-DE" smtClean="0"/>
              <a:t>13.05.2026</a:t>
            </a:fld>
            <a:endParaRPr lang="de-DE"/>
          </a:p>
        </p:txBody>
      </p:sp>
      <p:sp>
        <p:nvSpPr>
          <p:cNvPr id="5" name="Footer Placeholder 4"/>
          <p:cNvSpPr>
            <a:spLocks noGrp="1"/>
          </p:cNvSpPr>
          <p:nvPr>
            <p:ph type="ftr" sz="quarter" idx="11"/>
          </p:nvPr>
        </p:nvSpPr>
        <p:spPr>
          <a:xfrm>
            <a:off x="520700" y="7019675"/>
            <a:ext cx="5276062" cy="540000"/>
          </a:xfrm>
        </p:spPr>
        <p:txBody>
          <a:bodyPr/>
          <a:lstStyle>
            <a:lvl1pPr algn="l">
              <a:defRPr/>
            </a:lvl1pPr>
          </a:lstStyle>
          <a:p>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
        <p:nvSpPr>
          <p:cNvPr id="3" name="Content Placeholder 2">
            <a:extLst>
              <a:ext uri="{FF2B5EF4-FFF2-40B4-BE49-F238E27FC236}">
                <a16:creationId xmlns:a16="http://schemas.microsoft.com/office/drawing/2014/main" id="{1A726150-6ED8-B493-E406-855A4AEF49CF}"/>
              </a:ext>
            </a:extLst>
          </p:cNvPr>
          <p:cNvSpPr>
            <a:spLocks noGrp="1"/>
          </p:cNvSpPr>
          <p:nvPr>
            <p:ph sz="half" idx="13"/>
          </p:nvPr>
        </p:nvSpPr>
        <p:spPr>
          <a:xfrm>
            <a:off x="518319" y="5979671"/>
            <a:ext cx="7989488" cy="467649"/>
          </a:xfrm>
        </p:spPr>
        <p:txBody>
          <a:bodyPr lIns="0" tIns="0" rIns="0" bIns="0"/>
          <a:lstStyle>
            <a:lvl1pPr marL="0" indent="0">
              <a:buNone/>
              <a:defRPr>
                <a:solidFill>
                  <a:schemeClr val="accent3"/>
                </a:solidFill>
              </a:defRPr>
            </a:lvl1pPr>
          </a:lstStyle>
          <a:p>
            <a:pPr lvl="0"/>
            <a:r>
              <a:rPr lang="de-DE" dirty="0"/>
              <a:t>Mastertextformat bearbeiten</a:t>
            </a:r>
          </a:p>
        </p:txBody>
      </p:sp>
    </p:spTree>
    <p:extLst>
      <p:ext uri="{BB962C8B-B14F-4D97-AF65-F5344CB8AC3E}">
        <p14:creationId xmlns:p14="http://schemas.microsoft.com/office/powerpoint/2010/main" val="3915468297"/>
      </p:ext>
    </p:extLst>
  </p:cSld>
  <p:clrMapOvr>
    <a:masterClrMapping/>
  </p:clrMapOvr>
  <p:hf hdr="0" dt="0"/>
  <p:extLst>
    <p:ext uri="{DCECCB84-F9BA-43D5-87BE-67443E8EF086}">
      <p15:sldGuideLst xmlns:p15="http://schemas.microsoft.com/office/powerpoint/2012/main">
        <p15:guide id="1" orient="horz" pos="204">
          <p15:clr>
            <a:srgbClr val="FBAE40"/>
          </p15:clr>
        </p15:guide>
        <p15:guide id="2" pos="3368">
          <p15:clr>
            <a:srgbClr val="FBAE40"/>
          </p15:clr>
        </p15:guide>
        <p15:guide id="3" orient="horz" pos="4581">
          <p15:clr>
            <a:srgbClr val="FBAE40"/>
          </p15:clr>
        </p15:guide>
        <p15:guide id="4" pos="3730">
          <p15:clr>
            <a:srgbClr val="FBAE40"/>
          </p15:clr>
        </p15:guide>
        <p15:guide id="5" pos="601">
          <p15:clr>
            <a:srgbClr val="FBAE40"/>
          </p15:clr>
        </p15:guide>
        <p15:guide id="7" pos="3458">
          <p15:clr>
            <a:srgbClr val="FBAE40"/>
          </p15:clr>
        </p15:guide>
        <p15:guide id="8" pos="327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Hinweis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54238" y="1660406"/>
            <a:ext cx="4248000" cy="5256000"/>
          </a:xfrm>
        </p:spPr>
        <p:txBody>
          <a:bodyPr lIns="0" tIns="0" rIns="0" bIns="0">
            <a:noAutofit/>
          </a:bodyPr>
          <a:lstStyle>
            <a:lvl1pPr marL="0" indent="-171450" defTabSz="180000">
              <a:spcBef>
                <a:spcPts val="600"/>
              </a:spcBef>
              <a:spcAft>
                <a:spcPts val="300"/>
              </a:spcAft>
              <a:buFontTx/>
              <a:buChar char="•"/>
              <a:defRPr sz="1200">
                <a:latin typeface="+mj-lt"/>
              </a:defRPr>
            </a:lvl1pPr>
            <a:lvl2pPr marL="0" indent="-171450" defTabSz="180000">
              <a:lnSpc>
                <a:spcPct val="100000"/>
              </a:lnSpc>
              <a:spcBef>
                <a:spcPts val="300"/>
              </a:spcBef>
              <a:spcAft>
                <a:spcPts val="300"/>
              </a:spcAft>
              <a:buFontTx/>
              <a:buChar char="•"/>
              <a:defRPr sz="1050"/>
            </a:lvl2pPr>
            <a:lvl3pPr marL="268288" indent="-268288">
              <a:defRPr/>
            </a:lvl3pPr>
            <a:lvl4pPr marL="268288" indent="-268288">
              <a:defRPr/>
            </a:lvl4pPr>
            <a:lvl5pPr marL="268288" indent="-268288">
              <a:defRPr/>
            </a:lvl5pPr>
          </a:lstStyle>
          <a:p>
            <a:pPr lvl="0"/>
            <a:r>
              <a:rPr lang="de-DE" dirty="0"/>
              <a:t>Mastertextformat bearbeiten </a:t>
            </a:r>
          </a:p>
          <a:p>
            <a:pPr lvl="1"/>
            <a:r>
              <a:rPr lang="de-DE" dirty="0"/>
              <a:t>Zweite Ebene</a:t>
            </a:r>
            <a:endParaRPr lang="en-US" dirty="0"/>
          </a:p>
        </p:txBody>
      </p:sp>
      <p:sp>
        <p:nvSpPr>
          <p:cNvPr id="4" name="Date Placeholder 3"/>
          <p:cNvSpPr>
            <a:spLocks noGrp="1"/>
          </p:cNvSpPr>
          <p:nvPr>
            <p:ph type="dt" sz="half" idx="10"/>
          </p:nvPr>
        </p:nvSpPr>
        <p:spPr/>
        <p:txBody>
          <a:bodyPr/>
          <a:lstStyle/>
          <a:p>
            <a:fld id="{B522F228-D963-4079-BBAC-DC0E1163FC90}" type="datetime1">
              <a:rPr lang="de-DE" smtClean="0"/>
              <a:t>13.05.2026</a:t>
            </a:fld>
            <a:endParaRPr lang="de-DE"/>
          </a:p>
        </p:txBody>
      </p:sp>
      <p:sp>
        <p:nvSpPr>
          <p:cNvPr id="5" name="Footer Placeholder 4"/>
          <p:cNvSpPr>
            <a:spLocks noGrp="1"/>
          </p:cNvSpPr>
          <p:nvPr>
            <p:ph type="ftr" sz="quarter" idx="11"/>
          </p:nvPr>
        </p:nvSpPr>
        <p:spPr>
          <a:xfrm>
            <a:off x="520699" y="7019675"/>
            <a:ext cx="5703227" cy="540000"/>
          </a:xfrm>
        </p:spPr>
        <p:txBody>
          <a:bodyPr/>
          <a:lstStyle>
            <a:lvl1pPr algn="l">
              <a:defRPr/>
            </a:lvl1pPr>
          </a:lstStyle>
          <a:p>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
        <p:nvSpPr>
          <p:cNvPr id="8" name="Content Placeholder 2">
            <a:extLst>
              <a:ext uri="{FF2B5EF4-FFF2-40B4-BE49-F238E27FC236}">
                <a16:creationId xmlns:a16="http://schemas.microsoft.com/office/drawing/2014/main" id="{A264674D-8AA5-53E1-370B-B79827136424}"/>
              </a:ext>
            </a:extLst>
          </p:cNvPr>
          <p:cNvSpPr>
            <a:spLocks noGrp="1"/>
          </p:cNvSpPr>
          <p:nvPr>
            <p:ph idx="13" hasCustomPrompt="1"/>
          </p:nvPr>
        </p:nvSpPr>
        <p:spPr>
          <a:xfrm>
            <a:off x="5923427" y="1660406"/>
            <a:ext cx="4248000" cy="5256000"/>
          </a:xfrm>
        </p:spPr>
        <p:txBody>
          <a:bodyPr lIns="0" tIns="0" rIns="0" bIns="0">
            <a:noAutofit/>
          </a:bodyPr>
          <a:lstStyle>
            <a:lvl1pPr marL="0" indent="-171450" defTabSz="180000">
              <a:spcBef>
                <a:spcPts val="0"/>
              </a:spcBef>
              <a:spcAft>
                <a:spcPts val="300"/>
              </a:spcAft>
              <a:buFont typeface="Arial" panose="020B0604020202020204" pitchFamily="34" charset="0"/>
              <a:buChar char="•"/>
              <a:defRPr lang="de-DE" sz="1200" kern="1200" dirty="0">
                <a:solidFill>
                  <a:schemeClr val="tx1"/>
                </a:solidFill>
                <a:latin typeface="+mj-lt"/>
                <a:ea typeface="+mn-ea"/>
                <a:cs typeface="+mn-cs"/>
              </a:defRPr>
            </a:lvl1pPr>
            <a:lvl2pPr marL="0" indent="-171450" defTabSz="180000">
              <a:lnSpc>
                <a:spcPct val="100000"/>
              </a:lnSpc>
              <a:spcBef>
                <a:spcPts val="0"/>
              </a:spcBef>
              <a:buFont typeface="Arial" panose="020B0604020202020204" pitchFamily="34" charset="0"/>
              <a:buChar char="•"/>
              <a:defRPr lang="en-US" sz="1050" kern="1200" dirty="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marL="0" lvl="0" indent="-171450" algn="l" defTabSz="180000" rtl="0" eaLnBrk="1" latinLnBrk="0" hangingPunct="1">
              <a:lnSpc>
                <a:spcPct val="100000"/>
              </a:lnSpc>
              <a:spcBef>
                <a:spcPts val="600"/>
              </a:spcBef>
              <a:spcAft>
                <a:spcPts val="300"/>
              </a:spcAft>
              <a:buFontTx/>
              <a:buChar char="•"/>
              <a:tabLst/>
            </a:pPr>
            <a:r>
              <a:rPr lang="de-DE" dirty="0"/>
              <a:t>Mastertestformat bearbeiten </a:t>
            </a:r>
          </a:p>
          <a:p>
            <a:pPr marL="0" lvl="1" indent="-171450" algn="l" defTabSz="180000" rtl="0" eaLnBrk="1" latinLnBrk="0" hangingPunct="1">
              <a:lnSpc>
                <a:spcPct val="100000"/>
              </a:lnSpc>
              <a:spcBef>
                <a:spcPts val="300"/>
              </a:spcBef>
              <a:spcAft>
                <a:spcPts val="300"/>
              </a:spcAft>
              <a:buFontTx/>
              <a:buChar char="•"/>
              <a:tabLst/>
            </a:pPr>
            <a:r>
              <a:rPr lang="de-DE" dirty="0"/>
              <a:t>Zweite Ebene</a:t>
            </a:r>
            <a:endParaRPr lang="en-US" dirty="0"/>
          </a:p>
        </p:txBody>
      </p:sp>
      <p:sp>
        <p:nvSpPr>
          <p:cNvPr id="11" name="Title 1">
            <a:extLst>
              <a:ext uri="{FF2B5EF4-FFF2-40B4-BE49-F238E27FC236}">
                <a16:creationId xmlns:a16="http://schemas.microsoft.com/office/drawing/2014/main" id="{FC6CB557-BADC-A72A-AB22-B263BBCAE8E8}"/>
              </a:ext>
            </a:extLst>
          </p:cNvPr>
          <p:cNvSpPr>
            <a:spLocks noGrp="1"/>
          </p:cNvSpPr>
          <p:nvPr>
            <p:ph type="title"/>
          </p:nvPr>
        </p:nvSpPr>
        <p:spPr>
          <a:xfrm>
            <a:off x="539813" y="1161402"/>
            <a:ext cx="9631300" cy="293877"/>
          </a:xfrm>
        </p:spPr>
        <p:txBody>
          <a:bodyPr lIns="0" tIns="0" rIns="0" bIns="0" anchor="t" anchorCtr="0">
            <a:noAutofit/>
          </a:bodyPr>
          <a:lstStyle>
            <a:lvl1pPr>
              <a:defRPr sz="1800">
                <a:solidFill>
                  <a:schemeClr val="accent3"/>
                </a:solidFill>
              </a:defRPr>
            </a:lvl1pPr>
          </a:lstStyle>
          <a:p>
            <a:r>
              <a:rPr lang="de-DE" dirty="0"/>
              <a:t>Mastertitelformat bearbeiten</a:t>
            </a:r>
            <a:endParaRPr lang="en-US" dirty="0"/>
          </a:p>
        </p:txBody>
      </p:sp>
    </p:spTree>
    <p:extLst>
      <p:ext uri="{BB962C8B-B14F-4D97-AF65-F5344CB8AC3E}">
        <p14:creationId xmlns:p14="http://schemas.microsoft.com/office/powerpoint/2010/main" val="1515594082"/>
      </p:ext>
    </p:extLst>
  </p:cSld>
  <p:clrMapOvr>
    <a:masterClrMapping/>
  </p:clrMapOvr>
  <p:hf hdr="0" dt="0"/>
  <p:extLst>
    <p:ext uri="{DCECCB84-F9BA-43D5-87BE-67443E8EF086}">
      <p15:sldGuideLst xmlns:p15="http://schemas.microsoft.com/office/powerpoint/2012/main">
        <p15:guide id="1" orient="horz" pos="204" userDrawn="1">
          <p15:clr>
            <a:srgbClr val="FBAE40"/>
          </p15:clr>
        </p15:guide>
        <p15:guide id="2" pos="3368" userDrawn="1">
          <p15:clr>
            <a:srgbClr val="FBAE40"/>
          </p15:clr>
        </p15:guide>
        <p15:guide id="3" orient="horz" pos="4581" userDrawn="1">
          <p15:clr>
            <a:srgbClr val="FBAE40"/>
          </p15:clr>
        </p15:guide>
        <p15:guide id="4" pos="3730" userDrawn="1">
          <p15:clr>
            <a:srgbClr val="FBAE40"/>
          </p15:clr>
        </p15:guide>
        <p15:guide id="5" pos="601" userDrawn="1">
          <p15:clr>
            <a:srgbClr val="FBAE40"/>
          </p15:clr>
        </p15:guide>
        <p15:guide id="7" pos="3458" userDrawn="1">
          <p15:clr>
            <a:srgbClr val="FBAE40"/>
          </p15:clr>
        </p15:guide>
        <p15:guide id="8" pos="327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Materialkarte Lehrer_kleine Schrift">
    <p:spTree>
      <p:nvGrpSpPr>
        <p:cNvPr id="1" name=""/>
        <p:cNvGrpSpPr/>
        <p:nvPr/>
      </p:nvGrpSpPr>
      <p:grpSpPr>
        <a:xfrm>
          <a:off x="0" y="0"/>
          <a:ext cx="0" cy="0"/>
          <a:chOff x="0" y="0"/>
          <a:chExt cx="0" cy="0"/>
        </a:xfrm>
      </p:grpSpPr>
      <p:sp>
        <p:nvSpPr>
          <p:cNvPr id="2" name="Title 1"/>
          <p:cNvSpPr>
            <a:spLocks noGrp="1"/>
          </p:cNvSpPr>
          <p:nvPr>
            <p:ph type="title"/>
          </p:nvPr>
        </p:nvSpPr>
        <p:spPr>
          <a:xfrm>
            <a:off x="539813" y="1161402"/>
            <a:ext cx="9631300" cy="293877"/>
          </a:xfrm>
        </p:spPr>
        <p:txBody>
          <a:bodyPr lIns="0" tIns="0" rIns="0" bIns="0" anchor="t" anchorCtr="0">
            <a:noAutofit/>
          </a:bodyPr>
          <a:lstStyle>
            <a:lvl1pPr>
              <a:defRPr sz="1800">
                <a:solidFill>
                  <a:schemeClr val="accent3"/>
                </a:solidFill>
              </a:defRPr>
            </a:lvl1pPr>
          </a:lstStyle>
          <a:p>
            <a:r>
              <a:rPr lang="de-DE" dirty="0"/>
              <a:t>Mastertitelformat bearbeiten</a:t>
            </a:r>
            <a:endParaRPr lang="en-US" dirty="0"/>
          </a:p>
        </p:txBody>
      </p:sp>
      <p:sp>
        <p:nvSpPr>
          <p:cNvPr id="3" name="Content Placeholder 2"/>
          <p:cNvSpPr>
            <a:spLocks noGrp="1"/>
          </p:cNvSpPr>
          <p:nvPr>
            <p:ph idx="1" hasCustomPrompt="1"/>
          </p:nvPr>
        </p:nvSpPr>
        <p:spPr>
          <a:xfrm>
            <a:off x="954238" y="1660406"/>
            <a:ext cx="9216874" cy="5256000"/>
          </a:xfrm>
        </p:spPr>
        <p:txBody>
          <a:bodyPr lIns="0" tIns="0" rIns="0" bIns="0">
            <a:noAutofit/>
          </a:bodyPr>
          <a:lstStyle>
            <a:lvl1pPr marL="0" indent="-171450" defTabSz="180000">
              <a:spcBef>
                <a:spcPts val="0"/>
              </a:spcBef>
              <a:spcAft>
                <a:spcPts val="300"/>
              </a:spcAft>
              <a:buFontTx/>
              <a:buChar char="•"/>
              <a:defRPr lang="de-DE" sz="1200" kern="1200" dirty="0">
                <a:solidFill>
                  <a:schemeClr val="tx1"/>
                </a:solidFill>
                <a:latin typeface="+mj-lt"/>
                <a:ea typeface="+mn-ea"/>
                <a:cs typeface="+mn-cs"/>
              </a:defRPr>
            </a:lvl1pPr>
            <a:lvl2pPr marL="0" indent="-171450" defTabSz="180000">
              <a:lnSpc>
                <a:spcPct val="100000"/>
              </a:lnSpc>
              <a:spcBef>
                <a:spcPts val="0"/>
              </a:spcBef>
              <a:buFontTx/>
              <a:buChar char="•"/>
              <a:defRPr lang="en-US" sz="1050" kern="1200" dirty="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lvl="0"/>
            <a:r>
              <a:rPr lang="de-DE" dirty="0"/>
              <a:t>Mastertextformat bearbeiten </a:t>
            </a:r>
          </a:p>
          <a:p>
            <a:pPr marL="0" lvl="1" indent="-171450" algn="l" defTabSz="180000" rtl="0" eaLnBrk="1" latinLnBrk="0" hangingPunct="1">
              <a:lnSpc>
                <a:spcPct val="100000"/>
              </a:lnSpc>
              <a:spcBef>
                <a:spcPts val="300"/>
              </a:spcBef>
              <a:spcAft>
                <a:spcPts val="300"/>
              </a:spcAft>
              <a:buFontTx/>
              <a:buChar char="•"/>
              <a:tabLst/>
            </a:pPr>
            <a:r>
              <a:rPr lang="de-DE" dirty="0"/>
              <a:t>Zweite Ebene</a:t>
            </a:r>
            <a:endParaRPr lang="en-US" dirty="0"/>
          </a:p>
        </p:txBody>
      </p:sp>
      <p:sp>
        <p:nvSpPr>
          <p:cNvPr id="4" name="Date Placeholder 3"/>
          <p:cNvSpPr>
            <a:spLocks noGrp="1"/>
          </p:cNvSpPr>
          <p:nvPr>
            <p:ph type="dt" sz="half" idx="10"/>
          </p:nvPr>
        </p:nvSpPr>
        <p:spPr/>
        <p:txBody>
          <a:bodyPr/>
          <a:lstStyle/>
          <a:p>
            <a:fld id="{B522F228-D963-4079-BBAC-DC0E1163FC90}" type="datetime1">
              <a:rPr lang="de-DE" smtClean="0"/>
              <a:t>13.05.2026</a:t>
            </a:fld>
            <a:endParaRPr lang="de-DE"/>
          </a:p>
        </p:txBody>
      </p:sp>
      <p:sp>
        <p:nvSpPr>
          <p:cNvPr id="5" name="Footer Placeholder 4"/>
          <p:cNvSpPr>
            <a:spLocks noGrp="1"/>
          </p:cNvSpPr>
          <p:nvPr>
            <p:ph type="ftr" sz="quarter" idx="11"/>
          </p:nvPr>
        </p:nvSpPr>
        <p:spPr>
          <a:xfrm>
            <a:off x="520699" y="7019675"/>
            <a:ext cx="5703227" cy="540000"/>
          </a:xfrm>
        </p:spPr>
        <p:txBody>
          <a:bodyPr/>
          <a:lstStyle>
            <a:lvl1pPr algn="l">
              <a:defRPr/>
            </a:lvl1pPr>
          </a:lstStyle>
          <a:p>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Tree>
    <p:extLst>
      <p:ext uri="{BB962C8B-B14F-4D97-AF65-F5344CB8AC3E}">
        <p14:creationId xmlns:p14="http://schemas.microsoft.com/office/powerpoint/2010/main" val="4146252830"/>
      </p:ext>
    </p:extLst>
  </p:cSld>
  <p:clrMapOvr>
    <a:masterClrMapping/>
  </p:clrMapOvr>
  <p:hf hdr="0" dt="0"/>
  <p:extLst>
    <p:ext uri="{DCECCB84-F9BA-43D5-87BE-67443E8EF086}">
      <p15:sldGuideLst xmlns:p15="http://schemas.microsoft.com/office/powerpoint/2012/main">
        <p15:guide id="1" orient="horz" pos="204" userDrawn="1">
          <p15:clr>
            <a:srgbClr val="FBAE40"/>
          </p15:clr>
        </p15:guide>
        <p15:guide id="2" pos="3368" userDrawn="1">
          <p15:clr>
            <a:srgbClr val="FBAE40"/>
          </p15:clr>
        </p15:guide>
        <p15:guide id="3" orient="horz" pos="4581" userDrawn="1">
          <p15:clr>
            <a:srgbClr val="FBAE40"/>
          </p15:clr>
        </p15:guide>
        <p15:guide id="4" pos="3730" userDrawn="1">
          <p15:clr>
            <a:srgbClr val="FBAE40"/>
          </p15:clr>
        </p15:guide>
        <p15:guide id="5" pos="601" userDrawn="1">
          <p15:clr>
            <a:srgbClr val="FBAE40"/>
          </p15:clr>
        </p15:guide>
        <p15:guide id="7" pos="3458" userDrawn="1">
          <p15:clr>
            <a:srgbClr val="FBAE40"/>
          </p15:clr>
        </p15:guide>
        <p15:guide id="8" pos="327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Materialkarte Lehrer_große Schrift">
    <p:spTree>
      <p:nvGrpSpPr>
        <p:cNvPr id="1" name=""/>
        <p:cNvGrpSpPr/>
        <p:nvPr/>
      </p:nvGrpSpPr>
      <p:grpSpPr>
        <a:xfrm>
          <a:off x="0" y="0"/>
          <a:ext cx="0" cy="0"/>
          <a:chOff x="0" y="0"/>
          <a:chExt cx="0" cy="0"/>
        </a:xfrm>
      </p:grpSpPr>
      <p:sp>
        <p:nvSpPr>
          <p:cNvPr id="2" name="Title 1"/>
          <p:cNvSpPr>
            <a:spLocks noGrp="1"/>
          </p:cNvSpPr>
          <p:nvPr>
            <p:ph type="title"/>
          </p:nvPr>
        </p:nvSpPr>
        <p:spPr>
          <a:xfrm>
            <a:off x="539813" y="1161402"/>
            <a:ext cx="9631300" cy="293877"/>
          </a:xfrm>
        </p:spPr>
        <p:txBody>
          <a:bodyPr lIns="0" tIns="0" rIns="0" bIns="0" anchor="t" anchorCtr="0">
            <a:noAutofit/>
          </a:bodyPr>
          <a:lstStyle>
            <a:lvl1pPr>
              <a:defRPr sz="1800">
                <a:solidFill>
                  <a:schemeClr val="accent3"/>
                </a:solidFill>
              </a:defRPr>
            </a:lvl1pPr>
          </a:lstStyle>
          <a:p>
            <a:r>
              <a:rPr lang="de-DE" dirty="0"/>
              <a:t>Mastertitelformat bearbeiten</a:t>
            </a:r>
            <a:endParaRPr lang="en-US" dirty="0"/>
          </a:p>
        </p:txBody>
      </p:sp>
      <p:sp>
        <p:nvSpPr>
          <p:cNvPr id="3" name="Content Placeholder 2"/>
          <p:cNvSpPr>
            <a:spLocks noGrp="1"/>
          </p:cNvSpPr>
          <p:nvPr>
            <p:ph idx="1" hasCustomPrompt="1"/>
          </p:nvPr>
        </p:nvSpPr>
        <p:spPr>
          <a:xfrm>
            <a:off x="954238" y="1660406"/>
            <a:ext cx="9216874" cy="5256000"/>
          </a:xfrm>
        </p:spPr>
        <p:txBody>
          <a:bodyPr lIns="0" tIns="0" rIns="0" bIns="0">
            <a:noAutofit/>
          </a:bodyPr>
          <a:lstStyle>
            <a:lvl1pPr marL="180000" indent="-360000" defTabSz="180000">
              <a:lnSpc>
                <a:spcPct val="114000"/>
              </a:lnSpc>
              <a:spcBef>
                <a:spcPts val="600"/>
              </a:spcBef>
              <a:spcAft>
                <a:spcPts val="300"/>
              </a:spcAft>
              <a:buFontTx/>
              <a:buChar char="•"/>
              <a:defRPr lang="de-DE" sz="2500" b="0" kern="1200" dirty="0">
                <a:solidFill>
                  <a:schemeClr val="tx1"/>
                </a:solidFill>
                <a:latin typeface="+mn-lt"/>
                <a:ea typeface="+mn-ea"/>
                <a:cs typeface="+mn-cs"/>
              </a:defRPr>
            </a:lvl1pPr>
            <a:lvl2pPr marL="180000" indent="-360000" defTabSz="180000">
              <a:lnSpc>
                <a:spcPct val="100000"/>
              </a:lnSpc>
              <a:spcBef>
                <a:spcPts val="1200"/>
              </a:spcBef>
              <a:spcAft>
                <a:spcPts val="600"/>
              </a:spcAft>
              <a:buFontTx/>
              <a:buChar char="•"/>
              <a:defRPr sz="1800"/>
            </a:lvl2pPr>
            <a:lvl3pPr marL="268288" indent="-268288">
              <a:defRPr/>
            </a:lvl3pPr>
            <a:lvl4pPr marL="268288" indent="-268288">
              <a:defRPr/>
            </a:lvl4pPr>
            <a:lvl5pPr marL="268288" indent="-268288">
              <a:defRPr/>
            </a:lvl5pPr>
          </a:lstStyle>
          <a:p>
            <a:pPr lvl="0"/>
            <a:r>
              <a:rPr lang="de-DE" dirty="0"/>
              <a:t>Mastertextformat bearbeiten </a:t>
            </a:r>
          </a:p>
          <a:p>
            <a:pPr lvl="1"/>
            <a:r>
              <a:rPr lang="de-DE" dirty="0"/>
              <a:t>Zweite Ebene</a:t>
            </a:r>
            <a:endParaRPr lang="en-US" dirty="0"/>
          </a:p>
        </p:txBody>
      </p:sp>
      <p:sp>
        <p:nvSpPr>
          <p:cNvPr id="4" name="Date Placeholder 3"/>
          <p:cNvSpPr>
            <a:spLocks noGrp="1"/>
          </p:cNvSpPr>
          <p:nvPr>
            <p:ph type="dt" sz="half" idx="10"/>
          </p:nvPr>
        </p:nvSpPr>
        <p:spPr/>
        <p:txBody>
          <a:bodyPr/>
          <a:lstStyle/>
          <a:p>
            <a:fld id="{B522F228-D963-4079-BBAC-DC0E1163FC90}" type="datetime1">
              <a:rPr lang="de-DE" smtClean="0"/>
              <a:t>13.05.2026</a:t>
            </a:fld>
            <a:endParaRPr lang="de-DE"/>
          </a:p>
        </p:txBody>
      </p:sp>
      <p:sp>
        <p:nvSpPr>
          <p:cNvPr id="5" name="Footer Placeholder 4"/>
          <p:cNvSpPr>
            <a:spLocks noGrp="1"/>
          </p:cNvSpPr>
          <p:nvPr>
            <p:ph type="ftr" sz="quarter" idx="11"/>
          </p:nvPr>
        </p:nvSpPr>
        <p:spPr>
          <a:xfrm>
            <a:off x="520699" y="7019675"/>
            <a:ext cx="5703227" cy="540000"/>
          </a:xfrm>
        </p:spPr>
        <p:txBody>
          <a:bodyPr/>
          <a:lstStyle>
            <a:lvl1pPr algn="l">
              <a:defRPr/>
            </a:lvl1pPr>
          </a:lstStyle>
          <a:p>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Tree>
    <p:extLst>
      <p:ext uri="{BB962C8B-B14F-4D97-AF65-F5344CB8AC3E}">
        <p14:creationId xmlns:p14="http://schemas.microsoft.com/office/powerpoint/2010/main" val="1595660504"/>
      </p:ext>
    </p:extLst>
  </p:cSld>
  <p:clrMapOvr>
    <a:masterClrMapping/>
  </p:clrMapOvr>
  <p:hf hdr="0" dt="0"/>
  <p:extLst>
    <p:ext uri="{DCECCB84-F9BA-43D5-87BE-67443E8EF086}">
      <p15:sldGuideLst xmlns:p15="http://schemas.microsoft.com/office/powerpoint/2012/main">
        <p15:guide id="1" orient="horz" pos="204" userDrawn="1">
          <p15:clr>
            <a:srgbClr val="FBAE40"/>
          </p15:clr>
        </p15:guide>
        <p15:guide id="2" pos="3368" userDrawn="1">
          <p15:clr>
            <a:srgbClr val="FBAE40"/>
          </p15:clr>
        </p15:guide>
        <p15:guide id="3" orient="horz" pos="4581" userDrawn="1">
          <p15:clr>
            <a:srgbClr val="FBAE40"/>
          </p15:clr>
        </p15:guide>
        <p15:guide id="4" pos="3730" userDrawn="1">
          <p15:clr>
            <a:srgbClr val="FBAE40"/>
          </p15:clr>
        </p15:guide>
        <p15:guide id="5" pos="601" userDrawn="1">
          <p15:clr>
            <a:srgbClr val="FBAE40"/>
          </p15:clr>
        </p15:guide>
        <p15:guide id="7" pos="3458" userDrawn="1">
          <p15:clr>
            <a:srgbClr val="FBAE40"/>
          </p15:clr>
        </p15:guide>
        <p15:guide id="8" pos="327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rnreflexionskarten">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22F228-D963-4079-BBAC-DC0E1163FC90}" type="datetime1">
              <a:rPr lang="de-DE" smtClean="0"/>
              <a:t>13.05.2026</a:t>
            </a:fld>
            <a:endParaRPr lang="de-DE"/>
          </a:p>
        </p:txBody>
      </p:sp>
      <p:sp>
        <p:nvSpPr>
          <p:cNvPr id="5" name="Footer Placeholder 4"/>
          <p:cNvSpPr>
            <a:spLocks noGrp="1"/>
          </p:cNvSpPr>
          <p:nvPr>
            <p:ph type="ftr" sz="quarter" idx="11"/>
          </p:nvPr>
        </p:nvSpPr>
        <p:spPr>
          <a:xfrm>
            <a:off x="520700" y="7019675"/>
            <a:ext cx="5276062" cy="540000"/>
          </a:xfrm>
        </p:spPr>
        <p:txBody>
          <a:bodyPr/>
          <a:lstStyle>
            <a:lvl1pPr algn="l">
              <a:defRPr/>
            </a:lvl1pPr>
          </a:lstStyle>
          <a:p>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
        <p:nvSpPr>
          <p:cNvPr id="3" name="Content Placeholder 2">
            <a:extLst>
              <a:ext uri="{FF2B5EF4-FFF2-40B4-BE49-F238E27FC236}">
                <a16:creationId xmlns:a16="http://schemas.microsoft.com/office/drawing/2014/main" id="{1A726150-6ED8-B493-E406-855A4AEF49CF}"/>
              </a:ext>
            </a:extLst>
          </p:cNvPr>
          <p:cNvSpPr>
            <a:spLocks noGrp="1"/>
          </p:cNvSpPr>
          <p:nvPr>
            <p:ph sz="half" idx="13"/>
          </p:nvPr>
        </p:nvSpPr>
        <p:spPr>
          <a:xfrm>
            <a:off x="954087" y="5979671"/>
            <a:ext cx="8754117" cy="467649"/>
          </a:xfrm>
        </p:spPr>
        <p:txBody>
          <a:bodyPr lIns="0" tIns="0" rIns="0" bIns="0" anchor="ctr">
            <a:noAutofit/>
          </a:bodyPr>
          <a:lstStyle>
            <a:lvl1pPr marL="0" indent="0" algn="ctr">
              <a:buNone/>
              <a:defRPr sz="3080">
                <a:solidFill>
                  <a:schemeClr val="accent3"/>
                </a:solidFill>
                <a:latin typeface="+mn-lt"/>
              </a:defRPr>
            </a:lvl1pPr>
          </a:lstStyle>
          <a:p>
            <a:pPr lvl="0"/>
            <a:r>
              <a:rPr lang="de-DE" dirty="0"/>
              <a:t>Mastertextformat bearbeiten</a:t>
            </a:r>
          </a:p>
        </p:txBody>
      </p:sp>
      <p:sp>
        <p:nvSpPr>
          <p:cNvPr id="2" name="Rechteck: abgerundete Ecken 6">
            <a:extLst>
              <a:ext uri="{FF2B5EF4-FFF2-40B4-BE49-F238E27FC236}">
                <a16:creationId xmlns:a16="http://schemas.microsoft.com/office/drawing/2014/main" id="{FC6AF327-956F-D42F-B99C-05ECC12E0C7E}"/>
              </a:ext>
            </a:extLst>
          </p:cNvPr>
          <p:cNvSpPr/>
          <p:nvPr userDrawn="1"/>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9" name="Content Placeholder 2">
            <a:extLst>
              <a:ext uri="{FF2B5EF4-FFF2-40B4-BE49-F238E27FC236}">
                <a16:creationId xmlns:a16="http://schemas.microsoft.com/office/drawing/2014/main" id="{26B835CB-DB0D-318F-03DA-7930E1B903B1}"/>
              </a:ext>
            </a:extLst>
          </p:cNvPr>
          <p:cNvSpPr>
            <a:spLocks noGrp="1"/>
          </p:cNvSpPr>
          <p:nvPr>
            <p:ph idx="1"/>
          </p:nvPr>
        </p:nvSpPr>
        <p:spPr>
          <a:xfrm>
            <a:off x="3158731" y="2330626"/>
            <a:ext cx="4478374" cy="2505347"/>
          </a:xfrm>
        </p:spPr>
        <p:txBody>
          <a:bodyPr lIns="0" tIns="0" rIns="0" bIns="0">
            <a:noAutofit/>
          </a:bodyPr>
          <a:lstStyle>
            <a:lvl1pPr marL="0" indent="0">
              <a:spcBef>
                <a:spcPts val="0"/>
              </a:spcBef>
              <a:spcAft>
                <a:spcPts val="300"/>
              </a:spcAft>
              <a:buFont typeface="Arial" panose="020B0604020202020204" pitchFamily="34" charset="0"/>
              <a:buNone/>
              <a:defRPr sz="1200">
                <a:latin typeface="+mj-lt"/>
              </a:defRPr>
            </a:lvl1pPr>
            <a:lvl2pPr marL="0" indent="-171450">
              <a:lnSpc>
                <a:spcPct val="100000"/>
              </a:lnSpc>
              <a:spcBef>
                <a:spcPts val="0"/>
              </a:spcBef>
              <a:buFont typeface="Arial" panose="020B0604020202020204" pitchFamily="34" charset="0"/>
              <a:buChar char="•"/>
              <a:defRPr sz="1050"/>
            </a:lvl2pPr>
            <a:lvl3pPr marL="268288" indent="-268288">
              <a:defRPr/>
            </a:lvl3pPr>
            <a:lvl4pPr marL="268288" indent="-268288">
              <a:defRPr/>
            </a:lvl4pPr>
            <a:lvl5pPr marL="268288" indent="-268288">
              <a:defRPr/>
            </a:lvl5pPr>
          </a:lstStyle>
          <a:p>
            <a:pPr lvl="0"/>
            <a:endParaRPr lang="en-US" dirty="0"/>
          </a:p>
        </p:txBody>
      </p:sp>
    </p:spTree>
    <p:extLst>
      <p:ext uri="{BB962C8B-B14F-4D97-AF65-F5344CB8AC3E}">
        <p14:creationId xmlns:p14="http://schemas.microsoft.com/office/powerpoint/2010/main" val="501228335"/>
      </p:ext>
    </p:extLst>
  </p:cSld>
  <p:clrMapOvr>
    <a:masterClrMapping/>
  </p:clrMapOvr>
  <p:hf hdr="0" dt="0"/>
  <p:extLst>
    <p:ext uri="{DCECCB84-F9BA-43D5-87BE-67443E8EF086}">
      <p15:sldGuideLst xmlns:p15="http://schemas.microsoft.com/office/powerpoint/2012/main">
        <p15:guide id="1" orient="horz" pos="204" userDrawn="1">
          <p15:clr>
            <a:srgbClr val="FBAE40"/>
          </p15:clr>
        </p15:guide>
        <p15:guide id="2" pos="3368" userDrawn="1">
          <p15:clr>
            <a:srgbClr val="FBAE40"/>
          </p15:clr>
        </p15:guide>
        <p15:guide id="3" orient="horz" pos="4581" userDrawn="1">
          <p15:clr>
            <a:srgbClr val="FBAE40"/>
          </p15:clr>
        </p15:guide>
        <p15:guide id="4" pos="3730" userDrawn="1">
          <p15:clr>
            <a:srgbClr val="FBAE40"/>
          </p15:clr>
        </p15:guide>
        <p15:guide id="5" pos="601" userDrawn="1">
          <p15:clr>
            <a:srgbClr val="FBAE40"/>
          </p15:clr>
        </p15:guide>
        <p15:guide id="7" pos="3458" userDrawn="1">
          <p15:clr>
            <a:srgbClr val="FBAE40"/>
          </p15:clr>
        </p15:guide>
        <p15:guide id="8" pos="32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rnreflexionskarten mit Notizfe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
        <p:nvSpPr>
          <p:cNvPr id="3" name="Content Placeholder 2">
            <a:extLst>
              <a:ext uri="{FF2B5EF4-FFF2-40B4-BE49-F238E27FC236}">
                <a16:creationId xmlns:a16="http://schemas.microsoft.com/office/drawing/2014/main" id="{1A726150-6ED8-B493-E406-855A4AEF49CF}"/>
              </a:ext>
            </a:extLst>
          </p:cNvPr>
          <p:cNvSpPr>
            <a:spLocks noGrp="1"/>
          </p:cNvSpPr>
          <p:nvPr>
            <p:ph sz="half" idx="13"/>
          </p:nvPr>
        </p:nvSpPr>
        <p:spPr>
          <a:xfrm>
            <a:off x="954087" y="1564661"/>
            <a:ext cx="8684765" cy="467649"/>
          </a:xfrm>
        </p:spPr>
        <p:txBody>
          <a:bodyPr lIns="0" tIns="0" rIns="0" bIns="0" anchor="ctr">
            <a:noAutofit/>
          </a:bodyPr>
          <a:lstStyle>
            <a:lvl1pPr marL="0" indent="0" algn="ctr">
              <a:buNone/>
              <a:defRPr sz="3090">
                <a:solidFill>
                  <a:schemeClr val="accent3"/>
                </a:solidFill>
                <a:latin typeface="+mn-lt"/>
              </a:defRPr>
            </a:lvl1pPr>
          </a:lstStyle>
          <a:p>
            <a:pPr lvl="0"/>
            <a:r>
              <a:rPr lang="de-DE" dirty="0"/>
              <a:t>Mastertextformat bearbeiten</a:t>
            </a:r>
          </a:p>
        </p:txBody>
      </p:sp>
      <p:grpSp>
        <p:nvGrpSpPr>
          <p:cNvPr id="23" name="Gruppieren 22">
            <a:extLst>
              <a:ext uri="{FF2B5EF4-FFF2-40B4-BE49-F238E27FC236}">
                <a16:creationId xmlns:a16="http://schemas.microsoft.com/office/drawing/2014/main" id="{7A322344-61C8-B7A4-6789-76B7FBE08E99}"/>
              </a:ext>
            </a:extLst>
          </p:cNvPr>
          <p:cNvGrpSpPr/>
          <p:nvPr userDrawn="1"/>
        </p:nvGrpSpPr>
        <p:grpSpPr>
          <a:xfrm>
            <a:off x="5202239" y="3116969"/>
            <a:ext cx="4436614" cy="2856103"/>
            <a:chOff x="5202238" y="3116969"/>
            <a:chExt cx="4968875" cy="2856103"/>
          </a:xfrm>
        </p:grpSpPr>
        <p:cxnSp>
          <p:nvCxnSpPr>
            <p:cNvPr id="9" name="Gerader Verbinder 8">
              <a:extLst>
                <a:ext uri="{FF2B5EF4-FFF2-40B4-BE49-F238E27FC236}">
                  <a16:creationId xmlns:a16="http://schemas.microsoft.com/office/drawing/2014/main" id="{11C1F694-896F-26E4-FD0C-7D75CAA57D15}"/>
                </a:ext>
              </a:extLst>
            </p:cNvPr>
            <p:cNvCxnSpPr>
              <a:cxnSpLocks/>
            </p:cNvCxnSpPr>
            <p:nvPr userDrawn="1"/>
          </p:nvCxnSpPr>
          <p:spPr>
            <a:xfrm>
              <a:off x="5202238" y="3116969"/>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0" name="Gerader Verbinder 9">
              <a:extLst>
                <a:ext uri="{FF2B5EF4-FFF2-40B4-BE49-F238E27FC236}">
                  <a16:creationId xmlns:a16="http://schemas.microsoft.com/office/drawing/2014/main" id="{574F2DB6-DC75-3CF1-B674-BC92349DEEAD}"/>
                </a:ext>
              </a:extLst>
            </p:cNvPr>
            <p:cNvCxnSpPr>
              <a:cxnSpLocks/>
            </p:cNvCxnSpPr>
            <p:nvPr userDrawn="1"/>
          </p:nvCxnSpPr>
          <p:spPr>
            <a:xfrm>
              <a:off x="5202238" y="3688190"/>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1" name="Gerader Verbinder 10">
              <a:extLst>
                <a:ext uri="{FF2B5EF4-FFF2-40B4-BE49-F238E27FC236}">
                  <a16:creationId xmlns:a16="http://schemas.microsoft.com/office/drawing/2014/main" id="{5B2C19FD-4572-DBFB-1FFF-41B5E3EF2D4B}"/>
                </a:ext>
              </a:extLst>
            </p:cNvPr>
            <p:cNvCxnSpPr>
              <a:cxnSpLocks/>
            </p:cNvCxnSpPr>
            <p:nvPr userDrawn="1"/>
          </p:nvCxnSpPr>
          <p:spPr>
            <a:xfrm>
              <a:off x="5202238" y="4259411"/>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2" name="Gerader Verbinder 11">
              <a:extLst>
                <a:ext uri="{FF2B5EF4-FFF2-40B4-BE49-F238E27FC236}">
                  <a16:creationId xmlns:a16="http://schemas.microsoft.com/office/drawing/2014/main" id="{5B83EFBE-1515-E052-8136-7F7081E79958}"/>
                </a:ext>
              </a:extLst>
            </p:cNvPr>
            <p:cNvCxnSpPr>
              <a:cxnSpLocks/>
            </p:cNvCxnSpPr>
            <p:nvPr userDrawn="1"/>
          </p:nvCxnSpPr>
          <p:spPr>
            <a:xfrm>
              <a:off x="5202238" y="483063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3" name="Gerader Verbinder 12">
              <a:extLst>
                <a:ext uri="{FF2B5EF4-FFF2-40B4-BE49-F238E27FC236}">
                  <a16:creationId xmlns:a16="http://schemas.microsoft.com/office/drawing/2014/main" id="{6945CD0B-5524-249F-989B-B461BBD019E7}"/>
                </a:ext>
              </a:extLst>
            </p:cNvPr>
            <p:cNvCxnSpPr>
              <a:cxnSpLocks/>
            </p:cNvCxnSpPr>
            <p:nvPr userDrawn="1"/>
          </p:nvCxnSpPr>
          <p:spPr>
            <a:xfrm>
              <a:off x="5202238" y="5401853"/>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4" name="Gerader Verbinder 13">
              <a:extLst>
                <a:ext uri="{FF2B5EF4-FFF2-40B4-BE49-F238E27FC236}">
                  <a16:creationId xmlns:a16="http://schemas.microsoft.com/office/drawing/2014/main" id="{0BA14F89-D887-07DD-0123-5652FFE60A3B}"/>
                </a:ext>
              </a:extLst>
            </p:cNvPr>
            <p:cNvCxnSpPr>
              <a:cxnSpLocks/>
            </p:cNvCxnSpPr>
            <p:nvPr userDrawn="1"/>
          </p:nvCxnSpPr>
          <p:spPr>
            <a:xfrm>
              <a:off x="5202238" y="597307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grpSp>
      <p:sp>
        <p:nvSpPr>
          <p:cNvPr id="17" name="Datumsplatzhalter 16">
            <a:extLst>
              <a:ext uri="{FF2B5EF4-FFF2-40B4-BE49-F238E27FC236}">
                <a16:creationId xmlns:a16="http://schemas.microsoft.com/office/drawing/2014/main" id="{44315D20-701B-22E7-3F08-8118050CC877}"/>
              </a:ext>
            </a:extLst>
          </p:cNvPr>
          <p:cNvSpPr>
            <a:spLocks noGrp="1"/>
          </p:cNvSpPr>
          <p:nvPr>
            <p:ph type="dt" sz="half" idx="14"/>
          </p:nvPr>
        </p:nvSpPr>
        <p:spPr/>
        <p:txBody>
          <a:bodyPr/>
          <a:lstStyle/>
          <a:p>
            <a:fld id="{F7DE7EB1-A5A8-4631-A77D-C628F253C7DB}" type="datetime1">
              <a:rPr lang="de-DE" smtClean="0"/>
              <a:t>13.05.2026</a:t>
            </a:fld>
            <a:endParaRPr lang="de-DE"/>
          </a:p>
        </p:txBody>
      </p:sp>
      <p:sp>
        <p:nvSpPr>
          <p:cNvPr id="18" name="Fußzeilenplatzhalter 17">
            <a:extLst>
              <a:ext uri="{FF2B5EF4-FFF2-40B4-BE49-F238E27FC236}">
                <a16:creationId xmlns:a16="http://schemas.microsoft.com/office/drawing/2014/main" id="{126D12AC-5230-A5B3-DB41-A408E906B827}"/>
              </a:ext>
            </a:extLst>
          </p:cNvPr>
          <p:cNvSpPr>
            <a:spLocks noGrp="1"/>
          </p:cNvSpPr>
          <p:nvPr>
            <p:ph type="ftr" sz="quarter" idx="15"/>
          </p:nvPr>
        </p:nvSpPr>
        <p:spPr/>
        <p:txBody>
          <a:bodyPr/>
          <a:lstStyle/>
          <a:p>
            <a:pPr algn="l"/>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19" name="Foliennummernplatzhalter 18">
            <a:extLst>
              <a:ext uri="{FF2B5EF4-FFF2-40B4-BE49-F238E27FC236}">
                <a16:creationId xmlns:a16="http://schemas.microsoft.com/office/drawing/2014/main" id="{3ABB48ED-0F3C-56B2-5DAD-4933804796B3}"/>
              </a:ext>
            </a:extLst>
          </p:cNvPr>
          <p:cNvSpPr>
            <a:spLocks noGrp="1"/>
          </p:cNvSpPr>
          <p:nvPr>
            <p:ph type="sldNum" sz="quarter" idx="16"/>
          </p:nvPr>
        </p:nvSpPr>
        <p:spPr/>
        <p:txBody>
          <a:bodyPr/>
          <a:lstStyle/>
          <a:p>
            <a:fld id="{C40E4DD3-A1D1-44C2-BAA5-FAF59B503529}" type="slidenum">
              <a:rPr lang="de-DE" smtClean="0"/>
              <a:pPr/>
              <a:t>‹Nr.›</a:t>
            </a:fld>
            <a:endParaRPr lang="de-DE" dirty="0"/>
          </a:p>
        </p:txBody>
      </p:sp>
      <p:sp>
        <p:nvSpPr>
          <p:cNvPr id="4" name="Rechteck: abgerundete Ecken 6">
            <a:extLst>
              <a:ext uri="{FF2B5EF4-FFF2-40B4-BE49-F238E27FC236}">
                <a16:creationId xmlns:a16="http://schemas.microsoft.com/office/drawing/2014/main" id="{145EF30E-F747-5367-CD87-D15C30341BC3}"/>
              </a:ext>
            </a:extLst>
          </p:cNvPr>
          <p:cNvSpPr/>
          <p:nvPr userDrawn="1"/>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 name="Content Placeholder 2">
            <a:extLst>
              <a:ext uri="{FF2B5EF4-FFF2-40B4-BE49-F238E27FC236}">
                <a16:creationId xmlns:a16="http://schemas.microsoft.com/office/drawing/2014/main" id="{04008D74-0C8B-F5D0-DA81-EBAA4AF5DF01}"/>
              </a:ext>
            </a:extLst>
          </p:cNvPr>
          <p:cNvSpPr>
            <a:spLocks noGrp="1"/>
          </p:cNvSpPr>
          <p:nvPr>
            <p:ph idx="1"/>
          </p:nvPr>
        </p:nvSpPr>
        <p:spPr>
          <a:xfrm>
            <a:off x="954087" y="3372215"/>
            <a:ext cx="4032962" cy="2308738"/>
          </a:xfrm>
        </p:spPr>
        <p:txBody>
          <a:bodyPr lIns="0" tIns="0" rIns="0" bIns="0">
            <a:noAutofit/>
          </a:bodyPr>
          <a:lstStyle>
            <a:lvl1pPr marL="0" indent="0">
              <a:spcBef>
                <a:spcPts val="0"/>
              </a:spcBef>
              <a:spcAft>
                <a:spcPts val="300"/>
              </a:spcAft>
              <a:buFont typeface="Arial" panose="020B0604020202020204" pitchFamily="34" charset="0"/>
              <a:buNone/>
              <a:defRPr sz="1200">
                <a:latin typeface="+mj-lt"/>
              </a:defRPr>
            </a:lvl1pPr>
            <a:lvl2pPr marL="0" indent="-171450">
              <a:lnSpc>
                <a:spcPct val="100000"/>
              </a:lnSpc>
              <a:spcBef>
                <a:spcPts val="0"/>
              </a:spcBef>
              <a:buFont typeface="Arial" panose="020B0604020202020204" pitchFamily="34" charset="0"/>
              <a:buChar char="•"/>
              <a:defRPr sz="1050"/>
            </a:lvl2pPr>
            <a:lvl3pPr marL="268288" indent="-268288">
              <a:defRPr/>
            </a:lvl3pPr>
            <a:lvl4pPr marL="268288" indent="-268288">
              <a:defRPr/>
            </a:lvl4pPr>
            <a:lvl5pPr marL="268288" indent="-268288">
              <a:defRPr/>
            </a:lvl5pPr>
          </a:lstStyle>
          <a:p>
            <a:pPr lvl="0"/>
            <a:endParaRPr lang="en-US" dirty="0"/>
          </a:p>
        </p:txBody>
      </p:sp>
    </p:spTree>
    <p:extLst>
      <p:ext uri="{BB962C8B-B14F-4D97-AF65-F5344CB8AC3E}">
        <p14:creationId xmlns:p14="http://schemas.microsoft.com/office/powerpoint/2010/main" val="2918222719"/>
      </p:ext>
    </p:extLst>
  </p:cSld>
  <p:clrMapOvr>
    <a:masterClrMapping/>
  </p:clrMapOvr>
  <p:hf hdr="0" dt="0"/>
  <p:extLst>
    <p:ext uri="{DCECCB84-F9BA-43D5-87BE-67443E8EF086}">
      <p15:sldGuideLst xmlns:p15="http://schemas.microsoft.com/office/powerpoint/2012/main">
        <p15:guide id="1" orient="horz" pos="204" userDrawn="1">
          <p15:clr>
            <a:srgbClr val="FBAE40"/>
          </p15:clr>
        </p15:guide>
        <p15:guide id="2" pos="3368" userDrawn="1">
          <p15:clr>
            <a:srgbClr val="FBAE40"/>
          </p15:clr>
        </p15:guide>
        <p15:guide id="3" orient="horz" pos="4581" userDrawn="1">
          <p15:clr>
            <a:srgbClr val="FBAE40"/>
          </p15:clr>
        </p15:guide>
        <p15:guide id="4" pos="3730" userDrawn="1">
          <p15:clr>
            <a:srgbClr val="FBAE40"/>
          </p15:clr>
        </p15:guide>
        <p15:guide id="5" pos="601" userDrawn="1">
          <p15:clr>
            <a:srgbClr val="FBAE40"/>
          </p15:clr>
        </p15:guide>
        <p15:guide id="7" pos="3458" userDrawn="1">
          <p15:clr>
            <a:srgbClr val="FBAE40"/>
          </p15:clr>
        </p15:guide>
        <p15:guide id="8" pos="3277"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Karten">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C09E40C-F787-5473-FEE9-B26D3E6B35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8319" y="292875"/>
            <a:ext cx="1195726" cy="648285"/>
          </a:xfrm>
          <a:prstGeom prst="rect">
            <a:avLst/>
          </a:prstGeom>
        </p:spPr>
      </p:pic>
      <p:sp>
        <p:nvSpPr>
          <p:cNvPr id="17" name="Datumsplatzhalter 16">
            <a:extLst>
              <a:ext uri="{FF2B5EF4-FFF2-40B4-BE49-F238E27FC236}">
                <a16:creationId xmlns:a16="http://schemas.microsoft.com/office/drawing/2014/main" id="{44315D20-701B-22E7-3F08-8118050CC877}"/>
              </a:ext>
            </a:extLst>
          </p:cNvPr>
          <p:cNvSpPr>
            <a:spLocks noGrp="1"/>
          </p:cNvSpPr>
          <p:nvPr>
            <p:ph type="dt" sz="half" idx="14"/>
          </p:nvPr>
        </p:nvSpPr>
        <p:spPr/>
        <p:txBody>
          <a:bodyPr/>
          <a:lstStyle/>
          <a:p>
            <a:fld id="{F7DE7EB1-A5A8-4631-A77D-C628F253C7DB}" type="datetime1">
              <a:rPr lang="de-DE" smtClean="0"/>
              <a:t>13.05.2026</a:t>
            </a:fld>
            <a:endParaRPr lang="de-DE"/>
          </a:p>
        </p:txBody>
      </p:sp>
      <p:sp>
        <p:nvSpPr>
          <p:cNvPr id="18" name="Fußzeilenplatzhalter 17">
            <a:extLst>
              <a:ext uri="{FF2B5EF4-FFF2-40B4-BE49-F238E27FC236}">
                <a16:creationId xmlns:a16="http://schemas.microsoft.com/office/drawing/2014/main" id="{126D12AC-5230-A5B3-DB41-A408E906B827}"/>
              </a:ext>
            </a:extLst>
          </p:cNvPr>
          <p:cNvSpPr>
            <a:spLocks noGrp="1"/>
          </p:cNvSpPr>
          <p:nvPr>
            <p:ph type="ftr" sz="quarter" idx="15"/>
          </p:nvPr>
        </p:nvSpPr>
        <p:spPr/>
        <p:txBody>
          <a:bodyPr/>
          <a:lstStyle/>
          <a:p>
            <a:pPr algn="l"/>
            <a:r>
              <a:rPr lang="de-DE" b="1" dirty="0">
                <a:solidFill>
                  <a:schemeClr val="accent3"/>
                </a:solidFill>
              </a:rPr>
              <a:t>ISB</a:t>
            </a:r>
            <a:r>
              <a:rPr lang="de-DE" dirty="0"/>
              <a:t> Staatsinstitut für Schulqualität und Bildungsforschung	</a:t>
            </a:r>
            <a:r>
              <a:rPr lang="de-DE" b="1" dirty="0">
                <a:solidFill>
                  <a:schemeClr val="accent3"/>
                </a:solidFill>
              </a:rPr>
              <a:t>isb.bayern.de</a:t>
            </a:r>
            <a:endParaRPr lang="de-DE" dirty="0">
              <a:solidFill>
                <a:schemeClr val="accent3"/>
              </a:solidFill>
            </a:endParaRPr>
          </a:p>
        </p:txBody>
      </p:sp>
      <p:sp>
        <p:nvSpPr>
          <p:cNvPr id="19" name="Foliennummernplatzhalter 18">
            <a:extLst>
              <a:ext uri="{FF2B5EF4-FFF2-40B4-BE49-F238E27FC236}">
                <a16:creationId xmlns:a16="http://schemas.microsoft.com/office/drawing/2014/main" id="{3ABB48ED-0F3C-56B2-5DAD-4933804796B3}"/>
              </a:ext>
            </a:extLst>
          </p:cNvPr>
          <p:cNvSpPr>
            <a:spLocks noGrp="1"/>
          </p:cNvSpPr>
          <p:nvPr>
            <p:ph type="sldNum" sz="quarter" idx="16"/>
          </p:nvPr>
        </p:nvSpPr>
        <p:spPr/>
        <p:txBody>
          <a:bodyPr/>
          <a:lstStyle/>
          <a:p>
            <a:fld id="{C40E4DD3-A1D1-44C2-BAA5-FAF59B503529}" type="slidenum">
              <a:rPr lang="de-DE" smtClean="0"/>
              <a:pPr/>
              <a:t>‹Nr.›</a:t>
            </a:fld>
            <a:endParaRPr lang="de-DE" dirty="0"/>
          </a:p>
        </p:txBody>
      </p:sp>
      <p:sp>
        <p:nvSpPr>
          <p:cNvPr id="5" name="Rechteck: abgerundete Ecken 6">
            <a:extLst>
              <a:ext uri="{FF2B5EF4-FFF2-40B4-BE49-F238E27FC236}">
                <a16:creationId xmlns:a16="http://schemas.microsoft.com/office/drawing/2014/main" id="{487B61FD-B75A-4DC4-0AEC-8BDDC3E6925F}"/>
              </a:ext>
            </a:extLst>
          </p:cNvPr>
          <p:cNvSpPr/>
          <p:nvPr userDrawn="1"/>
        </p:nvSpPr>
        <p:spPr bwMode="auto">
          <a:xfrm>
            <a:off x="520699"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6" name="Rechteck: abgerundete Ecken 6">
            <a:extLst>
              <a:ext uri="{FF2B5EF4-FFF2-40B4-BE49-F238E27FC236}">
                <a16:creationId xmlns:a16="http://schemas.microsoft.com/office/drawing/2014/main" id="{40156333-C018-65B8-B3C3-2EC0AA447692}"/>
              </a:ext>
            </a:extLst>
          </p:cNvPr>
          <p:cNvSpPr/>
          <p:nvPr userDrawn="1"/>
        </p:nvSpPr>
        <p:spPr bwMode="auto">
          <a:xfrm>
            <a:off x="5416978"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0" name="Rechteck: abgerundete Ecken 6">
            <a:extLst>
              <a:ext uri="{FF2B5EF4-FFF2-40B4-BE49-F238E27FC236}">
                <a16:creationId xmlns:a16="http://schemas.microsoft.com/office/drawing/2014/main" id="{CBCA7FE7-B4C6-E4A1-DE93-1850A1A18EBB}"/>
              </a:ext>
            </a:extLst>
          </p:cNvPr>
          <p:cNvSpPr/>
          <p:nvPr userDrawn="1"/>
        </p:nvSpPr>
        <p:spPr bwMode="auto">
          <a:xfrm>
            <a:off x="520699"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1" name="Rechteck: abgerundete Ecken 6">
            <a:extLst>
              <a:ext uri="{FF2B5EF4-FFF2-40B4-BE49-F238E27FC236}">
                <a16:creationId xmlns:a16="http://schemas.microsoft.com/office/drawing/2014/main" id="{59E55266-8DEC-E449-5273-64A557BD32B8}"/>
              </a:ext>
            </a:extLst>
          </p:cNvPr>
          <p:cNvSpPr/>
          <p:nvPr userDrawn="1"/>
        </p:nvSpPr>
        <p:spPr bwMode="auto">
          <a:xfrm>
            <a:off x="5416978"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5" name="Content Placeholder 2">
            <a:extLst>
              <a:ext uri="{FF2B5EF4-FFF2-40B4-BE49-F238E27FC236}">
                <a16:creationId xmlns:a16="http://schemas.microsoft.com/office/drawing/2014/main" id="{2FA33C6F-9038-A731-6370-366BAE988E44}"/>
              </a:ext>
            </a:extLst>
          </p:cNvPr>
          <p:cNvSpPr>
            <a:spLocks noGrp="1"/>
          </p:cNvSpPr>
          <p:nvPr>
            <p:ph idx="1" hasCustomPrompt="1"/>
          </p:nvPr>
        </p:nvSpPr>
        <p:spPr>
          <a:xfrm>
            <a:off x="660195" y="1335133"/>
            <a:ext cx="4478374" cy="2505347"/>
          </a:xfrm>
        </p:spPr>
        <p:txBody>
          <a:bodyPr lIns="0" tIns="0" rIns="0" bIns="0">
            <a:noAutofit/>
          </a:bodyPr>
          <a:lstStyle>
            <a:lvl1pPr marL="0" indent="-171450">
              <a:spcBef>
                <a:spcPts val="0"/>
              </a:spcBef>
              <a:spcAft>
                <a:spcPts val="300"/>
              </a:spcAft>
              <a:buFont typeface="Arial" panose="020B0604020202020204" pitchFamily="34" charset="0"/>
              <a:buChar char="•"/>
              <a:defRPr sz="1200">
                <a:latin typeface="+mj-lt"/>
              </a:defRPr>
            </a:lvl1pPr>
            <a:lvl2pPr marL="0" indent="-171450">
              <a:lnSpc>
                <a:spcPct val="100000"/>
              </a:lnSpc>
              <a:spcBef>
                <a:spcPts val="0"/>
              </a:spcBef>
              <a:buFont typeface="Arial" panose="020B0604020202020204" pitchFamily="34" charset="0"/>
              <a:buChar char="•"/>
              <a:defRPr sz="1050"/>
            </a:lvl2pPr>
            <a:lvl3pPr marL="268288" indent="-268288">
              <a:defRPr/>
            </a:lvl3pPr>
            <a:lvl4pPr marL="268288" indent="-268288">
              <a:defRPr/>
            </a:lvl4pPr>
            <a:lvl5pPr marL="268288" indent="-268288">
              <a:defRPr/>
            </a:lvl5pPr>
          </a:lstStyle>
          <a:p>
            <a:pPr lvl="0"/>
            <a:r>
              <a:rPr lang="de-DE" dirty="0"/>
              <a:t>Mastertextformat bearbeiten </a:t>
            </a:r>
          </a:p>
          <a:p>
            <a:pPr lvl="1"/>
            <a:r>
              <a:rPr lang="de-DE" dirty="0"/>
              <a:t>Zweite Ebene</a:t>
            </a:r>
            <a:endParaRPr lang="en-US" dirty="0"/>
          </a:p>
        </p:txBody>
      </p:sp>
      <p:sp>
        <p:nvSpPr>
          <p:cNvPr id="26" name="Content Placeholder 2">
            <a:extLst>
              <a:ext uri="{FF2B5EF4-FFF2-40B4-BE49-F238E27FC236}">
                <a16:creationId xmlns:a16="http://schemas.microsoft.com/office/drawing/2014/main" id="{A12FE94C-4472-F253-59FC-46BDCCCEBABA}"/>
              </a:ext>
            </a:extLst>
          </p:cNvPr>
          <p:cNvSpPr>
            <a:spLocks noGrp="1"/>
          </p:cNvSpPr>
          <p:nvPr>
            <p:ph idx="17" hasCustomPrompt="1"/>
          </p:nvPr>
        </p:nvSpPr>
        <p:spPr>
          <a:xfrm>
            <a:off x="5562093" y="1335133"/>
            <a:ext cx="4478374" cy="2505347"/>
          </a:xfrm>
        </p:spPr>
        <p:txBody>
          <a:bodyPr lIns="0" tIns="0" rIns="0" bIns="0">
            <a:noAutofit/>
          </a:bodyPr>
          <a:lstStyle>
            <a:lvl1pPr marL="0" indent="-171450">
              <a:spcBef>
                <a:spcPts val="0"/>
              </a:spcBef>
              <a:spcAft>
                <a:spcPts val="300"/>
              </a:spcAft>
              <a:buFont typeface="Arial" panose="020B0604020202020204" pitchFamily="34" charset="0"/>
              <a:buChar char="•"/>
              <a:defRPr sz="1200">
                <a:latin typeface="+mj-lt"/>
              </a:defRPr>
            </a:lvl1pPr>
            <a:lvl2pPr marL="0" indent="-171450">
              <a:lnSpc>
                <a:spcPct val="100000"/>
              </a:lnSpc>
              <a:spcBef>
                <a:spcPts val="0"/>
              </a:spcBef>
              <a:buFont typeface="Arial" panose="020B0604020202020204" pitchFamily="34" charset="0"/>
              <a:buChar char="•"/>
              <a:defRPr sz="1050"/>
            </a:lvl2pPr>
            <a:lvl3pPr marL="268288" indent="-268288">
              <a:defRPr/>
            </a:lvl3pPr>
            <a:lvl4pPr marL="268288" indent="-268288">
              <a:defRPr/>
            </a:lvl4pPr>
            <a:lvl5pPr marL="268288" indent="-268288">
              <a:defRPr/>
            </a:lvl5pPr>
          </a:lstStyle>
          <a:p>
            <a:pPr lvl="0"/>
            <a:r>
              <a:rPr lang="de-DE" dirty="0"/>
              <a:t>Mastertextformat bearbeiten </a:t>
            </a:r>
          </a:p>
          <a:p>
            <a:pPr lvl="1"/>
            <a:r>
              <a:rPr lang="de-DE" dirty="0"/>
              <a:t>Zweite Ebene</a:t>
            </a:r>
            <a:endParaRPr lang="en-US" dirty="0"/>
          </a:p>
        </p:txBody>
      </p:sp>
      <p:sp>
        <p:nvSpPr>
          <p:cNvPr id="27" name="Content Placeholder 2">
            <a:extLst>
              <a:ext uri="{FF2B5EF4-FFF2-40B4-BE49-F238E27FC236}">
                <a16:creationId xmlns:a16="http://schemas.microsoft.com/office/drawing/2014/main" id="{F8F06A58-13D9-7F54-A2BD-6C1E061166E2}"/>
              </a:ext>
            </a:extLst>
          </p:cNvPr>
          <p:cNvSpPr>
            <a:spLocks noGrp="1"/>
          </p:cNvSpPr>
          <p:nvPr>
            <p:ph idx="18" hasCustomPrompt="1"/>
          </p:nvPr>
        </p:nvSpPr>
        <p:spPr>
          <a:xfrm>
            <a:off x="660195" y="4297072"/>
            <a:ext cx="4478374" cy="2505347"/>
          </a:xfrm>
        </p:spPr>
        <p:txBody>
          <a:bodyPr lIns="0" tIns="0" rIns="0" bIns="0">
            <a:noAutofit/>
          </a:bodyPr>
          <a:lstStyle>
            <a:lvl1pPr marL="0" indent="-171450">
              <a:spcBef>
                <a:spcPts val="0"/>
              </a:spcBef>
              <a:spcAft>
                <a:spcPts val="300"/>
              </a:spcAft>
              <a:buFont typeface="Arial" panose="020B0604020202020204" pitchFamily="34" charset="0"/>
              <a:buChar char="•"/>
              <a:defRPr sz="1200">
                <a:latin typeface="+mj-lt"/>
              </a:defRPr>
            </a:lvl1pPr>
            <a:lvl2pPr marL="0" indent="-171450">
              <a:lnSpc>
                <a:spcPct val="100000"/>
              </a:lnSpc>
              <a:spcBef>
                <a:spcPts val="0"/>
              </a:spcBef>
              <a:buFont typeface="Arial" panose="020B0604020202020204" pitchFamily="34" charset="0"/>
              <a:buChar char="•"/>
              <a:defRPr sz="1050"/>
            </a:lvl2pPr>
            <a:lvl3pPr marL="268288" indent="-268288">
              <a:defRPr/>
            </a:lvl3pPr>
            <a:lvl4pPr marL="268288" indent="-268288">
              <a:defRPr/>
            </a:lvl4pPr>
            <a:lvl5pPr marL="268288" indent="-268288">
              <a:defRPr/>
            </a:lvl5pPr>
          </a:lstStyle>
          <a:p>
            <a:pPr lvl="0"/>
            <a:r>
              <a:rPr lang="de-DE" dirty="0"/>
              <a:t>Mastertextformat bearbeiten </a:t>
            </a:r>
          </a:p>
          <a:p>
            <a:pPr lvl="1"/>
            <a:r>
              <a:rPr lang="de-DE" dirty="0"/>
              <a:t>Zweite Ebene</a:t>
            </a:r>
            <a:endParaRPr lang="en-US" dirty="0"/>
          </a:p>
        </p:txBody>
      </p:sp>
      <p:sp>
        <p:nvSpPr>
          <p:cNvPr id="28" name="Content Placeholder 2">
            <a:extLst>
              <a:ext uri="{FF2B5EF4-FFF2-40B4-BE49-F238E27FC236}">
                <a16:creationId xmlns:a16="http://schemas.microsoft.com/office/drawing/2014/main" id="{B9E93E0D-5F76-2407-ABAF-027C983471E4}"/>
              </a:ext>
            </a:extLst>
          </p:cNvPr>
          <p:cNvSpPr>
            <a:spLocks noGrp="1"/>
          </p:cNvSpPr>
          <p:nvPr>
            <p:ph idx="19" hasCustomPrompt="1"/>
          </p:nvPr>
        </p:nvSpPr>
        <p:spPr>
          <a:xfrm>
            <a:off x="5562093" y="4297072"/>
            <a:ext cx="4478374" cy="2505347"/>
          </a:xfrm>
        </p:spPr>
        <p:txBody>
          <a:bodyPr lIns="0" tIns="0" rIns="0" bIns="0">
            <a:noAutofit/>
          </a:bodyPr>
          <a:lstStyle>
            <a:lvl1pPr marL="0" indent="-171450">
              <a:spcBef>
                <a:spcPts val="0"/>
              </a:spcBef>
              <a:spcAft>
                <a:spcPts val="300"/>
              </a:spcAft>
              <a:buFont typeface="Arial" panose="020B0604020202020204" pitchFamily="34" charset="0"/>
              <a:buChar char="•"/>
              <a:defRPr sz="1200">
                <a:latin typeface="+mj-lt"/>
              </a:defRPr>
            </a:lvl1pPr>
            <a:lvl2pPr marL="0" indent="-171450">
              <a:lnSpc>
                <a:spcPct val="100000"/>
              </a:lnSpc>
              <a:spcBef>
                <a:spcPts val="0"/>
              </a:spcBef>
              <a:buFont typeface="Arial" panose="020B0604020202020204" pitchFamily="34" charset="0"/>
              <a:buChar char="•"/>
              <a:defRPr sz="1050"/>
            </a:lvl2pPr>
            <a:lvl3pPr marL="268288" indent="-268288">
              <a:defRPr/>
            </a:lvl3pPr>
            <a:lvl4pPr marL="268288" indent="-268288">
              <a:defRPr/>
            </a:lvl4pPr>
            <a:lvl5pPr marL="268288" indent="-268288">
              <a:defRPr/>
            </a:lvl5pPr>
          </a:lstStyle>
          <a:p>
            <a:pPr lvl="0"/>
            <a:r>
              <a:rPr lang="de-DE" dirty="0"/>
              <a:t>Mastertextformat bearbeiten </a:t>
            </a:r>
          </a:p>
          <a:p>
            <a:pPr lvl="1"/>
            <a:r>
              <a:rPr lang="de-DE" dirty="0"/>
              <a:t>Zweite Ebene</a:t>
            </a:r>
            <a:endParaRPr lang="en-US" dirty="0"/>
          </a:p>
        </p:txBody>
      </p:sp>
    </p:spTree>
    <p:extLst>
      <p:ext uri="{BB962C8B-B14F-4D97-AF65-F5344CB8AC3E}">
        <p14:creationId xmlns:p14="http://schemas.microsoft.com/office/powerpoint/2010/main" val="1552853973"/>
      </p:ext>
    </p:extLst>
  </p:cSld>
  <p:clrMapOvr>
    <a:masterClrMapping/>
  </p:clrMapOvr>
  <p:hf hdr="0" dt="0"/>
  <p:extLst>
    <p:ext uri="{DCECCB84-F9BA-43D5-87BE-67443E8EF086}">
      <p15:sldGuideLst xmlns:p15="http://schemas.microsoft.com/office/powerpoint/2012/main">
        <p15:guide id="1" orient="horz" pos="204" userDrawn="1">
          <p15:clr>
            <a:srgbClr val="FBAE40"/>
          </p15:clr>
        </p15:guide>
        <p15:guide id="2" pos="3368" userDrawn="1">
          <p15:clr>
            <a:srgbClr val="FBAE40"/>
          </p15:clr>
        </p15:guide>
        <p15:guide id="3" orient="horz" pos="4581" userDrawn="1">
          <p15:clr>
            <a:srgbClr val="FBAE40"/>
          </p15:clr>
        </p15:guide>
        <p15:guide id="4" pos="3730" userDrawn="1">
          <p15:clr>
            <a:srgbClr val="FBAE40"/>
          </p15:clr>
        </p15:guide>
        <p15:guide id="5" pos="601" userDrawn="1">
          <p15:clr>
            <a:srgbClr val="FBAE40"/>
          </p15:clr>
        </p15:guide>
        <p15:guide id="7" pos="3458" userDrawn="1">
          <p15:clr>
            <a:srgbClr val="FBAE40"/>
          </p15:clr>
        </p15:guide>
        <p15:guide id="8" pos="3277"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de-DE"/>
              <a:t>Mastertitelformat bearbeiten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tint val="82000"/>
                  </a:schemeClr>
                </a:solidFill>
              </a:defRPr>
            </a:lvl1pPr>
            <a:lvl2pPr marL="503972" indent="0">
              <a:buNone/>
              <a:defRPr sz="2205">
                <a:solidFill>
                  <a:schemeClr val="tx1">
                    <a:tint val="82000"/>
                  </a:schemeClr>
                </a:solidFill>
              </a:defRPr>
            </a:lvl2pPr>
            <a:lvl3pPr marL="1007943" indent="0">
              <a:buNone/>
              <a:defRPr sz="1984">
                <a:solidFill>
                  <a:schemeClr val="tx1">
                    <a:tint val="82000"/>
                  </a:schemeClr>
                </a:solidFill>
              </a:defRPr>
            </a:lvl3pPr>
            <a:lvl4pPr marL="1511915" indent="0">
              <a:buNone/>
              <a:defRPr sz="1764">
                <a:solidFill>
                  <a:schemeClr val="tx1">
                    <a:tint val="82000"/>
                  </a:schemeClr>
                </a:solidFill>
              </a:defRPr>
            </a:lvl4pPr>
            <a:lvl5pPr marL="2015886" indent="0">
              <a:buNone/>
              <a:defRPr sz="1764">
                <a:solidFill>
                  <a:schemeClr val="tx1">
                    <a:tint val="82000"/>
                  </a:schemeClr>
                </a:solidFill>
              </a:defRPr>
            </a:lvl5pPr>
            <a:lvl6pPr marL="2519858" indent="0">
              <a:buNone/>
              <a:defRPr sz="1764">
                <a:solidFill>
                  <a:schemeClr val="tx1">
                    <a:tint val="82000"/>
                  </a:schemeClr>
                </a:solidFill>
              </a:defRPr>
            </a:lvl6pPr>
            <a:lvl7pPr marL="3023829" indent="0">
              <a:buNone/>
              <a:defRPr sz="1764">
                <a:solidFill>
                  <a:schemeClr val="tx1">
                    <a:tint val="82000"/>
                  </a:schemeClr>
                </a:solidFill>
              </a:defRPr>
            </a:lvl7pPr>
            <a:lvl8pPr marL="3527801" indent="0">
              <a:buNone/>
              <a:defRPr sz="1764">
                <a:solidFill>
                  <a:schemeClr val="tx1">
                    <a:tint val="82000"/>
                  </a:schemeClr>
                </a:solidFill>
              </a:defRPr>
            </a:lvl8pPr>
            <a:lvl9pPr marL="4031772" indent="0">
              <a:buNone/>
              <a:defRPr sz="1764">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462B6FF-FF67-474E-9075-F86106261EF4}" type="datetime1">
              <a:rPr lang="de-DE" smtClean="0"/>
              <a:t>13.05.2026</a:t>
            </a:fld>
            <a:endParaRPr lang="de-DE"/>
          </a:p>
        </p:txBody>
      </p:sp>
      <p:sp>
        <p:nvSpPr>
          <p:cNvPr id="5" name="Footer Placeholder 4"/>
          <p:cNvSpPr>
            <a:spLocks noGrp="1"/>
          </p:cNvSpPr>
          <p:nvPr>
            <p:ph type="ftr" sz="quarter" idx="11"/>
          </p:nvPr>
        </p:nvSpPr>
        <p:spPr/>
        <p:txBody>
          <a:bodyPr/>
          <a:lstStyle/>
          <a:p>
            <a:r>
              <a:rPr lang="de-DE" dirty="0"/>
              <a:t>ISB Staatsinstitut für Schulqualität und Bildungsforschung</a:t>
            </a:r>
          </a:p>
        </p:txBody>
      </p:sp>
      <p:sp>
        <p:nvSpPr>
          <p:cNvPr id="6" name="Slide Number Placeholder 5"/>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142467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F0AB9257-BAF4-489C-B97A-9B20F65A6B6D}" type="datetime1">
              <a:rPr lang="de-DE" smtClean="0"/>
              <a:t>13.05.2026</a:t>
            </a:fld>
            <a:endParaRPr lang="de-DE"/>
          </a:p>
        </p:txBody>
      </p:sp>
      <p:sp>
        <p:nvSpPr>
          <p:cNvPr id="6" name="Footer Placeholder 5"/>
          <p:cNvSpPr>
            <a:spLocks noGrp="1"/>
          </p:cNvSpPr>
          <p:nvPr>
            <p:ph type="ftr" sz="quarter" idx="11"/>
          </p:nvPr>
        </p:nvSpPr>
        <p:spPr/>
        <p:txBody>
          <a:bodyPr/>
          <a:lstStyle/>
          <a:p>
            <a:r>
              <a:rPr lang="de-DE"/>
              <a:t>ISB Staatsinstitut für Schulqualität und Bildungsforschung</a:t>
            </a:r>
          </a:p>
        </p:txBody>
      </p:sp>
      <p:sp>
        <p:nvSpPr>
          <p:cNvPr id="7" name="Slide Number Placeholder 6"/>
          <p:cNvSpPr>
            <a:spLocks noGrp="1"/>
          </p:cNvSpPr>
          <p:nvPr>
            <p:ph type="sldNum" sz="quarter" idx="12"/>
          </p:nvPr>
        </p:nvSpPr>
        <p:spPr/>
        <p:txBody>
          <a:bodyPr/>
          <a:lstStyle/>
          <a:p>
            <a:fld id="{C40E4DD3-A1D1-44C2-BAA5-FAF59B503529}" type="slidenum">
              <a:rPr lang="de-DE" smtClean="0"/>
              <a:t>‹Nr.›</a:t>
            </a:fld>
            <a:endParaRPr lang="de-DE"/>
          </a:p>
        </p:txBody>
      </p:sp>
    </p:spTree>
    <p:extLst>
      <p:ext uri="{BB962C8B-B14F-4D97-AF65-F5344CB8AC3E}">
        <p14:creationId xmlns:p14="http://schemas.microsoft.com/office/powerpoint/2010/main" val="3019519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de-DE" dirty="0"/>
              <a:t>Mastertitelformat bearbeiten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0" tIns="0" rIns="0" bIns="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2956075" y="6044837"/>
            <a:ext cx="2405658" cy="402483"/>
          </a:xfrm>
          <a:prstGeom prst="rect">
            <a:avLst/>
          </a:prstGeom>
        </p:spPr>
        <p:txBody>
          <a:bodyPr vert="horz" lIns="91440" tIns="45720" rIns="91440" bIns="45720" rtlCol="0" anchor="ctr"/>
          <a:lstStyle>
            <a:lvl1pPr algn="l">
              <a:defRPr sz="1323">
                <a:solidFill>
                  <a:schemeClr val="tx1">
                    <a:tint val="82000"/>
                  </a:schemeClr>
                </a:solidFill>
              </a:defRPr>
            </a:lvl1pPr>
          </a:lstStyle>
          <a:p>
            <a:fld id="{F7DE7EB1-A5A8-4631-A77D-C628F253C7DB}" type="datetime1">
              <a:rPr lang="de-DE" smtClean="0"/>
              <a:t>13.05.2026</a:t>
            </a:fld>
            <a:endParaRPr lang="de-DE"/>
          </a:p>
        </p:txBody>
      </p:sp>
      <p:sp>
        <p:nvSpPr>
          <p:cNvPr id="5" name="Footer Placeholder 4"/>
          <p:cNvSpPr>
            <a:spLocks noGrp="1"/>
          </p:cNvSpPr>
          <p:nvPr>
            <p:ph type="ftr" sz="quarter" idx="3"/>
          </p:nvPr>
        </p:nvSpPr>
        <p:spPr>
          <a:xfrm>
            <a:off x="520699" y="7019675"/>
            <a:ext cx="6671023" cy="540000"/>
          </a:xfrm>
          <a:prstGeom prst="rect">
            <a:avLst/>
          </a:prstGeom>
        </p:spPr>
        <p:txBody>
          <a:bodyPr vert="horz" lIns="0" tIns="0" rIns="0" bIns="252000" rtlCol="0" anchor="b" anchorCtr="0"/>
          <a:lstStyle>
            <a:lvl1pPr algn="ctr">
              <a:defRPr sz="1050">
                <a:solidFill>
                  <a:schemeClr val="tx1"/>
                </a:solidFill>
                <a:latin typeface="+mn-lt"/>
              </a:defRPr>
            </a:lvl1pPr>
          </a:lstStyle>
          <a:p>
            <a:pPr algn="l"/>
            <a:r>
              <a:rPr lang="de-DE" b="1" dirty="0">
                <a:solidFill>
                  <a:schemeClr val="accent3"/>
                </a:solidFill>
              </a:rPr>
              <a:t>ISB</a:t>
            </a:r>
            <a:r>
              <a:rPr lang="de-DE" dirty="0"/>
              <a:t> Staatsinstitut für Schulqualität und Bildungsforschung	</a:t>
            </a:r>
            <a:r>
              <a:rPr lang="de-DE" b="1" dirty="0"/>
              <a:t>isb.bayern.de</a:t>
            </a:r>
          </a:p>
        </p:txBody>
      </p:sp>
      <p:sp>
        <p:nvSpPr>
          <p:cNvPr id="6" name="Slide Number Placeholder 5"/>
          <p:cNvSpPr>
            <a:spLocks noGrp="1"/>
          </p:cNvSpPr>
          <p:nvPr>
            <p:ph type="sldNum" sz="quarter" idx="4"/>
          </p:nvPr>
        </p:nvSpPr>
        <p:spPr>
          <a:xfrm>
            <a:off x="9071999" y="7019675"/>
            <a:ext cx="1099113" cy="540000"/>
          </a:xfrm>
          <a:prstGeom prst="rect">
            <a:avLst/>
          </a:prstGeom>
        </p:spPr>
        <p:txBody>
          <a:bodyPr vert="horz" lIns="0" tIns="0" rIns="0" bIns="252000" rtlCol="0" anchor="b" anchorCtr="0"/>
          <a:lstStyle>
            <a:lvl1pPr algn="r">
              <a:defRPr sz="1050">
                <a:solidFill>
                  <a:schemeClr val="tx1">
                    <a:tint val="82000"/>
                  </a:schemeClr>
                </a:solidFill>
              </a:defRPr>
            </a:lvl1pPr>
          </a:lstStyle>
          <a:p>
            <a:fld id="{C40E4DD3-A1D1-44C2-BAA5-FAF59B503529}" type="slidenum">
              <a:rPr lang="de-DE" smtClean="0"/>
              <a:pPr/>
              <a:t>‹Nr.›</a:t>
            </a:fld>
            <a:endParaRPr lang="de-DE" dirty="0"/>
          </a:p>
        </p:txBody>
      </p:sp>
      <p:cxnSp>
        <p:nvCxnSpPr>
          <p:cNvPr id="9" name="Gerader Verbinder 8">
            <a:extLst>
              <a:ext uri="{FF2B5EF4-FFF2-40B4-BE49-F238E27FC236}">
                <a16:creationId xmlns:a16="http://schemas.microsoft.com/office/drawing/2014/main" id="{C33034FF-40C9-4797-D4AC-A9D046D5E77B}"/>
              </a:ext>
            </a:extLst>
          </p:cNvPr>
          <p:cNvCxnSpPr>
            <a:cxnSpLocks/>
          </p:cNvCxnSpPr>
          <p:nvPr userDrawn="1"/>
        </p:nvCxnSpPr>
        <p:spPr>
          <a:xfrm>
            <a:off x="520700" y="7092000"/>
            <a:ext cx="9650413"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8145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6" r:id="rId4"/>
    <p:sldLayoutId id="2147483672" r:id="rId5"/>
    <p:sldLayoutId id="2147483673" r:id="rId6"/>
    <p:sldLayoutId id="2147483674"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7" r:id="rId17"/>
  </p:sldLayoutIdLst>
  <p:hf sldNum="0" hdr="0" dt="0"/>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0" indent="-180975" algn="l" defTabSz="180000" rtl="0" eaLnBrk="1" latinLnBrk="0" hangingPunct="1">
        <a:lnSpc>
          <a:spcPct val="100000"/>
        </a:lnSpc>
        <a:spcBef>
          <a:spcPts val="0"/>
        </a:spcBef>
        <a:buFont typeface="Arial" panose="020B0604020202020204" pitchFamily="34" charset="0"/>
        <a:buChar char="•"/>
        <a:tabLst/>
        <a:defRPr sz="1200" kern="1200">
          <a:solidFill>
            <a:schemeClr val="tx1"/>
          </a:solidFill>
          <a:latin typeface="+mj-lt"/>
          <a:ea typeface="+mn-ea"/>
          <a:cs typeface="+mn-cs"/>
        </a:defRPr>
      </a:lvl1pPr>
      <a:lvl2pPr marL="0" indent="-180975" algn="l" defTabSz="180000" rtl="0" eaLnBrk="1" latinLnBrk="0" hangingPunct="1">
        <a:lnSpc>
          <a:spcPct val="100000"/>
        </a:lnSpc>
        <a:spcBef>
          <a:spcPts val="0"/>
        </a:spcBef>
        <a:buFont typeface="Arial" panose="020B0604020202020204" pitchFamily="34" charset="0"/>
        <a:buChar char="•"/>
        <a:tabLst/>
        <a:defRPr sz="1050" kern="1200">
          <a:solidFill>
            <a:schemeClr val="tx1"/>
          </a:solidFill>
          <a:latin typeface="+mn-lt"/>
          <a:ea typeface="+mn-ea"/>
          <a:cs typeface="+mn-cs"/>
        </a:defRPr>
      </a:lvl2pPr>
      <a:lvl3pPr marL="0" indent="-180975" algn="l" defTabSz="180000" rtl="0" eaLnBrk="1" latinLnBrk="0" hangingPunct="1">
        <a:lnSpc>
          <a:spcPct val="100000"/>
        </a:lnSpc>
        <a:spcBef>
          <a:spcPts val="0"/>
        </a:spcBef>
        <a:buFont typeface="Arial" panose="020B0604020202020204" pitchFamily="34" charset="0"/>
        <a:buChar char="•"/>
        <a:tabLst/>
        <a:defRPr sz="1050" kern="1200">
          <a:solidFill>
            <a:schemeClr val="tx1"/>
          </a:solidFill>
          <a:latin typeface="+mn-lt"/>
          <a:ea typeface="+mn-ea"/>
          <a:cs typeface="+mn-cs"/>
        </a:defRPr>
      </a:lvl3pPr>
      <a:lvl4pPr marL="0" indent="-180975" algn="l" defTabSz="180000" rtl="0" eaLnBrk="1" latinLnBrk="0" hangingPunct="1">
        <a:lnSpc>
          <a:spcPct val="100000"/>
        </a:lnSpc>
        <a:spcBef>
          <a:spcPts val="0"/>
        </a:spcBef>
        <a:buFont typeface="Arial" panose="020B0604020202020204" pitchFamily="34" charset="0"/>
        <a:buChar char="•"/>
        <a:tabLst/>
        <a:defRPr sz="1050" kern="1200">
          <a:solidFill>
            <a:schemeClr val="tx1"/>
          </a:solidFill>
          <a:latin typeface="+mn-lt"/>
          <a:ea typeface="+mn-ea"/>
          <a:cs typeface="+mn-cs"/>
        </a:defRPr>
      </a:lvl4pPr>
      <a:lvl5pPr marL="0" indent="-180975" algn="l" defTabSz="180000" rtl="0" eaLnBrk="1" latinLnBrk="0" hangingPunct="1">
        <a:lnSpc>
          <a:spcPct val="100000"/>
        </a:lnSpc>
        <a:spcBef>
          <a:spcPts val="0"/>
        </a:spcBef>
        <a:buFont typeface="Arial" panose="020B0604020202020204" pitchFamily="34" charset="0"/>
        <a:buChar char="•"/>
        <a:tabLst/>
        <a:defRPr sz="1050"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581" userDrawn="1">
          <p15:clr>
            <a:srgbClr val="F26B43"/>
          </p15:clr>
        </p15:guide>
        <p15:guide id="2" pos="328" userDrawn="1">
          <p15:clr>
            <a:srgbClr val="F26B43"/>
          </p15:clr>
        </p15:guide>
        <p15:guide id="3" pos="64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1.pn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9.png"/><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3" Type="http://schemas.openxmlformats.org/officeDocument/2006/relationships/hyperlink" Target="https://bycs.link/ImpulseFeedback"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0.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DFC6229B-440B-0BC1-E6E3-849831855BD1}"/>
              </a:ext>
            </a:extLst>
          </p:cNvPr>
          <p:cNvSpPr>
            <a:spLocks noGrp="1"/>
          </p:cNvSpPr>
          <p:nvPr>
            <p:ph type="ftr" sz="quarter" idx="11"/>
          </p:nvPr>
        </p:nvSpPr>
        <p:spPr>
          <a:xfrm>
            <a:off x="520699" y="7019675"/>
            <a:ext cx="6842125"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5" name="Inhaltsplatzhalter 4">
            <a:extLst>
              <a:ext uri="{FF2B5EF4-FFF2-40B4-BE49-F238E27FC236}">
                <a16:creationId xmlns:a16="http://schemas.microsoft.com/office/drawing/2014/main" id="{A632BEE8-6177-CD40-C428-A7C66B13561D}"/>
              </a:ext>
            </a:extLst>
          </p:cNvPr>
          <p:cNvSpPr>
            <a:spLocks noGrp="1"/>
          </p:cNvSpPr>
          <p:nvPr>
            <p:ph sz="half" idx="13"/>
          </p:nvPr>
        </p:nvSpPr>
        <p:spPr>
          <a:xfrm>
            <a:off x="954087" y="5979671"/>
            <a:ext cx="8652029" cy="467649"/>
          </a:xfrm>
        </p:spPr>
        <p:txBody>
          <a:bodyPr anchor="ctr"/>
          <a:lstStyle/>
          <a:p>
            <a:pPr marL="0" indent="0" algn="ctr">
              <a:buNone/>
            </a:pPr>
            <a:r>
              <a:rPr lang="de-DE" dirty="0"/>
              <a:t>Methode: Selbstreflexionsbogen</a:t>
            </a:r>
            <a:endParaRPr lang="de-DE" dirty="0">
              <a:solidFill>
                <a:schemeClr val="accent3"/>
              </a:solidFill>
            </a:endParaRPr>
          </a:p>
        </p:txBody>
      </p:sp>
      <p:sp>
        <p:nvSpPr>
          <p:cNvPr id="2" name="Rechteck: abgerundete Ecken 6">
            <a:extLst>
              <a:ext uri="{FF2B5EF4-FFF2-40B4-BE49-F238E27FC236}">
                <a16:creationId xmlns:a16="http://schemas.microsoft.com/office/drawing/2014/main" id="{B57C7DEE-4738-6D5B-98F2-DA7384361A0E}"/>
              </a:ext>
            </a:extLst>
          </p:cNvPr>
          <p:cNvSpPr/>
          <p:nvPr/>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PT Sans"/>
              <a:ea typeface="+mn-ea"/>
              <a:cs typeface="+mn-cs"/>
            </a:endParaRPr>
          </a:p>
        </p:txBody>
      </p:sp>
      <p:sp>
        <p:nvSpPr>
          <p:cNvPr id="6" name="Title 1">
            <a:extLst>
              <a:ext uri="{FF2B5EF4-FFF2-40B4-BE49-F238E27FC236}">
                <a16:creationId xmlns:a16="http://schemas.microsoft.com/office/drawing/2014/main" id="{0DBB06FA-1622-7F9F-6376-991D4F0B7852}"/>
              </a:ext>
            </a:extLst>
          </p:cNvPr>
          <p:cNvSpPr txBox="1"/>
          <p:nvPr/>
        </p:nvSpPr>
        <p:spPr bwMode="auto">
          <a:xfrm>
            <a:off x="8742268" y="328613"/>
            <a:ext cx="1428845"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marL="0" marR="0" lvl="0" indent="0" algn="r" defTabSz="1007943" rtl="0" eaLnBrk="1" fontAlgn="auto" latinLnBrk="0" hangingPunct="1">
              <a:lnSpc>
                <a:spcPct val="9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PT Sans"/>
                <a:ea typeface="+mj-ea"/>
                <a:cs typeface="+mj-cs"/>
              </a:rPr>
              <a:t>Hinweise für Lehrkräfte</a:t>
            </a:r>
          </a:p>
        </p:txBody>
      </p:sp>
      <p:sp>
        <p:nvSpPr>
          <p:cNvPr id="7" name="Textfeld 7">
            <a:extLst>
              <a:ext uri="{FF2B5EF4-FFF2-40B4-BE49-F238E27FC236}">
                <a16:creationId xmlns:a16="http://schemas.microsoft.com/office/drawing/2014/main" id="{55AA078D-D52A-D57E-2E54-ECECF81AED46}"/>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Canva</a:t>
            </a:r>
            <a:r>
              <a:rPr lang="de-DE" sz="1000" dirty="0">
                <a:cs typeface="Arial"/>
              </a:rPr>
              <a:t> AI 1.0</a:t>
            </a:r>
            <a:endParaRPr dirty="0"/>
          </a:p>
        </p:txBody>
      </p:sp>
      <p:pic>
        <p:nvPicPr>
          <p:cNvPr id="9" name="Grafik 8">
            <a:extLst>
              <a:ext uri="{FF2B5EF4-FFF2-40B4-BE49-F238E27FC236}">
                <a16:creationId xmlns:a16="http://schemas.microsoft.com/office/drawing/2014/main" id="{6004B8A1-D91F-4AEF-AFCE-B742BE45BF14}"/>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30252" t="26038" r="25043" b="25660"/>
          <a:stretch/>
        </p:blipFill>
        <p:spPr>
          <a:xfrm>
            <a:off x="3450565" y="1553281"/>
            <a:ext cx="4178767" cy="4514989"/>
          </a:xfrm>
          <a:prstGeom prst="rect">
            <a:avLst/>
          </a:prstGeom>
        </p:spPr>
      </p:pic>
    </p:spTree>
    <p:extLst>
      <p:ext uri="{BB962C8B-B14F-4D97-AF65-F5344CB8AC3E}">
        <p14:creationId xmlns:p14="http://schemas.microsoft.com/office/powerpoint/2010/main" val="343477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EADC19-8932-AF0D-21F4-562A1A4A911B}"/>
              </a:ext>
            </a:extLst>
          </p:cNvPr>
          <p:cNvSpPr>
            <a:spLocks noGrp="1"/>
          </p:cNvSpPr>
          <p:nvPr>
            <p:ph type="title"/>
          </p:nvPr>
        </p:nvSpPr>
        <p:spPr>
          <a:xfrm>
            <a:off x="539813" y="1161402"/>
            <a:ext cx="9631300" cy="293877"/>
          </a:xfrm>
        </p:spPr>
        <p:txBody>
          <a:bodyPr>
            <a:normAutofit/>
          </a:bodyPr>
          <a:lstStyle/>
          <a:p>
            <a:r>
              <a:rPr lang="de-DE" dirty="0"/>
              <a:t>Selbstreflexionsbögen am Beispiel Motivation bzw. Lernverhalten</a:t>
            </a:r>
            <a:endParaRPr lang="de-DE" dirty="0">
              <a:solidFill>
                <a:schemeClr val="accent3"/>
              </a:solidFill>
            </a:endParaRPr>
          </a:p>
        </p:txBody>
      </p:sp>
      <p:sp>
        <p:nvSpPr>
          <p:cNvPr id="3" name="Inhaltsplatzhalter 2">
            <a:extLst>
              <a:ext uri="{FF2B5EF4-FFF2-40B4-BE49-F238E27FC236}">
                <a16:creationId xmlns:a16="http://schemas.microsoft.com/office/drawing/2014/main" id="{BC0350B1-90FA-F73D-E0D3-A45D191CAD4C}"/>
              </a:ext>
            </a:extLst>
          </p:cNvPr>
          <p:cNvSpPr>
            <a:spLocks noGrp="1"/>
          </p:cNvSpPr>
          <p:nvPr>
            <p:ph idx="1"/>
          </p:nvPr>
        </p:nvSpPr>
        <p:spPr>
          <a:xfrm>
            <a:off x="954238" y="1660405"/>
            <a:ext cx="4248000" cy="5441921"/>
          </a:xfrm>
        </p:spPr>
        <p:txBody>
          <a:bodyPr>
            <a:noAutofit/>
          </a:bodyPr>
          <a:lstStyle/>
          <a:p>
            <a:pPr indent="0" defTabSz="180000">
              <a:spcBef>
                <a:spcPts val="600"/>
              </a:spcBef>
              <a:buNone/>
            </a:pPr>
            <a:r>
              <a:rPr lang="de-DE" sz="1400" dirty="0">
                <a:solidFill>
                  <a:schemeClr val="accent3"/>
                </a:solidFill>
              </a:rPr>
              <a:t>Worum geht es?</a:t>
            </a:r>
          </a:p>
          <a:p>
            <a:pPr indent="0" defTabSz="180000">
              <a:buNone/>
            </a:pPr>
            <a:r>
              <a:rPr lang="de-DE" dirty="0"/>
              <a:t>Beschreibung &amp; Zielsetzung</a:t>
            </a:r>
          </a:p>
          <a:p>
            <a:pPr lvl="1" indent="0">
              <a:spcBef>
                <a:spcPts val="600"/>
              </a:spcBef>
              <a:buNone/>
            </a:pPr>
            <a:r>
              <a:rPr lang="de-DE" sz="1100" dirty="0">
                <a:latin typeface="PT Sans"/>
              </a:rPr>
              <a:t>Die Selbstreflexionsbögen ermöglichen dem Schüler/der Schülerin eine gedankliche Auseinandersetzung mit der persönlichen Einstellung zu den Themen "Motivation" und "Lernverhalten" bei der schulischen Arbeit. Lehrkräfte können die Rückmeldungen für individualisierte Unterrichtsplanungen</a:t>
            </a:r>
            <a:r>
              <a:rPr lang="de-DE" sz="1100" dirty="0">
                <a:solidFill>
                  <a:schemeClr val="accent3"/>
                </a:solidFill>
                <a:latin typeface="PT Sans"/>
              </a:rPr>
              <a:t> </a:t>
            </a:r>
            <a:r>
              <a:rPr lang="de-DE" sz="1100" dirty="0">
                <a:latin typeface="PT Sans"/>
              </a:rPr>
              <a:t>nutzen. Im Rahmen einer Einzelberatung oder eines Lerncoachings können die Bögen den Ausgangspunkt für den Prozess bilden. Bei wiederholter Anwendung kann eine Entwicklung sichtbar gemacht werden. </a:t>
            </a:r>
            <a:endParaRPr lang="de-DE" sz="1200" dirty="0">
              <a:latin typeface="+mj-lt"/>
            </a:endParaRPr>
          </a:p>
          <a:p>
            <a:pPr lvl="1" indent="0">
              <a:spcBef>
                <a:spcPts val="600"/>
              </a:spcBef>
              <a:spcAft>
                <a:spcPts val="300"/>
              </a:spcAft>
              <a:buNone/>
            </a:pPr>
            <a:r>
              <a:rPr lang="de-DE" sz="1200" dirty="0">
                <a:latin typeface="+mj-lt"/>
              </a:rPr>
              <a:t>Zeitbedarf</a:t>
            </a:r>
          </a:p>
          <a:p>
            <a:pPr lvl="1" indent="0">
              <a:spcBef>
                <a:spcPts val="600"/>
              </a:spcBef>
              <a:buNone/>
            </a:pPr>
            <a:r>
              <a:rPr lang="de-DE" sz="1100" dirty="0"/>
              <a:t>Ca.  5 Minuten</a:t>
            </a:r>
          </a:p>
          <a:p>
            <a:pPr lvl="1" indent="0">
              <a:spcBef>
                <a:spcPts val="600"/>
              </a:spcBef>
              <a:buNone/>
            </a:pPr>
            <a:r>
              <a:rPr lang="de-DE" sz="1100" dirty="0"/>
              <a:t>Die Bearbeitungszeit des Selbstreflexionsbogens ist für die Lernenden gering und lässt sich gut in den Unterricht integrieren.</a:t>
            </a:r>
            <a:endParaRPr lang="de-DE" dirty="0"/>
          </a:p>
          <a:p>
            <a:pPr lvl="1" indent="0">
              <a:spcBef>
                <a:spcPts val="600"/>
              </a:spcBef>
              <a:buNone/>
            </a:pPr>
            <a:r>
              <a:rPr lang="de-DE" sz="1200" dirty="0">
                <a:latin typeface="+mj-lt"/>
              </a:rPr>
              <a:t>Material </a:t>
            </a:r>
          </a:p>
          <a:p>
            <a:pPr marL="171450" lvl="1">
              <a:spcBef>
                <a:spcPts val="600"/>
              </a:spcBef>
              <a:buFont typeface="Arial" panose="020B0604020202020204" pitchFamily="34" charset="0"/>
              <a:buChar char="•"/>
              <a:defRPr/>
            </a:pPr>
            <a:r>
              <a:rPr lang="de-DE" sz="1100" dirty="0">
                <a:latin typeface="PT Sans"/>
              </a:rPr>
              <a:t>Ausdruck der benötigten Selbstreflexionsbögen im Klassensatz</a:t>
            </a:r>
            <a:endParaRPr lang="de-DE" sz="1100" strike="sngStrike" dirty="0">
              <a:latin typeface="PT Sans"/>
            </a:endParaRPr>
          </a:p>
          <a:p>
            <a:pPr marL="171450" lvl="1">
              <a:spcBef>
                <a:spcPts val="0"/>
              </a:spcBef>
              <a:buFont typeface="Arial" panose="020B0604020202020204" pitchFamily="34" charset="0"/>
              <a:buChar char="•"/>
              <a:defRPr/>
            </a:pPr>
            <a:r>
              <a:rPr lang="de-DE" sz="1100" dirty="0">
                <a:latin typeface="PT Sans"/>
              </a:rPr>
              <a:t>Ggf. digitale Bereitstellung der Selbstreflexionsbögen, z. B. in </a:t>
            </a:r>
            <a:r>
              <a:rPr lang="de-DE" sz="1100" dirty="0" err="1">
                <a:latin typeface="PT Sans"/>
              </a:rPr>
              <a:t>ByCS</a:t>
            </a:r>
            <a:r>
              <a:rPr lang="de-DE" sz="1100" dirty="0">
                <a:latin typeface="PT Sans"/>
              </a:rPr>
              <a:t> als beschreibbares PDF-Format</a:t>
            </a:r>
          </a:p>
          <a:p>
            <a:pPr lvl="1" indent="0" defTabSz="914406">
              <a:spcBef>
                <a:spcPts val="544"/>
              </a:spcBef>
              <a:buNone/>
              <a:defRPr/>
            </a:pPr>
            <a:endParaRPr lang="de-DE" dirty="0">
              <a:latin typeface="PT Sans"/>
            </a:endParaRPr>
          </a:p>
        </p:txBody>
      </p:sp>
      <p:sp>
        <p:nvSpPr>
          <p:cNvPr id="4" name="Fußzeilenplatzhalter 3">
            <a:extLst>
              <a:ext uri="{FF2B5EF4-FFF2-40B4-BE49-F238E27FC236}">
                <a16:creationId xmlns:a16="http://schemas.microsoft.com/office/drawing/2014/main" id="{F52AA9AC-B95F-F008-F98C-D1549916100E}"/>
              </a:ext>
            </a:extLst>
          </p:cNvPr>
          <p:cNvSpPr>
            <a:spLocks noGrp="1"/>
          </p:cNvSpPr>
          <p:nvPr>
            <p:ph type="ftr" sz="quarter" idx="11"/>
          </p:nvPr>
        </p:nvSpPr>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6" name="Inhaltsplatzhalter 5">
            <a:extLst>
              <a:ext uri="{FF2B5EF4-FFF2-40B4-BE49-F238E27FC236}">
                <a16:creationId xmlns:a16="http://schemas.microsoft.com/office/drawing/2014/main" id="{A6DE136B-B4AC-283B-61CC-6A119D1291A0}"/>
              </a:ext>
            </a:extLst>
          </p:cNvPr>
          <p:cNvSpPr>
            <a:spLocks noGrp="1"/>
          </p:cNvSpPr>
          <p:nvPr>
            <p:ph idx="13"/>
          </p:nvPr>
        </p:nvSpPr>
        <p:spPr/>
        <p:txBody>
          <a:bodyPr wrap="square">
            <a:noAutofit/>
          </a:bodyPr>
          <a:lstStyle/>
          <a:p>
            <a:pPr lvl="1" indent="0">
              <a:spcBef>
                <a:spcPts val="600"/>
              </a:spcBef>
              <a:spcAft>
                <a:spcPts val="300"/>
              </a:spcAft>
              <a:buNone/>
            </a:pPr>
            <a:r>
              <a:rPr lang="de-DE" sz="1400" dirty="0">
                <a:solidFill>
                  <a:schemeClr val="accent3"/>
                </a:solidFill>
                <a:latin typeface="+mj-lt"/>
              </a:rPr>
              <a:t>So gelingt der Einsatz!</a:t>
            </a:r>
          </a:p>
          <a:p>
            <a:pPr lvl="1" indent="0">
              <a:spcBef>
                <a:spcPts val="600"/>
              </a:spcBef>
              <a:spcAft>
                <a:spcPts val="300"/>
              </a:spcAft>
              <a:buNone/>
            </a:pPr>
            <a:r>
              <a:rPr lang="de-DE" sz="1200" dirty="0">
                <a:latin typeface="+mj-lt"/>
              </a:rPr>
              <a:t>Vorbereitung</a:t>
            </a:r>
          </a:p>
          <a:p>
            <a:pPr marL="171450" lvl="1">
              <a:spcBef>
                <a:spcPts val="600"/>
              </a:spcBef>
              <a:spcAft>
                <a:spcPts val="300"/>
              </a:spcAft>
              <a:defRPr/>
            </a:pPr>
            <a:r>
              <a:rPr lang="de-DE" sz="1100" dirty="0">
                <a:latin typeface="PT Sans"/>
              </a:rPr>
              <a:t>Es steht je ein Beispiel-Reflexionsbogen zum Thema „Motivation“ bzw. „Lernverhalten“ zur Verfügung. Die Lehrkraft gibt entweder beide Bögen zur Bearbeitung aus oder entscheidet sich für eines der beiden Themenfelder. </a:t>
            </a:r>
          </a:p>
          <a:p>
            <a:pPr marL="171450" lvl="1">
              <a:spcAft>
                <a:spcPts val="300"/>
              </a:spcAft>
              <a:defRPr/>
            </a:pPr>
            <a:r>
              <a:rPr lang="de-DE" sz="1100" dirty="0">
                <a:latin typeface="PT Sans"/>
              </a:rPr>
              <a:t>Variante: Die Schülerinnen und Schüler dürfen individuell auswählen, welche der beiden Selbstreflexionsbögen sie ausfüllen. </a:t>
            </a:r>
          </a:p>
          <a:p>
            <a:pPr marL="171450" lvl="1">
              <a:spcBef>
                <a:spcPts val="0"/>
              </a:spcBef>
              <a:buFont typeface="Arial"/>
              <a:buChar char="•"/>
              <a:defRPr/>
            </a:pPr>
            <a:endParaRPr lang="de-DE" dirty="0"/>
          </a:p>
          <a:p>
            <a:pPr lvl="1" indent="0">
              <a:spcBef>
                <a:spcPts val="600"/>
              </a:spcBef>
              <a:spcAft>
                <a:spcPts val="300"/>
              </a:spcAft>
              <a:buNone/>
            </a:pPr>
            <a:r>
              <a:rPr lang="de-DE" sz="1200" dirty="0">
                <a:latin typeface="+mj-lt"/>
              </a:rPr>
              <a:t>Durchführung</a:t>
            </a:r>
          </a:p>
          <a:p>
            <a:pPr marL="171450" lvl="1">
              <a:spcBef>
                <a:spcPts val="600"/>
              </a:spcBef>
              <a:spcAft>
                <a:spcPts val="300"/>
              </a:spcAft>
              <a:defRPr/>
            </a:pPr>
            <a:r>
              <a:rPr lang="de-DE" sz="1100" dirty="0"/>
              <a:t>Die Lernenden reflektieren in Einzelarbeit mit Hilfe der vorgegebenen Indikatoren ihre eigene Haltung und</a:t>
            </a:r>
            <a:r>
              <a:rPr lang="de-DE" sz="1100" dirty="0">
                <a:solidFill>
                  <a:schemeClr val="accent3"/>
                </a:solidFill>
              </a:rPr>
              <a:t> </a:t>
            </a:r>
            <a:r>
              <a:rPr lang="de-DE" sz="1100" dirty="0"/>
              <a:t>markieren in der Tabelle die für sie passende Ausprägungsstufe.</a:t>
            </a:r>
          </a:p>
          <a:p>
            <a:pPr marL="171450" lvl="1">
              <a:spcAft>
                <a:spcPts val="300"/>
              </a:spcAft>
              <a:defRPr/>
            </a:pPr>
            <a:r>
              <a:rPr lang="de-DE" sz="1100" dirty="0"/>
              <a:t>Die Weiterarbeit kann dann z. B. mit den „Leitfragen für die Weiterarbeit“ (Link und QR-Code siehe Folie 5) erfolgen. Dabei kann ein Schwerpunkt gesetzt werden, z. B. „Meine Lernziele“, „Meine Lernstrategien“, „Meine Erkenntnisse“ o. Ä. Die jeweiligen Ergebnisse sollten schriftlich festgehalten werden.</a:t>
            </a:r>
          </a:p>
          <a:p>
            <a:pPr lvl="1" indent="0">
              <a:spcAft>
                <a:spcPts val="300"/>
              </a:spcAft>
              <a:buNone/>
              <a:defRPr/>
            </a:pPr>
            <a:endParaRPr lang="de-DE" sz="1050" dirty="0">
              <a:latin typeface="PT Sans"/>
            </a:endParaRPr>
          </a:p>
          <a:p>
            <a:pPr marL="171450" lvl="1" defTabSz="180000">
              <a:spcAft>
                <a:spcPts val="300"/>
              </a:spcAft>
              <a:defRPr/>
            </a:pPr>
            <a:endParaRPr lang="de-DE" sz="1050" dirty="0">
              <a:latin typeface="PT Sans"/>
            </a:endParaRPr>
          </a:p>
        </p:txBody>
      </p:sp>
      <p:pic>
        <p:nvPicPr>
          <p:cNvPr id="7" name="Grafik 30">
            <a:extLst>
              <a:ext uri="{FF2B5EF4-FFF2-40B4-BE49-F238E27FC236}">
                <a16:creationId xmlns:a16="http://schemas.microsoft.com/office/drawing/2014/main" id="{B4E04E22-FD98-9B9D-8BED-8E594CF3B1E0}"/>
              </a:ext>
            </a:extLst>
          </p:cNvPr>
          <p:cNvPicPr>
            <a:picLocks noChangeAspect="1"/>
          </p:cNvPicPr>
          <p:nvPr/>
        </p:nvPicPr>
        <p:blipFill>
          <a:blip r:embed="rId2"/>
          <a:stretch/>
        </p:blipFill>
        <p:spPr bwMode="auto">
          <a:xfrm>
            <a:off x="599023" y="1960269"/>
            <a:ext cx="291976" cy="327945"/>
          </a:xfrm>
          <a:prstGeom prst="rect">
            <a:avLst/>
          </a:prstGeom>
        </p:spPr>
      </p:pic>
      <p:sp>
        <p:nvSpPr>
          <p:cNvPr id="14" name="Title 1">
            <a:extLst>
              <a:ext uri="{FF2B5EF4-FFF2-40B4-BE49-F238E27FC236}">
                <a16:creationId xmlns:a16="http://schemas.microsoft.com/office/drawing/2014/main" id="{8EF3ED64-5262-5B14-16F4-BD1D0AD2DFAF}"/>
              </a:ext>
            </a:extLst>
          </p:cNvPr>
          <p:cNvSpPr txBox="1">
            <a:spLocks/>
          </p:cNvSpPr>
          <p:nvPr/>
        </p:nvSpPr>
        <p:spPr>
          <a:xfrm>
            <a:off x="7868632" y="596393"/>
            <a:ext cx="2302481" cy="218128"/>
          </a:xfrm>
          <a:prstGeom prst="rect">
            <a:avLst/>
          </a:prstGeom>
          <a:solidFill>
            <a:schemeClr val="accent6"/>
          </a:solidFill>
        </p:spPr>
        <p:txBody>
          <a:bodyPr vert="horz" wrap="none" lIns="36000" tIns="36000" rIns="36000" bIns="36000" rtlCol="0" anchor="ctr" anchorCtr="0">
            <a:spAutoFit/>
          </a:bodyPr>
          <a:lstStyle>
            <a:lvl1pPr algn="l" defTabSz="1007943" rtl="0" eaLnBrk="1" latinLnBrk="0" hangingPunct="1">
              <a:lnSpc>
                <a:spcPct val="90000"/>
              </a:lnSpc>
              <a:spcBef>
                <a:spcPct val="0"/>
              </a:spcBef>
              <a:buNone/>
              <a:defRPr sz="1200" kern="1200">
                <a:solidFill>
                  <a:schemeClr val="tx1"/>
                </a:solidFill>
                <a:latin typeface="+mj-lt"/>
                <a:ea typeface="+mj-ea"/>
                <a:cs typeface="+mj-cs"/>
              </a:defRPr>
            </a:lvl1pPr>
          </a:lstStyle>
          <a:p>
            <a:pPr marL="0" marR="0" lvl="0" indent="0" algn="r" defTabSz="1007943" rtl="0" eaLnBrk="1" fontAlgn="auto" latinLnBrk="0" hangingPunct="1">
              <a:lnSpc>
                <a:spcPct val="90000"/>
              </a:lnSpc>
              <a:spcBef>
                <a:spcPct val="0"/>
              </a:spcBef>
              <a:spcAft>
                <a:spcPts val="0"/>
              </a:spcAft>
              <a:buClrTx/>
              <a:buSzTx/>
              <a:buFontTx/>
              <a:buNone/>
              <a:tabLst/>
              <a:defRPr/>
            </a:pPr>
            <a:r>
              <a:rPr kumimoji="0" lang="en-US" sz="1050" b="0" i="0" u="none" strike="noStrike" kern="1200" cap="none" spc="0" normalizeH="0" baseline="0" noProof="0" dirty="0" err="1">
                <a:ln>
                  <a:noFill/>
                </a:ln>
                <a:solidFill>
                  <a:prstClr val="white"/>
                </a:solidFill>
                <a:effectLst/>
                <a:uLnTx/>
                <a:uFillTx/>
                <a:latin typeface="PT Sans"/>
                <a:ea typeface="+mj-ea"/>
                <a:cs typeface="+mj-cs"/>
              </a:rPr>
              <a:t>Hinweise</a:t>
            </a:r>
            <a:r>
              <a:rPr kumimoji="0" lang="en-US" sz="1050" b="0" i="0" u="none" strike="noStrike" kern="1200" cap="none" spc="0" normalizeH="0" baseline="0" noProof="0" dirty="0">
                <a:ln>
                  <a:noFill/>
                </a:ln>
                <a:solidFill>
                  <a:prstClr val="white"/>
                </a:solidFill>
                <a:effectLst/>
                <a:uLnTx/>
                <a:uFillTx/>
                <a:latin typeface="PT Sans"/>
                <a:ea typeface="+mj-ea"/>
                <a:cs typeface="+mj-cs"/>
              </a:rPr>
              <a:t> </a:t>
            </a:r>
            <a:r>
              <a:rPr kumimoji="0" lang="en-US" sz="1050" b="0" i="0" u="none" strike="noStrike" kern="1200" cap="none" spc="0" normalizeH="0" baseline="0" noProof="0" dirty="0" err="1">
                <a:ln>
                  <a:noFill/>
                </a:ln>
                <a:solidFill>
                  <a:prstClr val="white"/>
                </a:solidFill>
                <a:effectLst/>
                <a:uLnTx/>
                <a:uFillTx/>
                <a:latin typeface="PT Sans"/>
                <a:ea typeface="+mj-ea"/>
                <a:cs typeface="+mj-cs"/>
              </a:rPr>
              <a:t>zur</a:t>
            </a:r>
            <a:r>
              <a:rPr kumimoji="0" lang="en-US" sz="1050" b="0" i="0" u="none" strike="noStrike" kern="1200" cap="none" spc="0" normalizeH="0" baseline="0" noProof="0" dirty="0">
                <a:ln>
                  <a:noFill/>
                </a:ln>
                <a:solidFill>
                  <a:prstClr val="white"/>
                </a:solidFill>
                <a:effectLst/>
                <a:uLnTx/>
                <a:uFillTx/>
                <a:latin typeface="PT Sans"/>
                <a:ea typeface="+mj-ea"/>
                <a:cs typeface="+mj-cs"/>
              </a:rPr>
              <a:t> </a:t>
            </a:r>
            <a:r>
              <a:rPr kumimoji="0" lang="en-US" sz="1050" b="0" i="0" u="none" strike="noStrike" kern="1200" cap="none" spc="0" normalizeH="0" baseline="0" noProof="0" dirty="0" err="1">
                <a:ln>
                  <a:noFill/>
                </a:ln>
                <a:solidFill>
                  <a:prstClr val="white"/>
                </a:solidFill>
                <a:effectLst/>
                <a:uLnTx/>
                <a:uFillTx/>
                <a:latin typeface="PT Sans"/>
                <a:ea typeface="+mj-ea"/>
                <a:cs typeface="+mj-cs"/>
              </a:rPr>
              <a:t>Planung</a:t>
            </a:r>
            <a:r>
              <a:rPr kumimoji="0" lang="en-US" sz="1050" b="0" i="0" u="none" strike="noStrike" kern="1200" cap="none" spc="0" normalizeH="0" baseline="0" noProof="0" dirty="0">
                <a:ln>
                  <a:noFill/>
                </a:ln>
                <a:solidFill>
                  <a:prstClr val="white"/>
                </a:solidFill>
                <a:effectLst/>
                <a:uLnTx/>
                <a:uFillTx/>
                <a:latin typeface="PT Sans"/>
                <a:ea typeface="+mj-ea"/>
                <a:cs typeface="+mj-cs"/>
              </a:rPr>
              <a:t> &amp; Durchführung</a:t>
            </a:r>
          </a:p>
        </p:txBody>
      </p:sp>
      <p:pic>
        <p:nvPicPr>
          <p:cNvPr id="16" name="Grafik 15" descr="Ein Bild, das Schwarz, Dunkelheit enthält.&#10;&#10;KI-generierte Inhalte können fehlerhaft sein.">
            <a:extLst>
              <a:ext uri="{FF2B5EF4-FFF2-40B4-BE49-F238E27FC236}">
                <a16:creationId xmlns:a16="http://schemas.microsoft.com/office/drawing/2014/main" id="{16FD3FEF-48B9-6908-3D9C-44D866BE8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9224" y="3645526"/>
            <a:ext cx="330291" cy="353884"/>
          </a:xfrm>
          <a:prstGeom prst="rect">
            <a:avLst/>
          </a:prstGeom>
        </p:spPr>
      </p:pic>
      <p:pic>
        <p:nvPicPr>
          <p:cNvPr id="9" name="Grafik 8" descr="Ein Bild, das Schwarz, Dunkelheit enthält.&#10;&#10;KI-generierte Inhalte können fehlerhaft sein.">
            <a:extLst>
              <a:ext uri="{FF2B5EF4-FFF2-40B4-BE49-F238E27FC236}">
                <a16:creationId xmlns:a16="http://schemas.microsoft.com/office/drawing/2014/main" id="{01C7D33B-AAB0-EE50-95E4-7B88866F7F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782" y="3742020"/>
            <a:ext cx="235200" cy="252000"/>
          </a:xfrm>
          <a:prstGeom prst="rect">
            <a:avLst/>
          </a:prstGeom>
        </p:spPr>
      </p:pic>
      <p:pic>
        <p:nvPicPr>
          <p:cNvPr id="15" name="Grafik 16">
            <a:extLst>
              <a:ext uri="{FF2B5EF4-FFF2-40B4-BE49-F238E27FC236}">
                <a16:creationId xmlns:a16="http://schemas.microsoft.com/office/drawing/2014/main" id="{062DD1A2-ACA5-7973-CA38-90AA0DE40A5E}"/>
              </a:ext>
            </a:extLst>
          </p:cNvPr>
          <p:cNvPicPr>
            <a:picLocks noChangeAspect="1"/>
          </p:cNvPicPr>
          <p:nvPr/>
        </p:nvPicPr>
        <p:blipFill rotWithShape="1">
          <a:blip r:embed="rId5"/>
          <a:stretch/>
        </p:blipFill>
        <p:spPr bwMode="auto">
          <a:xfrm>
            <a:off x="586269" y="4752855"/>
            <a:ext cx="302400" cy="324000"/>
          </a:xfrm>
          <a:prstGeom prst="rect">
            <a:avLst/>
          </a:prstGeom>
        </p:spPr>
      </p:pic>
      <p:pic>
        <p:nvPicPr>
          <p:cNvPr id="19" name="Grafik 33">
            <a:extLst>
              <a:ext uri="{FF2B5EF4-FFF2-40B4-BE49-F238E27FC236}">
                <a16:creationId xmlns:a16="http://schemas.microsoft.com/office/drawing/2014/main" id="{D484DCDE-D3C9-86A7-16E2-698F3EAD5A6D}"/>
              </a:ext>
            </a:extLst>
          </p:cNvPr>
          <p:cNvPicPr>
            <a:picLocks noChangeAspect="1"/>
          </p:cNvPicPr>
          <p:nvPr/>
        </p:nvPicPr>
        <p:blipFill rotWithShape="1">
          <a:blip r:embed="rId6"/>
          <a:stretch/>
        </p:blipFill>
        <p:spPr bwMode="auto">
          <a:xfrm>
            <a:off x="5432922" y="1931413"/>
            <a:ext cx="405709" cy="353884"/>
          </a:xfrm>
          <a:prstGeom prst="rect">
            <a:avLst/>
          </a:prstGeom>
        </p:spPr>
      </p:pic>
      <p:sp>
        <p:nvSpPr>
          <p:cNvPr id="8" name="Title 1">
            <a:extLst>
              <a:ext uri="{FF2B5EF4-FFF2-40B4-BE49-F238E27FC236}">
                <a16:creationId xmlns:a16="http://schemas.microsoft.com/office/drawing/2014/main" id="{12B3069D-A171-BB9C-FDB0-9CAF24327FB5}"/>
              </a:ext>
            </a:extLst>
          </p:cNvPr>
          <p:cNvSpPr txBox="1"/>
          <p:nvPr/>
        </p:nvSpPr>
        <p:spPr bwMode="auto">
          <a:xfrm>
            <a:off x="3245555" y="314952"/>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solidFill>
                  <a:srgbClr val="000000"/>
                </a:solidFill>
                <a:latin typeface="+mn-lt"/>
                <a:ea typeface="Times New Roman"/>
              </a:rPr>
              <a:t>☐ </a:t>
            </a:r>
            <a:r>
              <a:rPr lang="de-DE" sz="1050" dirty="0">
                <a:latin typeface="+mn-lt"/>
              </a:rPr>
              <a:t>Lehrende–Lernende    </a:t>
            </a:r>
            <a:r>
              <a:rPr lang="de-DE" sz="1050" dirty="0">
                <a:solidFill>
                  <a:srgbClr val="000000"/>
                </a:solidFill>
                <a:latin typeface="+mn-lt"/>
                <a:ea typeface="Times New Roman"/>
              </a:rPr>
              <a:t>☐</a:t>
            </a:r>
            <a:r>
              <a:rPr lang="de-DE" sz="1050" dirty="0">
                <a:latin typeface="+mn-lt"/>
              </a:rPr>
              <a:t> Lernende–Lehrende    </a:t>
            </a:r>
            <a:r>
              <a:rPr lang="de-DE" sz="1050" dirty="0">
                <a:solidFill>
                  <a:srgbClr val="000000"/>
                </a:solidFill>
                <a:latin typeface="+mn-lt"/>
                <a:ea typeface="Times New Roman"/>
              </a:rPr>
              <a:t>☐</a:t>
            </a:r>
            <a:r>
              <a:rPr lang="de-DE" sz="1050" dirty="0">
                <a:solidFill>
                  <a:srgbClr val="000000"/>
                </a:solidFill>
                <a:latin typeface="+mn-lt"/>
              </a:rPr>
              <a:t> </a:t>
            </a:r>
            <a:r>
              <a:rPr lang="de-DE" sz="1050" dirty="0">
                <a:latin typeface="+mn-lt"/>
              </a:rPr>
              <a:t>Peer–Peer    ☑ (Selbst-)Reflexion</a:t>
            </a:r>
            <a:endParaRPr lang="en-US" sz="1050" dirty="0">
              <a:latin typeface="+mn-lt"/>
            </a:endParaRPr>
          </a:p>
        </p:txBody>
      </p:sp>
      <p:sp>
        <p:nvSpPr>
          <p:cNvPr id="10" name="Textfeld 8">
            <a:extLst>
              <a:ext uri="{FF2B5EF4-FFF2-40B4-BE49-F238E27FC236}">
                <a16:creationId xmlns:a16="http://schemas.microsoft.com/office/drawing/2014/main" id="{5B48A373-8E0C-1EA3-D2DE-762F308E871B}"/>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extLst>
      <p:ext uri="{BB962C8B-B14F-4D97-AF65-F5344CB8AC3E}">
        <p14:creationId xmlns:p14="http://schemas.microsoft.com/office/powerpoint/2010/main" val="1829907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C0350B1-90FA-F73D-E0D3-A45D191CAD4C}"/>
              </a:ext>
            </a:extLst>
          </p:cNvPr>
          <p:cNvSpPr>
            <a:spLocks noGrp="1"/>
          </p:cNvSpPr>
          <p:nvPr>
            <p:ph idx="1"/>
          </p:nvPr>
        </p:nvSpPr>
        <p:spPr/>
        <p:txBody>
          <a:bodyPr>
            <a:noAutofit/>
          </a:bodyPr>
          <a:lstStyle/>
          <a:p>
            <a:pPr lvl="1" indent="0">
              <a:spcBef>
                <a:spcPts val="600"/>
              </a:spcBef>
              <a:spcAft>
                <a:spcPts val="300"/>
              </a:spcAft>
              <a:buNone/>
            </a:pPr>
            <a:r>
              <a:rPr lang="de-DE" sz="1400" dirty="0">
                <a:solidFill>
                  <a:schemeClr val="accent3"/>
                </a:solidFill>
                <a:latin typeface="+mj-lt"/>
              </a:rPr>
              <a:t>So wird die Methode lernförderlich!</a:t>
            </a:r>
          </a:p>
          <a:p>
            <a:pPr lvl="1" indent="0">
              <a:spcBef>
                <a:spcPts val="600"/>
              </a:spcBef>
              <a:buNone/>
            </a:pPr>
            <a:r>
              <a:rPr lang="de-DE" sz="1200" dirty="0">
                <a:latin typeface="+mj-lt"/>
              </a:rPr>
              <a:t>Einbettung in den Unterricht</a:t>
            </a:r>
          </a:p>
          <a:p>
            <a:pPr marL="155539" lvl="1">
              <a:lnSpc>
                <a:spcPct val="90000"/>
              </a:lnSpc>
              <a:spcBef>
                <a:spcPts val="600"/>
              </a:spcBef>
              <a:defRPr/>
            </a:pPr>
            <a:r>
              <a:rPr lang="de-DE" sz="1100" dirty="0"/>
              <a:t>Die Selbstreflexionsbögen eigenen sich für einen wiederholten Einsatz z. B. immer am Ende einer Unterrichtssequenz oder am Ende eines Schulhalbjahres.</a:t>
            </a:r>
          </a:p>
          <a:p>
            <a:pPr marL="155539" lvl="1">
              <a:lnSpc>
                <a:spcPct val="90000"/>
              </a:lnSpc>
              <a:spcAft>
                <a:spcPts val="272"/>
              </a:spcAft>
              <a:defRPr/>
            </a:pPr>
            <a:r>
              <a:rPr lang="de-DE" sz="1100" dirty="0"/>
              <a:t>Sie können als Ausgangspunkt bei einem Lerncoaching in Unterrichtssequenzen zum Thema „Lernen </a:t>
            </a:r>
            <a:r>
              <a:rPr lang="de-DE" sz="1100" dirty="0" err="1"/>
              <a:t>Lernen</a:t>
            </a:r>
            <a:r>
              <a:rPr lang="de-DE" sz="1100" dirty="0"/>
              <a:t>“ genutzt werden.</a:t>
            </a:r>
          </a:p>
          <a:p>
            <a:pPr marL="171450" lvl="1">
              <a:lnSpc>
                <a:spcPct val="90000"/>
              </a:lnSpc>
              <a:spcAft>
                <a:spcPts val="300"/>
              </a:spcAft>
              <a:defRPr/>
            </a:pPr>
            <a:r>
              <a:rPr lang="de-DE" sz="1100" dirty="0"/>
              <a:t>Beide Karten enthalten Aussagen zur Feedbackebene der Selbstregulation.</a:t>
            </a:r>
          </a:p>
          <a:p>
            <a:pPr marL="171450" lvl="1">
              <a:lnSpc>
                <a:spcPct val="90000"/>
              </a:lnSpc>
              <a:defRPr/>
            </a:pPr>
            <a:r>
              <a:rPr lang="de-DE" sz="1100" dirty="0"/>
              <a:t>Mit den Selbstreflexionsbögen können Ziele geklärt (Feed </a:t>
            </a:r>
            <a:r>
              <a:rPr lang="de-DE" sz="1100" dirty="0" err="1"/>
              <a:t>up</a:t>
            </a:r>
            <a:r>
              <a:rPr lang="de-DE" sz="1100" dirty="0"/>
              <a:t>), der Ist-Stand sichtbar gemacht (Feed back) oder auch nächste Lern- und Unterrichtsschritte geplant (Feed </a:t>
            </a:r>
            <a:r>
              <a:rPr lang="de-DE" sz="1100" dirty="0" err="1"/>
              <a:t>forward</a:t>
            </a:r>
            <a:r>
              <a:rPr lang="de-DE" sz="1100" dirty="0"/>
              <a:t>) werden.</a:t>
            </a:r>
            <a:r>
              <a:rPr lang="de-DE" sz="1050" dirty="0"/>
              <a:t> </a:t>
            </a:r>
            <a:endParaRPr lang="de-DE" dirty="0"/>
          </a:p>
          <a:p>
            <a:pPr marL="171450" lvl="1">
              <a:lnSpc>
                <a:spcPct val="90000"/>
              </a:lnSpc>
              <a:spcAft>
                <a:spcPts val="300"/>
              </a:spcAft>
              <a:defRPr/>
            </a:pPr>
            <a:endParaRPr lang="de-DE" sz="1050" dirty="0"/>
          </a:p>
          <a:p>
            <a:pPr marL="155539" lvl="1">
              <a:lnSpc>
                <a:spcPct val="90000"/>
              </a:lnSpc>
              <a:spcAft>
                <a:spcPts val="272"/>
              </a:spcAft>
              <a:defRPr/>
            </a:pPr>
            <a:endParaRPr lang="de-DE" dirty="0"/>
          </a:p>
          <a:p>
            <a:pPr lvl="1" indent="0">
              <a:spcBef>
                <a:spcPts val="600"/>
              </a:spcBef>
              <a:spcAft>
                <a:spcPts val="300"/>
              </a:spcAft>
              <a:buNone/>
            </a:pPr>
            <a:endParaRPr lang="de-DE" sz="1100" b="1" dirty="0"/>
          </a:p>
          <a:p>
            <a:pPr lvl="1" indent="0">
              <a:spcBef>
                <a:spcPts val="600"/>
              </a:spcBef>
              <a:spcAft>
                <a:spcPts val="300"/>
              </a:spcAft>
              <a:buNone/>
            </a:pPr>
            <a:endParaRPr lang="de-DE" sz="1100" b="1" dirty="0"/>
          </a:p>
        </p:txBody>
      </p:sp>
      <p:sp>
        <p:nvSpPr>
          <p:cNvPr id="4" name="Fußzeilenplatzhalter 3">
            <a:extLst>
              <a:ext uri="{FF2B5EF4-FFF2-40B4-BE49-F238E27FC236}">
                <a16:creationId xmlns:a16="http://schemas.microsoft.com/office/drawing/2014/main" id="{F52AA9AC-B95F-F008-F98C-D1549916100E}"/>
              </a:ext>
            </a:extLst>
          </p:cNvPr>
          <p:cNvSpPr>
            <a:spLocks noGrp="1"/>
          </p:cNvSpPr>
          <p:nvPr>
            <p:ph type="ftr" sz="quarter" idx="11"/>
          </p:nvPr>
        </p:nvSpPr>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6" name="Inhaltsplatzhalter 5">
            <a:extLst>
              <a:ext uri="{FF2B5EF4-FFF2-40B4-BE49-F238E27FC236}">
                <a16:creationId xmlns:a16="http://schemas.microsoft.com/office/drawing/2014/main" id="{A6DE136B-B4AC-283B-61CC-6A119D1291A0}"/>
              </a:ext>
            </a:extLst>
          </p:cNvPr>
          <p:cNvSpPr>
            <a:spLocks noGrp="1"/>
          </p:cNvSpPr>
          <p:nvPr>
            <p:ph idx="13"/>
          </p:nvPr>
        </p:nvSpPr>
        <p:spPr>
          <a:xfrm>
            <a:off x="5946264" y="1660406"/>
            <a:ext cx="4248000" cy="5256000"/>
          </a:xfrm>
        </p:spPr>
        <p:txBody>
          <a:bodyPr wrap="square">
            <a:noAutofit/>
          </a:bodyPr>
          <a:lstStyle/>
          <a:p>
            <a:pPr lvl="1" indent="0">
              <a:spcBef>
                <a:spcPts val="600"/>
              </a:spcBef>
              <a:spcAft>
                <a:spcPts val="300"/>
              </a:spcAft>
              <a:buNone/>
            </a:pPr>
            <a:r>
              <a:rPr lang="de-DE" sz="1200" dirty="0">
                <a:latin typeface="+mj-lt"/>
              </a:rPr>
              <a:t>Anregungen zur Weiterarbeit</a:t>
            </a:r>
          </a:p>
          <a:p>
            <a:pPr lvl="1" indent="0" defTabSz="914406">
              <a:lnSpc>
                <a:spcPct val="90000"/>
              </a:lnSpc>
              <a:spcBef>
                <a:spcPts val="600"/>
              </a:spcBef>
              <a:spcAft>
                <a:spcPts val="300"/>
              </a:spcAft>
              <a:buNone/>
              <a:defRPr/>
            </a:pPr>
            <a:r>
              <a:rPr lang="de-DE" sz="1100" dirty="0"/>
              <a:t>Sicherung, Sammlung und Nutzung der Ergebnisse für die Lernentwicklung (Schülerinnen und Schüler) und </a:t>
            </a:r>
            <a:r>
              <a:rPr lang="de-DE" sz="1100" dirty="0" err="1"/>
              <a:t>Unterrichtsent</a:t>
            </a:r>
            <a:r>
              <a:rPr lang="de-DE" sz="1100" dirty="0"/>
              <a:t>-wicklung (Lehrende) mit verschiedenen Möglichkeiten: </a:t>
            </a:r>
          </a:p>
          <a:p>
            <a:pPr marL="171450" lvl="1" defTabSz="914406">
              <a:lnSpc>
                <a:spcPct val="90000"/>
              </a:lnSpc>
              <a:spcBef>
                <a:spcPts val="544"/>
              </a:spcBef>
              <a:spcAft>
                <a:spcPts val="272"/>
              </a:spcAft>
              <a:defRPr/>
            </a:pPr>
            <a:r>
              <a:rPr lang="de-DE" sz="1100" b="1" dirty="0"/>
              <a:t>Nutzung</a:t>
            </a:r>
            <a:r>
              <a:rPr lang="de-DE" sz="1100" b="1" dirty="0">
                <a:solidFill>
                  <a:schemeClr val="accent3"/>
                </a:solidFill>
              </a:rPr>
              <a:t> </a:t>
            </a:r>
            <a:r>
              <a:rPr lang="de-DE" sz="1100" b="1" dirty="0"/>
              <a:t>zur</a:t>
            </a:r>
            <a:r>
              <a:rPr lang="de-DE" sz="1100" b="1" dirty="0">
                <a:solidFill>
                  <a:schemeClr val="accent3"/>
                </a:solidFill>
              </a:rPr>
              <a:t> </a:t>
            </a:r>
            <a:r>
              <a:rPr lang="de-DE" sz="1100" b="1" dirty="0"/>
              <a:t>Verbesserung der eigenen Arbeitshaltung</a:t>
            </a:r>
            <a:r>
              <a:rPr lang="de-DE" sz="1100" dirty="0"/>
              <a:t>: auf Grundlage der Reflexion können kleine, realistische „erste Schritte“ der Veränderung von der Schülerin/vom Schüler vorgeschlagen und als Lernziel schriftlich festgehalten werden. Nach einigen Wochen überprüfen die Lernenden, ob die Umsetzung gelungen ist und fixieren noch nicht erreichte Lernziele ggf. erneut.</a:t>
            </a:r>
          </a:p>
          <a:p>
            <a:pPr marL="171450" lvl="1" defTabSz="914406">
              <a:lnSpc>
                <a:spcPct val="90000"/>
              </a:lnSpc>
              <a:spcBef>
                <a:spcPts val="544"/>
              </a:spcBef>
              <a:spcAft>
                <a:spcPts val="272"/>
              </a:spcAft>
              <a:defRPr/>
            </a:pPr>
            <a:r>
              <a:rPr lang="de-DE" sz="1100" b="1" dirty="0"/>
              <a:t>Reflexionsbögen als inhaltliche Gesprächsgrundlage: </a:t>
            </a:r>
            <a:r>
              <a:rPr lang="de-DE" sz="1100" dirty="0"/>
              <a:t>im kommunikativen Austausch zwischen Lehrkraft, Schülerin/Schüler und Erziehungsberechtigten können die Inhalte eine Gesprächs-grundlage für die Entwicklung überfachlicher Kompetenzen der Schülerin/des Schülers im Lernprozess darstellen.</a:t>
            </a:r>
          </a:p>
          <a:p>
            <a:pPr marL="171450" lvl="1" defTabSz="914406">
              <a:lnSpc>
                <a:spcPct val="90000"/>
              </a:lnSpc>
              <a:spcBef>
                <a:spcPts val="544"/>
              </a:spcBef>
              <a:spcAft>
                <a:spcPts val="272"/>
              </a:spcAft>
              <a:defRPr/>
            </a:pPr>
            <a:r>
              <a:rPr lang="de-DE" sz="1100" b="1" dirty="0"/>
              <a:t>Dokumentation von Entwicklungen im Lern- und Arbeitsprozess: </a:t>
            </a:r>
            <a:r>
              <a:rPr lang="de-DE" sz="1100" dirty="0"/>
              <a:t>Die bearbeiteten Selbsteinschätzungsbögen werden in einer von den Lernenden geführten Portfoliomappe („Lerntagebuch“) abgelegt. Bei regelmäßigem Einsatz dient die Methode als Erfolgskontrolle und macht Veränderungen nachvollziehbar und sichtbar.</a:t>
            </a:r>
          </a:p>
          <a:p>
            <a:pPr marL="171450" lvl="1" defTabSz="914406">
              <a:lnSpc>
                <a:spcPct val="90000"/>
              </a:lnSpc>
              <a:spcBef>
                <a:spcPts val="544"/>
              </a:spcBef>
              <a:spcAft>
                <a:spcPts val="272"/>
              </a:spcAft>
              <a:defRPr/>
            </a:pPr>
            <a:r>
              <a:rPr lang="de-DE" sz="1100" b="1" dirty="0"/>
              <a:t>Nutzung für die Unterrichtsvorbereitung</a:t>
            </a:r>
            <a:r>
              <a:rPr lang="de-DE" sz="1100" dirty="0"/>
              <a:t> der Lehrkraft: Die Bögen dienen als Feedback für die Lehrkraft und werden</a:t>
            </a:r>
            <a:r>
              <a:rPr lang="de-DE" sz="1100" dirty="0">
                <a:solidFill>
                  <a:schemeClr val="accent3"/>
                </a:solidFill>
              </a:rPr>
              <a:t> </a:t>
            </a:r>
            <a:r>
              <a:rPr lang="de-DE" sz="1100" dirty="0"/>
              <a:t>bei der weiteren Unterrichtsentwicklung berücksichtigt. Es empfiehlt sich, die gewonnenen Erkenntnisse und die daraus resultierenden Anpassungen des Unterrichts der Klasse mitzuteilen.</a:t>
            </a:r>
          </a:p>
          <a:p>
            <a:pPr marL="171450" lvl="1" defTabSz="914406">
              <a:lnSpc>
                <a:spcPct val="90000"/>
              </a:lnSpc>
              <a:spcBef>
                <a:spcPts val="544"/>
              </a:spcBef>
              <a:spcAft>
                <a:spcPts val="272"/>
              </a:spcAft>
              <a:defRPr/>
            </a:pPr>
            <a:endParaRPr lang="de-DE" dirty="0"/>
          </a:p>
          <a:p>
            <a:pPr lvl="1" indent="0">
              <a:spcAft>
                <a:spcPts val="300"/>
              </a:spcAft>
              <a:buNone/>
              <a:defRPr/>
            </a:pPr>
            <a:endParaRPr lang="de-DE" dirty="0"/>
          </a:p>
          <a:p>
            <a:pPr marL="171450" lvl="1">
              <a:spcAft>
                <a:spcPts val="300"/>
              </a:spcAft>
              <a:buFont typeface="Arial"/>
              <a:buChar char="•"/>
              <a:defRPr/>
            </a:pPr>
            <a:endParaRPr lang="de-DE" sz="1200" dirty="0">
              <a:latin typeface="+mj-lt"/>
            </a:endParaRPr>
          </a:p>
        </p:txBody>
      </p:sp>
      <p:sp>
        <p:nvSpPr>
          <p:cNvPr id="14" name="Title 1">
            <a:extLst>
              <a:ext uri="{FF2B5EF4-FFF2-40B4-BE49-F238E27FC236}">
                <a16:creationId xmlns:a16="http://schemas.microsoft.com/office/drawing/2014/main" id="{8EF3ED64-5262-5B14-16F4-BD1D0AD2DFAF}"/>
              </a:ext>
            </a:extLst>
          </p:cNvPr>
          <p:cNvSpPr txBox="1">
            <a:spLocks/>
          </p:cNvSpPr>
          <p:nvPr/>
        </p:nvSpPr>
        <p:spPr>
          <a:xfrm>
            <a:off x="7875044" y="596393"/>
            <a:ext cx="2296069" cy="218128"/>
          </a:xfrm>
          <a:prstGeom prst="rect">
            <a:avLst/>
          </a:prstGeom>
          <a:solidFill>
            <a:schemeClr val="accent6"/>
          </a:solidFill>
        </p:spPr>
        <p:txBody>
          <a:bodyPr vert="horz" wrap="none" lIns="36000" tIns="36000" rIns="36000" bIns="36000" rtlCol="0" anchor="ctr" anchorCtr="0">
            <a:spAutoFit/>
          </a:bodyPr>
          <a:lstStyle>
            <a:lvl1pPr algn="l" defTabSz="1007943" rtl="0" eaLnBrk="1" latinLnBrk="0" hangingPunct="1">
              <a:lnSpc>
                <a:spcPct val="90000"/>
              </a:lnSpc>
              <a:spcBef>
                <a:spcPct val="0"/>
              </a:spcBef>
              <a:buNone/>
              <a:defRPr sz="1200" kern="1200">
                <a:solidFill>
                  <a:schemeClr val="tx1"/>
                </a:solidFill>
                <a:latin typeface="+mj-lt"/>
                <a:ea typeface="+mj-ea"/>
                <a:cs typeface="+mj-cs"/>
              </a:defRPr>
            </a:lvl1pPr>
          </a:lstStyle>
          <a:p>
            <a:pPr marL="0" marR="0" lvl="0" indent="0" algn="r" defTabSz="1007943" rtl="0" eaLnBrk="1" fontAlgn="auto" latinLnBrk="0" hangingPunct="1">
              <a:lnSpc>
                <a:spcPct val="90000"/>
              </a:lnSpc>
              <a:spcBef>
                <a:spcPct val="0"/>
              </a:spcBef>
              <a:spcAft>
                <a:spcPts val="0"/>
              </a:spcAft>
              <a:buClrTx/>
              <a:buSzTx/>
              <a:buFontTx/>
              <a:buNone/>
              <a:tabLst/>
              <a:defRPr/>
            </a:pPr>
            <a:r>
              <a:rPr kumimoji="0" lang="en-US" sz="1050" b="0" i="0" u="none" strike="noStrike" kern="1200" cap="none" spc="0" normalizeH="0" baseline="0" noProof="0" dirty="0" err="1">
                <a:ln>
                  <a:noFill/>
                </a:ln>
                <a:solidFill>
                  <a:prstClr val="white"/>
                </a:solidFill>
                <a:effectLst/>
                <a:uLnTx/>
                <a:uFillTx/>
                <a:latin typeface="PT Sans"/>
                <a:ea typeface="+mj-ea"/>
                <a:cs typeface="+mj-cs"/>
              </a:rPr>
              <a:t>Hinweise</a:t>
            </a:r>
            <a:r>
              <a:rPr kumimoji="0" lang="en-US" sz="1050" b="0" i="0" u="none" strike="noStrike" kern="1200" cap="none" spc="0" normalizeH="0" baseline="0" noProof="0" dirty="0">
                <a:ln>
                  <a:noFill/>
                </a:ln>
                <a:solidFill>
                  <a:prstClr val="white"/>
                </a:solidFill>
                <a:effectLst/>
                <a:uLnTx/>
                <a:uFillTx/>
                <a:latin typeface="PT Sans"/>
                <a:ea typeface="+mj-ea"/>
                <a:cs typeface="+mj-cs"/>
              </a:rPr>
              <a:t> </a:t>
            </a:r>
            <a:r>
              <a:rPr kumimoji="0" lang="en-US" sz="1050" b="0" i="0" u="none" strike="noStrike" kern="1200" cap="none" spc="0" normalizeH="0" baseline="0" noProof="0" dirty="0" err="1">
                <a:ln>
                  <a:noFill/>
                </a:ln>
                <a:solidFill>
                  <a:prstClr val="white"/>
                </a:solidFill>
                <a:effectLst/>
                <a:uLnTx/>
                <a:uFillTx/>
                <a:latin typeface="PT Sans"/>
                <a:ea typeface="+mj-ea"/>
                <a:cs typeface="+mj-cs"/>
              </a:rPr>
              <a:t>zum</a:t>
            </a:r>
            <a:r>
              <a:rPr kumimoji="0" lang="en-US" sz="1050" b="0" i="0" u="none" strike="noStrike" kern="1200" cap="none" spc="0" normalizeH="0" baseline="0" noProof="0" dirty="0">
                <a:ln>
                  <a:noFill/>
                </a:ln>
                <a:solidFill>
                  <a:prstClr val="white"/>
                </a:solidFill>
                <a:effectLst/>
                <a:uLnTx/>
                <a:uFillTx/>
                <a:latin typeface="PT Sans"/>
                <a:ea typeface="+mj-ea"/>
                <a:cs typeface="+mj-cs"/>
              </a:rPr>
              <a:t> </a:t>
            </a:r>
            <a:r>
              <a:rPr kumimoji="0" lang="en-US" sz="1050" b="0" i="0" u="none" strike="noStrike" kern="1200" cap="none" spc="0" normalizeH="0" baseline="0" noProof="0" dirty="0" err="1">
                <a:ln>
                  <a:noFill/>
                </a:ln>
                <a:solidFill>
                  <a:prstClr val="white"/>
                </a:solidFill>
                <a:effectLst/>
                <a:uLnTx/>
                <a:uFillTx/>
                <a:latin typeface="PT Sans"/>
                <a:ea typeface="+mj-ea"/>
                <a:cs typeface="+mj-cs"/>
              </a:rPr>
              <a:t>lernförderlichen</a:t>
            </a:r>
            <a:r>
              <a:rPr kumimoji="0" lang="en-US" sz="1050" b="0" i="0" u="none" strike="noStrike" kern="1200" cap="none" spc="0" normalizeH="0" baseline="0" noProof="0" dirty="0">
                <a:ln>
                  <a:noFill/>
                </a:ln>
                <a:solidFill>
                  <a:prstClr val="white"/>
                </a:solidFill>
                <a:effectLst/>
                <a:uLnTx/>
                <a:uFillTx/>
                <a:latin typeface="PT Sans"/>
                <a:ea typeface="+mj-ea"/>
                <a:cs typeface="+mj-cs"/>
              </a:rPr>
              <a:t> </a:t>
            </a:r>
            <a:r>
              <a:rPr kumimoji="0" lang="en-US" sz="1050" b="0" i="0" u="none" strike="noStrike" kern="1200" cap="none" spc="0" normalizeH="0" baseline="0" noProof="0" dirty="0" err="1">
                <a:ln>
                  <a:noFill/>
                </a:ln>
                <a:solidFill>
                  <a:prstClr val="white"/>
                </a:solidFill>
                <a:effectLst/>
                <a:uLnTx/>
                <a:uFillTx/>
                <a:latin typeface="PT Sans"/>
                <a:ea typeface="+mj-ea"/>
                <a:cs typeface="+mj-cs"/>
              </a:rPr>
              <a:t>Einsatz</a:t>
            </a:r>
            <a:endParaRPr kumimoji="0" lang="en-US" sz="1050" b="0" i="0" u="none" strike="noStrike" kern="1200" cap="none" spc="0" normalizeH="0" baseline="0" noProof="0" dirty="0">
              <a:ln>
                <a:noFill/>
              </a:ln>
              <a:solidFill>
                <a:prstClr val="white"/>
              </a:solidFill>
              <a:effectLst/>
              <a:uLnTx/>
              <a:uFillTx/>
              <a:latin typeface="PT Sans"/>
              <a:ea typeface="+mj-ea"/>
              <a:cs typeface="+mj-cs"/>
            </a:endParaRPr>
          </a:p>
        </p:txBody>
      </p:sp>
      <p:pic>
        <p:nvPicPr>
          <p:cNvPr id="10" name="Grafik 41">
            <a:extLst>
              <a:ext uri="{FF2B5EF4-FFF2-40B4-BE49-F238E27FC236}">
                <a16:creationId xmlns:a16="http://schemas.microsoft.com/office/drawing/2014/main" id="{9B345FDA-296F-DA05-8616-1430A962DD3F}"/>
              </a:ext>
            </a:extLst>
          </p:cNvPr>
          <p:cNvPicPr>
            <a:picLocks noChangeAspect="1"/>
          </p:cNvPicPr>
          <p:nvPr/>
        </p:nvPicPr>
        <p:blipFill>
          <a:blip r:embed="rId2"/>
          <a:stretch/>
        </p:blipFill>
        <p:spPr bwMode="auto">
          <a:xfrm>
            <a:off x="586250" y="1987204"/>
            <a:ext cx="295199" cy="324000"/>
          </a:xfrm>
          <a:prstGeom prst="rect">
            <a:avLst/>
          </a:prstGeom>
        </p:spPr>
      </p:pic>
      <p:pic>
        <p:nvPicPr>
          <p:cNvPr id="12" name="Grafik 11">
            <a:extLst>
              <a:ext uri="{FF2B5EF4-FFF2-40B4-BE49-F238E27FC236}">
                <a16:creationId xmlns:a16="http://schemas.microsoft.com/office/drawing/2014/main" id="{4AE524AB-E32F-86F3-EBDE-97B6C3F4B8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7475" y="1627204"/>
            <a:ext cx="336000" cy="360000"/>
          </a:xfrm>
          <a:prstGeom prst="rect">
            <a:avLst/>
          </a:prstGeom>
        </p:spPr>
      </p:pic>
      <p:sp>
        <p:nvSpPr>
          <p:cNvPr id="13" name="Titel 1">
            <a:extLst>
              <a:ext uri="{FF2B5EF4-FFF2-40B4-BE49-F238E27FC236}">
                <a16:creationId xmlns:a16="http://schemas.microsoft.com/office/drawing/2014/main" id="{5FBE0321-8F80-6989-BCAD-1E019E6FF913}"/>
              </a:ext>
            </a:extLst>
          </p:cNvPr>
          <p:cNvSpPr txBox="1">
            <a:spLocks/>
          </p:cNvSpPr>
          <p:nvPr/>
        </p:nvSpPr>
        <p:spPr>
          <a:xfrm>
            <a:off x="520699" y="1175874"/>
            <a:ext cx="9631300" cy="293877"/>
          </a:xfrm>
          <a:prstGeom prst="rect">
            <a:avLst/>
          </a:prstGeom>
        </p:spPr>
        <p:txBody>
          <a:bodyPr vert="horz" lIns="0" tIns="0" rIns="0" bIns="0" rtlCol="0" anchor="t" anchorCtr="0">
            <a:normAutofit/>
          </a:bodyPr>
          <a:lstStyle>
            <a:lvl1pPr algn="l" defTabSz="1007943" rtl="0" eaLnBrk="1" latinLnBrk="0" hangingPunct="1">
              <a:lnSpc>
                <a:spcPct val="90000"/>
              </a:lnSpc>
              <a:spcBef>
                <a:spcPct val="0"/>
              </a:spcBef>
              <a:buNone/>
              <a:defRPr sz="1800" kern="1200">
                <a:solidFill>
                  <a:schemeClr val="accent3"/>
                </a:solidFill>
                <a:latin typeface="+mj-lt"/>
                <a:ea typeface="+mj-ea"/>
                <a:cs typeface="+mj-cs"/>
              </a:defRPr>
            </a:lvl1pPr>
          </a:lstStyle>
          <a:p>
            <a:pPr marL="0" marR="0" lvl="0" indent="0" algn="l" defTabSz="1007943" rtl="0" eaLnBrk="1" fontAlgn="auto" latinLnBrk="0" hangingPunct="1">
              <a:lnSpc>
                <a:spcPct val="90000"/>
              </a:lnSpc>
              <a:spcBef>
                <a:spcPct val="0"/>
              </a:spcBef>
              <a:spcAft>
                <a:spcPts val="0"/>
              </a:spcAft>
              <a:buClrTx/>
              <a:buSzTx/>
              <a:buFontTx/>
              <a:buNone/>
              <a:tabLst/>
              <a:defRPr/>
            </a:pPr>
            <a:r>
              <a:rPr kumimoji="0" lang="de-DE" sz="1800" b="0" i="0" u="none" strike="noStrike" kern="1200" cap="none" spc="0" normalizeH="0" baseline="0" noProof="0" dirty="0">
                <a:ln>
                  <a:noFill/>
                </a:ln>
                <a:solidFill>
                  <a:srgbClr val="1A7950"/>
                </a:solidFill>
                <a:effectLst/>
                <a:uLnTx/>
                <a:uFillTx/>
                <a:latin typeface="PT Sans bold"/>
                <a:ea typeface="+mj-ea"/>
                <a:cs typeface="+mj-cs"/>
              </a:rPr>
              <a:t>Selbstreflexionsbögen am Beispiel Motivation bzw. Lernverhalten</a:t>
            </a:r>
          </a:p>
        </p:txBody>
      </p:sp>
      <p:sp>
        <p:nvSpPr>
          <p:cNvPr id="7" name="Title 1">
            <a:extLst>
              <a:ext uri="{FF2B5EF4-FFF2-40B4-BE49-F238E27FC236}">
                <a16:creationId xmlns:a16="http://schemas.microsoft.com/office/drawing/2014/main" id="{AE4B0D95-8B53-CA4B-5E2D-BF98D531FB3D}"/>
              </a:ext>
            </a:extLst>
          </p:cNvPr>
          <p:cNvSpPr txBox="1"/>
          <p:nvPr/>
        </p:nvSpPr>
        <p:spPr bwMode="auto">
          <a:xfrm>
            <a:off x="3245555" y="314952"/>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solidFill>
                  <a:srgbClr val="000000"/>
                </a:solidFill>
                <a:latin typeface="+mn-lt"/>
                <a:ea typeface="Times New Roman"/>
              </a:rPr>
              <a:t>☐ </a:t>
            </a:r>
            <a:r>
              <a:rPr lang="de-DE" sz="1050" dirty="0">
                <a:latin typeface="+mn-lt"/>
              </a:rPr>
              <a:t>Lehrende–Lernende    </a:t>
            </a:r>
            <a:r>
              <a:rPr lang="de-DE" sz="1050" dirty="0">
                <a:solidFill>
                  <a:srgbClr val="000000"/>
                </a:solidFill>
                <a:latin typeface="+mn-lt"/>
                <a:ea typeface="Times New Roman"/>
              </a:rPr>
              <a:t>☐</a:t>
            </a:r>
            <a:r>
              <a:rPr lang="de-DE" sz="1050" dirty="0">
                <a:latin typeface="+mn-lt"/>
              </a:rPr>
              <a:t> Lernende–Lehrende    </a:t>
            </a:r>
            <a:r>
              <a:rPr lang="de-DE" sz="1050" dirty="0">
                <a:solidFill>
                  <a:srgbClr val="000000"/>
                </a:solidFill>
                <a:latin typeface="+mn-lt"/>
                <a:ea typeface="Times New Roman"/>
              </a:rPr>
              <a:t>☐</a:t>
            </a:r>
            <a:r>
              <a:rPr lang="de-DE" sz="1050" dirty="0">
                <a:solidFill>
                  <a:srgbClr val="000000"/>
                </a:solidFill>
                <a:latin typeface="+mn-lt"/>
              </a:rPr>
              <a:t> </a:t>
            </a:r>
            <a:r>
              <a:rPr lang="de-DE" sz="1050" dirty="0">
                <a:latin typeface="+mn-lt"/>
              </a:rPr>
              <a:t>Peer–Peer    ☑ (Selbst-)Reflexion</a:t>
            </a:r>
            <a:endParaRPr lang="en-US" sz="1050" dirty="0">
              <a:latin typeface="+mn-lt"/>
            </a:endParaRPr>
          </a:p>
        </p:txBody>
      </p:sp>
      <p:sp>
        <p:nvSpPr>
          <p:cNvPr id="2" name="Textfeld 8">
            <a:extLst>
              <a:ext uri="{FF2B5EF4-FFF2-40B4-BE49-F238E27FC236}">
                <a16:creationId xmlns:a16="http://schemas.microsoft.com/office/drawing/2014/main" id="{04F49D61-9511-0D4A-98FE-22053316B7E1}"/>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extLst>
      <p:ext uri="{BB962C8B-B14F-4D97-AF65-F5344CB8AC3E}">
        <p14:creationId xmlns:p14="http://schemas.microsoft.com/office/powerpoint/2010/main" val="2551833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12711272" name="Fußzeilenplatzhalter 2"/>
          <p:cNvSpPr>
            <a:spLocks noGrp="1"/>
          </p:cNvSpPr>
          <p:nvPr>
            <p:ph type="ftr" sz="quarter" idx="11"/>
          </p:nvPr>
        </p:nvSpPr>
        <p:spPr bwMode="auto">
          <a:xfrm>
            <a:off x="520699" y="7019675"/>
            <a:ext cx="6965323"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910397436" name="Title 1"/>
          <p:cNvSpPr txBox="1"/>
          <p:nvPr/>
        </p:nvSpPr>
        <p:spPr bwMode="auto">
          <a:xfrm>
            <a:off x="8742268" y="328613"/>
            <a:ext cx="1428845"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PT Sans"/>
              </a:rPr>
              <a:t>Hinweise für Lehrkräfte</a:t>
            </a:r>
            <a:endParaRPr/>
          </a:p>
        </p:txBody>
      </p:sp>
      <p:sp>
        <p:nvSpPr>
          <p:cNvPr id="39062420" name="Textfeld 7"/>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Canva</a:t>
            </a:r>
            <a:r>
              <a:rPr lang="de-DE" sz="1000" dirty="0">
                <a:cs typeface="Arial"/>
              </a:rPr>
              <a:t> AI 1.0</a:t>
            </a:r>
            <a:endParaRPr dirty="0"/>
          </a:p>
        </p:txBody>
      </p:sp>
      <p:sp>
        <p:nvSpPr>
          <p:cNvPr id="4" name="Inhaltsplatzhalter 4">
            <a:extLst>
              <a:ext uri="{FF2B5EF4-FFF2-40B4-BE49-F238E27FC236}">
                <a16:creationId xmlns:a16="http://schemas.microsoft.com/office/drawing/2014/main" id="{994662F9-6F26-0539-9CC2-2B9E790A9C66}"/>
              </a:ext>
            </a:extLst>
          </p:cNvPr>
          <p:cNvSpPr>
            <a:spLocks noGrp="1"/>
          </p:cNvSpPr>
          <p:nvPr>
            <p:ph sz="half" idx="13"/>
          </p:nvPr>
        </p:nvSpPr>
        <p:spPr>
          <a:xfrm>
            <a:off x="954087" y="5979671"/>
            <a:ext cx="8652029" cy="467649"/>
          </a:xfrm>
        </p:spPr>
        <p:txBody>
          <a:bodyPr anchor="ctr"/>
          <a:lstStyle/>
          <a:p>
            <a:pPr marL="0" indent="0" algn="ctr">
              <a:buNone/>
            </a:pPr>
            <a:r>
              <a:rPr lang="de-DE" dirty="0"/>
              <a:t>Methode: Selbstreflexionsbogen</a:t>
            </a:r>
            <a:endParaRPr lang="de-DE" dirty="0">
              <a:solidFill>
                <a:schemeClr val="accent3"/>
              </a:solidFill>
            </a:endParaRPr>
          </a:p>
        </p:txBody>
      </p:sp>
      <p:pic>
        <p:nvPicPr>
          <p:cNvPr id="8" name="Grafik 7">
            <a:extLst>
              <a:ext uri="{FF2B5EF4-FFF2-40B4-BE49-F238E27FC236}">
                <a16:creationId xmlns:a16="http://schemas.microsoft.com/office/drawing/2014/main" id="{6274EF75-8F2F-497A-8415-7835693BAAF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30252" t="26038" r="25043" b="25660"/>
          <a:stretch/>
        </p:blipFill>
        <p:spPr>
          <a:xfrm>
            <a:off x="3450565" y="1553281"/>
            <a:ext cx="4178767" cy="4514989"/>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189562358" name="Titel 1"/>
          <p:cNvSpPr>
            <a:spLocks noGrp="1"/>
          </p:cNvSpPr>
          <p:nvPr>
            <p:ph type="title"/>
          </p:nvPr>
        </p:nvSpPr>
        <p:spPr bwMode="auto">
          <a:xfrm>
            <a:off x="539813" y="1161402"/>
            <a:ext cx="9631300" cy="293877"/>
          </a:xfrm>
        </p:spPr>
        <p:txBody>
          <a:bodyPr>
            <a:noAutofit/>
          </a:bodyPr>
          <a:lstStyle/>
          <a:p>
            <a:pPr>
              <a:defRPr/>
            </a:pPr>
            <a:r>
              <a:rPr lang="de-DE"/>
              <a:t>Rückmeldungen geben – Lernförderliches Feedback – Seite 1</a:t>
            </a:r>
            <a:br>
              <a:rPr lang="de-DE" b="1"/>
            </a:br>
            <a:endParaRPr lang="de-DE">
              <a:solidFill>
                <a:schemeClr val="accent3"/>
              </a:solidFill>
            </a:endParaRPr>
          </a:p>
        </p:txBody>
      </p:sp>
      <p:sp>
        <p:nvSpPr>
          <p:cNvPr id="570055161" name="Inhaltsplatzhalter 2"/>
          <p:cNvSpPr>
            <a:spLocks noGrp="1"/>
          </p:cNvSpPr>
          <p:nvPr>
            <p:ph idx="1"/>
          </p:nvPr>
        </p:nvSpPr>
        <p:spPr bwMode="auto">
          <a:xfrm>
            <a:off x="954238" y="1567544"/>
            <a:ext cx="4248000" cy="5523722"/>
          </a:xfrm>
        </p:spPr>
        <p:txBody>
          <a:bodyPr>
            <a:noAutofit/>
          </a:bodyPr>
          <a:lstStyle/>
          <a:p>
            <a:pPr lvl="1" indent="0">
              <a:spcBef>
                <a:spcPts val="0"/>
              </a:spcBef>
              <a:buNone/>
              <a:defRPr/>
            </a:pPr>
            <a:r>
              <a:rPr lang="de-DE" sz="1100" dirty="0"/>
              <a:t>Zielgerichtetes, kriterienorientiertes und individualisiertes Feedback, das zeitnah gegeben wird, fördert den Lernerfolg, indem es Schülerinnen und Schülern ihre nächsten Lernschritte aufzeigt und hilft, Verantwortung für den eigenen Lernprozess zu übernehmen. Es begleitet sie dabei, vorhandene Stärken und Schwächen zu erkennen und Schlussfolgerungen daraus zu ziehen.</a:t>
            </a:r>
            <a:endParaRPr dirty="0"/>
          </a:p>
          <a:p>
            <a:pPr lvl="1" indent="0">
              <a:spcBef>
                <a:spcPts val="0"/>
              </a:spcBef>
              <a:spcAft>
                <a:spcPts val="300"/>
              </a:spcAft>
              <a:buNone/>
              <a:defRPr/>
            </a:pPr>
            <a:endParaRPr lang="de-DE" b="1" dirty="0"/>
          </a:p>
          <a:p>
            <a:pPr lvl="1" indent="0">
              <a:spcBef>
                <a:spcPts val="600"/>
              </a:spcBef>
              <a:buNone/>
              <a:defRPr/>
            </a:pPr>
            <a:r>
              <a:rPr lang="de-DE" sz="1200" b="1" dirty="0"/>
              <a:t>Ein lernwirksames Feedback gibt Hinweise auf</a:t>
            </a:r>
            <a:endParaRPr dirty="0"/>
          </a:p>
          <a:p>
            <a:pPr marL="171450" lvl="1">
              <a:spcBef>
                <a:spcPts val="600"/>
              </a:spcBef>
              <a:spcAft>
                <a:spcPts val="300"/>
              </a:spcAft>
              <a:buFontTx/>
              <a:buChar char="-"/>
              <a:defRPr/>
            </a:pPr>
            <a:r>
              <a:rPr lang="de-DE" sz="1100" dirty="0"/>
              <a:t>den aktuellen Lernstand im Lernprozess (Ist-Stand / </a:t>
            </a:r>
            <a:r>
              <a:rPr lang="de-DE" sz="1100" b="1" dirty="0"/>
              <a:t>Feed back</a:t>
            </a:r>
            <a:r>
              <a:rPr lang="de-DE" sz="1100" dirty="0"/>
              <a:t>),</a:t>
            </a:r>
            <a:endParaRPr dirty="0"/>
          </a:p>
          <a:p>
            <a:pPr marL="171450" lvl="1">
              <a:spcBef>
                <a:spcPts val="0"/>
              </a:spcBef>
              <a:spcAft>
                <a:spcPts val="300"/>
              </a:spcAft>
              <a:buFontTx/>
              <a:buChar char="-"/>
              <a:defRPr/>
            </a:pPr>
            <a:r>
              <a:rPr lang="de-DE" sz="1100" dirty="0"/>
              <a:t>das zu erreichende Ziel (Soll-Stand / </a:t>
            </a:r>
            <a:r>
              <a:rPr lang="de-DE" sz="1100" b="1" dirty="0"/>
              <a:t>Feed </a:t>
            </a:r>
            <a:r>
              <a:rPr lang="de-DE" sz="1100" b="1" dirty="0" err="1"/>
              <a:t>up</a:t>
            </a:r>
            <a:r>
              <a:rPr lang="de-DE" sz="1100" dirty="0"/>
              <a:t>) und</a:t>
            </a:r>
            <a:endParaRPr dirty="0"/>
          </a:p>
          <a:p>
            <a:pPr marL="171450" lvl="1">
              <a:spcBef>
                <a:spcPts val="0"/>
              </a:spcBef>
              <a:spcAft>
                <a:spcPts val="300"/>
              </a:spcAft>
              <a:buFontTx/>
              <a:buChar char="-"/>
              <a:defRPr/>
            </a:pPr>
            <a:r>
              <a:rPr lang="de-DE" sz="1100" dirty="0"/>
              <a:t>die nächsten Entwicklungs- und Veränderungsschritte (</a:t>
            </a:r>
            <a:r>
              <a:rPr lang="de-DE" sz="1100" b="1" dirty="0"/>
              <a:t>Feed </a:t>
            </a:r>
            <a:r>
              <a:rPr lang="de-DE" sz="1100" b="1" dirty="0" err="1"/>
              <a:t>forward</a:t>
            </a:r>
            <a:r>
              <a:rPr lang="de-DE" sz="1100" dirty="0"/>
              <a:t>).</a:t>
            </a:r>
            <a:endParaRPr dirty="0"/>
          </a:p>
          <a:p>
            <a:pPr marL="171450" lvl="1">
              <a:spcBef>
                <a:spcPts val="0"/>
              </a:spcBef>
              <a:spcAft>
                <a:spcPts val="300"/>
              </a:spcAft>
              <a:buFontTx/>
              <a:buChar char="-"/>
              <a:defRPr/>
            </a:pPr>
            <a:endParaRPr lang="de-DE" sz="1100"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p:txBody>
      </p:sp>
      <p:sp>
        <p:nvSpPr>
          <p:cNvPr id="154175964"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404908311" name="Title 1"/>
          <p:cNvSpPr txBox="1"/>
          <p:nvPr/>
        </p:nvSpPr>
        <p:spPr bwMode="auto">
          <a:xfrm>
            <a:off x="7778230" y="340869"/>
            <a:ext cx="238263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Grundlagen</a:t>
            </a:r>
          </a:p>
        </p:txBody>
      </p:sp>
      <p:pic>
        <p:nvPicPr>
          <p:cNvPr id="1641727524" name="Grafik 11"/>
          <p:cNvPicPr>
            <a:picLocks noChangeAspect="1"/>
          </p:cNvPicPr>
          <p:nvPr/>
        </p:nvPicPr>
        <p:blipFill rotWithShape="1">
          <a:blip r:embed="rId3"/>
          <a:stretch/>
        </p:blipFill>
        <p:spPr bwMode="auto">
          <a:xfrm>
            <a:off x="871227" y="4233019"/>
            <a:ext cx="4331011" cy="2436195"/>
          </a:xfrm>
          <a:prstGeom prst="rect">
            <a:avLst/>
          </a:prstGeom>
        </p:spPr>
      </p:pic>
      <p:pic>
        <p:nvPicPr>
          <p:cNvPr id="873237407" name="Grafik 41"/>
          <p:cNvPicPr>
            <a:picLocks noChangeAspect="1"/>
          </p:cNvPicPr>
          <p:nvPr/>
        </p:nvPicPr>
        <p:blipFill rotWithShape="1">
          <a:blip r:embed="rId4"/>
          <a:stretch/>
        </p:blipFill>
        <p:spPr bwMode="auto">
          <a:xfrm>
            <a:off x="576028" y="2778045"/>
            <a:ext cx="295199" cy="324000"/>
          </a:xfrm>
          <a:prstGeom prst="rect">
            <a:avLst/>
          </a:prstGeom>
        </p:spPr>
      </p:pic>
      <p:sp>
        <p:nvSpPr>
          <p:cNvPr id="1952527981" name="Inhaltsplatzhalter 7"/>
          <p:cNvSpPr>
            <a:spLocks noGrp="1"/>
          </p:cNvSpPr>
          <p:nvPr>
            <p:ph idx="13"/>
          </p:nvPr>
        </p:nvSpPr>
        <p:spPr bwMode="auto">
          <a:xfrm>
            <a:off x="5921375" y="1567544"/>
            <a:ext cx="4249737" cy="5304455"/>
          </a:xfrm>
        </p:spPr>
        <p:txBody>
          <a:bodyPr/>
          <a:lstStyle/>
          <a:p>
            <a:pPr lvl="1" indent="0">
              <a:spcBef>
                <a:spcPts val="600"/>
              </a:spcBef>
              <a:spcAft>
                <a:spcPts val="300"/>
              </a:spcAft>
              <a:buNone/>
              <a:defRPr/>
            </a:pPr>
            <a:r>
              <a:rPr lang="de-DE" sz="1200" b="1" dirty="0"/>
              <a:t>Dabei kann sich das Feedback auf folgende Ebenen beziehen</a:t>
            </a:r>
            <a:endParaRPr dirty="0"/>
          </a:p>
          <a:p>
            <a:pPr marL="171450" lvl="1">
              <a:spcBef>
                <a:spcPts val="600"/>
              </a:spcBef>
              <a:spcAft>
                <a:spcPts val="300"/>
              </a:spcAft>
              <a:buFontTx/>
              <a:buChar char="-"/>
              <a:defRPr/>
            </a:pPr>
            <a:r>
              <a:rPr lang="de-DE" sz="1100" b="1" dirty="0"/>
              <a:t>Ebene der Aufgabe</a:t>
            </a:r>
            <a:r>
              <a:rPr lang="de-DE" sz="1100" dirty="0"/>
              <a:t> </a:t>
            </a:r>
            <a:endParaRPr dirty="0"/>
          </a:p>
          <a:p>
            <a:pPr lvl="1" indent="0">
              <a:spcAft>
                <a:spcPts val="300"/>
              </a:spcAft>
              <a:buNone/>
              <a:defRPr/>
            </a:pPr>
            <a:r>
              <a:rPr lang="de-DE" sz="1100" dirty="0"/>
              <a:t>	„Wie gut wurde die Aufgabe erledigt?“</a:t>
            </a:r>
            <a:endParaRPr dirty="0"/>
          </a:p>
          <a:p>
            <a:pPr marL="171450" lvl="1">
              <a:spcAft>
                <a:spcPts val="300"/>
              </a:spcAft>
              <a:buFontTx/>
              <a:buChar char="-"/>
              <a:defRPr/>
            </a:pPr>
            <a:r>
              <a:rPr lang="de-DE" sz="1100" b="1" dirty="0"/>
              <a:t>Ebene des Prozesses</a:t>
            </a:r>
            <a:endParaRPr dirty="0"/>
          </a:p>
          <a:p>
            <a:pPr lvl="1" indent="0">
              <a:spcAft>
                <a:spcPts val="300"/>
              </a:spcAft>
              <a:buNone/>
              <a:defRPr/>
            </a:pPr>
            <a:r>
              <a:rPr lang="de-DE" sz="1100" b="1" dirty="0"/>
              <a:t>	</a:t>
            </a:r>
            <a:r>
              <a:rPr lang="de-DE" sz="1100" dirty="0"/>
              <a:t>„Was muss getan werden, um die Aufgabe zu verstehen / zu 	meistern?“</a:t>
            </a:r>
            <a:endParaRPr dirty="0"/>
          </a:p>
          <a:p>
            <a:pPr marL="171450" lvl="1">
              <a:spcAft>
                <a:spcPts val="300"/>
              </a:spcAft>
              <a:buFontTx/>
              <a:buChar char="-"/>
              <a:defRPr/>
            </a:pPr>
            <a:r>
              <a:rPr lang="de-DE" sz="1100" b="1" dirty="0"/>
              <a:t>Ebene der Selbstregulation</a:t>
            </a:r>
            <a:endParaRPr dirty="0"/>
          </a:p>
          <a:p>
            <a:pPr lvl="1" indent="0">
              <a:spcAft>
                <a:spcPts val="300"/>
              </a:spcAft>
              <a:buNone/>
              <a:defRPr/>
            </a:pPr>
            <a:r>
              <a:rPr lang="de-DE" sz="1100" b="1" dirty="0"/>
              <a:t>	</a:t>
            </a:r>
            <a:r>
              <a:rPr lang="de-DE" sz="1100" dirty="0"/>
              <a:t>„Was muss der Lernende / die Lernende tun, um sein / ihr Lernen </a:t>
            </a:r>
            <a:br>
              <a:rPr lang="de-DE" sz="1100" dirty="0"/>
            </a:br>
            <a:r>
              <a:rPr lang="de-DE" sz="1100" dirty="0"/>
              <a:t>     selbst zu steuern, zu lenken, zu überwachen?“ </a:t>
            </a:r>
            <a:endParaRPr dirty="0"/>
          </a:p>
          <a:p>
            <a:pPr marL="171450" lvl="1">
              <a:spcAft>
                <a:spcPts val="300"/>
              </a:spcAft>
              <a:buFontTx/>
              <a:buChar char="-"/>
              <a:defRPr/>
            </a:pPr>
            <a:r>
              <a:rPr lang="de-DE" sz="1100" b="1" dirty="0"/>
              <a:t>Ebene der Person / des Selbst</a:t>
            </a:r>
            <a:endParaRPr dirty="0"/>
          </a:p>
          <a:p>
            <a:pPr lvl="1" indent="0">
              <a:spcAft>
                <a:spcPts val="300"/>
              </a:spcAft>
              <a:buNone/>
              <a:defRPr/>
            </a:pPr>
            <a:r>
              <a:rPr lang="de-DE" sz="1100" b="1" dirty="0"/>
              <a:t>	</a:t>
            </a:r>
            <a:r>
              <a:rPr lang="de-DE" sz="1100" dirty="0"/>
              <a:t>„Wie werden die eigene Person und Gefühle bewertet? Welches 	Mindset ist vorhanden?“</a:t>
            </a:r>
            <a:endParaRPr dirty="0"/>
          </a:p>
          <a:p>
            <a:pPr lvl="1" indent="0">
              <a:spcBef>
                <a:spcPts val="600"/>
              </a:spcBef>
              <a:spcAft>
                <a:spcPts val="300"/>
              </a:spcAft>
              <a:buNone/>
              <a:defRPr/>
            </a:pPr>
            <a:r>
              <a:rPr lang="de-DE" sz="1100" dirty="0"/>
              <a:t>Im schulischen Kontext sollte Feedback nur auf die ersten drei Ebenen, nicht auf die Person bezogen sein, da sich Feedback auf der Ebene des Selbst empirisch als nicht lernförderlich erwiesen hat. </a:t>
            </a:r>
            <a:endParaRPr dirty="0"/>
          </a:p>
          <a:p>
            <a:pPr lvl="1" indent="0">
              <a:spcAft>
                <a:spcPts val="300"/>
              </a:spcAft>
              <a:buNone/>
              <a:defRPr/>
            </a:pPr>
            <a:endParaRPr lang="de-DE" dirty="0"/>
          </a:p>
          <a:p>
            <a:pPr lvl="1" indent="0">
              <a:spcAft>
                <a:spcPts val="300"/>
              </a:spcAft>
              <a:buNone/>
              <a:defRPr/>
            </a:pPr>
            <a:endParaRPr lang="de-DE" dirty="0"/>
          </a:p>
          <a:p>
            <a:pPr indent="0">
              <a:buNone/>
              <a:defRPr/>
            </a:pPr>
            <a:endParaRPr lang="de-DE" dirty="0"/>
          </a:p>
        </p:txBody>
      </p:sp>
      <p:graphicFrame>
        <p:nvGraphicFramePr>
          <p:cNvPr id="382665798" name="Diagramm 10"/>
          <p:cNvGraphicFramePr>
            <a:graphicFrameLocks/>
          </p:cNvGraphicFramePr>
          <p:nvPr/>
        </p:nvGraphicFramePr>
        <p:xfrm>
          <a:off x="5921375" y="4685196"/>
          <a:ext cx="4249738" cy="23793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920304187" name="Grafik 41"/>
          <p:cNvPicPr>
            <a:picLocks noChangeAspect="1"/>
          </p:cNvPicPr>
          <p:nvPr/>
        </p:nvPicPr>
        <p:blipFill rotWithShape="1">
          <a:blip r:embed="rId4"/>
          <a:stretch/>
        </p:blipFill>
        <p:spPr bwMode="auto">
          <a:xfrm>
            <a:off x="5570517" y="1477177"/>
            <a:ext cx="295199" cy="324000"/>
          </a:xfrm>
          <a:prstGeom prst="rect">
            <a:avLst/>
          </a:prstGeom>
        </p:spPr>
      </p:pic>
      <p:sp>
        <p:nvSpPr>
          <p:cNvPr id="719223359" name="Textfeld 8"/>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und Illustration: Anja von Klitzing</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19673079" name="Titel 1"/>
          <p:cNvSpPr>
            <a:spLocks noGrp="1"/>
          </p:cNvSpPr>
          <p:nvPr>
            <p:ph type="title"/>
          </p:nvPr>
        </p:nvSpPr>
        <p:spPr bwMode="auto">
          <a:xfrm>
            <a:off x="539813" y="1161402"/>
            <a:ext cx="9631300" cy="293877"/>
          </a:xfrm>
        </p:spPr>
        <p:txBody>
          <a:bodyPr>
            <a:noAutofit/>
          </a:bodyPr>
          <a:lstStyle/>
          <a:p>
            <a:pPr>
              <a:defRPr/>
            </a:pPr>
            <a:r>
              <a:rPr lang="de-DE"/>
              <a:t>Rückmeldungen geben – Lernförderliches Feedback – Seite 2</a:t>
            </a:r>
            <a:br>
              <a:rPr lang="de-DE" b="1"/>
            </a:br>
            <a:endParaRPr lang="de-DE">
              <a:solidFill>
                <a:schemeClr val="accent3"/>
              </a:solidFill>
            </a:endParaRPr>
          </a:p>
        </p:txBody>
      </p:sp>
      <p:sp>
        <p:nvSpPr>
          <p:cNvPr id="1836991895" name="Inhaltsplatzhalter 2"/>
          <p:cNvSpPr>
            <a:spLocks noGrp="1"/>
          </p:cNvSpPr>
          <p:nvPr>
            <p:ph idx="1"/>
          </p:nvPr>
        </p:nvSpPr>
        <p:spPr bwMode="auto">
          <a:xfrm>
            <a:off x="954238" y="1567544"/>
            <a:ext cx="4248000" cy="5523722"/>
          </a:xfrm>
        </p:spPr>
        <p:txBody>
          <a:bodyPr>
            <a:noAutofit/>
          </a:bodyPr>
          <a:lstStyle/>
          <a:p>
            <a:pPr lvl="1" indent="0">
              <a:spcBef>
                <a:spcPts val="600"/>
              </a:spcBef>
              <a:buNone/>
              <a:defRPr/>
            </a:pPr>
            <a:r>
              <a:rPr lang="de-DE" sz="1200" b="1" dirty="0"/>
              <a:t>So gelingt Ihnen ein lernförderliches Feedback</a:t>
            </a:r>
            <a:endParaRPr lang="de-DE" dirty="0"/>
          </a:p>
          <a:p>
            <a:pPr lvl="1" indent="0">
              <a:spcBef>
                <a:spcPts val="600"/>
              </a:spcBef>
              <a:buNone/>
              <a:defRPr/>
            </a:pPr>
            <a:r>
              <a:rPr lang="de-DE" sz="1100" dirty="0"/>
              <a:t>Für wirksame Rückmeldungen braucht es nicht nur geeignete Feedback-Instrumente, sondern auch die Berücksichtigung bestimmter </a:t>
            </a:r>
            <a:r>
              <a:rPr lang="de-DE" sz="1100" b="1" dirty="0"/>
              <a:t>Qualitätsmerkmale</a:t>
            </a:r>
            <a:r>
              <a:rPr lang="de-DE" sz="1100" dirty="0"/>
              <a:t>. So sind Rückmeldungen nur dann lernförderlich, wenn sie zielgerichtet, kriteriengeleitet, individuell und idealerweise zeitnah erfolgen. </a:t>
            </a:r>
            <a:endParaRPr dirty="0"/>
          </a:p>
          <a:p>
            <a:pPr lvl="1" indent="0">
              <a:spcBef>
                <a:spcPts val="0"/>
              </a:spcBef>
              <a:spcAft>
                <a:spcPts val="300"/>
              </a:spcAft>
              <a:buNone/>
              <a:defRPr/>
            </a:pPr>
            <a:endParaRPr lang="de-DE" sz="1100" dirty="0"/>
          </a:p>
          <a:p>
            <a:pPr lvl="1" indent="0">
              <a:spcBef>
                <a:spcPts val="600"/>
              </a:spcBef>
              <a:spcAft>
                <a:spcPts val="300"/>
              </a:spcAft>
              <a:buNone/>
              <a:defRPr/>
            </a:pPr>
            <a:r>
              <a:rPr lang="de-DE" sz="1100" b="1" dirty="0"/>
              <a:t>Damit die Rückmeldungen wirksam werden können, müssen sie so gestaltet sein, dass die Lernenden</a:t>
            </a:r>
            <a:endParaRPr dirty="0"/>
          </a:p>
          <a:p>
            <a:pPr marL="228600" lvl="1" indent="-228600">
              <a:spcBef>
                <a:spcPts val="600"/>
              </a:spcBef>
              <a:spcAft>
                <a:spcPts val="300"/>
              </a:spcAft>
              <a:defRPr/>
            </a:pPr>
            <a:r>
              <a:rPr lang="de-DE" sz="1100" dirty="0"/>
              <a:t>durch einen Soll-Ist-Abgleich mit konkreten Lernzielen wissen, wo sie im Lernprozess stehen.</a:t>
            </a:r>
            <a:endParaRPr dirty="0"/>
          </a:p>
          <a:p>
            <a:pPr marL="228600" lvl="1" indent="-228600">
              <a:spcAft>
                <a:spcPts val="300"/>
              </a:spcAft>
              <a:defRPr/>
            </a:pPr>
            <a:r>
              <a:rPr lang="de-DE" sz="1100" dirty="0"/>
              <a:t>Informationen zur Qualität ihrer eigenen Arbeit bzw. ihrem Arbeitsverhalten erhalten.</a:t>
            </a:r>
            <a:endParaRPr dirty="0"/>
          </a:p>
          <a:p>
            <a:pPr marL="228600" lvl="1" indent="-228600">
              <a:spcAft>
                <a:spcPts val="300"/>
              </a:spcAft>
              <a:defRPr/>
            </a:pPr>
            <a:r>
              <a:rPr lang="de-DE" sz="1100" dirty="0"/>
              <a:t>konkrete Vorschläge und Angebote erhalten, wie sie ihre Schwierigkeiten gezielt beheben können.</a:t>
            </a:r>
            <a:endParaRPr dirty="0"/>
          </a:p>
          <a:p>
            <a:pPr marL="228600" lvl="1" indent="-228600">
              <a:spcAft>
                <a:spcPts val="300"/>
              </a:spcAft>
              <a:defRPr/>
            </a:pPr>
            <a:r>
              <a:rPr lang="de-DE" sz="1100" dirty="0"/>
              <a:t>konkrete Hinweise zur Weiterentwicklung ihres Lernverhaltens und ihrer Leistungsfähigkeit nutzen können. </a:t>
            </a:r>
            <a:endParaRPr dirty="0"/>
          </a:p>
          <a:p>
            <a:pPr marL="228600" lvl="1" indent="-228600">
              <a:spcAft>
                <a:spcPts val="300"/>
              </a:spcAft>
              <a:defRPr/>
            </a:pPr>
            <a:r>
              <a:rPr lang="de-DE" sz="1100" dirty="0"/>
              <a:t>die Möglichkeit erhalten, das Feedback umzusetzen.</a:t>
            </a:r>
            <a:endParaRPr dirty="0"/>
          </a:p>
          <a:p>
            <a:pPr marL="228600" lvl="1" indent="-228600">
              <a:spcAft>
                <a:spcPts val="300"/>
              </a:spcAft>
              <a:defRPr/>
            </a:pPr>
            <a:r>
              <a:rPr lang="de-DE" sz="1100" dirty="0"/>
              <a:t>dazu angeregt werden, ihre Lernprozesse zunehmend eigenständig zu gestalten.</a:t>
            </a:r>
            <a:endParaRPr dirty="0"/>
          </a:p>
          <a:p>
            <a:pPr marL="228600" lvl="1" indent="-228600">
              <a:spcAft>
                <a:spcPts val="300"/>
              </a:spcAft>
              <a:defRPr/>
            </a:pPr>
            <a:r>
              <a:rPr lang="de-DE" sz="1100" dirty="0"/>
              <a:t>ihre besonderen Fähigkeiten erkennen und darin unterstützt werden, diese gezielt weiter auszubauen.</a:t>
            </a:r>
            <a:endParaRPr dirty="0"/>
          </a:p>
          <a:p>
            <a:pPr lvl="1" indent="0">
              <a:spcBef>
                <a:spcPts val="0"/>
              </a:spcBef>
              <a:spcAft>
                <a:spcPts val="300"/>
              </a:spcAft>
              <a:buNone/>
              <a:defRPr/>
            </a:pPr>
            <a:endParaRPr lang="de-DE" dirty="0"/>
          </a:p>
        </p:txBody>
      </p:sp>
      <p:sp>
        <p:nvSpPr>
          <p:cNvPr id="908395687"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925006948" name="Inhaltsplatzhalter 5"/>
          <p:cNvSpPr>
            <a:spLocks noGrp="1"/>
          </p:cNvSpPr>
          <p:nvPr>
            <p:ph idx="13"/>
          </p:nvPr>
        </p:nvSpPr>
        <p:spPr bwMode="auto">
          <a:xfrm>
            <a:off x="5923427" y="1567544"/>
            <a:ext cx="4248000" cy="5348862"/>
          </a:xfrm>
        </p:spPr>
        <p:txBody>
          <a:bodyPr wrap="square">
            <a:noAutofit/>
          </a:bodyPr>
          <a:lstStyle/>
          <a:p>
            <a:pPr lvl="1" indent="0">
              <a:spcAft>
                <a:spcPts val="300"/>
              </a:spcAft>
              <a:buNone/>
              <a:defRPr/>
            </a:pPr>
            <a:r>
              <a:rPr lang="de-DE" dirty="0"/>
              <a:t> </a:t>
            </a:r>
            <a:r>
              <a:rPr lang="de-DE" sz="1200" b="1" dirty="0"/>
              <a:t>Beispiele zur Formulierung eines Feedbacks</a:t>
            </a:r>
            <a:endParaRPr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b="1" dirty="0"/>
          </a:p>
          <a:p>
            <a:pPr lvl="1" indent="0">
              <a:spcAft>
                <a:spcPts val="300"/>
              </a:spcAft>
              <a:buNone/>
              <a:defRPr/>
            </a:pPr>
            <a:endParaRPr lang="de-DE" b="1"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sz="400" dirty="0"/>
          </a:p>
          <a:p>
            <a:pPr lvl="1" indent="0">
              <a:spcAft>
                <a:spcPts val="300"/>
              </a:spcAft>
              <a:buNone/>
              <a:defRPr/>
            </a:pPr>
            <a:r>
              <a:rPr lang="de-DE" dirty="0"/>
              <a:t>Im ISB-Prisma-Magazin Prüfungskultur finden Sie Karten mit Impulsfragen zu den drei Feedbackebenen (siehe QR-Code/</a:t>
            </a:r>
            <a:r>
              <a:rPr lang="de-DE" dirty="0">
                <a:hlinkClick r:id="rId3"/>
              </a:rPr>
              <a:t>Link</a:t>
            </a:r>
            <a:r>
              <a:rPr lang="de-DE" dirty="0"/>
              <a:t>). Diese unterstützen Sie mit vielen weiteren Formulierungsvorschlägen beim lernförderlichen Einsatz von Feedback im Unterricht. </a:t>
            </a:r>
            <a:endParaRPr dirty="0"/>
          </a:p>
          <a:p>
            <a:pPr lvl="1" indent="0" defTabSz="180000">
              <a:spcAft>
                <a:spcPts val="300"/>
              </a:spcAft>
              <a:buNone/>
              <a:defRPr/>
            </a:pPr>
            <a:endParaRPr lang="de-DE" dirty="0"/>
          </a:p>
          <a:p>
            <a:pPr lvl="1" indent="0" defTabSz="180000">
              <a:buNone/>
              <a:defRPr/>
            </a:pPr>
            <a:endParaRPr lang="de-DE" dirty="0"/>
          </a:p>
        </p:txBody>
      </p:sp>
      <p:sp>
        <p:nvSpPr>
          <p:cNvPr id="1178734162" name="Title 1"/>
          <p:cNvSpPr txBox="1"/>
          <p:nvPr/>
        </p:nvSpPr>
        <p:spPr bwMode="auto">
          <a:xfrm>
            <a:off x="7787561" y="331538"/>
            <a:ext cx="238263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Grundlagen</a:t>
            </a:r>
          </a:p>
        </p:txBody>
      </p:sp>
      <p:pic>
        <p:nvPicPr>
          <p:cNvPr id="1237481031" name="Grafik 20"/>
          <p:cNvPicPr>
            <a:picLocks noChangeAspect="1"/>
          </p:cNvPicPr>
          <p:nvPr/>
        </p:nvPicPr>
        <p:blipFill rotWithShape="1">
          <a:blip r:embed="rId4"/>
          <a:stretch/>
        </p:blipFill>
        <p:spPr bwMode="auto">
          <a:xfrm>
            <a:off x="539813" y="1493226"/>
            <a:ext cx="313789" cy="339463"/>
          </a:xfrm>
          <a:prstGeom prst="rect">
            <a:avLst/>
          </a:prstGeom>
        </p:spPr>
      </p:pic>
      <p:graphicFrame>
        <p:nvGraphicFramePr>
          <p:cNvPr id="1147624216" name="Tabelle 7"/>
          <p:cNvGraphicFramePr>
            <a:graphicFrameLocks noGrp="1"/>
          </p:cNvGraphicFramePr>
          <p:nvPr/>
        </p:nvGraphicFramePr>
        <p:xfrm>
          <a:off x="5929254" y="1922053"/>
          <a:ext cx="4247686" cy="4380314"/>
        </p:xfrm>
        <a:graphic>
          <a:graphicData uri="http://schemas.openxmlformats.org/drawingml/2006/table">
            <a:tbl>
              <a:tblPr firstRow="1" bandRow="1">
                <a:tableStyleId>{F5AB1C69-6EDB-4FF4-983F-18BD219EF322}</a:tableStyleId>
              </a:tblPr>
              <a:tblGrid>
                <a:gridCol w="346745">
                  <a:extLst>
                    <a:ext uri="{9D8B030D-6E8A-4147-A177-3AD203B41FA5}">
                      <a16:colId xmlns:a16="http://schemas.microsoft.com/office/drawing/2014/main" val="20000"/>
                    </a:ext>
                  </a:extLst>
                </a:gridCol>
                <a:gridCol w="1268964">
                  <a:extLst>
                    <a:ext uri="{9D8B030D-6E8A-4147-A177-3AD203B41FA5}">
                      <a16:colId xmlns:a16="http://schemas.microsoft.com/office/drawing/2014/main" val="20001"/>
                    </a:ext>
                  </a:extLst>
                </a:gridCol>
                <a:gridCol w="1259632">
                  <a:extLst>
                    <a:ext uri="{9D8B030D-6E8A-4147-A177-3AD203B41FA5}">
                      <a16:colId xmlns:a16="http://schemas.microsoft.com/office/drawing/2014/main" val="20002"/>
                    </a:ext>
                  </a:extLst>
                </a:gridCol>
                <a:gridCol w="1372345">
                  <a:extLst>
                    <a:ext uri="{9D8B030D-6E8A-4147-A177-3AD203B41FA5}">
                      <a16:colId xmlns:a16="http://schemas.microsoft.com/office/drawing/2014/main" val="20003"/>
                    </a:ext>
                  </a:extLst>
                </a:gridCol>
              </a:tblGrid>
              <a:tr h="378848">
                <a:tc>
                  <a:txBody>
                    <a:bodyPr/>
                    <a:lstStyle/>
                    <a:p>
                      <a:pPr>
                        <a:defRPr/>
                      </a:pPr>
                      <a:endParaRPr lang="de-DE"/>
                    </a:p>
                  </a:txBody>
                  <a:tcPr>
                    <a:solidFill>
                      <a:schemeClr val="bg1"/>
                    </a:solidFill>
                  </a:tcPr>
                </a:tc>
                <a:tc>
                  <a:txBody>
                    <a:bodyPr/>
                    <a:lstStyle/>
                    <a:p>
                      <a:pPr algn="ctr">
                        <a:defRPr/>
                      </a:pPr>
                      <a:r>
                        <a:rPr lang="de-DE" sz="1400"/>
                        <a:t>Feed up</a:t>
                      </a:r>
                    </a:p>
                  </a:txBody>
                  <a:tcPr anchor="ctr">
                    <a:solidFill>
                      <a:srgbClr val="80B597"/>
                    </a:solidFill>
                  </a:tcPr>
                </a:tc>
                <a:tc>
                  <a:txBody>
                    <a:bodyPr/>
                    <a:lstStyle/>
                    <a:p>
                      <a:pPr algn="ctr">
                        <a:defRPr/>
                      </a:pPr>
                      <a:r>
                        <a:rPr lang="de-DE" sz="1400"/>
                        <a:t>Feed back</a:t>
                      </a:r>
                      <a:endParaRPr/>
                    </a:p>
                  </a:txBody>
                  <a:tcPr anchor="ctr">
                    <a:solidFill>
                      <a:srgbClr val="47A976"/>
                    </a:solidFill>
                  </a:tcPr>
                </a:tc>
                <a:tc>
                  <a:txBody>
                    <a:bodyPr/>
                    <a:lstStyle/>
                    <a:p>
                      <a:pPr algn="ctr">
                        <a:defRPr/>
                      </a:pPr>
                      <a:r>
                        <a:rPr lang="de-DE" sz="1400" dirty="0"/>
                        <a:t>Feed </a:t>
                      </a:r>
                      <a:r>
                        <a:rPr lang="de-DE" sz="1400" dirty="0" err="1"/>
                        <a:t>forward</a:t>
                      </a:r>
                      <a:endParaRPr dirty="0"/>
                    </a:p>
                  </a:txBody>
                  <a:tcPr anchor="ctr">
                    <a:solidFill>
                      <a:srgbClr val="3D906D"/>
                    </a:solidFill>
                  </a:tcPr>
                </a:tc>
                <a:extLst>
                  <a:ext uri="{0D108BD9-81ED-4DB2-BD59-A6C34878D82A}">
                    <a16:rowId xmlns:a16="http://schemas.microsoft.com/office/drawing/2014/main" val="10000"/>
                  </a:ext>
                </a:extLst>
              </a:tr>
              <a:tr h="1114187">
                <a:tc>
                  <a:txBody>
                    <a:bodyPr/>
                    <a:lstStyle/>
                    <a:p>
                      <a:pPr algn="ctr">
                        <a:defRPr/>
                      </a:pPr>
                      <a:r>
                        <a:rPr lang="de-DE" sz="1400">
                          <a:solidFill>
                            <a:schemeClr val="bg1"/>
                          </a:solidFill>
                        </a:rPr>
                        <a:t>Aufgabe</a:t>
                      </a:r>
                      <a:endParaRPr/>
                    </a:p>
                  </a:txBody>
                  <a:tcPr vert="vert270" anchor="ctr">
                    <a:solidFill>
                      <a:schemeClr val="bg2">
                        <a:lumMod val="75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cs typeface="Times New Roman"/>
                        </a:rPr>
                        <a:t>Markiere alle Aufgabenteile, damit du nichts übersiehst.</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cs typeface="Times New Roman"/>
                        </a:rPr>
                        <a:t>Erkläre die Aufgabe in eigenen Worten.</a:t>
                      </a:r>
                      <a:endParaRPr lang="de-DE" sz="1600"/>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(nicht) alle Teile der Aufgabe bearbeitet.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Diesen Fehler machst du noch häufig: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Beachte …, um den Fehler zu  vermeiden.</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Wiederhole die Regeln zu … und mache folgende Übungen: …</a:t>
                      </a:r>
                      <a:endParaRPr/>
                    </a:p>
                  </a:txBody>
                  <a:tcPr>
                    <a:solidFill>
                      <a:srgbClr val="207350"/>
                    </a:solidFill>
                  </a:tcPr>
                </a:tc>
                <a:extLst>
                  <a:ext uri="{0D108BD9-81ED-4DB2-BD59-A6C34878D82A}">
                    <a16:rowId xmlns:a16="http://schemas.microsoft.com/office/drawing/2014/main" val="10001"/>
                  </a:ext>
                </a:extLst>
              </a:tr>
              <a:tr h="1260791">
                <a:tc>
                  <a:txBody>
                    <a:bodyPr/>
                    <a:lstStyle/>
                    <a:p>
                      <a:pPr algn="ctr">
                        <a:defRPr/>
                      </a:pPr>
                      <a:r>
                        <a:rPr lang="de-DE" sz="1400">
                          <a:solidFill>
                            <a:schemeClr val="bg1"/>
                          </a:solidFill>
                        </a:rPr>
                        <a:t>Prozess</a:t>
                      </a:r>
                      <a:endParaRPr/>
                    </a:p>
                  </a:txBody>
                  <a:tcPr vert="vert270" anchor="ctr">
                    <a:solidFill>
                      <a:schemeClr val="bg2">
                        <a:lumMod val="50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eine passende Strategie gewählt, indem du …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An dieser Stelle wäre … sinnvoller gewesen.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große Fortschritte gemacht bei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bist (noch nicht) strukturiert genug vorgegangen bei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Probiere auch mal folgende Strategie aus: …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Beim nächsten Mal  könnte dir folgendes Vorgehen helfen: …</a:t>
                      </a:r>
                      <a:endParaRPr/>
                    </a:p>
                  </a:txBody>
                  <a:tcPr>
                    <a:solidFill>
                      <a:srgbClr val="207350"/>
                    </a:solidFill>
                  </a:tcPr>
                </a:tc>
                <a:extLst>
                  <a:ext uri="{0D108BD9-81ED-4DB2-BD59-A6C34878D82A}">
                    <a16:rowId xmlns:a16="http://schemas.microsoft.com/office/drawing/2014/main" val="10002"/>
                  </a:ext>
                </a:extLst>
              </a:tr>
              <a:tr h="1517607">
                <a:tc>
                  <a:txBody>
                    <a:bodyPr/>
                    <a:lstStyle/>
                    <a:p>
                      <a:pPr algn="ctr">
                        <a:defRPr/>
                      </a:pPr>
                      <a:r>
                        <a:rPr lang="de-DE" sz="1400">
                          <a:solidFill>
                            <a:schemeClr val="bg1"/>
                          </a:solidFill>
                        </a:rPr>
                        <a:t>Selbstregulierung</a:t>
                      </a:r>
                      <a:endParaRPr/>
                    </a:p>
                  </a:txBody>
                  <a:tcPr vert="vert270" anchor="ctr">
                    <a:solidFill>
                      <a:schemeClr val="bg2">
                        <a:lumMod val="25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Kontrolliere, ob dein Ergebnis plausibel ist.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dir deine Zeit (noch nicht) passend eingeteilt.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Beim zweiten Versuch war es besser, da du auf … geachtet hast.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hattest … nicht verstanden und dir Hilfe geholt. Super!</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dirty="0">
                          <a:solidFill>
                            <a:schemeClr val="bg1"/>
                          </a:solidFill>
                          <a:latin typeface="+mn-lt"/>
                          <a:ea typeface="+mn-ea"/>
                          <a:cs typeface="Times New Roman"/>
                        </a:rPr>
                        <a:t>An dieser Stelle hast du noch Schwierig-</a:t>
                      </a:r>
                      <a:r>
                        <a:rPr lang="de-DE" sz="1000" dirty="0" err="1">
                          <a:solidFill>
                            <a:schemeClr val="bg1"/>
                          </a:solidFill>
                          <a:latin typeface="+mn-lt"/>
                          <a:ea typeface="+mn-ea"/>
                          <a:cs typeface="Times New Roman"/>
                        </a:rPr>
                        <a:t>keiten</a:t>
                      </a:r>
                      <a:r>
                        <a:rPr lang="de-DE" sz="1000" dirty="0">
                          <a:solidFill>
                            <a:schemeClr val="bg1"/>
                          </a:solidFill>
                          <a:latin typeface="+mn-lt"/>
                          <a:ea typeface="+mn-ea"/>
                          <a:cs typeface="Times New Roman"/>
                        </a:rPr>
                        <a:t>. Wer oder was könnte dir helfen?</a:t>
                      </a:r>
                      <a:endParaRPr dirty="0"/>
                    </a:p>
                    <a:p>
                      <a:pPr marL="0" marR="0" lvl="0" indent="0" algn="l" defTabSz="1007943" rtl="0">
                        <a:lnSpc>
                          <a:spcPct val="100000"/>
                        </a:lnSpc>
                        <a:spcBef>
                          <a:spcPts val="1200"/>
                        </a:spcBef>
                        <a:spcAft>
                          <a:spcPts val="0"/>
                        </a:spcAft>
                        <a:buClrTx/>
                        <a:buSzTx/>
                        <a:buFontTx/>
                        <a:buNone/>
                        <a:defRPr/>
                      </a:pPr>
                      <a:r>
                        <a:rPr lang="de-DE" sz="1000" dirty="0">
                          <a:solidFill>
                            <a:schemeClr val="bg1"/>
                          </a:solidFill>
                          <a:latin typeface="+mn-lt"/>
                          <a:ea typeface="+mn-ea"/>
                          <a:cs typeface="Times New Roman"/>
                        </a:rPr>
                        <a:t>Nimm dir am Ende Zeit deine Lösungen zu kontrollieren.</a:t>
                      </a:r>
                      <a:endParaRPr dirty="0"/>
                    </a:p>
                  </a:txBody>
                  <a:tcPr>
                    <a:solidFill>
                      <a:srgbClr val="207350"/>
                    </a:solidFill>
                  </a:tcPr>
                </a:tc>
                <a:extLst>
                  <a:ext uri="{0D108BD9-81ED-4DB2-BD59-A6C34878D82A}">
                    <a16:rowId xmlns:a16="http://schemas.microsoft.com/office/drawing/2014/main" val="10003"/>
                  </a:ext>
                </a:extLst>
              </a:tr>
            </a:tbl>
          </a:graphicData>
        </a:graphic>
      </p:graphicFrame>
      <p:pic>
        <p:nvPicPr>
          <p:cNvPr id="455989866" name="Grafik 15"/>
          <p:cNvPicPr>
            <a:picLocks noChangeAspect="1"/>
          </p:cNvPicPr>
          <p:nvPr/>
        </p:nvPicPr>
        <p:blipFill rotWithShape="1">
          <a:blip r:embed="rId5"/>
          <a:stretch/>
        </p:blipFill>
        <p:spPr bwMode="auto">
          <a:xfrm>
            <a:off x="5545082" y="1455279"/>
            <a:ext cx="336000" cy="360000"/>
          </a:xfrm>
          <a:prstGeom prst="rect">
            <a:avLst/>
          </a:prstGeom>
        </p:spPr>
      </p:pic>
      <p:sp>
        <p:nvSpPr>
          <p:cNvPr id="431275410" name="Textfeld 8"/>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pic>
        <p:nvPicPr>
          <p:cNvPr id="3" name="Grafik 2" descr="Ein Bild, das Muster, Quadrat, Symmetrie, Kunst enthält.&#10;&#10;KI-generierte Inhalte können fehlerhaft sein.">
            <a:extLst>
              <a:ext uri="{FF2B5EF4-FFF2-40B4-BE49-F238E27FC236}">
                <a16:creationId xmlns:a16="http://schemas.microsoft.com/office/drawing/2014/main" id="{4E758A35-1132-4829-BCE4-7DD38CDDABF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7536" y="6432315"/>
            <a:ext cx="540000" cy="54000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DFC6229B-440B-0BC1-E6E3-849831855BD1}"/>
              </a:ext>
            </a:extLst>
          </p:cNvPr>
          <p:cNvSpPr>
            <a:spLocks noGrp="1"/>
          </p:cNvSpPr>
          <p:nvPr>
            <p:ph type="ftr" sz="quarter" idx="11"/>
          </p:nvPr>
        </p:nvSpPr>
        <p:spPr>
          <a:xfrm>
            <a:off x="520700" y="7019675"/>
            <a:ext cx="7404100"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5" name="Inhaltsplatzhalter 4">
            <a:extLst>
              <a:ext uri="{FF2B5EF4-FFF2-40B4-BE49-F238E27FC236}">
                <a16:creationId xmlns:a16="http://schemas.microsoft.com/office/drawing/2014/main" id="{A632BEE8-6177-CD40-C428-A7C66B13561D}"/>
              </a:ext>
            </a:extLst>
          </p:cNvPr>
          <p:cNvSpPr>
            <a:spLocks noGrp="1"/>
          </p:cNvSpPr>
          <p:nvPr>
            <p:ph sz="half" idx="13"/>
          </p:nvPr>
        </p:nvSpPr>
        <p:spPr>
          <a:xfrm>
            <a:off x="954087" y="5979671"/>
            <a:ext cx="8652029" cy="467649"/>
          </a:xfrm>
        </p:spPr>
        <p:txBody>
          <a:bodyPr anchor="ctr"/>
          <a:lstStyle/>
          <a:p>
            <a:pPr marL="0" indent="0" algn="ctr">
              <a:buNone/>
            </a:pPr>
            <a:r>
              <a:rPr lang="de-DE" dirty="0"/>
              <a:t>Methode: Selbstreflexionsbogen</a:t>
            </a:r>
            <a:endParaRPr lang="de-DE" dirty="0">
              <a:solidFill>
                <a:schemeClr val="accent3"/>
              </a:solidFill>
            </a:endParaRPr>
          </a:p>
        </p:txBody>
      </p:sp>
      <p:sp>
        <p:nvSpPr>
          <p:cNvPr id="2" name="Rechteck: abgerundete Ecken 6">
            <a:extLst>
              <a:ext uri="{FF2B5EF4-FFF2-40B4-BE49-F238E27FC236}">
                <a16:creationId xmlns:a16="http://schemas.microsoft.com/office/drawing/2014/main" id="{B57C7DEE-4738-6D5B-98F2-DA7384361A0E}"/>
              </a:ext>
            </a:extLst>
          </p:cNvPr>
          <p:cNvSpPr/>
          <p:nvPr/>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PT Sans"/>
              <a:ea typeface="+mn-ea"/>
              <a:cs typeface="+mn-cs"/>
            </a:endParaRPr>
          </a:p>
        </p:txBody>
      </p:sp>
      <p:sp>
        <p:nvSpPr>
          <p:cNvPr id="6" name="Title 1">
            <a:extLst>
              <a:ext uri="{FF2B5EF4-FFF2-40B4-BE49-F238E27FC236}">
                <a16:creationId xmlns:a16="http://schemas.microsoft.com/office/drawing/2014/main" id="{0DBB06FA-1622-7F9F-6376-991D4F0B7852}"/>
              </a:ext>
            </a:extLst>
          </p:cNvPr>
          <p:cNvSpPr txBox="1"/>
          <p:nvPr/>
        </p:nvSpPr>
        <p:spPr bwMode="auto">
          <a:xfrm>
            <a:off x="9266451" y="328613"/>
            <a:ext cx="904662"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marL="0" marR="0" lvl="0" indent="0" algn="r" defTabSz="1007943" rtl="0" eaLnBrk="1" fontAlgn="auto" latinLnBrk="0" hangingPunct="1">
              <a:lnSpc>
                <a:spcPct val="90000"/>
              </a:lnSpc>
              <a:spcBef>
                <a:spcPts val="0"/>
              </a:spcBef>
              <a:spcAft>
                <a:spcPts val="0"/>
              </a:spcAft>
              <a:buClrTx/>
              <a:buSzTx/>
              <a:buFontTx/>
              <a:buNone/>
              <a:tabLst/>
              <a:defRPr/>
            </a:pPr>
            <a:r>
              <a:rPr kumimoji="0" lang="en-US" sz="1050" b="0" i="0" u="none" strike="noStrike" kern="1200" cap="none" spc="0" normalizeH="0" baseline="0" noProof="0" dirty="0" err="1">
                <a:ln>
                  <a:noFill/>
                </a:ln>
                <a:solidFill>
                  <a:prstClr val="white"/>
                </a:solidFill>
                <a:effectLst/>
                <a:uLnTx/>
                <a:uFillTx/>
                <a:latin typeface="PT Sans"/>
                <a:ea typeface="+mj-ea"/>
                <a:cs typeface="+mj-cs"/>
              </a:rPr>
              <a:t>Praxismaterial</a:t>
            </a:r>
            <a:endParaRPr kumimoji="0" lang="en-US" sz="1050" b="0" i="0" u="none" strike="noStrike" kern="1200" cap="none" spc="0" normalizeH="0" baseline="0" noProof="0" dirty="0">
              <a:ln>
                <a:noFill/>
              </a:ln>
              <a:solidFill>
                <a:prstClr val="white"/>
              </a:solidFill>
              <a:effectLst/>
              <a:uLnTx/>
              <a:uFillTx/>
              <a:latin typeface="PT Sans"/>
              <a:ea typeface="+mj-ea"/>
              <a:cs typeface="+mj-cs"/>
            </a:endParaRPr>
          </a:p>
        </p:txBody>
      </p:sp>
      <p:sp>
        <p:nvSpPr>
          <p:cNvPr id="7" name="Textfeld 7">
            <a:extLst>
              <a:ext uri="{FF2B5EF4-FFF2-40B4-BE49-F238E27FC236}">
                <a16:creationId xmlns:a16="http://schemas.microsoft.com/office/drawing/2014/main" id="{1E778DA6-ABC9-30D5-CECB-901DC984D433}"/>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Canva</a:t>
            </a:r>
            <a:r>
              <a:rPr lang="de-DE" sz="1000" dirty="0">
                <a:cs typeface="Arial"/>
              </a:rPr>
              <a:t> AI 1.0</a:t>
            </a:r>
            <a:endParaRPr dirty="0"/>
          </a:p>
        </p:txBody>
      </p:sp>
      <p:pic>
        <p:nvPicPr>
          <p:cNvPr id="9" name="Grafik 8">
            <a:extLst>
              <a:ext uri="{FF2B5EF4-FFF2-40B4-BE49-F238E27FC236}">
                <a16:creationId xmlns:a16="http://schemas.microsoft.com/office/drawing/2014/main" id="{57B34F50-2676-417E-9964-29DC2F1BBB58}"/>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30252" t="26038" r="25043" b="25660"/>
          <a:stretch/>
        </p:blipFill>
        <p:spPr>
          <a:xfrm>
            <a:off x="3450565" y="1553281"/>
            <a:ext cx="4178767" cy="4514989"/>
          </a:xfrm>
          <a:prstGeom prst="rect">
            <a:avLst/>
          </a:prstGeom>
        </p:spPr>
      </p:pic>
    </p:spTree>
    <p:extLst>
      <p:ext uri="{BB962C8B-B14F-4D97-AF65-F5344CB8AC3E}">
        <p14:creationId xmlns:p14="http://schemas.microsoft.com/office/powerpoint/2010/main" val="179160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DFC6229B-440B-0BC1-E6E3-849831855BD1}"/>
              </a:ext>
            </a:extLst>
          </p:cNvPr>
          <p:cNvSpPr>
            <a:spLocks noGrp="1"/>
          </p:cNvSpPr>
          <p:nvPr>
            <p:ph type="ftr" sz="quarter" idx="11"/>
          </p:nvPr>
        </p:nvSpPr>
        <p:spPr>
          <a:xfrm>
            <a:off x="520700" y="7019675"/>
            <a:ext cx="6146800"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0" name="Titel 1">
            <a:extLst>
              <a:ext uri="{FF2B5EF4-FFF2-40B4-BE49-F238E27FC236}">
                <a16:creationId xmlns:a16="http://schemas.microsoft.com/office/drawing/2014/main" id="{3A06CEE6-7D01-4B69-914D-AB53F2AB27AB}"/>
              </a:ext>
            </a:extLst>
          </p:cNvPr>
          <p:cNvSpPr>
            <a:spLocks noGrp="1"/>
          </p:cNvSpPr>
          <p:nvPr>
            <p:ph type="title"/>
          </p:nvPr>
        </p:nvSpPr>
        <p:spPr>
          <a:xfrm>
            <a:off x="635607" y="1163252"/>
            <a:ext cx="9652000" cy="293688"/>
          </a:xfrm>
        </p:spPr>
        <p:txBody>
          <a:bodyPr/>
          <a:lstStyle/>
          <a:p>
            <a:r>
              <a:rPr lang="de-DE" dirty="0"/>
              <a:t>Selbsteinschätzung zum Lernverhalten</a:t>
            </a:r>
          </a:p>
        </p:txBody>
      </p:sp>
      <p:graphicFrame>
        <p:nvGraphicFramePr>
          <p:cNvPr id="4" name="Inhaltsplatzhalter 3">
            <a:extLst>
              <a:ext uri="{FF2B5EF4-FFF2-40B4-BE49-F238E27FC236}">
                <a16:creationId xmlns:a16="http://schemas.microsoft.com/office/drawing/2014/main" id="{5AEEAFF5-BCA3-828A-3642-7B2EA02E1893}"/>
              </a:ext>
            </a:extLst>
          </p:cNvPr>
          <p:cNvGraphicFramePr>
            <a:graphicFrameLocks noGrp="1"/>
          </p:cNvGraphicFramePr>
          <p:nvPr>
            <p:ph sz="half" idx="13"/>
          </p:nvPr>
        </p:nvGraphicFramePr>
        <p:xfrm>
          <a:off x="529451" y="2004018"/>
          <a:ext cx="9651998" cy="4679430"/>
        </p:xfrm>
        <a:graphic>
          <a:graphicData uri="http://schemas.openxmlformats.org/drawingml/2006/table">
            <a:tbl>
              <a:tblPr>
                <a:tableStyleId>{5C22544A-7EE6-4342-B048-85BDC9FD1C3A}</a:tableStyleId>
              </a:tblPr>
              <a:tblGrid>
                <a:gridCol w="8588310">
                  <a:extLst>
                    <a:ext uri="{9D8B030D-6E8A-4147-A177-3AD203B41FA5}">
                      <a16:colId xmlns:a16="http://schemas.microsoft.com/office/drawing/2014/main" val="532658479"/>
                    </a:ext>
                  </a:extLst>
                </a:gridCol>
                <a:gridCol w="265922">
                  <a:extLst>
                    <a:ext uri="{9D8B030D-6E8A-4147-A177-3AD203B41FA5}">
                      <a16:colId xmlns:a16="http://schemas.microsoft.com/office/drawing/2014/main" val="3528170198"/>
                    </a:ext>
                  </a:extLst>
                </a:gridCol>
                <a:gridCol w="265922">
                  <a:extLst>
                    <a:ext uri="{9D8B030D-6E8A-4147-A177-3AD203B41FA5}">
                      <a16:colId xmlns:a16="http://schemas.microsoft.com/office/drawing/2014/main" val="2838821472"/>
                    </a:ext>
                  </a:extLst>
                </a:gridCol>
                <a:gridCol w="265922">
                  <a:extLst>
                    <a:ext uri="{9D8B030D-6E8A-4147-A177-3AD203B41FA5}">
                      <a16:colId xmlns:a16="http://schemas.microsoft.com/office/drawing/2014/main" val="2779207693"/>
                    </a:ext>
                  </a:extLst>
                </a:gridCol>
                <a:gridCol w="265922">
                  <a:extLst>
                    <a:ext uri="{9D8B030D-6E8A-4147-A177-3AD203B41FA5}">
                      <a16:colId xmlns:a16="http://schemas.microsoft.com/office/drawing/2014/main" val="3555577708"/>
                    </a:ext>
                  </a:extLst>
                </a:gridCol>
              </a:tblGrid>
              <a:tr h="2101095">
                <a:tc>
                  <a:txBody>
                    <a:bodyPr/>
                    <a:lstStyle/>
                    <a:p>
                      <a:pPr algn="l" fontAlgn="b"/>
                      <a:r>
                        <a:rPr lang="de-DE" sz="1200" u="none" strike="noStrike" dirty="0">
                          <a:effectLst/>
                        </a:rPr>
                        <a:t>Es gelingt mir gut …</a:t>
                      </a:r>
                      <a:endParaRPr lang="de-DE" sz="1200" b="0" i="1" u="none" strike="noStrike" dirty="0">
                        <a:solidFill>
                          <a:srgbClr val="000000"/>
                        </a:solidFill>
                        <a:effectLst/>
                        <a:latin typeface="Aptos Narrow" panose="020B0004020202020204" pitchFamily="34" charset="0"/>
                      </a:endParaRPr>
                    </a:p>
                  </a:txBody>
                  <a:tcPr marL="4993" marR="4993" marT="4993" marB="0" anchor="b"/>
                </a:tc>
                <a:tc>
                  <a:txBody>
                    <a:bodyPr/>
                    <a:lstStyle/>
                    <a:p>
                      <a:pPr algn="l" fontAlgn="b"/>
                      <a:r>
                        <a:rPr lang="de-DE" sz="1200" u="none" strike="noStrike" dirty="0">
                          <a:solidFill>
                            <a:schemeClr val="tx1"/>
                          </a:solidFill>
                          <a:effectLst/>
                        </a:rPr>
                        <a:t>trifft gar nicht zu</a:t>
                      </a:r>
                      <a:endParaRPr lang="de-DE" sz="1200" b="0" i="0" u="none" strike="noStrike" dirty="0">
                        <a:solidFill>
                          <a:schemeClr val="tx1"/>
                        </a:solidFill>
                        <a:effectLst/>
                        <a:latin typeface="Aptos Narrow" panose="020B0004020202020204" pitchFamily="34" charset="0"/>
                      </a:endParaRPr>
                    </a:p>
                  </a:txBody>
                  <a:tcPr marL="4993" marR="4993" marT="4993" marB="0" vert="vert270" anchor="b">
                    <a:solidFill>
                      <a:schemeClr val="accent2">
                        <a:lumMod val="60000"/>
                        <a:lumOff val="40000"/>
                      </a:schemeClr>
                    </a:solidFill>
                  </a:tcPr>
                </a:tc>
                <a:tc>
                  <a:txBody>
                    <a:bodyPr/>
                    <a:lstStyle/>
                    <a:p>
                      <a:pPr algn="l" fontAlgn="b"/>
                      <a:r>
                        <a:rPr lang="de-DE" sz="1200" u="none" strike="noStrike" dirty="0">
                          <a:effectLst/>
                        </a:rPr>
                        <a:t>trifft eher nicht zu</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2">
                        <a:lumMod val="20000"/>
                        <a:lumOff val="80000"/>
                      </a:schemeClr>
                    </a:solidFill>
                  </a:tcPr>
                </a:tc>
                <a:tc>
                  <a:txBody>
                    <a:bodyPr/>
                    <a:lstStyle/>
                    <a:p>
                      <a:pPr algn="l" fontAlgn="b"/>
                      <a:r>
                        <a:rPr lang="de-DE" sz="1200" u="none" strike="noStrike" dirty="0">
                          <a:effectLst/>
                        </a:rPr>
                        <a:t>trifft eher zu</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60000"/>
                        <a:lumOff val="40000"/>
                      </a:schemeClr>
                    </a:solidFill>
                  </a:tcPr>
                </a:tc>
                <a:tc>
                  <a:txBody>
                    <a:bodyPr/>
                    <a:lstStyle/>
                    <a:p>
                      <a:pPr algn="l" fontAlgn="b"/>
                      <a:r>
                        <a:rPr lang="de-DE" sz="1200" u="none" strike="noStrike" dirty="0">
                          <a:effectLst/>
                        </a:rPr>
                        <a:t>trifft voll zu</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75000"/>
                      </a:schemeClr>
                    </a:solidFill>
                  </a:tcPr>
                </a:tc>
                <a:extLst>
                  <a:ext uri="{0D108BD9-81ED-4DB2-BD59-A6C34878D82A}">
                    <a16:rowId xmlns:a16="http://schemas.microsoft.com/office/drawing/2014/main" val="1329660555"/>
                  </a:ext>
                </a:extLst>
              </a:tr>
              <a:tr h="515667">
                <a:tc>
                  <a:txBody>
                    <a:bodyPr/>
                    <a:lstStyle/>
                    <a:p>
                      <a:pPr algn="l" fontAlgn="b"/>
                      <a:r>
                        <a:rPr lang="de-DE" sz="1200" u="none" strike="noStrike" dirty="0">
                          <a:effectLst/>
                        </a:rPr>
                        <a:t>1) … verschiedene Inhalte miteinander zu verbinden. </a:t>
                      </a:r>
                      <a:endParaRPr lang="de-DE" sz="1200" b="0" i="0" u="none" strike="noStrike" dirty="0">
                        <a:solidFill>
                          <a:srgbClr val="000000"/>
                        </a:solidFill>
                        <a:effectLst/>
                        <a:latin typeface="Aptos Narrow" panose="020B0004020202020204" pitchFamily="34" charset="0"/>
                      </a:endParaRPr>
                    </a:p>
                  </a:txBody>
                  <a:tcPr marL="4993" marR="4993" marT="4993" marB="0" anchor="b"/>
                </a:tc>
                <a:tc>
                  <a:txBody>
                    <a:bodyPr/>
                    <a:lstStyle/>
                    <a:p>
                      <a:pPr algn="l" fontAlgn="b"/>
                      <a:r>
                        <a:rPr lang="de-DE" sz="1200" u="none" strike="noStrike" dirty="0">
                          <a:solidFill>
                            <a:schemeClr val="tx1"/>
                          </a:solidFill>
                          <a:effectLst/>
                        </a:rPr>
                        <a:t> </a:t>
                      </a:r>
                      <a:endParaRPr lang="de-DE" sz="1200" b="0" i="0" u="none" strike="noStrike" dirty="0">
                        <a:solidFill>
                          <a:schemeClr val="tx1"/>
                        </a:solidFill>
                        <a:effectLst/>
                        <a:latin typeface="Aptos Narrow" panose="020B0004020202020204" pitchFamily="34" charset="0"/>
                      </a:endParaRPr>
                    </a:p>
                  </a:txBody>
                  <a:tcPr marL="4993" marR="4993" marT="4993"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75000"/>
                      </a:schemeClr>
                    </a:solidFill>
                  </a:tcPr>
                </a:tc>
                <a:extLst>
                  <a:ext uri="{0D108BD9-81ED-4DB2-BD59-A6C34878D82A}">
                    <a16:rowId xmlns:a16="http://schemas.microsoft.com/office/drawing/2014/main" val="3850907682"/>
                  </a:ext>
                </a:extLst>
              </a:tr>
              <a:tr h="515667">
                <a:tc>
                  <a:txBody>
                    <a:bodyPr/>
                    <a:lstStyle/>
                    <a:p>
                      <a:pPr algn="l" fontAlgn="b"/>
                      <a:r>
                        <a:rPr lang="de-DE" sz="1200" u="none" strike="noStrike">
                          <a:effectLst/>
                        </a:rPr>
                        <a:t>2) … auch bei schwierigem Unterrichtsstoff nicht aufzugeben. </a:t>
                      </a:r>
                      <a:endParaRPr lang="de-DE" sz="1200" b="0" i="0" u="none" strike="noStrike">
                        <a:solidFill>
                          <a:srgbClr val="000000"/>
                        </a:solidFill>
                        <a:effectLst/>
                        <a:latin typeface="Aptos Narrow" panose="020B0004020202020204" pitchFamily="34" charset="0"/>
                      </a:endParaRPr>
                    </a:p>
                  </a:txBody>
                  <a:tcPr marL="4993" marR="4993" marT="4993" marB="0" anchor="b"/>
                </a:tc>
                <a:tc>
                  <a:txBody>
                    <a:bodyPr/>
                    <a:lstStyle/>
                    <a:p>
                      <a:pPr algn="l" fontAlgn="b"/>
                      <a:r>
                        <a:rPr lang="de-DE" sz="1200" u="none" strike="noStrike" dirty="0">
                          <a:solidFill>
                            <a:schemeClr val="tx1"/>
                          </a:solidFill>
                          <a:effectLst/>
                        </a:rPr>
                        <a:t> </a:t>
                      </a:r>
                      <a:endParaRPr lang="de-DE" sz="1200" b="0" i="0" u="none" strike="noStrike" dirty="0">
                        <a:solidFill>
                          <a:schemeClr val="tx1"/>
                        </a:solidFill>
                        <a:effectLst/>
                        <a:latin typeface="Aptos Narrow" panose="020B0004020202020204" pitchFamily="34" charset="0"/>
                      </a:endParaRPr>
                    </a:p>
                  </a:txBody>
                  <a:tcPr marL="4993" marR="4993" marT="4993" marB="0" vert="vert270" anchor="b">
                    <a:solidFill>
                      <a:schemeClr val="accent2">
                        <a:lumMod val="60000"/>
                        <a:lumOff val="40000"/>
                      </a:schemeClr>
                    </a:solidFill>
                  </a:tcPr>
                </a:tc>
                <a:tc>
                  <a:txBody>
                    <a:bodyPr/>
                    <a:lstStyle/>
                    <a:p>
                      <a:pPr algn="ctr"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2">
                        <a:lumMod val="20000"/>
                        <a:lumOff val="80000"/>
                      </a:schemeClr>
                    </a:solidFill>
                  </a:tcPr>
                </a:tc>
                <a:tc>
                  <a:txBody>
                    <a:bodyPr/>
                    <a:lstStyle/>
                    <a:p>
                      <a:pPr algn="ctr"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75000"/>
                      </a:schemeClr>
                    </a:solidFill>
                  </a:tcPr>
                </a:tc>
                <a:extLst>
                  <a:ext uri="{0D108BD9-81ED-4DB2-BD59-A6C34878D82A}">
                    <a16:rowId xmlns:a16="http://schemas.microsoft.com/office/drawing/2014/main" val="2276758503"/>
                  </a:ext>
                </a:extLst>
              </a:tr>
              <a:tr h="515667">
                <a:tc>
                  <a:txBody>
                    <a:bodyPr/>
                    <a:lstStyle/>
                    <a:p>
                      <a:pPr algn="l" fontAlgn="b"/>
                      <a:r>
                        <a:rPr lang="de-DE" sz="1200" u="none" strike="noStrike">
                          <a:effectLst/>
                        </a:rPr>
                        <a:t>3) … im Unterricht aufmerksam zu bleiben. </a:t>
                      </a:r>
                      <a:endParaRPr lang="de-DE" sz="1200" b="0" i="0" u="none" strike="noStrike">
                        <a:solidFill>
                          <a:srgbClr val="000000"/>
                        </a:solidFill>
                        <a:effectLst/>
                        <a:latin typeface="Aptos Narrow" panose="020B0004020202020204" pitchFamily="34" charset="0"/>
                      </a:endParaRPr>
                    </a:p>
                  </a:txBody>
                  <a:tcPr marL="4993" marR="4993" marT="4993" marB="0" anchor="b"/>
                </a:tc>
                <a:tc>
                  <a:txBody>
                    <a:bodyPr/>
                    <a:lstStyle/>
                    <a:p>
                      <a:pPr algn="l" fontAlgn="b"/>
                      <a:r>
                        <a:rPr lang="de-DE" sz="1200" u="none" strike="noStrike" dirty="0">
                          <a:solidFill>
                            <a:schemeClr val="tx1"/>
                          </a:solidFill>
                          <a:effectLst/>
                        </a:rPr>
                        <a:t> </a:t>
                      </a:r>
                      <a:endParaRPr lang="de-DE" sz="1200" b="0" i="0" u="none" strike="noStrike" dirty="0">
                        <a:solidFill>
                          <a:schemeClr val="tx1"/>
                        </a:solidFill>
                        <a:effectLst/>
                        <a:latin typeface="Aptos Narrow" panose="020B0004020202020204" pitchFamily="34" charset="0"/>
                      </a:endParaRPr>
                    </a:p>
                  </a:txBody>
                  <a:tcPr marL="4993" marR="4993" marT="4993" marB="0" vert="vert270" anchor="b">
                    <a:solidFill>
                      <a:schemeClr val="accent2">
                        <a:lumMod val="60000"/>
                        <a:lumOff val="40000"/>
                      </a:schemeClr>
                    </a:solidFill>
                  </a:tcPr>
                </a:tc>
                <a:tc>
                  <a:txBody>
                    <a:bodyPr/>
                    <a:lstStyle/>
                    <a:p>
                      <a:pPr algn="ctr" fontAlgn="b"/>
                      <a:r>
                        <a:rPr lang="de-DE" sz="1200" u="none" strike="noStrike">
                          <a:effectLst/>
                        </a:rPr>
                        <a:t> </a:t>
                      </a:r>
                      <a:endParaRPr lang="de-DE" sz="1200" b="0" i="0" u="none" strike="noStrike">
                        <a:solidFill>
                          <a:srgbClr val="000000"/>
                        </a:solidFill>
                        <a:effectLst/>
                        <a:latin typeface="Aptos Narrow" panose="020B0004020202020204" pitchFamily="34" charset="0"/>
                      </a:endParaRPr>
                    </a:p>
                  </a:txBody>
                  <a:tcPr marL="4993" marR="4993" marT="4993" marB="0" vert="vert270" anchor="b">
                    <a:solidFill>
                      <a:schemeClr val="accent2">
                        <a:lumMod val="20000"/>
                        <a:lumOff val="80000"/>
                      </a:schemeClr>
                    </a:solidFill>
                  </a:tcPr>
                </a:tc>
                <a:tc>
                  <a:txBody>
                    <a:bodyPr/>
                    <a:lstStyle/>
                    <a:p>
                      <a:pPr algn="ctr"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75000"/>
                      </a:schemeClr>
                    </a:solidFill>
                  </a:tcPr>
                </a:tc>
                <a:extLst>
                  <a:ext uri="{0D108BD9-81ED-4DB2-BD59-A6C34878D82A}">
                    <a16:rowId xmlns:a16="http://schemas.microsoft.com/office/drawing/2014/main" val="395530949"/>
                  </a:ext>
                </a:extLst>
              </a:tr>
              <a:tr h="515667">
                <a:tc>
                  <a:txBody>
                    <a:bodyPr/>
                    <a:lstStyle/>
                    <a:p>
                      <a:pPr algn="l" fontAlgn="b"/>
                      <a:r>
                        <a:rPr lang="de-DE" sz="1200" u="none" strike="noStrike">
                          <a:effectLst/>
                        </a:rPr>
                        <a:t>4) … mich mit dem Thema so lange zu beschäftigen, bis ich es wirklich verstanden habe. </a:t>
                      </a:r>
                      <a:endParaRPr lang="de-DE" sz="1200" b="0" i="0" u="none" strike="noStrike">
                        <a:solidFill>
                          <a:srgbClr val="000000"/>
                        </a:solidFill>
                        <a:effectLst/>
                        <a:latin typeface="Aptos Narrow" panose="020B0004020202020204" pitchFamily="34" charset="0"/>
                      </a:endParaRPr>
                    </a:p>
                  </a:txBody>
                  <a:tcPr marL="4993" marR="4993" marT="4993" marB="0" anchor="b"/>
                </a:tc>
                <a:tc>
                  <a:txBody>
                    <a:bodyPr/>
                    <a:lstStyle/>
                    <a:p>
                      <a:pPr algn="l" fontAlgn="b"/>
                      <a:r>
                        <a:rPr lang="de-DE" sz="1200" u="none" strike="noStrike" dirty="0">
                          <a:solidFill>
                            <a:schemeClr val="tx1"/>
                          </a:solidFill>
                          <a:effectLst/>
                        </a:rPr>
                        <a:t> </a:t>
                      </a:r>
                      <a:endParaRPr lang="de-DE" sz="1200" b="0" i="0" u="none" strike="noStrike" dirty="0">
                        <a:solidFill>
                          <a:schemeClr val="tx1"/>
                        </a:solidFill>
                        <a:effectLst/>
                        <a:latin typeface="Aptos Narrow" panose="020B0004020202020204" pitchFamily="34" charset="0"/>
                      </a:endParaRPr>
                    </a:p>
                  </a:txBody>
                  <a:tcPr marL="4993" marR="4993" marT="4993" marB="0" vert="vert270" anchor="b">
                    <a:solidFill>
                      <a:schemeClr val="accent2">
                        <a:lumMod val="60000"/>
                        <a:lumOff val="40000"/>
                      </a:schemeClr>
                    </a:solidFill>
                  </a:tcPr>
                </a:tc>
                <a:tc>
                  <a:txBody>
                    <a:bodyPr/>
                    <a:lstStyle/>
                    <a:p>
                      <a:pPr algn="l" fontAlgn="b"/>
                      <a:r>
                        <a:rPr lang="de-DE" sz="1200" u="none" strike="noStrike">
                          <a:effectLst/>
                        </a:rPr>
                        <a:t> </a:t>
                      </a:r>
                      <a:endParaRPr lang="de-DE" sz="1200" b="0" i="0" u="none" strike="noStrike">
                        <a:solidFill>
                          <a:srgbClr val="000000"/>
                        </a:solidFill>
                        <a:effectLst/>
                        <a:latin typeface="Aptos Narrow" panose="020B0004020202020204" pitchFamily="34" charset="0"/>
                      </a:endParaRPr>
                    </a:p>
                  </a:txBody>
                  <a:tcPr marL="4993" marR="4993" marT="4993"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75000"/>
                      </a:schemeClr>
                    </a:solidFill>
                  </a:tcPr>
                </a:tc>
                <a:extLst>
                  <a:ext uri="{0D108BD9-81ED-4DB2-BD59-A6C34878D82A}">
                    <a16:rowId xmlns:a16="http://schemas.microsoft.com/office/drawing/2014/main" val="3636060860"/>
                  </a:ext>
                </a:extLst>
              </a:tr>
              <a:tr h="515667">
                <a:tc>
                  <a:txBody>
                    <a:bodyPr/>
                    <a:lstStyle/>
                    <a:p>
                      <a:pPr algn="l" fontAlgn="b"/>
                      <a:r>
                        <a:rPr lang="de-DE" sz="1200" u="none" strike="noStrike">
                          <a:effectLst/>
                        </a:rPr>
                        <a:t> </a:t>
                      </a:r>
                      <a:endParaRPr lang="de-DE" sz="1200" b="0" i="0" u="none" strike="noStrike">
                        <a:solidFill>
                          <a:srgbClr val="000000"/>
                        </a:solidFill>
                        <a:effectLst/>
                        <a:latin typeface="Aptos Narrow" panose="020B0004020202020204" pitchFamily="34" charset="0"/>
                      </a:endParaRPr>
                    </a:p>
                  </a:txBody>
                  <a:tcPr marL="4993" marR="4993" marT="4993" marB="0" anchor="b"/>
                </a:tc>
                <a:tc>
                  <a:txBody>
                    <a:bodyPr/>
                    <a:lstStyle/>
                    <a:p>
                      <a:pPr algn="l" fontAlgn="b"/>
                      <a:r>
                        <a:rPr lang="de-DE" sz="1200" u="none" strike="noStrike" dirty="0">
                          <a:solidFill>
                            <a:schemeClr val="tx1"/>
                          </a:solidFill>
                          <a:effectLst/>
                        </a:rPr>
                        <a:t> </a:t>
                      </a:r>
                      <a:endParaRPr lang="de-DE" sz="1200" b="0" i="0" u="none" strike="noStrike" dirty="0">
                        <a:solidFill>
                          <a:schemeClr val="tx1"/>
                        </a:solidFill>
                        <a:effectLst/>
                        <a:latin typeface="Aptos Narrow" panose="020B0004020202020204" pitchFamily="34" charset="0"/>
                      </a:endParaRPr>
                    </a:p>
                  </a:txBody>
                  <a:tcPr marL="4993" marR="4993" marT="4993"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4993" marR="4993" marT="4993" marB="0" vert="vert270" anchor="b">
                    <a:solidFill>
                      <a:schemeClr val="accent6">
                        <a:lumMod val="75000"/>
                      </a:schemeClr>
                    </a:solidFill>
                  </a:tcPr>
                </a:tc>
                <a:extLst>
                  <a:ext uri="{0D108BD9-81ED-4DB2-BD59-A6C34878D82A}">
                    <a16:rowId xmlns:a16="http://schemas.microsoft.com/office/drawing/2014/main" val="1873638538"/>
                  </a:ext>
                </a:extLst>
              </a:tr>
            </a:tbl>
          </a:graphicData>
        </a:graphic>
      </p:graphicFrame>
      <p:sp>
        <p:nvSpPr>
          <p:cNvPr id="14" name="Inhaltsplatzhalter 7">
            <a:extLst>
              <a:ext uri="{FF2B5EF4-FFF2-40B4-BE49-F238E27FC236}">
                <a16:creationId xmlns:a16="http://schemas.microsoft.com/office/drawing/2014/main" id="{D602C8CE-C216-FA8A-C723-EB6C3826228F}"/>
              </a:ext>
            </a:extLst>
          </p:cNvPr>
          <p:cNvSpPr txBox="1">
            <a:spLocks/>
          </p:cNvSpPr>
          <p:nvPr/>
        </p:nvSpPr>
        <p:spPr>
          <a:xfrm>
            <a:off x="516726" y="3264232"/>
            <a:ext cx="9652003" cy="1548464"/>
          </a:xfrm>
          <a:prstGeom prst="rect">
            <a:avLst/>
          </a:prstGeom>
        </p:spPr>
        <p:txBody>
          <a:bodyPr vert="horz" lIns="0" tIns="0" rIns="0" bIns="0" rtlCol="0">
            <a:normAutofit/>
          </a:bodyPr>
          <a:lstStyle>
            <a:lvl1pPr marL="0" indent="0" algn="l" defTabSz="1007943" rtl="0" eaLnBrk="1" latinLnBrk="0" hangingPunct="1">
              <a:lnSpc>
                <a:spcPct val="90000"/>
              </a:lnSpc>
              <a:spcBef>
                <a:spcPts val="1102"/>
              </a:spcBef>
              <a:buFont typeface="Arial" panose="020B0604020202020204" pitchFamily="34" charset="0"/>
              <a:buNone/>
              <a:defRPr sz="3086" kern="1200">
                <a:solidFill>
                  <a:schemeClr val="accent3"/>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600" b="0" i="0" u="none" strike="noStrike" kern="1200" cap="none" spc="0" normalizeH="0" baseline="0" noProof="0" dirty="0">
              <a:ln>
                <a:noFill/>
              </a:ln>
              <a:solidFill>
                <a:prstClr val="black"/>
              </a:solidFill>
              <a:effectLst/>
              <a:uLnTx/>
              <a:uFillTx/>
              <a:latin typeface="PT Sans"/>
              <a:ea typeface="+mn-ea"/>
              <a:cs typeface="+mn-cs"/>
            </a:endParaRPr>
          </a:p>
        </p:txBody>
      </p:sp>
      <p:sp>
        <p:nvSpPr>
          <p:cNvPr id="16" name="Inhaltsplatzhalter 7">
            <a:extLst>
              <a:ext uri="{FF2B5EF4-FFF2-40B4-BE49-F238E27FC236}">
                <a16:creationId xmlns:a16="http://schemas.microsoft.com/office/drawing/2014/main" id="{6D7C93E0-F627-2707-7E56-9F4D1B52F7C1}"/>
              </a:ext>
            </a:extLst>
          </p:cNvPr>
          <p:cNvSpPr txBox="1">
            <a:spLocks/>
          </p:cNvSpPr>
          <p:nvPr/>
        </p:nvSpPr>
        <p:spPr>
          <a:xfrm>
            <a:off x="516726" y="4512010"/>
            <a:ext cx="9651999" cy="1548464"/>
          </a:xfrm>
          <a:prstGeom prst="rect">
            <a:avLst/>
          </a:prstGeom>
        </p:spPr>
        <p:txBody>
          <a:bodyPr vert="horz" lIns="0" tIns="0" rIns="0" bIns="0" rtlCol="0">
            <a:normAutofit/>
          </a:bodyPr>
          <a:lstStyle>
            <a:lvl1pPr marL="0" indent="0" algn="l" defTabSz="1007943" rtl="0" eaLnBrk="1" latinLnBrk="0" hangingPunct="1">
              <a:lnSpc>
                <a:spcPct val="90000"/>
              </a:lnSpc>
              <a:spcBef>
                <a:spcPts val="1102"/>
              </a:spcBef>
              <a:buFont typeface="Arial" panose="020B0604020202020204" pitchFamily="34" charset="0"/>
              <a:buNone/>
              <a:defRPr sz="3086" kern="1200">
                <a:solidFill>
                  <a:schemeClr val="accent3"/>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600" b="0" i="0" u="none" strike="noStrike" kern="1200" cap="none" spc="0" normalizeH="0" baseline="0" noProof="0" dirty="0">
              <a:ln>
                <a:noFill/>
              </a:ln>
              <a:solidFill>
                <a:prstClr val="black"/>
              </a:solidFill>
              <a:effectLst/>
              <a:uLnTx/>
              <a:uFillTx/>
              <a:latin typeface="PT Sans"/>
              <a:ea typeface="+mn-ea"/>
              <a:cs typeface="+mn-cs"/>
            </a:endParaRPr>
          </a:p>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800" b="0" i="0" u="none" strike="noStrike" kern="1200" cap="none" spc="0" normalizeH="0" baseline="0" noProof="0" dirty="0">
              <a:ln>
                <a:noFill/>
              </a:ln>
              <a:solidFill>
                <a:prstClr val="black"/>
              </a:solidFill>
              <a:effectLst/>
              <a:uLnTx/>
              <a:uFillTx/>
              <a:latin typeface="PT Sans"/>
              <a:ea typeface="+mn-ea"/>
              <a:cs typeface="+mn-cs"/>
            </a:endParaRPr>
          </a:p>
        </p:txBody>
      </p:sp>
      <p:sp>
        <p:nvSpPr>
          <p:cNvPr id="20" name="Inhaltsplatzhalter 7">
            <a:extLst>
              <a:ext uri="{FF2B5EF4-FFF2-40B4-BE49-F238E27FC236}">
                <a16:creationId xmlns:a16="http://schemas.microsoft.com/office/drawing/2014/main" id="{1181DE3B-5A18-1AF6-62EE-C60D6F646C95}"/>
              </a:ext>
            </a:extLst>
          </p:cNvPr>
          <p:cNvSpPr txBox="1">
            <a:spLocks/>
          </p:cNvSpPr>
          <p:nvPr/>
        </p:nvSpPr>
        <p:spPr>
          <a:xfrm>
            <a:off x="523088" y="5810376"/>
            <a:ext cx="9651999" cy="1548464"/>
          </a:xfrm>
          <a:prstGeom prst="rect">
            <a:avLst/>
          </a:prstGeom>
        </p:spPr>
        <p:txBody>
          <a:bodyPr vert="horz" lIns="0" tIns="0" rIns="0" bIns="0" rtlCol="0">
            <a:normAutofit/>
          </a:bodyPr>
          <a:lstStyle>
            <a:lvl1pPr marL="0" indent="0" algn="l" defTabSz="1007943" rtl="0" eaLnBrk="1" latinLnBrk="0" hangingPunct="1">
              <a:lnSpc>
                <a:spcPct val="90000"/>
              </a:lnSpc>
              <a:spcBef>
                <a:spcPts val="1102"/>
              </a:spcBef>
              <a:buFont typeface="Arial" panose="020B0604020202020204" pitchFamily="34" charset="0"/>
              <a:buNone/>
              <a:defRPr sz="3086" kern="1200">
                <a:solidFill>
                  <a:schemeClr val="accent3"/>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800" b="0" i="0" u="none" strike="noStrike" kern="1200" cap="none" spc="0" normalizeH="0" baseline="0" noProof="0" dirty="0">
              <a:ln>
                <a:noFill/>
              </a:ln>
              <a:solidFill>
                <a:prstClr val="black"/>
              </a:solidFill>
              <a:effectLst/>
              <a:uLnTx/>
              <a:uFillTx/>
              <a:latin typeface="PT Sans"/>
              <a:ea typeface="+mn-ea"/>
              <a:cs typeface="+mn-cs"/>
            </a:endParaRPr>
          </a:p>
        </p:txBody>
      </p:sp>
      <p:pic>
        <p:nvPicPr>
          <p:cNvPr id="1026" name="Picture 2" descr="Copy writing ">
            <a:extLst>
              <a:ext uri="{FF2B5EF4-FFF2-40B4-BE49-F238E27FC236}">
                <a16:creationId xmlns:a16="http://schemas.microsoft.com/office/drawing/2014/main" id="{F3CFA3F0-BDF1-16C0-9658-BD3E5F3E70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731" y="1097885"/>
            <a:ext cx="387868" cy="387868"/>
          </a:xfrm>
          <a:prstGeom prst="rect">
            <a:avLst/>
          </a:prstGeom>
          <a:noFill/>
          <a:extLst>
            <a:ext uri="{909E8E84-426E-40DD-AFC4-6F175D3DCCD1}">
              <a14:hiddenFill xmlns:a14="http://schemas.microsoft.com/office/drawing/2010/main">
                <a:solidFill>
                  <a:srgbClr val="FFFFFF"/>
                </a:solidFill>
              </a14:hiddenFill>
            </a:ext>
          </a:extLst>
        </p:spPr>
      </p:pic>
      <p:sp>
        <p:nvSpPr>
          <p:cNvPr id="13" name="Rechteck 12">
            <a:extLst>
              <a:ext uri="{FF2B5EF4-FFF2-40B4-BE49-F238E27FC236}">
                <a16:creationId xmlns:a16="http://schemas.microsoft.com/office/drawing/2014/main" id="{6F5FDD07-0F8E-732E-FD62-752106F3CB2E}"/>
              </a:ext>
            </a:extLst>
          </p:cNvPr>
          <p:cNvSpPr/>
          <p:nvPr/>
        </p:nvSpPr>
        <p:spPr>
          <a:xfrm>
            <a:off x="145473" y="1002890"/>
            <a:ext cx="10424204" cy="6002894"/>
          </a:xfrm>
          <a:custGeom>
            <a:avLst/>
            <a:gdLst>
              <a:gd name="connsiteX0" fmla="*/ 0 w 10424204"/>
              <a:gd name="connsiteY0" fmla="*/ 0 h 6002894"/>
              <a:gd name="connsiteX1" fmla="*/ 10424204 w 10424204"/>
              <a:gd name="connsiteY1" fmla="*/ 0 h 6002894"/>
              <a:gd name="connsiteX2" fmla="*/ 10424204 w 10424204"/>
              <a:gd name="connsiteY2" fmla="*/ 6002894 h 6002894"/>
              <a:gd name="connsiteX3" fmla="*/ 0 w 10424204"/>
              <a:gd name="connsiteY3" fmla="*/ 6002894 h 6002894"/>
              <a:gd name="connsiteX4" fmla="*/ 0 w 10424204"/>
              <a:gd name="connsiteY4" fmla="*/ 0 h 6002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4204" h="6002894" extrusionOk="0">
                <a:moveTo>
                  <a:pt x="0" y="0"/>
                </a:moveTo>
                <a:cubicBezTo>
                  <a:pt x="2518601" y="168591"/>
                  <a:pt x="8571460" y="-84120"/>
                  <a:pt x="10424204" y="0"/>
                </a:cubicBezTo>
                <a:cubicBezTo>
                  <a:pt x="10283810" y="1763583"/>
                  <a:pt x="10454033" y="5333872"/>
                  <a:pt x="10424204" y="6002894"/>
                </a:cubicBezTo>
                <a:cubicBezTo>
                  <a:pt x="6059395" y="5946817"/>
                  <a:pt x="4282442" y="6111204"/>
                  <a:pt x="0" y="6002894"/>
                </a:cubicBezTo>
                <a:cubicBezTo>
                  <a:pt x="67821" y="3828783"/>
                  <a:pt x="162610" y="2939583"/>
                  <a:pt x="0" y="0"/>
                </a:cubicBezTo>
                <a:close/>
              </a:path>
            </a:pathLst>
          </a:custGeom>
          <a:noFill/>
          <a:ln>
            <a:solidFill>
              <a:schemeClr val="tx1"/>
            </a:solidFill>
            <a:extLst>
              <a:ext uri="{C807C97D-BFC1-408E-A445-0C87EB9F89A2}">
                <ask:lineSketchStyleProps xmlns:ask="http://schemas.microsoft.com/office/drawing/2018/sketchyshapes" sd="4056576665">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PT Sans"/>
              <a:ea typeface="+mn-ea"/>
              <a:cs typeface="+mn-cs"/>
            </a:endParaRPr>
          </a:p>
        </p:txBody>
      </p:sp>
      <p:sp>
        <p:nvSpPr>
          <p:cNvPr id="15" name="Rechteck 14">
            <a:extLst>
              <a:ext uri="{FF2B5EF4-FFF2-40B4-BE49-F238E27FC236}">
                <a16:creationId xmlns:a16="http://schemas.microsoft.com/office/drawing/2014/main" id="{0F9B35AE-705D-CDFC-923A-295133B24497}"/>
              </a:ext>
            </a:extLst>
          </p:cNvPr>
          <p:cNvSpPr/>
          <p:nvPr/>
        </p:nvSpPr>
        <p:spPr>
          <a:xfrm>
            <a:off x="516727" y="1426252"/>
            <a:ext cx="9539480" cy="233981"/>
          </a:xfrm>
          <a:custGeom>
            <a:avLst/>
            <a:gdLst>
              <a:gd name="connsiteX0" fmla="*/ 0 w 9539480"/>
              <a:gd name="connsiteY0" fmla="*/ 0 h 233981"/>
              <a:gd name="connsiteX1" fmla="*/ 872181 w 9539480"/>
              <a:gd name="connsiteY1" fmla="*/ 0 h 233981"/>
              <a:gd name="connsiteX2" fmla="*/ 1744362 w 9539480"/>
              <a:gd name="connsiteY2" fmla="*/ 0 h 233981"/>
              <a:gd name="connsiteX3" fmla="*/ 2616543 w 9539480"/>
              <a:gd name="connsiteY3" fmla="*/ 0 h 233981"/>
              <a:gd name="connsiteX4" fmla="*/ 3488724 w 9539480"/>
              <a:gd name="connsiteY4" fmla="*/ 0 h 233981"/>
              <a:gd name="connsiteX5" fmla="*/ 4360905 w 9539480"/>
              <a:gd name="connsiteY5" fmla="*/ 0 h 233981"/>
              <a:gd name="connsiteX6" fmla="*/ 4946902 w 9539480"/>
              <a:gd name="connsiteY6" fmla="*/ 0 h 233981"/>
              <a:gd name="connsiteX7" fmla="*/ 5342109 w 9539480"/>
              <a:gd name="connsiteY7" fmla="*/ 0 h 233981"/>
              <a:gd name="connsiteX8" fmla="*/ 5928105 w 9539480"/>
              <a:gd name="connsiteY8" fmla="*/ 0 h 233981"/>
              <a:gd name="connsiteX9" fmla="*/ 6800286 w 9539480"/>
              <a:gd name="connsiteY9" fmla="*/ 0 h 233981"/>
              <a:gd name="connsiteX10" fmla="*/ 7290888 w 9539480"/>
              <a:gd name="connsiteY10" fmla="*/ 0 h 233981"/>
              <a:gd name="connsiteX11" fmla="*/ 7972280 w 9539480"/>
              <a:gd name="connsiteY11" fmla="*/ 0 h 233981"/>
              <a:gd name="connsiteX12" fmla="*/ 8653671 w 9539480"/>
              <a:gd name="connsiteY12" fmla="*/ 0 h 233981"/>
              <a:gd name="connsiteX13" fmla="*/ 9539480 w 9539480"/>
              <a:gd name="connsiteY13" fmla="*/ 0 h 233981"/>
              <a:gd name="connsiteX14" fmla="*/ 9539480 w 9539480"/>
              <a:gd name="connsiteY14" fmla="*/ 233981 h 233981"/>
              <a:gd name="connsiteX15" fmla="*/ 9144273 w 9539480"/>
              <a:gd name="connsiteY15" fmla="*/ 233981 h 233981"/>
              <a:gd name="connsiteX16" fmla="*/ 8558276 w 9539480"/>
              <a:gd name="connsiteY16" fmla="*/ 233981 h 233981"/>
              <a:gd name="connsiteX17" fmla="*/ 7972280 w 9539480"/>
              <a:gd name="connsiteY17" fmla="*/ 233981 h 233981"/>
              <a:gd name="connsiteX18" fmla="*/ 7195493 w 9539480"/>
              <a:gd name="connsiteY18" fmla="*/ 233981 h 233981"/>
              <a:gd name="connsiteX19" fmla="*/ 6800286 w 9539480"/>
              <a:gd name="connsiteY19" fmla="*/ 233981 h 233981"/>
              <a:gd name="connsiteX20" fmla="*/ 5928105 w 9539480"/>
              <a:gd name="connsiteY20" fmla="*/ 233981 h 233981"/>
              <a:gd name="connsiteX21" fmla="*/ 5342109 w 9539480"/>
              <a:gd name="connsiteY21" fmla="*/ 233981 h 233981"/>
              <a:gd name="connsiteX22" fmla="*/ 4756112 w 9539480"/>
              <a:gd name="connsiteY22" fmla="*/ 233981 h 233981"/>
              <a:gd name="connsiteX23" fmla="*/ 4265510 w 9539480"/>
              <a:gd name="connsiteY23" fmla="*/ 233981 h 233981"/>
              <a:gd name="connsiteX24" fmla="*/ 3774909 w 9539480"/>
              <a:gd name="connsiteY24" fmla="*/ 233981 h 233981"/>
              <a:gd name="connsiteX25" fmla="*/ 3379701 w 9539480"/>
              <a:gd name="connsiteY25" fmla="*/ 233981 h 233981"/>
              <a:gd name="connsiteX26" fmla="*/ 2698310 w 9539480"/>
              <a:gd name="connsiteY26" fmla="*/ 233981 h 233981"/>
              <a:gd name="connsiteX27" fmla="*/ 1826129 w 9539480"/>
              <a:gd name="connsiteY27" fmla="*/ 233981 h 233981"/>
              <a:gd name="connsiteX28" fmla="*/ 1240132 w 9539480"/>
              <a:gd name="connsiteY28" fmla="*/ 233981 h 233981"/>
              <a:gd name="connsiteX29" fmla="*/ 749531 w 9539480"/>
              <a:gd name="connsiteY29" fmla="*/ 233981 h 233981"/>
              <a:gd name="connsiteX30" fmla="*/ 0 w 9539480"/>
              <a:gd name="connsiteY30" fmla="*/ 233981 h 233981"/>
              <a:gd name="connsiteX31" fmla="*/ 0 w 9539480"/>
              <a:gd name="connsiteY31" fmla="*/ 0 h 233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539480" h="233981" fill="none" extrusionOk="0">
                <a:moveTo>
                  <a:pt x="0" y="0"/>
                </a:moveTo>
                <a:cubicBezTo>
                  <a:pt x="375722" y="39789"/>
                  <a:pt x="502750" y="-43071"/>
                  <a:pt x="872181" y="0"/>
                </a:cubicBezTo>
                <a:cubicBezTo>
                  <a:pt x="1241612" y="43071"/>
                  <a:pt x="1518389" y="33019"/>
                  <a:pt x="1744362" y="0"/>
                </a:cubicBezTo>
                <a:cubicBezTo>
                  <a:pt x="1970335" y="-33019"/>
                  <a:pt x="2250190" y="19158"/>
                  <a:pt x="2616543" y="0"/>
                </a:cubicBezTo>
                <a:cubicBezTo>
                  <a:pt x="2982896" y="-19158"/>
                  <a:pt x="3070846" y="13699"/>
                  <a:pt x="3488724" y="0"/>
                </a:cubicBezTo>
                <a:cubicBezTo>
                  <a:pt x="3906602" y="-13699"/>
                  <a:pt x="4085965" y="1401"/>
                  <a:pt x="4360905" y="0"/>
                </a:cubicBezTo>
                <a:cubicBezTo>
                  <a:pt x="4635845" y="-1401"/>
                  <a:pt x="4828523" y="-25823"/>
                  <a:pt x="4946902" y="0"/>
                </a:cubicBezTo>
                <a:cubicBezTo>
                  <a:pt x="5065281" y="25823"/>
                  <a:pt x="5258288" y="-11850"/>
                  <a:pt x="5342109" y="0"/>
                </a:cubicBezTo>
                <a:cubicBezTo>
                  <a:pt x="5425930" y="11850"/>
                  <a:pt x="5672156" y="9090"/>
                  <a:pt x="5928105" y="0"/>
                </a:cubicBezTo>
                <a:cubicBezTo>
                  <a:pt x="6184054" y="-9090"/>
                  <a:pt x="6369096" y="17789"/>
                  <a:pt x="6800286" y="0"/>
                </a:cubicBezTo>
                <a:cubicBezTo>
                  <a:pt x="7231476" y="-17789"/>
                  <a:pt x="7065188" y="17599"/>
                  <a:pt x="7290888" y="0"/>
                </a:cubicBezTo>
                <a:cubicBezTo>
                  <a:pt x="7516588" y="-17599"/>
                  <a:pt x="7675343" y="12577"/>
                  <a:pt x="7972280" y="0"/>
                </a:cubicBezTo>
                <a:cubicBezTo>
                  <a:pt x="8269217" y="-12577"/>
                  <a:pt x="8328422" y="-18450"/>
                  <a:pt x="8653671" y="0"/>
                </a:cubicBezTo>
                <a:cubicBezTo>
                  <a:pt x="8978920" y="18450"/>
                  <a:pt x="9177132" y="-16949"/>
                  <a:pt x="9539480" y="0"/>
                </a:cubicBezTo>
                <a:cubicBezTo>
                  <a:pt x="9537724" y="105013"/>
                  <a:pt x="9529954" y="159218"/>
                  <a:pt x="9539480" y="233981"/>
                </a:cubicBezTo>
                <a:cubicBezTo>
                  <a:pt x="9345483" y="216479"/>
                  <a:pt x="9330155" y="244029"/>
                  <a:pt x="9144273" y="233981"/>
                </a:cubicBezTo>
                <a:cubicBezTo>
                  <a:pt x="8958391" y="223933"/>
                  <a:pt x="8792687" y="246945"/>
                  <a:pt x="8558276" y="233981"/>
                </a:cubicBezTo>
                <a:cubicBezTo>
                  <a:pt x="8323865" y="221017"/>
                  <a:pt x="8134479" y="239748"/>
                  <a:pt x="7972280" y="233981"/>
                </a:cubicBezTo>
                <a:cubicBezTo>
                  <a:pt x="7810081" y="228214"/>
                  <a:pt x="7515567" y="209930"/>
                  <a:pt x="7195493" y="233981"/>
                </a:cubicBezTo>
                <a:cubicBezTo>
                  <a:pt x="6875419" y="258032"/>
                  <a:pt x="6954116" y="252979"/>
                  <a:pt x="6800286" y="233981"/>
                </a:cubicBezTo>
                <a:cubicBezTo>
                  <a:pt x="6646456" y="214983"/>
                  <a:pt x="6338057" y="260093"/>
                  <a:pt x="5928105" y="233981"/>
                </a:cubicBezTo>
                <a:cubicBezTo>
                  <a:pt x="5518153" y="207869"/>
                  <a:pt x="5493042" y="220533"/>
                  <a:pt x="5342109" y="233981"/>
                </a:cubicBezTo>
                <a:cubicBezTo>
                  <a:pt x="5191176" y="247429"/>
                  <a:pt x="4984727" y="252742"/>
                  <a:pt x="4756112" y="233981"/>
                </a:cubicBezTo>
                <a:cubicBezTo>
                  <a:pt x="4527497" y="215220"/>
                  <a:pt x="4445743" y="232019"/>
                  <a:pt x="4265510" y="233981"/>
                </a:cubicBezTo>
                <a:cubicBezTo>
                  <a:pt x="4085277" y="235943"/>
                  <a:pt x="3995647" y="233083"/>
                  <a:pt x="3774909" y="233981"/>
                </a:cubicBezTo>
                <a:cubicBezTo>
                  <a:pt x="3554171" y="234879"/>
                  <a:pt x="3565954" y="215415"/>
                  <a:pt x="3379701" y="233981"/>
                </a:cubicBezTo>
                <a:cubicBezTo>
                  <a:pt x="3193448" y="252547"/>
                  <a:pt x="2858513" y="207741"/>
                  <a:pt x="2698310" y="233981"/>
                </a:cubicBezTo>
                <a:cubicBezTo>
                  <a:pt x="2538107" y="260221"/>
                  <a:pt x="2210584" y="246481"/>
                  <a:pt x="1826129" y="233981"/>
                </a:cubicBezTo>
                <a:cubicBezTo>
                  <a:pt x="1441674" y="221481"/>
                  <a:pt x="1448671" y="234517"/>
                  <a:pt x="1240132" y="233981"/>
                </a:cubicBezTo>
                <a:cubicBezTo>
                  <a:pt x="1031593" y="233445"/>
                  <a:pt x="932911" y="215115"/>
                  <a:pt x="749531" y="233981"/>
                </a:cubicBezTo>
                <a:cubicBezTo>
                  <a:pt x="566151" y="252847"/>
                  <a:pt x="329629" y="268467"/>
                  <a:pt x="0" y="233981"/>
                </a:cubicBezTo>
                <a:cubicBezTo>
                  <a:pt x="7345" y="174241"/>
                  <a:pt x="9651" y="109910"/>
                  <a:pt x="0" y="0"/>
                </a:cubicBezTo>
                <a:close/>
              </a:path>
              <a:path w="9539480" h="233981" stroke="0" extrusionOk="0">
                <a:moveTo>
                  <a:pt x="0" y="0"/>
                </a:moveTo>
                <a:cubicBezTo>
                  <a:pt x="185997" y="7085"/>
                  <a:pt x="239980" y="2549"/>
                  <a:pt x="395207" y="0"/>
                </a:cubicBezTo>
                <a:cubicBezTo>
                  <a:pt x="550434" y="-2549"/>
                  <a:pt x="850509" y="2981"/>
                  <a:pt x="981204" y="0"/>
                </a:cubicBezTo>
                <a:cubicBezTo>
                  <a:pt x="1111899" y="-2981"/>
                  <a:pt x="1256818" y="15778"/>
                  <a:pt x="1471805" y="0"/>
                </a:cubicBezTo>
                <a:cubicBezTo>
                  <a:pt x="1686792" y="-15778"/>
                  <a:pt x="1903776" y="1723"/>
                  <a:pt x="2248592" y="0"/>
                </a:cubicBezTo>
                <a:cubicBezTo>
                  <a:pt x="2593408" y="-1723"/>
                  <a:pt x="2504157" y="2437"/>
                  <a:pt x="2739194" y="0"/>
                </a:cubicBezTo>
                <a:cubicBezTo>
                  <a:pt x="2974231" y="-2437"/>
                  <a:pt x="3052115" y="3536"/>
                  <a:pt x="3134401" y="0"/>
                </a:cubicBezTo>
                <a:cubicBezTo>
                  <a:pt x="3216687" y="-3536"/>
                  <a:pt x="3565372" y="8859"/>
                  <a:pt x="3911187" y="0"/>
                </a:cubicBezTo>
                <a:cubicBezTo>
                  <a:pt x="4257002" y="-8859"/>
                  <a:pt x="4491892" y="-10958"/>
                  <a:pt x="4687973" y="0"/>
                </a:cubicBezTo>
                <a:cubicBezTo>
                  <a:pt x="4884054" y="10958"/>
                  <a:pt x="5061090" y="-22362"/>
                  <a:pt x="5178575" y="0"/>
                </a:cubicBezTo>
                <a:cubicBezTo>
                  <a:pt x="5296060" y="22362"/>
                  <a:pt x="5524765" y="-29937"/>
                  <a:pt x="5859966" y="0"/>
                </a:cubicBezTo>
                <a:cubicBezTo>
                  <a:pt x="6195167" y="29937"/>
                  <a:pt x="6254075" y="11254"/>
                  <a:pt x="6445963" y="0"/>
                </a:cubicBezTo>
                <a:cubicBezTo>
                  <a:pt x="6637851" y="-11254"/>
                  <a:pt x="6712831" y="-12315"/>
                  <a:pt x="6841170" y="0"/>
                </a:cubicBezTo>
                <a:cubicBezTo>
                  <a:pt x="6969509" y="12315"/>
                  <a:pt x="7452443" y="-30030"/>
                  <a:pt x="7713351" y="0"/>
                </a:cubicBezTo>
                <a:cubicBezTo>
                  <a:pt x="7974259" y="30030"/>
                  <a:pt x="8021470" y="13316"/>
                  <a:pt x="8203953" y="0"/>
                </a:cubicBezTo>
                <a:cubicBezTo>
                  <a:pt x="8386436" y="-13316"/>
                  <a:pt x="9210654" y="-63776"/>
                  <a:pt x="9539480" y="0"/>
                </a:cubicBezTo>
                <a:cubicBezTo>
                  <a:pt x="9532551" y="47933"/>
                  <a:pt x="9529113" y="186968"/>
                  <a:pt x="9539480" y="233981"/>
                </a:cubicBezTo>
                <a:cubicBezTo>
                  <a:pt x="9406666" y="256674"/>
                  <a:pt x="9130220" y="229894"/>
                  <a:pt x="8953483" y="233981"/>
                </a:cubicBezTo>
                <a:cubicBezTo>
                  <a:pt x="8776746" y="238068"/>
                  <a:pt x="8395241" y="241353"/>
                  <a:pt x="8081302" y="233981"/>
                </a:cubicBezTo>
                <a:cubicBezTo>
                  <a:pt x="7767363" y="226609"/>
                  <a:pt x="7416583" y="198082"/>
                  <a:pt x="7209121" y="233981"/>
                </a:cubicBezTo>
                <a:cubicBezTo>
                  <a:pt x="7001659" y="269880"/>
                  <a:pt x="6561830" y="239907"/>
                  <a:pt x="6336940" y="233981"/>
                </a:cubicBezTo>
                <a:cubicBezTo>
                  <a:pt x="6112050" y="228055"/>
                  <a:pt x="5858584" y="267254"/>
                  <a:pt x="5655549" y="233981"/>
                </a:cubicBezTo>
                <a:cubicBezTo>
                  <a:pt x="5452514" y="200708"/>
                  <a:pt x="5339038" y="251966"/>
                  <a:pt x="5069552" y="233981"/>
                </a:cubicBezTo>
                <a:cubicBezTo>
                  <a:pt x="4800066" y="215996"/>
                  <a:pt x="4724804" y="221280"/>
                  <a:pt x="4388161" y="233981"/>
                </a:cubicBezTo>
                <a:cubicBezTo>
                  <a:pt x="4051518" y="246682"/>
                  <a:pt x="4133278" y="227547"/>
                  <a:pt x="3992954" y="233981"/>
                </a:cubicBezTo>
                <a:cubicBezTo>
                  <a:pt x="3852630" y="240415"/>
                  <a:pt x="3609637" y="224702"/>
                  <a:pt x="3311562" y="233981"/>
                </a:cubicBezTo>
                <a:cubicBezTo>
                  <a:pt x="3013487" y="243260"/>
                  <a:pt x="2807803" y="233672"/>
                  <a:pt x="2534776" y="233981"/>
                </a:cubicBezTo>
                <a:cubicBezTo>
                  <a:pt x="2261749" y="234290"/>
                  <a:pt x="2001808" y="191159"/>
                  <a:pt x="1662595" y="233981"/>
                </a:cubicBezTo>
                <a:cubicBezTo>
                  <a:pt x="1323382" y="276803"/>
                  <a:pt x="1461020" y="250781"/>
                  <a:pt x="1267388" y="233981"/>
                </a:cubicBezTo>
                <a:cubicBezTo>
                  <a:pt x="1073756" y="217181"/>
                  <a:pt x="994981" y="216737"/>
                  <a:pt x="872181" y="233981"/>
                </a:cubicBezTo>
                <a:cubicBezTo>
                  <a:pt x="749381" y="251225"/>
                  <a:pt x="311334" y="238176"/>
                  <a:pt x="0" y="233981"/>
                </a:cubicBezTo>
                <a:cubicBezTo>
                  <a:pt x="-4498" y="173103"/>
                  <a:pt x="-2938" y="100734"/>
                  <a:pt x="0" y="0"/>
                </a:cubicBezTo>
                <a:close/>
              </a:path>
            </a:pathLst>
          </a:custGeom>
          <a:solidFill>
            <a:schemeClr val="bg1"/>
          </a:solidFill>
          <a:ln>
            <a:solidFill>
              <a:schemeClr val="bg1"/>
            </a:solidFill>
            <a:extLst>
              <a:ext uri="{C807C97D-BFC1-408E-A445-0C87EB9F89A2}">
                <ask:lineSketchStyleProps xmlns:ask="http://schemas.microsoft.com/office/drawing/2018/sketchyshapes" sd="1891021857">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prstClr val="black"/>
                </a:solidFill>
                <a:effectLst/>
                <a:uLnTx/>
                <a:uFillTx/>
                <a:latin typeface="PT Sans"/>
                <a:ea typeface="+mn-ea"/>
                <a:cs typeface="+mn-cs"/>
              </a:rPr>
              <a:t>Schätze ein, wie sehr die folgenden Aussagen für dich zutreffen. </a:t>
            </a:r>
          </a:p>
        </p:txBody>
      </p:sp>
      <p:sp>
        <p:nvSpPr>
          <p:cNvPr id="2" name="Title 1">
            <a:extLst>
              <a:ext uri="{FF2B5EF4-FFF2-40B4-BE49-F238E27FC236}">
                <a16:creationId xmlns:a16="http://schemas.microsoft.com/office/drawing/2014/main" id="{422BBD37-F92B-753E-8D34-6B4AEA320C45}"/>
              </a:ext>
            </a:extLst>
          </p:cNvPr>
          <p:cNvSpPr txBox="1"/>
          <p:nvPr/>
        </p:nvSpPr>
        <p:spPr bwMode="auto">
          <a:xfrm>
            <a:off x="7688311" y="354816"/>
            <a:ext cx="2480414"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marL="0" marR="0" lvl="0" indent="0" algn="r" defTabSz="1007943" rtl="0" eaLnBrk="1" fontAlgn="auto" latinLnBrk="0" hangingPunct="1">
              <a:lnSpc>
                <a:spcPct val="9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white"/>
                </a:solidFill>
                <a:effectLst/>
                <a:uLnTx/>
                <a:uFillTx/>
                <a:latin typeface="PT Sans"/>
                <a:ea typeface="+mj-ea"/>
                <a:cs typeface="+mj-cs"/>
              </a:rPr>
              <a:t>Selbsteinschätzungsbogen Lernverhalten </a:t>
            </a:r>
          </a:p>
        </p:txBody>
      </p:sp>
      <p:pic>
        <p:nvPicPr>
          <p:cNvPr id="5" name="Grafik 4" descr="Ein Bild, das Entwurf, Screenshot, Design, Schwarzweiß enthält.&#10;&#10;KI-generierte Inhalte können fehlerhaft sein.">
            <a:extLst>
              <a:ext uri="{FF2B5EF4-FFF2-40B4-BE49-F238E27FC236}">
                <a16:creationId xmlns:a16="http://schemas.microsoft.com/office/drawing/2014/main" id="{7CB71105-6A86-64FC-6523-9582AF9736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810" y="1345794"/>
            <a:ext cx="266952" cy="329857"/>
          </a:xfrm>
          <a:prstGeom prst="rect">
            <a:avLst/>
          </a:prstGeom>
        </p:spPr>
      </p:pic>
      <p:sp>
        <p:nvSpPr>
          <p:cNvPr id="6" name="Textfeld 8">
            <a:extLst>
              <a:ext uri="{FF2B5EF4-FFF2-40B4-BE49-F238E27FC236}">
                <a16:creationId xmlns:a16="http://schemas.microsoft.com/office/drawing/2014/main" id="{A5192D31-EB86-919F-02E1-54DC2A91F620}"/>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extLst>
      <p:ext uri="{BB962C8B-B14F-4D97-AF65-F5344CB8AC3E}">
        <p14:creationId xmlns:p14="http://schemas.microsoft.com/office/powerpoint/2010/main" val="3160598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DFC6229B-440B-0BC1-E6E3-849831855BD1}"/>
              </a:ext>
            </a:extLst>
          </p:cNvPr>
          <p:cNvSpPr>
            <a:spLocks noGrp="1"/>
          </p:cNvSpPr>
          <p:nvPr>
            <p:ph type="ftr" sz="quarter" idx="11"/>
          </p:nvPr>
        </p:nvSpPr>
        <p:spPr>
          <a:xfrm>
            <a:off x="520700" y="7019675"/>
            <a:ext cx="7137400"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0" name="Titel 1">
            <a:extLst>
              <a:ext uri="{FF2B5EF4-FFF2-40B4-BE49-F238E27FC236}">
                <a16:creationId xmlns:a16="http://schemas.microsoft.com/office/drawing/2014/main" id="{3A06CEE6-7D01-4B69-914D-AB53F2AB27AB}"/>
              </a:ext>
            </a:extLst>
          </p:cNvPr>
          <p:cNvSpPr>
            <a:spLocks noGrp="1"/>
          </p:cNvSpPr>
          <p:nvPr>
            <p:ph type="title"/>
          </p:nvPr>
        </p:nvSpPr>
        <p:spPr>
          <a:xfrm>
            <a:off x="635607" y="1163252"/>
            <a:ext cx="9652000" cy="293688"/>
          </a:xfrm>
        </p:spPr>
        <p:txBody>
          <a:bodyPr/>
          <a:lstStyle/>
          <a:p>
            <a:r>
              <a:rPr lang="de-DE" dirty="0"/>
              <a:t>Selbsteinschätzung zur Motivation</a:t>
            </a:r>
          </a:p>
        </p:txBody>
      </p:sp>
      <p:sp>
        <p:nvSpPr>
          <p:cNvPr id="14" name="Inhaltsplatzhalter 7">
            <a:extLst>
              <a:ext uri="{FF2B5EF4-FFF2-40B4-BE49-F238E27FC236}">
                <a16:creationId xmlns:a16="http://schemas.microsoft.com/office/drawing/2014/main" id="{D602C8CE-C216-FA8A-C723-EB6C3826228F}"/>
              </a:ext>
            </a:extLst>
          </p:cNvPr>
          <p:cNvSpPr txBox="1">
            <a:spLocks/>
          </p:cNvSpPr>
          <p:nvPr/>
        </p:nvSpPr>
        <p:spPr>
          <a:xfrm>
            <a:off x="516726" y="3264232"/>
            <a:ext cx="9652003" cy="1548464"/>
          </a:xfrm>
          <a:prstGeom prst="rect">
            <a:avLst/>
          </a:prstGeom>
        </p:spPr>
        <p:txBody>
          <a:bodyPr vert="horz" lIns="0" tIns="0" rIns="0" bIns="0" rtlCol="0">
            <a:normAutofit/>
          </a:bodyPr>
          <a:lstStyle>
            <a:lvl1pPr marL="0" indent="0" algn="l" defTabSz="1007943" rtl="0" eaLnBrk="1" latinLnBrk="0" hangingPunct="1">
              <a:lnSpc>
                <a:spcPct val="90000"/>
              </a:lnSpc>
              <a:spcBef>
                <a:spcPts val="1102"/>
              </a:spcBef>
              <a:buFont typeface="Arial" panose="020B0604020202020204" pitchFamily="34" charset="0"/>
              <a:buNone/>
              <a:defRPr sz="3086" kern="1200">
                <a:solidFill>
                  <a:schemeClr val="accent3"/>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600" b="0" i="0" u="none" strike="noStrike" kern="1200" cap="none" spc="0" normalizeH="0" baseline="0" noProof="0" dirty="0">
              <a:ln>
                <a:noFill/>
              </a:ln>
              <a:solidFill>
                <a:prstClr val="black"/>
              </a:solidFill>
              <a:effectLst/>
              <a:uLnTx/>
              <a:uFillTx/>
              <a:latin typeface="PT Sans"/>
              <a:ea typeface="+mn-ea"/>
              <a:cs typeface="+mn-cs"/>
            </a:endParaRPr>
          </a:p>
        </p:txBody>
      </p:sp>
      <p:sp>
        <p:nvSpPr>
          <p:cNvPr id="16" name="Inhaltsplatzhalter 7">
            <a:extLst>
              <a:ext uri="{FF2B5EF4-FFF2-40B4-BE49-F238E27FC236}">
                <a16:creationId xmlns:a16="http://schemas.microsoft.com/office/drawing/2014/main" id="{6D7C93E0-F627-2707-7E56-9F4D1B52F7C1}"/>
              </a:ext>
            </a:extLst>
          </p:cNvPr>
          <p:cNvSpPr txBox="1">
            <a:spLocks/>
          </p:cNvSpPr>
          <p:nvPr/>
        </p:nvSpPr>
        <p:spPr>
          <a:xfrm>
            <a:off x="516726" y="4512010"/>
            <a:ext cx="9651999" cy="1548464"/>
          </a:xfrm>
          <a:prstGeom prst="rect">
            <a:avLst/>
          </a:prstGeom>
        </p:spPr>
        <p:txBody>
          <a:bodyPr vert="horz" lIns="0" tIns="0" rIns="0" bIns="0" rtlCol="0">
            <a:normAutofit/>
          </a:bodyPr>
          <a:lstStyle>
            <a:lvl1pPr marL="0" indent="0" algn="l" defTabSz="1007943" rtl="0" eaLnBrk="1" latinLnBrk="0" hangingPunct="1">
              <a:lnSpc>
                <a:spcPct val="90000"/>
              </a:lnSpc>
              <a:spcBef>
                <a:spcPts val="1102"/>
              </a:spcBef>
              <a:buFont typeface="Arial" panose="020B0604020202020204" pitchFamily="34" charset="0"/>
              <a:buNone/>
              <a:defRPr sz="3086" kern="1200">
                <a:solidFill>
                  <a:schemeClr val="accent3"/>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600" b="0" i="0" u="none" strike="noStrike" kern="1200" cap="none" spc="0" normalizeH="0" baseline="0" noProof="0" dirty="0">
              <a:ln>
                <a:noFill/>
              </a:ln>
              <a:solidFill>
                <a:prstClr val="black"/>
              </a:solidFill>
              <a:effectLst/>
              <a:uLnTx/>
              <a:uFillTx/>
              <a:latin typeface="PT Sans"/>
              <a:ea typeface="+mn-ea"/>
              <a:cs typeface="+mn-cs"/>
            </a:endParaRPr>
          </a:p>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800" b="0" i="0" u="none" strike="noStrike" kern="1200" cap="none" spc="0" normalizeH="0" baseline="0" noProof="0" dirty="0">
              <a:ln>
                <a:noFill/>
              </a:ln>
              <a:solidFill>
                <a:prstClr val="black"/>
              </a:solidFill>
              <a:effectLst/>
              <a:uLnTx/>
              <a:uFillTx/>
              <a:latin typeface="PT Sans"/>
              <a:ea typeface="+mn-ea"/>
              <a:cs typeface="+mn-cs"/>
            </a:endParaRPr>
          </a:p>
        </p:txBody>
      </p:sp>
      <p:sp>
        <p:nvSpPr>
          <p:cNvPr id="20" name="Inhaltsplatzhalter 7">
            <a:extLst>
              <a:ext uri="{FF2B5EF4-FFF2-40B4-BE49-F238E27FC236}">
                <a16:creationId xmlns:a16="http://schemas.microsoft.com/office/drawing/2014/main" id="{1181DE3B-5A18-1AF6-62EE-C60D6F646C95}"/>
              </a:ext>
            </a:extLst>
          </p:cNvPr>
          <p:cNvSpPr txBox="1">
            <a:spLocks/>
          </p:cNvSpPr>
          <p:nvPr/>
        </p:nvSpPr>
        <p:spPr>
          <a:xfrm>
            <a:off x="523088" y="5810376"/>
            <a:ext cx="9651999" cy="1548464"/>
          </a:xfrm>
          <a:prstGeom prst="rect">
            <a:avLst/>
          </a:prstGeom>
        </p:spPr>
        <p:txBody>
          <a:bodyPr vert="horz" lIns="0" tIns="0" rIns="0" bIns="0" rtlCol="0">
            <a:normAutofit/>
          </a:bodyPr>
          <a:lstStyle>
            <a:lvl1pPr marL="0" indent="0" algn="l" defTabSz="1007943" rtl="0" eaLnBrk="1" latinLnBrk="0" hangingPunct="1">
              <a:lnSpc>
                <a:spcPct val="90000"/>
              </a:lnSpc>
              <a:spcBef>
                <a:spcPts val="1102"/>
              </a:spcBef>
              <a:buFont typeface="Arial" panose="020B0604020202020204" pitchFamily="34" charset="0"/>
              <a:buNone/>
              <a:defRPr sz="3086" kern="1200">
                <a:solidFill>
                  <a:schemeClr val="accent3"/>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de-DE" sz="1800" b="0" i="0" u="none" strike="noStrike" kern="1200" cap="none" spc="0" normalizeH="0" baseline="0" noProof="0" dirty="0">
              <a:ln>
                <a:noFill/>
              </a:ln>
              <a:solidFill>
                <a:prstClr val="black"/>
              </a:solidFill>
              <a:effectLst/>
              <a:uLnTx/>
              <a:uFillTx/>
              <a:latin typeface="PT Sans"/>
              <a:ea typeface="+mn-ea"/>
              <a:cs typeface="+mn-cs"/>
            </a:endParaRPr>
          </a:p>
        </p:txBody>
      </p:sp>
      <p:pic>
        <p:nvPicPr>
          <p:cNvPr id="1026" name="Picture 2" descr="Copy writing ">
            <a:extLst>
              <a:ext uri="{FF2B5EF4-FFF2-40B4-BE49-F238E27FC236}">
                <a16:creationId xmlns:a16="http://schemas.microsoft.com/office/drawing/2014/main" id="{F3CFA3F0-BDF1-16C0-9658-BD3E5F3E70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731" y="1097885"/>
            <a:ext cx="387868" cy="387868"/>
          </a:xfrm>
          <a:prstGeom prst="rect">
            <a:avLst/>
          </a:prstGeom>
          <a:noFill/>
          <a:extLst>
            <a:ext uri="{909E8E84-426E-40DD-AFC4-6F175D3DCCD1}">
              <a14:hiddenFill xmlns:a14="http://schemas.microsoft.com/office/drawing/2010/main">
                <a:solidFill>
                  <a:srgbClr val="FFFFFF"/>
                </a:solidFill>
              </a14:hiddenFill>
            </a:ext>
          </a:extLst>
        </p:spPr>
      </p:pic>
      <p:sp>
        <p:nvSpPr>
          <p:cNvPr id="13" name="Rechteck 12">
            <a:extLst>
              <a:ext uri="{FF2B5EF4-FFF2-40B4-BE49-F238E27FC236}">
                <a16:creationId xmlns:a16="http://schemas.microsoft.com/office/drawing/2014/main" id="{6F5FDD07-0F8E-732E-FD62-752106F3CB2E}"/>
              </a:ext>
            </a:extLst>
          </p:cNvPr>
          <p:cNvSpPr/>
          <p:nvPr/>
        </p:nvSpPr>
        <p:spPr>
          <a:xfrm>
            <a:off x="137652" y="1002890"/>
            <a:ext cx="10432025" cy="6002894"/>
          </a:xfrm>
          <a:custGeom>
            <a:avLst/>
            <a:gdLst>
              <a:gd name="connsiteX0" fmla="*/ 0 w 10432025"/>
              <a:gd name="connsiteY0" fmla="*/ 0 h 6002894"/>
              <a:gd name="connsiteX1" fmla="*/ 10432025 w 10432025"/>
              <a:gd name="connsiteY1" fmla="*/ 0 h 6002894"/>
              <a:gd name="connsiteX2" fmla="*/ 10432025 w 10432025"/>
              <a:gd name="connsiteY2" fmla="*/ 6002894 h 6002894"/>
              <a:gd name="connsiteX3" fmla="*/ 0 w 10432025"/>
              <a:gd name="connsiteY3" fmla="*/ 6002894 h 6002894"/>
              <a:gd name="connsiteX4" fmla="*/ 0 w 10432025"/>
              <a:gd name="connsiteY4" fmla="*/ 0 h 6002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32025" h="6002894" extrusionOk="0">
                <a:moveTo>
                  <a:pt x="0" y="0"/>
                </a:moveTo>
                <a:cubicBezTo>
                  <a:pt x="4486673" y="168591"/>
                  <a:pt x="5925616" y="-84120"/>
                  <a:pt x="10432025" y="0"/>
                </a:cubicBezTo>
                <a:cubicBezTo>
                  <a:pt x="10291631" y="1763583"/>
                  <a:pt x="10461854" y="5333872"/>
                  <a:pt x="10432025" y="6002894"/>
                </a:cubicBezTo>
                <a:cubicBezTo>
                  <a:pt x="8847582" y="5946817"/>
                  <a:pt x="5159177" y="6111204"/>
                  <a:pt x="0" y="6002894"/>
                </a:cubicBezTo>
                <a:cubicBezTo>
                  <a:pt x="67821" y="3828783"/>
                  <a:pt x="162610" y="2939583"/>
                  <a:pt x="0" y="0"/>
                </a:cubicBezTo>
                <a:close/>
              </a:path>
            </a:pathLst>
          </a:custGeom>
          <a:noFill/>
          <a:ln>
            <a:solidFill>
              <a:schemeClr val="tx1"/>
            </a:solidFill>
            <a:extLst>
              <a:ext uri="{C807C97D-BFC1-408E-A445-0C87EB9F89A2}">
                <ask:lineSketchStyleProps xmlns:ask="http://schemas.microsoft.com/office/drawing/2018/sketchyshapes" sd="4056576665">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PT Sans"/>
              <a:ea typeface="+mn-ea"/>
              <a:cs typeface="+mn-cs"/>
            </a:endParaRPr>
          </a:p>
        </p:txBody>
      </p:sp>
      <p:sp>
        <p:nvSpPr>
          <p:cNvPr id="15" name="Rechteck 14">
            <a:extLst>
              <a:ext uri="{FF2B5EF4-FFF2-40B4-BE49-F238E27FC236}">
                <a16:creationId xmlns:a16="http://schemas.microsoft.com/office/drawing/2014/main" id="{0F9B35AE-705D-CDFC-923A-295133B24497}"/>
              </a:ext>
            </a:extLst>
          </p:cNvPr>
          <p:cNvSpPr/>
          <p:nvPr/>
        </p:nvSpPr>
        <p:spPr>
          <a:xfrm>
            <a:off x="516727" y="1426252"/>
            <a:ext cx="9539480" cy="233981"/>
          </a:xfrm>
          <a:custGeom>
            <a:avLst/>
            <a:gdLst>
              <a:gd name="connsiteX0" fmla="*/ 0 w 9539480"/>
              <a:gd name="connsiteY0" fmla="*/ 0 h 233981"/>
              <a:gd name="connsiteX1" fmla="*/ 872181 w 9539480"/>
              <a:gd name="connsiteY1" fmla="*/ 0 h 233981"/>
              <a:gd name="connsiteX2" fmla="*/ 1744362 w 9539480"/>
              <a:gd name="connsiteY2" fmla="*/ 0 h 233981"/>
              <a:gd name="connsiteX3" fmla="*/ 2616543 w 9539480"/>
              <a:gd name="connsiteY3" fmla="*/ 0 h 233981"/>
              <a:gd name="connsiteX4" fmla="*/ 3488724 w 9539480"/>
              <a:gd name="connsiteY4" fmla="*/ 0 h 233981"/>
              <a:gd name="connsiteX5" fmla="*/ 4360905 w 9539480"/>
              <a:gd name="connsiteY5" fmla="*/ 0 h 233981"/>
              <a:gd name="connsiteX6" fmla="*/ 4946902 w 9539480"/>
              <a:gd name="connsiteY6" fmla="*/ 0 h 233981"/>
              <a:gd name="connsiteX7" fmla="*/ 5342109 w 9539480"/>
              <a:gd name="connsiteY7" fmla="*/ 0 h 233981"/>
              <a:gd name="connsiteX8" fmla="*/ 5928105 w 9539480"/>
              <a:gd name="connsiteY8" fmla="*/ 0 h 233981"/>
              <a:gd name="connsiteX9" fmla="*/ 6800286 w 9539480"/>
              <a:gd name="connsiteY9" fmla="*/ 0 h 233981"/>
              <a:gd name="connsiteX10" fmla="*/ 7290888 w 9539480"/>
              <a:gd name="connsiteY10" fmla="*/ 0 h 233981"/>
              <a:gd name="connsiteX11" fmla="*/ 7972280 w 9539480"/>
              <a:gd name="connsiteY11" fmla="*/ 0 h 233981"/>
              <a:gd name="connsiteX12" fmla="*/ 8653671 w 9539480"/>
              <a:gd name="connsiteY12" fmla="*/ 0 h 233981"/>
              <a:gd name="connsiteX13" fmla="*/ 9539480 w 9539480"/>
              <a:gd name="connsiteY13" fmla="*/ 0 h 233981"/>
              <a:gd name="connsiteX14" fmla="*/ 9539480 w 9539480"/>
              <a:gd name="connsiteY14" fmla="*/ 233981 h 233981"/>
              <a:gd name="connsiteX15" fmla="*/ 9144273 w 9539480"/>
              <a:gd name="connsiteY15" fmla="*/ 233981 h 233981"/>
              <a:gd name="connsiteX16" fmla="*/ 8558276 w 9539480"/>
              <a:gd name="connsiteY16" fmla="*/ 233981 h 233981"/>
              <a:gd name="connsiteX17" fmla="*/ 7972280 w 9539480"/>
              <a:gd name="connsiteY17" fmla="*/ 233981 h 233981"/>
              <a:gd name="connsiteX18" fmla="*/ 7195493 w 9539480"/>
              <a:gd name="connsiteY18" fmla="*/ 233981 h 233981"/>
              <a:gd name="connsiteX19" fmla="*/ 6800286 w 9539480"/>
              <a:gd name="connsiteY19" fmla="*/ 233981 h 233981"/>
              <a:gd name="connsiteX20" fmla="*/ 5928105 w 9539480"/>
              <a:gd name="connsiteY20" fmla="*/ 233981 h 233981"/>
              <a:gd name="connsiteX21" fmla="*/ 5342109 w 9539480"/>
              <a:gd name="connsiteY21" fmla="*/ 233981 h 233981"/>
              <a:gd name="connsiteX22" fmla="*/ 4756112 w 9539480"/>
              <a:gd name="connsiteY22" fmla="*/ 233981 h 233981"/>
              <a:gd name="connsiteX23" fmla="*/ 4265510 w 9539480"/>
              <a:gd name="connsiteY23" fmla="*/ 233981 h 233981"/>
              <a:gd name="connsiteX24" fmla="*/ 3774909 w 9539480"/>
              <a:gd name="connsiteY24" fmla="*/ 233981 h 233981"/>
              <a:gd name="connsiteX25" fmla="*/ 3379701 w 9539480"/>
              <a:gd name="connsiteY25" fmla="*/ 233981 h 233981"/>
              <a:gd name="connsiteX26" fmla="*/ 2698310 w 9539480"/>
              <a:gd name="connsiteY26" fmla="*/ 233981 h 233981"/>
              <a:gd name="connsiteX27" fmla="*/ 1826129 w 9539480"/>
              <a:gd name="connsiteY27" fmla="*/ 233981 h 233981"/>
              <a:gd name="connsiteX28" fmla="*/ 1240132 w 9539480"/>
              <a:gd name="connsiteY28" fmla="*/ 233981 h 233981"/>
              <a:gd name="connsiteX29" fmla="*/ 749531 w 9539480"/>
              <a:gd name="connsiteY29" fmla="*/ 233981 h 233981"/>
              <a:gd name="connsiteX30" fmla="*/ 0 w 9539480"/>
              <a:gd name="connsiteY30" fmla="*/ 233981 h 233981"/>
              <a:gd name="connsiteX31" fmla="*/ 0 w 9539480"/>
              <a:gd name="connsiteY31" fmla="*/ 0 h 233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539480" h="233981" fill="none" extrusionOk="0">
                <a:moveTo>
                  <a:pt x="0" y="0"/>
                </a:moveTo>
                <a:cubicBezTo>
                  <a:pt x="375722" y="39789"/>
                  <a:pt x="502750" y="-43071"/>
                  <a:pt x="872181" y="0"/>
                </a:cubicBezTo>
                <a:cubicBezTo>
                  <a:pt x="1241612" y="43071"/>
                  <a:pt x="1518389" y="33019"/>
                  <a:pt x="1744362" y="0"/>
                </a:cubicBezTo>
                <a:cubicBezTo>
                  <a:pt x="1970335" y="-33019"/>
                  <a:pt x="2250190" y="19158"/>
                  <a:pt x="2616543" y="0"/>
                </a:cubicBezTo>
                <a:cubicBezTo>
                  <a:pt x="2982896" y="-19158"/>
                  <a:pt x="3070846" y="13699"/>
                  <a:pt x="3488724" y="0"/>
                </a:cubicBezTo>
                <a:cubicBezTo>
                  <a:pt x="3906602" y="-13699"/>
                  <a:pt x="4085965" y="1401"/>
                  <a:pt x="4360905" y="0"/>
                </a:cubicBezTo>
                <a:cubicBezTo>
                  <a:pt x="4635845" y="-1401"/>
                  <a:pt x="4828523" y="-25823"/>
                  <a:pt x="4946902" y="0"/>
                </a:cubicBezTo>
                <a:cubicBezTo>
                  <a:pt x="5065281" y="25823"/>
                  <a:pt x="5258288" y="-11850"/>
                  <a:pt x="5342109" y="0"/>
                </a:cubicBezTo>
                <a:cubicBezTo>
                  <a:pt x="5425930" y="11850"/>
                  <a:pt x="5672156" y="9090"/>
                  <a:pt x="5928105" y="0"/>
                </a:cubicBezTo>
                <a:cubicBezTo>
                  <a:pt x="6184054" y="-9090"/>
                  <a:pt x="6369096" y="17789"/>
                  <a:pt x="6800286" y="0"/>
                </a:cubicBezTo>
                <a:cubicBezTo>
                  <a:pt x="7231476" y="-17789"/>
                  <a:pt x="7065188" y="17599"/>
                  <a:pt x="7290888" y="0"/>
                </a:cubicBezTo>
                <a:cubicBezTo>
                  <a:pt x="7516588" y="-17599"/>
                  <a:pt x="7675343" y="12577"/>
                  <a:pt x="7972280" y="0"/>
                </a:cubicBezTo>
                <a:cubicBezTo>
                  <a:pt x="8269217" y="-12577"/>
                  <a:pt x="8328422" y="-18450"/>
                  <a:pt x="8653671" y="0"/>
                </a:cubicBezTo>
                <a:cubicBezTo>
                  <a:pt x="8978920" y="18450"/>
                  <a:pt x="9177132" y="-16949"/>
                  <a:pt x="9539480" y="0"/>
                </a:cubicBezTo>
                <a:cubicBezTo>
                  <a:pt x="9537724" y="105013"/>
                  <a:pt x="9529954" y="159218"/>
                  <a:pt x="9539480" y="233981"/>
                </a:cubicBezTo>
                <a:cubicBezTo>
                  <a:pt x="9345483" y="216479"/>
                  <a:pt x="9330155" y="244029"/>
                  <a:pt x="9144273" y="233981"/>
                </a:cubicBezTo>
                <a:cubicBezTo>
                  <a:pt x="8958391" y="223933"/>
                  <a:pt x="8792687" y="246945"/>
                  <a:pt x="8558276" y="233981"/>
                </a:cubicBezTo>
                <a:cubicBezTo>
                  <a:pt x="8323865" y="221017"/>
                  <a:pt x="8134479" y="239748"/>
                  <a:pt x="7972280" y="233981"/>
                </a:cubicBezTo>
                <a:cubicBezTo>
                  <a:pt x="7810081" y="228214"/>
                  <a:pt x="7515567" y="209930"/>
                  <a:pt x="7195493" y="233981"/>
                </a:cubicBezTo>
                <a:cubicBezTo>
                  <a:pt x="6875419" y="258032"/>
                  <a:pt x="6954116" y="252979"/>
                  <a:pt x="6800286" y="233981"/>
                </a:cubicBezTo>
                <a:cubicBezTo>
                  <a:pt x="6646456" y="214983"/>
                  <a:pt x="6338057" y="260093"/>
                  <a:pt x="5928105" y="233981"/>
                </a:cubicBezTo>
                <a:cubicBezTo>
                  <a:pt x="5518153" y="207869"/>
                  <a:pt x="5493042" y="220533"/>
                  <a:pt x="5342109" y="233981"/>
                </a:cubicBezTo>
                <a:cubicBezTo>
                  <a:pt x="5191176" y="247429"/>
                  <a:pt x="4984727" y="252742"/>
                  <a:pt x="4756112" y="233981"/>
                </a:cubicBezTo>
                <a:cubicBezTo>
                  <a:pt x="4527497" y="215220"/>
                  <a:pt x="4445743" y="232019"/>
                  <a:pt x="4265510" y="233981"/>
                </a:cubicBezTo>
                <a:cubicBezTo>
                  <a:pt x="4085277" y="235943"/>
                  <a:pt x="3995647" y="233083"/>
                  <a:pt x="3774909" y="233981"/>
                </a:cubicBezTo>
                <a:cubicBezTo>
                  <a:pt x="3554171" y="234879"/>
                  <a:pt x="3565954" y="215415"/>
                  <a:pt x="3379701" y="233981"/>
                </a:cubicBezTo>
                <a:cubicBezTo>
                  <a:pt x="3193448" y="252547"/>
                  <a:pt x="2858513" y="207741"/>
                  <a:pt x="2698310" y="233981"/>
                </a:cubicBezTo>
                <a:cubicBezTo>
                  <a:pt x="2538107" y="260221"/>
                  <a:pt x="2210584" y="246481"/>
                  <a:pt x="1826129" y="233981"/>
                </a:cubicBezTo>
                <a:cubicBezTo>
                  <a:pt x="1441674" y="221481"/>
                  <a:pt x="1448671" y="234517"/>
                  <a:pt x="1240132" y="233981"/>
                </a:cubicBezTo>
                <a:cubicBezTo>
                  <a:pt x="1031593" y="233445"/>
                  <a:pt x="932911" y="215115"/>
                  <a:pt x="749531" y="233981"/>
                </a:cubicBezTo>
                <a:cubicBezTo>
                  <a:pt x="566151" y="252847"/>
                  <a:pt x="329629" y="268467"/>
                  <a:pt x="0" y="233981"/>
                </a:cubicBezTo>
                <a:cubicBezTo>
                  <a:pt x="7345" y="174241"/>
                  <a:pt x="9651" y="109910"/>
                  <a:pt x="0" y="0"/>
                </a:cubicBezTo>
                <a:close/>
              </a:path>
              <a:path w="9539480" h="233981" stroke="0" extrusionOk="0">
                <a:moveTo>
                  <a:pt x="0" y="0"/>
                </a:moveTo>
                <a:cubicBezTo>
                  <a:pt x="185997" y="7085"/>
                  <a:pt x="239980" y="2549"/>
                  <a:pt x="395207" y="0"/>
                </a:cubicBezTo>
                <a:cubicBezTo>
                  <a:pt x="550434" y="-2549"/>
                  <a:pt x="850509" y="2981"/>
                  <a:pt x="981204" y="0"/>
                </a:cubicBezTo>
                <a:cubicBezTo>
                  <a:pt x="1111899" y="-2981"/>
                  <a:pt x="1256818" y="15778"/>
                  <a:pt x="1471805" y="0"/>
                </a:cubicBezTo>
                <a:cubicBezTo>
                  <a:pt x="1686792" y="-15778"/>
                  <a:pt x="1903776" y="1723"/>
                  <a:pt x="2248592" y="0"/>
                </a:cubicBezTo>
                <a:cubicBezTo>
                  <a:pt x="2593408" y="-1723"/>
                  <a:pt x="2504157" y="2437"/>
                  <a:pt x="2739194" y="0"/>
                </a:cubicBezTo>
                <a:cubicBezTo>
                  <a:pt x="2974231" y="-2437"/>
                  <a:pt x="3052115" y="3536"/>
                  <a:pt x="3134401" y="0"/>
                </a:cubicBezTo>
                <a:cubicBezTo>
                  <a:pt x="3216687" y="-3536"/>
                  <a:pt x="3565372" y="8859"/>
                  <a:pt x="3911187" y="0"/>
                </a:cubicBezTo>
                <a:cubicBezTo>
                  <a:pt x="4257002" y="-8859"/>
                  <a:pt x="4491892" y="-10958"/>
                  <a:pt x="4687973" y="0"/>
                </a:cubicBezTo>
                <a:cubicBezTo>
                  <a:pt x="4884054" y="10958"/>
                  <a:pt x="5061090" y="-22362"/>
                  <a:pt x="5178575" y="0"/>
                </a:cubicBezTo>
                <a:cubicBezTo>
                  <a:pt x="5296060" y="22362"/>
                  <a:pt x="5524765" y="-29937"/>
                  <a:pt x="5859966" y="0"/>
                </a:cubicBezTo>
                <a:cubicBezTo>
                  <a:pt x="6195167" y="29937"/>
                  <a:pt x="6254075" y="11254"/>
                  <a:pt x="6445963" y="0"/>
                </a:cubicBezTo>
                <a:cubicBezTo>
                  <a:pt x="6637851" y="-11254"/>
                  <a:pt x="6712831" y="-12315"/>
                  <a:pt x="6841170" y="0"/>
                </a:cubicBezTo>
                <a:cubicBezTo>
                  <a:pt x="6969509" y="12315"/>
                  <a:pt x="7452443" y="-30030"/>
                  <a:pt x="7713351" y="0"/>
                </a:cubicBezTo>
                <a:cubicBezTo>
                  <a:pt x="7974259" y="30030"/>
                  <a:pt x="8021470" y="13316"/>
                  <a:pt x="8203953" y="0"/>
                </a:cubicBezTo>
                <a:cubicBezTo>
                  <a:pt x="8386436" y="-13316"/>
                  <a:pt x="9210654" y="-63776"/>
                  <a:pt x="9539480" y="0"/>
                </a:cubicBezTo>
                <a:cubicBezTo>
                  <a:pt x="9532551" y="47933"/>
                  <a:pt x="9529113" y="186968"/>
                  <a:pt x="9539480" y="233981"/>
                </a:cubicBezTo>
                <a:cubicBezTo>
                  <a:pt x="9406666" y="256674"/>
                  <a:pt x="9130220" y="229894"/>
                  <a:pt x="8953483" y="233981"/>
                </a:cubicBezTo>
                <a:cubicBezTo>
                  <a:pt x="8776746" y="238068"/>
                  <a:pt x="8395241" y="241353"/>
                  <a:pt x="8081302" y="233981"/>
                </a:cubicBezTo>
                <a:cubicBezTo>
                  <a:pt x="7767363" y="226609"/>
                  <a:pt x="7416583" y="198082"/>
                  <a:pt x="7209121" y="233981"/>
                </a:cubicBezTo>
                <a:cubicBezTo>
                  <a:pt x="7001659" y="269880"/>
                  <a:pt x="6561830" y="239907"/>
                  <a:pt x="6336940" y="233981"/>
                </a:cubicBezTo>
                <a:cubicBezTo>
                  <a:pt x="6112050" y="228055"/>
                  <a:pt x="5858584" y="267254"/>
                  <a:pt x="5655549" y="233981"/>
                </a:cubicBezTo>
                <a:cubicBezTo>
                  <a:pt x="5452514" y="200708"/>
                  <a:pt x="5339038" y="251966"/>
                  <a:pt x="5069552" y="233981"/>
                </a:cubicBezTo>
                <a:cubicBezTo>
                  <a:pt x="4800066" y="215996"/>
                  <a:pt x="4724804" y="221280"/>
                  <a:pt x="4388161" y="233981"/>
                </a:cubicBezTo>
                <a:cubicBezTo>
                  <a:pt x="4051518" y="246682"/>
                  <a:pt x="4133278" y="227547"/>
                  <a:pt x="3992954" y="233981"/>
                </a:cubicBezTo>
                <a:cubicBezTo>
                  <a:pt x="3852630" y="240415"/>
                  <a:pt x="3609637" y="224702"/>
                  <a:pt x="3311562" y="233981"/>
                </a:cubicBezTo>
                <a:cubicBezTo>
                  <a:pt x="3013487" y="243260"/>
                  <a:pt x="2807803" y="233672"/>
                  <a:pt x="2534776" y="233981"/>
                </a:cubicBezTo>
                <a:cubicBezTo>
                  <a:pt x="2261749" y="234290"/>
                  <a:pt x="2001808" y="191159"/>
                  <a:pt x="1662595" y="233981"/>
                </a:cubicBezTo>
                <a:cubicBezTo>
                  <a:pt x="1323382" y="276803"/>
                  <a:pt x="1461020" y="250781"/>
                  <a:pt x="1267388" y="233981"/>
                </a:cubicBezTo>
                <a:cubicBezTo>
                  <a:pt x="1073756" y="217181"/>
                  <a:pt x="994981" y="216737"/>
                  <a:pt x="872181" y="233981"/>
                </a:cubicBezTo>
                <a:cubicBezTo>
                  <a:pt x="749381" y="251225"/>
                  <a:pt x="311334" y="238176"/>
                  <a:pt x="0" y="233981"/>
                </a:cubicBezTo>
                <a:cubicBezTo>
                  <a:pt x="-4498" y="173103"/>
                  <a:pt x="-2938" y="100734"/>
                  <a:pt x="0" y="0"/>
                </a:cubicBezTo>
                <a:close/>
              </a:path>
            </a:pathLst>
          </a:custGeom>
          <a:solidFill>
            <a:schemeClr val="bg1"/>
          </a:solidFill>
          <a:ln>
            <a:solidFill>
              <a:schemeClr val="bg1"/>
            </a:solidFill>
            <a:extLst>
              <a:ext uri="{C807C97D-BFC1-408E-A445-0C87EB9F89A2}">
                <ask:lineSketchStyleProps xmlns:ask="http://schemas.microsoft.com/office/drawing/2018/sketchyshapes" sd="1891021857">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prstClr val="black"/>
                </a:solidFill>
                <a:effectLst/>
                <a:uLnTx/>
                <a:uFillTx/>
                <a:latin typeface="PT Sans"/>
                <a:ea typeface="+mn-ea"/>
                <a:cs typeface="+mn-cs"/>
              </a:rPr>
              <a:t>Schätze ein, wie sehr die folgenden Aussagen für dich zutreffen. </a:t>
            </a:r>
          </a:p>
        </p:txBody>
      </p:sp>
      <p:pic>
        <p:nvPicPr>
          <p:cNvPr id="17" name="Grafik 16" descr="Ein Bild, das Entwurf, Screenshot, Design, Schwarzweiß enthält.&#10;&#10;KI-generierte Inhalte können fehlerhaft sein.">
            <a:extLst>
              <a:ext uri="{FF2B5EF4-FFF2-40B4-BE49-F238E27FC236}">
                <a16:creationId xmlns:a16="http://schemas.microsoft.com/office/drawing/2014/main" id="{B4461C55-4C0C-23BC-7561-AF0DDEAC26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810" y="1345794"/>
            <a:ext cx="266952" cy="329857"/>
          </a:xfrm>
          <a:prstGeom prst="rect">
            <a:avLst/>
          </a:prstGeom>
        </p:spPr>
      </p:pic>
      <p:graphicFrame>
        <p:nvGraphicFramePr>
          <p:cNvPr id="7" name="Inhaltsplatzhalter 6">
            <a:extLst>
              <a:ext uri="{FF2B5EF4-FFF2-40B4-BE49-F238E27FC236}">
                <a16:creationId xmlns:a16="http://schemas.microsoft.com/office/drawing/2014/main" id="{0601EA4F-FBAF-FA67-B0D2-19B333F5874E}"/>
              </a:ext>
            </a:extLst>
          </p:cNvPr>
          <p:cNvGraphicFramePr>
            <a:graphicFrameLocks noGrp="1"/>
          </p:cNvGraphicFramePr>
          <p:nvPr>
            <p:ph sz="half" idx="13"/>
            <p:extLst>
              <p:ext uri="{D42A27DB-BD31-4B8C-83A1-F6EECF244321}">
                <p14:modId xmlns:p14="http://schemas.microsoft.com/office/powerpoint/2010/main" val="3304824401"/>
              </p:ext>
            </p:extLst>
          </p:nvPr>
        </p:nvGraphicFramePr>
        <p:xfrm>
          <a:off x="529448" y="1988600"/>
          <a:ext cx="9645639" cy="4714680"/>
        </p:xfrm>
        <a:graphic>
          <a:graphicData uri="http://schemas.openxmlformats.org/drawingml/2006/table">
            <a:tbl>
              <a:tblPr>
                <a:tableStyleId>{5C22544A-7EE6-4342-B048-85BDC9FD1C3A}</a:tableStyleId>
              </a:tblPr>
              <a:tblGrid>
                <a:gridCol w="8582643">
                  <a:extLst>
                    <a:ext uri="{9D8B030D-6E8A-4147-A177-3AD203B41FA5}">
                      <a16:colId xmlns:a16="http://schemas.microsoft.com/office/drawing/2014/main" val="2465947935"/>
                    </a:ext>
                  </a:extLst>
                </a:gridCol>
                <a:gridCol w="265749">
                  <a:extLst>
                    <a:ext uri="{9D8B030D-6E8A-4147-A177-3AD203B41FA5}">
                      <a16:colId xmlns:a16="http://schemas.microsoft.com/office/drawing/2014/main" val="28466164"/>
                    </a:ext>
                  </a:extLst>
                </a:gridCol>
                <a:gridCol w="265749">
                  <a:extLst>
                    <a:ext uri="{9D8B030D-6E8A-4147-A177-3AD203B41FA5}">
                      <a16:colId xmlns:a16="http://schemas.microsoft.com/office/drawing/2014/main" val="103917041"/>
                    </a:ext>
                  </a:extLst>
                </a:gridCol>
                <a:gridCol w="265749">
                  <a:extLst>
                    <a:ext uri="{9D8B030D-6E8A-4147-A177-3AD203B41FA5}">
                      <a16:colId xmlns:a16="http://schemas.microsoft.com/office/drawing/2014/main" val="883792035"/>
                    </a:ext>
                  </a:extLst>
                </a:gridCol>
                <a:gridCol w="265749">
                  <a:extLst>
                    <a:ext uri="{9D8B030D-6E8A-4147-A177-3AD203B41FA5}">
                      <a16:colId xmlns:a16="http://schemas.microsoft.com/office/drawing/2014/main" val="3977241449"/>
                    </a:ext>
                  </a:extLst>
                </a:gridCol>
              </a:tblGrid>
              <a:tr h="2126235">
                <a:tc>
                  <a:txBody>
                    <a:bodyPr/>
                    <a:lstStyle/>
                    <a:p>
                      <a:pPr algn="l" fontAlgn="b"/>
                      <a:r>
                        <a:rPr lang="de-DE" sz="1200" u="none" strike="noStrike" dirty="0">
                          <a:effectLst/>
                        </a:rPr>
                        <a:t>Ich lerne, …</a:t>
                      </a:r>
                      <a:endParaRPr lang="de-DE" sz="1200" b="0" i="1" u="none" strike="noStrike" dirty="0">
                        <a:solidFill>
                          <a:srgbClr val="000000"/>
                        </a:solidFill>
                        <a:effectLst/>
                        <a:latin typeface="Aptos Narrow" panose="020B0004020202020204" pitchFamily="34" charset="0"/>
                      </a:endParaRPr>
                    </a:p>
                  </a:txBody>
                  <a:tcPr marL="1830" marR="1830" marT="1830" marB="0" anchor="b"/>
                </a:tc>
                <a:tc>
                  <a:txBody>
                    <a:bodyPr/>
                    <a:lstStyle/>
                    <a:p>
                      <a:pPr marL="0" algn="l" defTabSz="1007943" rtl="0" eaLnBrk="1" fontAlgn="b" latinLnBrk="0" hangingPunct="1"/>
                      <a:r>
                        <a:rPr lang="de-DE" sz="1200" u="none" strike="noStrike" kern="1200" dirty="0">
                          <a:solidFill>
                            <a:schemeClr val="tx1"/>
                          </a:solidFill>
                          <a:effectLst/>
                          <a:latin typeface="+mn-lt"/>
                          <a:ea typeface="+mn-ea"/>
                          <a:cs typeface="+mn-cs"/>
                        </a:rPr>
                        <a:t>trifft gar nicht zu</a:t>
                      </a:r>
                    </a:p>
                  </a:txBody>
                  <a:tcPr marL="1830" marR="1830" marT="1830" marB="0" vert="vert270" anchor="b">
                    <a:solidFill>
                      <a:schemeClr val="accent2">
                        <a:lumMod val="60000"/>
                        <a:lumOff val="40000"/>
                      </a:schemeClr>
                    </a:solidFill>
                  </a:tcPr>
                </a:tc>
                <a:tc>
                  <a:txBody>
                    <a:bodyPr/>
                    <a:lstStyle/>
                    <a:p>
                      <a:pPr algn="l" fontAlgn="b"/>
                      <a:r>
                        <a:rPr lang="de-DE" sz="1200" u="none" strike="noStrike" dirty="0">
                          <a:effectLst/>
                        </a:rPr>
                        <a:t>trifft eher nicht zu</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2">
                        <a:lumMod val="20000"/>
                        <a:lumOff val="80000"/>
                      </a:schemeClr>
                    </a:solidFill>
                  </a:tcPr>
                </a:tc>
                <a:tc>
                  <a:txBody>
                    <a:bodyPr/>
                    <a:lstStyle/>
                    <a:p>
                      <a:pPr algn="l" fontAlgn="b"/>
                      <a:r>
                        <a:rPr lang="de-DE" sz="1200" u="none" strike="noStrike" dirty="0">
                          <a:effectLst/>
                        </a:rPr>
                        <a:t>trifft eher zu</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60000"/>
                        <a:lumOff val="40000"/>
                      </a:schemeClr>
                    </a:solidFill>
                  </a:tcPr>
                </a:tc>
                <a:tc>
                  <a:txBody>
                    <a:bodyPr/>
                    <a:lstStyle/>
                    <a:p>
                      <a:pPr algn="l" fontAlgn="b"/>
                      <a:r>
                        <a:rPr lang="de-DE" sz="1200" u="none" strike="noStrike" dirty="0">
                          <a:effectLst/>
                        </a:rPr>
                        <a:t>trifft voll zu</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75000"/>
                      </a:schemeClr>
                    </a:solidFill>
                  </a:tcPr>
                </a:tc>
                <a:extLst>
                  <a:ext uri="{0D108BD9-81ED-4DB2-BD59-A6C34878D82A}">
                    <a16:rowId xmlns:a16="http://schemas.microsoft.com/office/drawing/2014/main" val="3534934001"/>
                  </a:ext>
                </a:extLst>
              </a:tr>
              <a:tr h="517689">
                <a:tc>
                  <a:txBody>
                    <a:bodyPr/>
                    <a:lstStyle/>
                    <a:p>
                      <a:pPr algn="l" fontAlgn="b"/>
                      <a:r>
                        <a:rPr lang="de-DE" sz="1200" u="none" strike="noStrike">
                          <a:effectLst/>
                        </a:rPr>
                        <a:t>1) … weil mich die Inhalte interessieren. </a:t>
                      </a:r>
                      <a:endParaRPr lang="de-DE" sz="1200" b="0" i="0" u="none" strike="noStrike">
                        <a:solidFill>
                          <a:srgbClr val="000000"/>
                        </a:solidFill>
                        <a:effectLst/>
                        <a:latin typeface="Aptos Narrow" panose="020B0004020202020204" pitchFamily="34" charset="0"/>
                      </a:endParaRPr>
                    </a:p>
                  </a:txBody>
                  <a:tcPr marL="1830" marR="1830" marT="1830" marB="0" anchor="b"/>
                </a:tc>
                <a:tc>
                  <a:txBody>
                    <a:bodyPr/>
                    <a:lstStyle/>
                    <a:p>
                      <a:pPr marL="0" algn="l" defTabSz="1007943" rtl="0" eaLnBrk="1" fontAlgn="b" latinLnBrk="0" hangingPunct="1"/>
                      <a:r>
                        <a:rPr lang="de-DE" sz="1200" u="none" strike="noStrike" kern="1200" dirty="0">
                          <a:solidFill>
                            <a:schemeClr val="tx1"/>
                          </a:solidFill>
                          <a:effectLst/>
                          <a:latin typeface="+mn-lt"/>
                          <a:ea typeface="+mn-ea"/>
                          <a:cs typeface="+mn-cs"/>
                        </a:rPr>
                        <a:t> </a:t>
                      </a:r>
                    </a:p>
                  </a:txBody>
                  <a:tcPr marL="1830" marR="1830" marT="1830"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75000"/>
                      </a:schemeClr>
                    </a:solidFill>
                  </a:tcPr>
                </a:tc>
                <a:extLst>
                  <a:ext uri="{0D108BD9-81ED-4DB2-BD59-A6C34878D82A}">
                    <a16:rowId xmlns:a16="http://schemas.microsoft.com/office/drawing/2014/main" val="3148297143"/>
                  </a:ext>
                </a:extLst>
              </a:tr>
              <a:tr h="517689">
                <a:tc>
                  <a:txBody>
                    <a:bodyPr/>
                    <a:lstStyle/>
                    <a:p>
                      <a:pPr algn="l" fontAlgn="b"/>
                      <a:r>
                        <a:rPr lang="de-DE" sz="1200" u="none" strike="noStrike">
                          <a:effectLst/>
                        </a:rPr>
                        <a:t>2) … weil mir gute Leistungen wichtig sind. </a:t>
                      </a:r>
                      <a:endParaRPr lang="de-DE" sz="1200" b="0" i="0" u="none" strike="noStrike">
                        <a:solidFill>
                          <a:srgbClr val="000000"/>
                        </a:solidFill>
                        <a:effectLst/>
                        <a:latin typeface="Aptos Narrow" panose="020B0004020202020204" pitchFamily="34" charset="0"/>
                      </a:endParaRPr>
                    </a:p>
                  </a:txBody>
                  <a:tcPr marL="1830" marR="1830" marT="1830" marB="0" anchor="b"/>
                </a:tc>
                <a:tc>
                  <a:txBody>
                    <a:bodyPr/>
                    <a:lstStyle/>
                    <a:p>
                      <a:pPr marL="0" algn="l" defTabSz="1007943" rtl="0" eaLnBrk="1" fontAlgn="b" latinLnBrk="0" hangingPunct="1"/>
                      <a:r>
                        <a:rPr lang="de-DE" sz="1200" u="none" strike="noStrike" kern="1200" dirty="0">
                          <a:solidFill>
                            <a:schemeClr val="tx1"/>
                          </a:solidFill>
                          <a:effectLst/>
                          <a:latin typeface="+mn-lt"/>
                          <a:ea typeface="+mn-ea"/>
                          <a:cs typeface="+mn-cs"/>
                        </a:rPr>
                        <a:t> </a:t>
                      </a:r>
                    </a:p>
                  </a:txBody>
                  <a:tcPr marL="1830" marR="1830" marT="1830"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75000"/>
                      </a:schemeClr>
                    </a:solidFill>
                  </a:tcPr>
                </a:tc>
                <a:extLst>
                  <a:ext uri="{0D108BD9-81ED-4DB2-BD59-A6C34878D82A}">
                    <a16:rowId xmlns:a16="http://schemas.microsoft.com/office/drawing/2014/main" val="2797009505"/>
                  </a:ext>
                </a:extLst>
              </a:tr>
              <a:tr h="517689">
                <a:tc>
                  <a:txBody>
                    <a:bodyPr/>
                    <a:lstStyle/>
                    <a:p>
                      <a:pPr algn="l" fontAlgn="b"/>
                      <a:r>
                        <a:rPr lang="de-DE" sz="1200" u="none" strike="noStrike">
                          <a:effectLst/>
                        </a:rPr>
                        <a:t>3) … weil ich zu den Besten gehören möchte.</a:t>
                      </a:r>
                      <a:endParaRPr lang="de-DE" sz="1200" b="0" i="0" u="none" strike="noStrike">
                        <a:solidFill>
                          <a:srgbClr val="000000"/>
                        </a:solidFill>
                        <a:effectLst/>
                        <a:latin typeface="Aptos Narrow" panose="020B0004020202020204" pitchFamily="34" charset="0"/>
                      </a:endParaRPr>
                    </a:p>
                  </a:txBody>
                  <a:tcPr marL="1830" marR="1830" marT="1830" marB="0" anchor="b"/>
                </a:tc>
                <a:tc>
                  <a:txBody>
                    <a:bodyPr/>
                    <a:lstStyle/>
                    <a:p>
                      <a:pPr marL="0" algn="l" defTabSz="1007943" rtl="0" eaLnBrk="1" fontAlgn="b" latinLnBrk="0" hangingPunct="1"/>
                      <a:r>
                        <a:rPr lang="de-DE" sz="1200" u="none" strike="noStrike" kern="1200" dirty="0">
                          <a:solidFill>
                            <a:schemeClr val="tx1"/>
                          </a:solidFill>
                          <a:effectLst/>
                          <a:latin typeface="+mn-lt"/>
                          <a:ea typeface="+mn-ea"/>
                          <a:cs typeface="+mn-cs"/>
                        </a:rPr>
                        <a:t> </a:t>
                      </a:r>
                    </a:p>
                  </a:txBody>
                  <a:tcPr marL="1830" marR="1830" marT="1830"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75000"/>
                      </a:schemeClr>
                    </a:solidFill>
                  </a:tcPr>
                </a:tc>
                <a:extLst>
                  <a:ext uri="{0D108BD9-81ED-4DB2-BD59-A6C34878D82A}">
                    <a16:rowId xmlns:a16="http://schemas.microsoft.com/office/drawing/2014/main" val="2371137105"/>
                  </a:ext>
                </a:extLst>
              </a:tr>
              <a:tr h="517689">
                <a:tc>
                  <a:txBody>
                    <a:bodyPr/>
                    <a:lstStyle/>
                    <a:p>
                      <a:pPr algn="l" fontAlgn="b"/>
                      <a:r>
                        <a:rPr lang="de-DE" sz="1200" u="none" strike="noStrike">
                          <a:effectLst/>
                        </a:rPr>
                        <a:t>4) … um später gute Berufschancen zu haben.</a:t>
                      </a:r>
                      <a:endParaRPr lang="de-DE" sz="1200" b="0" i="0" u="none" strike="noStrike">
                        <a:solidFill>
                          <a:srgbClr val="000000"/>
                        </a:solidFill>
                        <a:effectLst/>
                        <a:latin typeface="Aptos Narrow" panose="020B0004020202020204" pitchFamily="34" charset="0"/>
                      </a:endParaRPr>
                    </a:p>
                  </a:txBody>
                  <a:tcPr marL="1830" marR="1830" marT="1830" marB="0" anchor="b"/>
                </a:tc>
                <a:tc>
                  <a:txBody>
                    <a:bodyPr/>
                    <a:lstStyle/>
                    <a:p>
                      <a:pPr marL="0" algn="l" defTabSz="1007943" rtl="0" eaLnBrk="1" fontAlgn="b" latinLnBrk="0" hangingPunct="1"/>
                      <a:r>
                        <a:rPr lang="de-DE" sz="1200" u="none" strike="noStrike" kern="1200" dirty="0">
                          <a:solidFill>
                            <a:schemeClr val="tx1"/>
                          </a:solidFill>
                          <a:effectLst/>
                          <a:latin typeface="+mn-lt"/>
                          <a:ea typeface="+mn-ea"/>
                          <a:cs typeface="+mn-cs"/>
                        </a:rPr>
                        <a:t> </a:t>
                      </a:r>
                    </a:p>
                  </a:txBody>
                  <a:tcPr marL="1830" marR="1830" marT="1830"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75000"/>
                      </a:schemeClr>
                    </a:solidFill>
                  </a:tcPr>
                </a:tc>
                <a:extLst>
                  <a:ext uri="{0D108BD9-81ED-4DB2-BD59-A6C34878D82A}">
                    <a16:rowId xmlns:a16="http://schemas.microsoft.com/office/drawing/2014/main" val="2743929277"/>
                  </a:ext>
                </a:extLst>
              </a:tr>
              <a:tr h="517689">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anchor="b"/>
                </a:tc>
                <a:tc>
                  <a:txBody>
                    <a:bodyPr/>
                    <a:lstStyle/>
                    <a:p>
                      <a:pPr marL="0" algn="l" defTabSz="1007943" rtl="0" eaLnBrk="1" fontAlgn="b" latinLnBrk="0" hangingPunct="1"/>
                      <a:r>
                        <a:rPr lang="de-DE" sz="1200" u="none" strike="noStrike" kern="1200" dirty="0">
                          <a:solidFill>
                            <a:schemeClr val="tx1"/>
                          </a:solidFill>
                          <a:effectLst/>
                          <a:latin typeface="+mn-lt"/>
                          <a:ea typeface="+mn-ea"/>
                          <a:cs typeface="+mn-cs"/>
                        </a:rPr>
                        <a:t> </a:t>
                      </a:r>
                    </a:p>
                  </a:txBody>
                  <a:tcPr marL="1830" marR="1830" marT="1830" marB="0" vert="vert270" anchor="b">
                    <a:solidFill>
                      <a:schemeClr val="accent2">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2">
                        <a:lumMod val="20000"/>
                        <a:lumOff val="8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60000"/>
                        <a:lumOff val="40000"/>
                      </a:schemeClr>
                    </a:solidFill>
                  </a:tcPr>
                </a:tc>
                <a:tc>
                  <a:txBody>
                    <a:bodyPr/>
                    <a:lstStyle/>
                    <a:p>
                      <a:pPr algn="l" fontAlgn="b"/>
                      <a:r>
                        <a:rPr lang="de-DE" sz="1200" u="none" strike="noStrike" dirty="0">
                          <a:effectLst/>
                        </a:rPr>
                        <a:t> </a:t>
                      </a:r>
                      <a:endParaRPr lang="de-DE" sz="1200" b="0" i="0" u="none" strike="noStrike" dirty="0">
                        <a:solidFill>
                          <a:srgbClr val="000000"/>
                        </a:solidFill>
                        <a:effectLst/>
                        <a:latin typeface="Aptos Narrow" panose="020B0004020202020204" pitchFamily="34" charset="0"/>
                      </a:endParaRPr>
                    </a:p>
                  </a:txBody>
                  <a:tcPr marL="1830" marR="1830" marT="1830" marB="0" vert="vert270" anchor="b">
                    <a:solidFill>
                      <a:schemeClr val="accent6">
                        <a:lumMod val="75000"/>
                      </a:schemeClr>
                    </a:solidFill>
                  </a:tcPr>
                </a:tc>
                <a:extLst>
                  <a:ext uri="{0D108BD9-81ED-4DB2-BD59-A6C34878D82A}">
                    <a16:rowId xmlns:a16="http://schemas.microsoft.com/office/drawing/2014/main" val="3862674320"/>
                  </a:ext>
                </a:extLst>
              </a:tr>
            </a:tbl>
          </a:graphicData>
        </a:graphic>
      </p:graphicFrame>
      <p:sp>
        <p:nvSpPr>
          <p:cNvPr id="2" name="Title 1">
            <a:extLst>
              <a:ext uri="{FF2B5EF4-FFF2-40B4-BE49-F238E27FC236}">
                <a16:creationId xmlns:a16="http://schemas.microsoft.com/office/drawing/2014/main" id="{4B84140B-1AFE-C29A-A501-18DFD8ABD4AB}"/>
              </a:ext>
            </a:extLst>
          </p:cNvPr>
          <p:cNvSpPr txBox="1"/>
          <p:nvPr/>
        </p:nvSpPr>
        <p:spPr bwMode="auto">
          <a:xfrm>
            <a:off x="7917490" y="343124"/>
            <a:ext cx="2257597"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marL="0" marR="0" lvl="0" indent="0" algn="r" defTabSz="1007943" rtl="0" eaLnBrk="1" fontAlgn="auto" latinLnBrk="0" hangingPunct="1">
              <a:lnSpc>
                <a:spcPct val="9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white"/>
                </a:solidFill>
                <a:effectLst/>
                <a:uLnTx/>
                <a:uFillTx/>
                <a:latin typeface="PT Sans"/>
                <a:ea typeface="+mj-ea"/>
                <a:cs typeface="+mj-cs"/>
              </a:rPr>
              <a:t>Selbsteinschätzungsbogen Motivation</a:t>
            </a:r>
          </a:p>
        </p:txBody>
      </p:sp>
      <p:sp>
        <p:nvSpPr>
          <p:cNvPr id="4" name="Textfeld 8">
            <a:extLst>
              <a:ext uri="{FF2B5EF4-FFF2-40B4-BE49-F238E27FC236}">
                <a16:creationId xmlns:a16="http://schemas.microsoft.com/office/drawing/2014/main" id="{4F8761AF-166E-5595-D29E-B015E265E76A}"/>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extLst>
      <p:ext uri="{BB962C8B-B14F-4D97-AF65-F5344CB8AC3E}">
        <p14:creationId xmlns:p14="http://schemas.microsoft.com/office/powerpoint/2010/main" val="414491804"/>
      </p:ext>
    </p:extLst>
  </p:cSld>
  <p:clrMapOvr>
    <a:masterClrMapping/>
  </p:clrMapOvr>
</p:sld>
</file>

<file path=ppt/theme/theme1.xml><?xml version="1.0" encoding="utf-8"?>
<a:theme xmlns:a="http://schemas.openxmlformats.org/drawingml/2006/main" name="Office">
  <a:themeElements>
    <a:clrScheme name="Benutzerdefiniert">
      <a:dk1>
        <a:sysClr val="windowText" lastClr="000000"/>
      </a:dk1>
      <a:lt1>
        <a:sysClr val="window" lastClr="FFFFFF"/>
      </a:lt1>
      <a:dk2>
        <a:srgbClr val="0E2841"/>
      </a:dk2>
      <a:lt2>
        <a:srgbClr val="E8E8E8"/>
      </a:lt2>
      <a:accent1>
        <a:srgbClr val="156082"/>
      </a:accent1>
      <a:accent2>
        <a:srgbClr val="E97132"/>
      </a:accent2>
      <a:accent3>
        <a:srgbClr val="1A7950"/>
      </a:accent3>
      <a:accent4>
        <a:srgbClr val="0F9ED5"/>
      </a:accent4>
      <a:accent5>
        <a:srgbClr val="A02B93"/>
      </a:accent5>
      <a:accent6>
        <a:srgbClr val="8BB31D"/>
      </a:accent6>
      <a:hlink>
        <a:srgbClr val="467886"/>
      </a:hlink>
      <a:folHlink>
        <a:srgbClr val="96607D"/>
      </a:folHlink>
    </a:clrScheme>
    <a:fontScheme name="Benutzerdefiniert 5">
      <a:majorFont>
        <a:latin typeface="PT Sans bold"/>
        <a:ea typeface=""/>
        <a:cs typeface=""/>
      </a:majorFont>
      <a:minorFont>
        <a:latin typeface="PT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1682</Words>
  <Application>Microsoft Office PowerPoint</Application>
  <PresentationFormat>Benutzerdefiniert</PresentationFormat>
  <Paragraphs>224</Paragraphs>
  <Slides>9</Slides>
  <Notes>3</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9</vt:i4>
      </vt:variant>
    </vt:vector>
  </HeadingPairs>
  <TitlesOfParts>
    <vt:vector size="16" baseType="lpstr">
      <vt:lpstr>Aptos</vt:lpstr>
      <vt:lpstr>Aptos Narrow</vt:lpstr>
      <vt:lpstr>Arial</vt:lpstr>
      <vt:lpstr>PT Sans</vt:lpstr>
      <vt:lpstr>PT Sans bold</vt:lpstr>
      <vt:lpstr>Times New Roman</vt:lpstr>
      <vt:lpstr>Office</vt:lpstr>
      <vt:lpstr>PowerPoint-Präsentation</vt:lpstr>
      <vt:lpstr>Selbstreflexionsbögen am Beispiel Motivation bzw. Lernverhalten</vt:lpstr>
      <vt:lpstr>PowerPoint-Präsentation</vt:lpstr>
      <vt:lpstr>PowerPoint-Präsentation</vt:lpstr>
      <vt:lpstr>Rückmeldungen geben – Lernförderliches Feedback – Seite 1 </vt:lpstr>
      <vt:lpstr>Rückmeldungen geben – Lernförderliches Feedback – Seite 2 </vt:lpstr>
      <vt:lpstr>PowerPoint-Präsentation</vt:lpstr>
      <vt:lpstr>Selbsteinschätzung zum Lernverhalten</vt:lpstr>
      <vt:lpstr>Selbsteinschätzung zur Motivation</vt:lpstr>
    </vt:vector>
  </TitlesOfParts>
  <Company>Zentrale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Selbstreflexionsbogen</dc:title>
  <dc:creator>Quaß, Sven</dc:creator>
  <cp:lastModifiedBy>Pangratz, Maria</cp:lastModifiedBy>
  <cp:revision>63</cp:revision>
  <dcterms:created xsi:type="dcterms:W3CDTF">2026-03-23T08:53:58Z</dcterms:created>
  <dcterms:modified xsi:type="dcterms:W3CDTF">2026-05-13T08:30:50Z</dcterms:modified>
</cp:coreProperties>
</file>