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60" r:id="rId6"/>
    <p:sldId id="261" r:id="rId7"/>
    <p:sldId id="262" r:id="rId8"/>
    <p:sldId id="263" r:id="rId9"/>
    <p:sldId id="264" r:id="rId10"/>
  </p:sldIdLst>
  <p:sldSz cx="10691813" cy="7559675"/>
  <p:notesSz cx="6858000" cy="9144000"/>
  <p:defaultTextStyle>
    <a:defPPr>
      <a:defRPr lang="en-US"/>
    </a:defPPr>
    <a:lvl1pPr marL="0" algn="l" defTabSz="457200" rtl="0">
      <a:defRPr sz="1800">
        <a:solidFill>
          <a:schemeClr val="tx1"/>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367">
          <p15:clr>
            <a:srgbClr val="A4A3A4"/>
          </p15:clr>
        </p15:guide>
        <p15:guide id="2" orient="horz"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Gast)" initials="B(" lastIdx="2" clrIdx="0"/>
  <p:cmAuthor id="2" name="Matthe, Lena (StMUK)" initials="ML("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02" y="108"/>
      </p:cViewPr>
      <p:guideLst>
        <p:guide pos="3367"/>
        <p:guide orient="horz"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79064-89E3-A74A-BAE6-8025EF721BBD}" type="doc">
      <dgm:prSet loTypeId="urn:microsoft.com/office/officeart/2005/8/layout/matrix1#1" loCatId="" qsTypeId="urn:microsoft.com/office/officeart/2005/8/quickstyle/simple1#1" qsCatId="simple" csTypeId="urn:microsoft.com/office/officeart/2005/8/colors/accent3_2" csCatId="accent3" phldr="1"/>
      <dgm:spPr bwMode="auto"/>
      <dgm:t>
        <a:bodyPr/>
        <a:lstStyle/>
        <a:p>
          <a:pPr>
            <a:defRPr/>
          </a:pPr>
          <a:endParaRPr lang="de-DE"/>
        </a:p>
      </dgm:t>
    </dgm:pt>
    <dgm:pt modelId="{DD1DE3BC-FDAF-3C4E-8305-09E96FCB812C}">
      <dgm:prSet phldrT="[Text]" custT="1"/>
      <dgm:spPr bwMode="auto">
        <a:solidFill>
          <a:srgbClr val="8BB31D"/>
        </a:solidFill>
      </dgm:spPr>
      <dgm:t>
        <a:bodyPr/>
        <a:lstStyle/>
        <a:p>
          <a:pPr>
            <a:defRPr/>
          </a:pPr>
          <a:r>
            <a:rPr lang="de-DE" sz="1100" b="1">
              <a:solidFill>
                <a:schemeClr val="bg1"/>
              </a:solidFill>
            </a:rPr>
            <a:t>Feed Up: </a:t>
          </a:r>
          <a:r>
            <a:rPr lang="de-DE" sz="1100" b="0">
              <a:solidFill>
                <a:schemeClr val="bg1"/>
              </a:solidFill>
            </a:rPr>
            <a:t>Was sind meine Ziele?</a:t>
          </a:r>
          <a:endParaRPr/>
        </a:p>
        <a:p>
          <a:pPr>
            <a:defRPr/>
          </a:pPr>
          <a:r>
            <a:rPr lang="de-DE" sz="1100" b="1">
              <a:solidFill>
                <a:schemeClr val="bg1"/>
              </a:solidFill>
            </a:rPr>
            <a:t>Feed Back: </a:t>
          </a:r>
          <a:r>
            <a:rPr lang="de-DE" sz="1100" b="0">
              <a:solidFill>
                <a:schemeClr val="bg1"/>
              </a:solidFill>
            </a:rPr>
            <a:t>Wie gut komme ich voran?</a:t>
          </a:r>
          <a:endParaRPr/>
        </a:p>
        <a:p>
          <a:pPr>
            <a:defRPr/>
          </a:pPr>
          <a:r>
            <a:rPr lang="de-DE" sz="1100" b="1">
              <a:solidFill>
                <a:schemeClr val="bg1"/>
              </a:solidFill>
            </a:rPr>
            <a:t>Feed Forward: </a:t>
          </a:r>
          <a:r>
            <a:rPr lang="de-DE" sz="1100" b="0">
              <a:solidFill>
                <a:schemeClr val="bg1"/>
              </a:solidFill>
            </a:rPr>
            <a:t>Was sind die nächsten  Schritte?</a:t>
          </a:r>
          <a:endParaRPr/>
        </a:p>
      </dgm:t>
    </dgm:pt>
    <dgm:pt modelId="{A048FAF9-C757-3449-87CC-28F33EDFBDE1}" type="parTrans" cxnId="{DD28097B-4DEE-B64F-AC2A-151E5E1ACFD8}">
      <dgm:prSet/>
      <dgm:spPr bwMode="auto"/>
      <dgm:t>
        <a:bodyPr/>
        <a:lstStyle/>
        <a:p>
          <a:pPr>
            <a:defRPr/>
          </a:pPr>
          <a:endParaRPr lang="de-DE"/>
        </a:p>
      </dgm:t>
    </dgm:pt>
    <dgm:pt modelId="{AC791A60-A93F-CE40-87C7-6CCBC804F52C}" type="sibTrans" cxnId="{DD28097B-4DEE-B64F-AC2A-151E5E1ACFD8}">
      <dgm:prSet/>
      <dgm:spPr bwMode="auto"/>
      <dgm:t>
        <a:bodyPr/>
        <a:lstStyle/>
        <a:p>
          <a:pPr>
            <a:defRPr/>
          </a:pPr>
          <a:endParaRPr lang="de-DE"/>
        </a:p>
      </dgm:t>
    </dgm:pt>
    <dgm:pt modelId="{B314EF06-2A20-9742-997B-349CA6F962CA}">
      <dgm:prSet phldrT="[Text]" custT="1"/>
      <dgm:spPr bwMode="auto"/>
      <dgm:t>
        <a:bodyPr/>
        <a:lstStyle/>
        <a:p>
          <a:pPr>
            <a:defRPr/>
          </a:pPr>
          <a:r>
            <a:rPr lang="de-DE" sz="1600" b="1"/>
            <a:t>Aufgabe</a:t>
          </a:r>
          <a:endParaRPr/>
        </a:p>
      </dgm:t>
    </dgm:pt>
    <dgm:pt modelId="{299D9E1A-F8D0-9742-A234-C4AEDA95B4B4}" type="parTrans" cxnId="{03632C2F-324D-6547-8546-695225E03C38}">
      <dgm:prSet/>
      <dgm:spPr bwMode="auto"/>
      <dgm:t>
        <a:bodyPr/>
        <a:lstStyle/>
        <a:p>
          <a:pPr>
            <a:defRPr/>
          </a:pPr>
          <a:endParaRPr lang="de-DE"/>
        </a:p>
      </dgm:t>
    </dgm:pt>
    <dgm:pt modelId="{8A434FCA-DB09-1E4B-BD97-40535938E876}" type="sibTrans" cxnId="{03632C2F-324D-6547-8546-695225E03C38}">
      <dgm:prSet/>
      <dgm:spPr bwMode="auto"/>
      <dgm:t>
        <a:bodyPr/>
        <a:lstStyle/>
        <a:p>
          <a:pPr>
            <a:defRPr/>
          </a:pPr>
          <a:endParaRPr lang="de-DE"/>
        </a:p>
      </dgm:t>
    </dgm:pt>
    <dgm:pt modelId="{EAAD08C3-2C0E-B048-8CFD-6ABAA4346E65}">
      <dgm:prSet phldrT="[Text]" custT="1"/>
      <dgm:spPr bwMode="auto"/>
      <dgm:t>
        <a:bodyPr/>
        <a:lstStyle/>
        <a:p>
          <a:pPr>
            <a:defRPr/>
          </a:pPr>
          <a:r>
            <a:rPr lang="de-DE" sz="1600" b="1" dirty="0"/>
            <a:t>Lernprozess</a:t>
          </a:r>
          <a:endParaRPr dirty="0"/>
        </a:p>
      </dgm:t>
    </dgm:pt>
    <dgm:pt modelId="{880E3DAA-4A27-354B-8CC7-37B36A060406}" type="parTrans" cxnId="{DBD975F9-4DFB-CF49-8B7F-3D7753874ECD}">
      <dgm:prSet/>
      <dgm:spPr bwMode="auto"/>
      <dgm:t>
        <a:bodyPr/>
        <a:lstStyle/>
        <a:p>
          <a:pPr>
            <a:defRPr/>
          </a:pPr>
          <a:endParaRPr lang="de-DE"/>
        </a:p>
      </dgm:t>
    </dgm:pt>
    <dgm:pt modelId="{8AB11F12-3211-A845-846A-E6E84BE40964}" type="sibTrans" cxnId="{DBD975F9-4DFB-CF49-8B7F-3D7753874ECD}">
      <dgm:prSet/>
      <dgm:spPr bwMode="auto"/>
      <dgm:t>
        <a:bodyPr/>
        <a:lstStyle/>
        <a:p>
          <a:pPr>
            <a:defRPr/>
          </a:pPr>
          <a:endParaRPr lang="de-DE"/>
        </a:p>
      </dgm:t>
    </dgm:pt>
    <dgm:pt modelId="{B32D632F-3A1B-3C43-B431-76A1A2CE3994}">
      <dgm:prSet phldrT="[Text]" custT="1"/>
      <dgm:spPr bwMode="auto"/>
      <dgm:t>
        <a:bodyPr/>
        <a:lstStyle/>
        <a:p>
          <a:pPr>
            <a:defRPr/>
          </a:pPr>
          <a:r>
            <a:rPr lang="de-DE" sz="1600" b="1"/>
            <a:t>Selbstregulation</a:t>
          </a:r>
          <a:endParaRPr/>
        </a:p>
      </dgm:t>
    </dgm:pt>
    <dgm:pt modelId="{5B5C4370-3DFF-FC42-83A1-CBE27CA2990D}" type="parTrans" cxnId="{931A41B2-8FF4-3A49-A679-76D5D12F12F1}">
      <dgm:prSet/>
      <dgm:spPr bwMode="auto"/>
      <dgm:t>
        <a:bodyPr/>
        <a:lstStyle/>
        <a:p>
          <a:pPr>
            <a:defRPr/>
          </a:pPr>
          <a:endParaRPr lang="de-DE"/>
        </a:p>
      </dgm:t>
    </dgm:pt>
    <dgm:pt modelId="{5DD65379-6BDC-F247-9FD1-3CDDA6CFC6E1}" type="sibTrans" cxnId="{931A41B2-8FF4-3A49-A679-76D5D12F12F1}">
      <dgm:prSet/>
      <dgm:spPr bwMode="auto"/>
      <dgm:t>
        <a:bodyPr/>
        <a:lstStyle/>
        <a:p>
          <a:pPr>
            <a:defRPr/>
          </a:pPr>
          <a:endParaRPr lang="de-DE"/>
        </a:p>
      </dgm:t>
    </dgm:pt>
    <dgm:pt modelId="{E428F5B1-78F6-D444-BFF2-8A2E4C921B17}">
      <dgm:prSet phldrT="[Text]" custT="1"/>
      <dgm:spPr bwMode="auto">
        <a:solidFill>
          <a:schemeClr val="bg2">
            <a:lumMod val="50000"/>
          </a:schemeClr>
        </a:solidFill>
      </dgm:spPr>
      <dgm:t>
        <a:bodyPr/>
        <a:lstStyle/>
        <a:p>
          <a:pPr>
            <a:defRPr/>
          </a:pPr>
          <a:r>
            <a:rPr lang="de-DE" sz="1600" b="1"/>
            <a:t>Person/Selbst</a:t>
          </a:r>
          <a:endParaRPr/>
        </a:p>
      </dgm:t>
    </dgm:pt>
    <dgm:pt modelId="{EC2D7BC6-A177-7C46-B984-B33CD7A46373}" type="parTrans" cxnId="{693D5578-6096-944F-8B7B-55490C2CBB5E}">
      <dgm:prSet/>
      <dgm:spPr bwMode="auto"/>
      <dgm:t>
        <a:bodyPr/>
        <a:lstStyle/>
        <a:p>
          <a:pPr>
            <a:defRPr/>
          </a:pPr>
          <a:endParaRPr lang="de-DE"/>
        </a:p>
      </dgm:t>
    </dgm:pt>
    <dgm:pt modelId="{FA79E7AE-9D3E-0F4D-9DF5-77DD31BE44C4}" type="sibTrans" cxnId="{693D5578-6096-944F-8B7B-55490C2CBB5E}">
      <dgm:prSet/>
      <dgm:spPr bwMode="auto"/>
      <dgm:t>
        <a:bodyPr/>
        <a:lstStyle/>
        <a:p>
          <a:pPr>
            <a:defRPr/>
          </a:pPr>
          <a:endParaRPr lang="de-DE"/>
        </a:p>
      </dgm:t>
    </dgm:pt>
    <dgm:pt modelId="{66D3EA69-FA57-BA41-A848-20DF56350EDA}" type="pres">
      <dgm:prSet presAssocID="{39A79064-89E3-A74A-BAE6-8025EF721BBD}" presName="diagram" presStyleCnt="0">
        <dgm:presLayoutVars>
          <dgm:chMax val="1"/>
          <dgm:dir/>
          <dgm:animLvl val="ctr"/>
          <dgm:resizeHandles val="exact"/>
        </dgm:presLayoutVars>
      </dgm:prSet>
      <dgm:spPr bwMode="auto"/>
    </dgm:pt>
    <dgm:pt modelId="{22CEE8F4-52A0-6E45-8287-346C11DC2E28}" type="pres">
      <dgm:prSet presAssocID="{39A79064-89E3-A74A-BAE6-8025EF721BBD}" presName="matrix" presStyleCnt="0"/>
      <dgm:spPr bwMode="auto"/>
    </dgm:pt>
    <dgm:pt modelId="{C660BB81-8C82-0A4C-9A17-0E1BC4BAC84C}" type="pres">
      <dgm:prSet presAssocID="{39A79064-89E3-A74A-BAE6-8025EF721BBD}" presName="tile1" presStyleLbl="node1" presStyleIdx="0" presStyleCnt="4" custLinFactNeighborY="-7156"/>
      <dgm:spPr bwMode="auto"/>
    </dgm:pt>
    <dgm:pt modelId="{F85EEA75-C317-D540-9A22-8805BE6D4C52}" type="pres">
      <dgm:prSet presAssocID="{39A79064-89E3-A74A-BAE6-8025EF721BBD}" presName="tile1text" presStyleLbl="node1" presStyleIdx="0" presStyleCnt="4">
        <dgm:presLayoutVars>
          <dgm:chMax val="0"/>
          <dgm:chPref val="0"/>
          <dgm:bulletEnabled val="1"/>
        </dgm:presLayoutVars>
      </dgm:prSet>
      <dgm:spPr bwMode="auto"/>
    </dgm:pt>
    <dgm:pt modelId="{754820DF-799C-B04F-A6A0-80179818415D}" type="pres">
      <dgm:prSet presAssocID="{39A79064-89E3-A74A-BAE6-8025EF721BBD}" presName="tile2" presStyleLbl="node1" presStyleIdx="1" presStyleCnt="4" custLinFactNeighborY="-375"/>
      <dgm:spPr bwMode="auto"/>
    </dgm:pt>
    <dgm:pt modelId="{61107C36-72A2-DF45-9477-340AA1D3D851}" type="pres">
      <dgm:prSet presAssocID="{39A79064-89E3-A74A-BAE6-8025EF721BBD}" presName="tile2text" presStyleLbl="node1" presStyleIdx="1" presStyleCnt="4">
        <dgm:presLayoutVars>
          <dgm:chMax val="0"/>
          <dgm:chPref val="0"/>
          <dgm:bulletEnabled val="1"/>
        </dgm:presLayoutVars>
      </dgm:prSet>
      <dgm:spPr bwMode="auto"/>
    </dgm:pt>
    <dgm:pt modelId="{8019F8E5-10B7-C745-A416-88F88F84956E}" type="pres">
      <dgm:prSet presAssocID="{39A79064-89E3-A74A-BAE6-8025EF721BBD}" presName="tile3" presStyleLbl="node1" presStyleIdx="2" presStyleCnt="4"/>
      <dgm:spPr bwMode="auto"/>
    </dgm:pt>
    <dgm:pt modelId="{68EACBE5-D773-7E4A-94E3-2A89B0963705}" type="pres">
      <dgm:prSet presAssocID="{39A79064-89E3-A74A-BAE6-8025EF721BBD}" presName="tile3text" presStyleLbl="node1" presStyleIdx="2" presStyleCnt="4">
        <dgm:presLayoutVars>
          <dgm:chMax val="0"/>
          <dgm:chPref val="0"/>
          <dgm:bulletEnabled val="1"/>
        </dgm:presLayoutVars>
      </dgm:prSet>
      <dgm:spPr bwMode="auto"/>
    </dgm:pt>
    <dgm:pt modelId="{4ACDAE2B-43F7-DE45-8C50-297060246888}" type="pres">
      <dgm:prSet presAssocID="{39A79064-89E3-A74A-BAE6-8025EF721BBD}" presName="tile4" presStyleLbl="node1" presStyleIdx="3" presStyleCnt="4" custLinFactNeighborX="2627" custLinFactNeighborY="4095"/>
      <dgm:spPr bwMode="auto"/>
    </dgm:pt>
    <dgm:pt modelId="{387625BF-5BC5-5247-BD25-2F87C6B245DE}" type="pres">
      <dgm:prSet presAssocID="{39A79064-89E3-A74A-BAE6-8025EF721BBD}" presName="tile4text" presStyleLbl="node1" presStyleIdx="3" presStyleCnt="4">
        <dgm:presLayoutVars>
          <dgm:chMax val="0"/>
          <dgm:chPref val="0"/>
          <dgm:bulletEnabled val="1"/>
        </dgm:presLayoutVars>
      </dgm:prSet>
      <dgm:spPr bwMode="auto"/>
    </dgm:pt>
    <dgm:pt modelId="{79B236B4-79BE-C54C-9900-AD195BA57133}" type="pres">
      <dgm:prSet presAssocID="{39A79064-89E3-A74A-BAE6-8025EF721BBD}" presName="centerTile" presStyleLbl="fgShp" presStyleIdx="0" presStyleCnt="1" custScaleX="207158" custScaleY="184348">
        <dgm:presLayoutVars>
          <dgm:chMax val="0"/>
          <dgm:chPref val="0"/>
        </dgm:presLayoutVars>
      </dgm:prSet>
      <dgm:spPr bwMode="auto"/>
    </dgm:pt>
  </dgm:ptLst>
  <dgm:cxnLst>
    <dgm:cxn modelId="{B9A0991C-7D33-374F-BF88-F377E3394E08}" type="presOf" srcId="{DD1DE3BC-FDAF-3C4E-8305-09E96FCB812C}" destId="{79B236B4-79BE-C54C-9900-AD195BA57133}" srcOrd="0" destOrd="0" presId="urn:microsoft.com/office/officeart/2005/8/layout/matrix1#1"/>
    <dgm:cxn modelId="{15DB5326-0695-4B47-97B2-C1DBE83ED819}" type="presOf" srcId="{EAAD08C3-2C0E-B048-8CFD-6ABAA4346E65}" destId="{61107C36-72A2-DF45-9477-340AA1D3D851}" srcOrd="1" destOrd="0" presId="urn:microsoft.com/office/officeart/2005/8/layout/matrix1#1"/>
    <dgm:cxn modelId="{03632C2F-324D-6547-8546-695225E03C38}" srcId="{DD1DE3BC-FDAF-3C4E-8305-09E96FCB812C}" destId="{B314EF06-2A20-9742-997B-349CA6F962CA}" srcOrd="0" destOrd="0" parTransId="{299D9E1A-F8D0-9742-A234-C4AEDA95B4B4}" sibTransId="{8A434FCA-DB09-1E4B-BD97-40535938E876}"/>
    <dgm:cxn modelId="{90865937-D759-1E4A-9AA9-FED1DDCEADFE}" type="presOf" srcId="{B32D632F-3A1B-3C43-B431-76A1A2CE3994}" destId="{68EACBE5-D773-7E4A-94E3-2A89B0963705}" srcOrd="1" destOrd="0" presId="urn:microsoft.com/office/officeart/2005/8/layout/matrix1#1"/>
    <dgm:cxn modelId="{DBA05951-CB00-764F-AD29-A25171795244}" type="presOf" srcId="{E428F5B1-78F6-D444-BFF2-8A2E4C921B17}" destId="{387625BF-5BC5-5247-BD25-2F87C6B245DE}" srcOrd="1" destOrd="0" presId="urn:microsoft.com/office/officeart/2005/8/layout/matrix1#1"/>
    <dgm:cxn modelId="{693D5578-6096-944F-8B7B-55490C2CBB5E}" srcId="{DD1DE3BC-FDAF-3C4E-8305-09E96FCB812C}" destId="{E428F5B1-78F6-D444-BFF2-8A2E4C921B17}" srcOrd="3" destOrd="0" parTransId="{EC2D7BC6-A177-7C46-B984-B33CD7A46373}" sibTransId="{FA79E7AE-9D3E-0F4D-9DF5-77DD31BE44C4}"/>
    <dgm:cxn modelId="{DD28097B-4DEE-B64F-AC2A-151E5E1ACFD8}" srcId="{39A79064-89E3-A74A-BAE6-8025EF721BBD}" destId="{DD1DE3BC-FDAF-3C4E-8305-09E96FCB812C}" srcOrd="0" destOrd="0" parTransId="{A048FAF9-C757-3449-87CC-28F33EDFBDE1}" sibTransId="{AC791A60-A93F-CE40-87C7-6CCBC804F52C}"/>
    <dgm:cxn modelId="{5F7EE48D-C053-574B-91BA-8F87E0D3AB6F}" type="presOf" srcId="{B32D632F-3A1B-3C43-B431-76A1A2CE3994}" destId="{8019F8E5-10B7-C745-A416-88F88F84956E}" srcOrd="0" destOrd="0" presId="urn:microsoft.com/office/officeart/2005/8/layout/matrix1#1"/>
    <dgm:cxn modelId="{4BA4C492-5675-5647-8A9A-316C81346AD5}" type="presOf" srcId="{B314EF06-2A20-9742-997B-349CA6F962CA}" destId="{F85EEA75-C317-D540-9A22-8805BE6D4C52}" srcOrd="1" destOrd="0" presId="urn:microsoft.com/office/officeart/2005/8/layout/matrix1#1"/>
    <dgm:cxn modelId="{931A41B2-8FF4-3A49-A679-76D5D12F12F1}" srcId="{DD1DE3BC-FDAF-3C4E-8305-09E96FCB812C}" destId="{B32D632F-3A1B-3C43-B431-76A1A2CE3994}" srcOrd="2" destOrd="0" parTransId="{5B5C4370-3DFF-FC42-83A1-CBE27CA2990D}" sibTransId="{5DD65379-6BDC-F247-9FD1-3CDDA6CFC6E1}"/>
    <dgm:cxn modelId="{57CD63BB-C853-7545-824F-AFA20CD375FF}" type="presOf" srcId="{39A79064-89E3-A74A-BAE6-8025EF721BBD}" destId="{66D3EA69-FA57-BA41-A848-20DF56350EDA}" srcOrd="0" destOrd="0" presId="urn:microsoft.com/office/officeart/2005/8/layout/matrix1#1"/>
    <dgm:cxn modelId="{E0A067C0-C4E1-4D4B-B99B-6F5D8BCC9D8E}" type="presOf" srcId="{E428F5B1-78F6-D444-BFF2-8A2E4C921B17}" destId="{4ACDAE2B-43F7-DE45-8C50-297060246888}" srcOrd="0" destOrd="0" presId="urn:microsoft.com/office/officeart/2005/8/layout/matrix1#1"/>
    <dgm:cxn modelId="{4F38A0E7-3735-BA4C-A1BF-FD9B677A875B}" type="presOf" srcId="{EAAD08C3-2C0E-B048-8CFD-6ABAA4346E65}" destId="{754820DF-799C-B04F-A6A0-80179818415D}" srcOrd="0" destOrd="0" presId="urn:microsoft.com/office/officeart/2005/8/layout/matrix1#1"/>
    <dgm:cxn modelId="{8D2447F8-A41E-4148-AAF0-4F445D003D3E}" type="presOf" srcId="{B314EF06-2A20-9742-997B-349CA6F962CA}" destId="{C660BB81-8C82-0A4C-9A17-0E1BC4BAC84C}" srcOrd="0" destOrd="0" presId="urn:microsoft.com/office/officeart/2005/8/layout/matrix1#1"/>
    <dgm:cxn modelId="{DBD975F9-4DFB-CF49-8B7F-3D7753874ECD}" srcId="{DD1DE3BC-FDAF-3C4E-8305-09E96FCB812C}" destId="{EAAD08C3-2C0E-B048-8CFD-6ABAA4346E65}" srcOrd="1" destOrd="0" parTransId="{880E3DAA-4A27-354B-8CC7-37B36A060406}" sibTransId="{8AB11F12-3211-A845-846A-E6E84BE40964}"/>
    <dgm:cxn modelId="{8C267918-C55B-434D-8BE0-3B409D5F82EC}" type="presParOf" srcId="{66D3EA69-FA57-BA41-A848-20DF56350EDA}" destId="{22CEE8F4-52A0-6E45-8287-346C11DC2E28}" srcOrd="0" destOrd="0" presId="urn:microsoft.com/office/officeart/2005/8/layout/matrix1#1"/>
    <dgm:cxn modelId="{BD34D0BE-8766-4540-823E-9B97E83676DB}" type="presParOf" srcId="{22CEE8F4-52A0-6E45-8287-346C11DC2E28}" destId="{C660BB81-8C82-0A4C-9A17-0E1BC4BAC84C}" srcOrd="0" destOrd="0" presId="urn:microsoft.com/office/officeart/2005/8/layout/matrix1#1"/>
    <dgm:cxn modelId="{7A88589E-F718-BB46-829D-AD82B329E55C}" type="presParOf" srcId="{22CEE8F4-52A0-6E45-8287-346C11DC2E28}" destId="{F85EEA75-C317-D540-9A22-8805BE6D4C52}" srcOrd="1" destOrd="0" presId="urn:microsoft.com/office/officeart/2005/8/layout/matrix1#1"/>
    <dgm:cxn modelId="{17BDF87A-16C7-BA4B-AAE3-EABD62A83D88}" type="presParOf" srcId="{22CEE8F4-52A0-6E45-8287-346C11DC2E28}" destId="{754820DF-799C-B04F-A6A0-80179818415D}" srcOrd="2" destOrd="0" presId="urn:microsoft.com/office/officeart/2005/8/layout/matrix1#1"/>
    <dgm:cxn modelId="{59C27EC6-5867-684D-8FC9-331B9311B21C}" type="presParOf" srcId="{22CEE8F4-52A0-6E45-8287-346C11DC2E28}" destId="{61107C36-72A2-DF45-9477-340AA1D3D851}" srcOrd="3" destOrd="0" presId="urn:microsoft.com/office/officeart/2005/8/layout/matrix1#1"/>
    <dgm:cxn modelId="{26537B71-72AC-C048-BCD7-BCF1686EF12D}" type="presParOf" srcId="{22CEE8F4-52A0-6E45-8287-346C11DC2E28}" destId="{8019F8E5-10B7-C745-A416-88F88F84956E}" srcOrd="4" destOrd="0" presId="urn:microsoft.com/office/officeart/2005/8/layout/matrix1#1"/>
    <dgm:cxn modelId="{0E25F1EC-D1C3-1344-9391-61554876E4E7}" type="presParOf" srcId="{22CEE8F4-52A0-6E45-8287-346C11DC2E28}" destId="{68EACBE5-D773-7E4A-94E3-2A89B0963705}" srcOrd="5" destOrd="0" presId="urn:microsoft.com/office/officeart/2005/8/layout/matrix1#1"/>
    <dgm:cxn modelId="{33CD323A-ABEE-4449-9363-488819DA4C37}" type="presParOf" srcId="{22CEE8F4-52A0-6E45-8287-346C11DC2E28}" destId="{4ACDAE2B-43F7-DE45-8C50-297060246888}" srcOrd="6" destOrd="0" presId="urn:microsoft.com/office/officeart/2005/8/layout/matrix1#1"/>
    <dgm:cxn modelId="{3492AAB9-7BA1-C842-9DA9-FB28F5239233}" type="presParOf" srcId="{22CEE8F4-52A0-6E45-8287-346C11DC2E28}" destId="{387625BF-5BC5-5247-BD25-2F87C6B245DE}" srcOrd="7" destOrd="0" presId="urn:microsoft.com/office/officeart/2005/8/layout/matrix1#1"/>
    <dgm:cxn modelId="{2CB20E40-FA2C-814A-96D9-7B5E97BC29AB}" type="presParOf" srcId="{66D3EA69-FA57-BA41-A848-20DF56350EDA}" destId="{79B236B4-79BE-C54C-9900-AD195BA57133}" srcOrd="1" destOrd="0" presId="urn:microsoft.com/office/officeart/2005/8/layout/matrix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0BB81-8C82-0A4C-9A17-0E1BC4BAC84C}">
      <dsp:nvSpPr>
        <dsp:cNvPr id="0" name=""/>
        <dsp:cNvSpPr/>
      </dsp:nvSpPr>
      <dsp:spPr bwMode="auto">
        <a:xfrm rot="16200000">
          <a:off x="467607" y="-467607"/>
          <a:ext cx="1189653" cy="212486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Aufgabe</a:t>
          </a:r>
          <a:endParaRPr kern="1200"/>
        </a:p>
      </dsp:txBody>
      <dsp:txXfrm rot="5400000">
        <a:off x="0" y="0"/>
        <a:ext cx="2124869" cy="892240"/>
      </dsp:txXfrm>
    </dsp:sp>
    <dsp:sp modelId="{754820DF-799C-B04F-A6A0-80179818415D}">
      <dsp:nvSpPr>
        <dsp:cNvPr id="0" name=""/>
        <dsp:cNvSpPr/>
      </dsp:nvSpPr>
      <dsp:spPr bwMode="auto">
        <a:xfrm>
          <a:off x="2124869" y="0"/>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dirty="0"/>
            <a:t>Lernprozess</a:t>
          </a:r>
          <a:endParaRPr kern="1200" dirty="0"/>
        </a:p>
      </dsp:txBody>
      <dsp:txXfrm>
        <a:off x="2124869" y="0"/>
        <a:ext cx="2124869" cy="892240"/>
      </dsp:txXfrm>
    </dsp:sp>
    <dsp:sp modelId="{8019F8E5-10B7-C745-A416-88F88F84956E}">
      <dsp:nvSpPr>
        <dsp:cNvPr id="0" name=""/>
        <dsp:cNvSpPr/>
      </dsp:nvSpPr>
      <dsp:spPr bwMode="auto">
        <a:xfrm rot="10800000">
          <a:off x="0" y="1189653"/>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Selbstregulation</a:t>
          </a:r>
          <a:endParaRPr kern="1200"/>
        </a:p>
      </dsp:txBody>
      <dsp:txXfrm rot="10800000">
        <a:off x="0" y="1487066"/>
        <a:ext cx="2124869" cy="892240"/>
      </dsp:txXfrm>
    </dsp:sp>
    <dsp:sp modelId="{4ACDAE2B-43F7-DE45-8C50-297060246888}">
      <dsp:nvSpPr>
        <dsp:cNvPr id="0" name=""/>
        <dsp:cNvSpPr/>
      </dsp:nvSpPr>
      <dsp:spPr bwMode="auto">
        <a:xfrm rot="5400000">
          <a:off x="2592476" y="722045"/>
          <a:ext cx="1189653" cy="2124869"/>
        </a:xfrm>
        <a:prstGeom prst="round1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Person/Selbst</a:t>
          </a:r>
          <a:endParaRPr kern="1200"/>
        </a:p>
      </dsp:txBody>
      <dsp:txXfrm rot="-5400000">
        <a:off x="2124869" y="1487066"/>
        <a:ext cx="2124869" cy="892240"/>
      </dsp:txXfrm>
    </dsp:sp>
    <dsp:sp modelId="{79B236B4-79BE-C54C-9900-AD195BA57133}">
      <dsp:nvSpPr>
        <dsp:cNvPr id="0" name=""/>
        <dsp:cNvSpPr/>
      </dsp:nvSpPr>
      <dsp:spPr bwMode="auto">
        <a:xfrm>
          <a:off x="804318" y="641377"/>
          <a:ext cx="2641101" cy="1096551"/>
        </a:xfrm>
        <a:prstGeom prst="roundRect">
          <a:avLst/>
        </a:prstGeom>
        <a:solidFill>
          <a:srgbClr val="8BB31D"/>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defRPr/>
          </a:pPr>
          <a:r>
            <a:rPr lang="de-DE" sz="1100" b="1" kern="1200">
              <a:solidFill>
                <a:schemeClr val="bg1"/>
              </a:solidFill>
            </a:rPr>
            <a:t>Feed Up: </a:t>
          </a:r>
          <a:r>
            <a:rPr lang="de-DE" sz="1100" b="0" kern="1200">
              <a:solidFill>
                <a:schemeClr val="bg1"/>
              </a:solidFill>
            </a:rPr>
            <a:t>Was sind meine Ziele?</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Back: </a:t>
          </a:r>
          <a:r>
            <a:rPr lang="de-DE" sz="1100" b="0" kern="1200">
              <a:solidFill>
                <a:schemeClr val="bg1"/>
              </a:solidFill>
            </a:rPr>
            <a:t>Wie gut komme ich voran?</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Forward: </a:t>
          </a:r>
          <a:r>
            <a:rPr lang="de-DE" sz="1100" b="0" kern="1200">
              <a:solidFill>
                <a:schemeClr val="bg1"/>
              </a:solidFill>
            </a:rPr>
            <a:t>Was sind die nächsten  Schritte?</a:t>
          </a:r>
          <a:endParaRPr kern="1200"/>
        </a:p>
      </dsp:txBody>
      <dsp:txXfrm>
        <a:off x="857847" y="694906"/>
        <a:ext cx="2534043" cy="9894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varLst>
      <dgm:chMax val="1"/>
      <dgm:dir/>
      <dgm:animLvl val="ctr"/>
      <dgm:resizeHandles val="exact"/>
    </dgm:var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onstrLst/>
            <dgm:ruleLst/>
            <dgm:choose name="Name2">
              <dgm:if name="Name3" func="var" arg="dir" op="equ" val="norm">
                <dgm:presOf axis="ch ch desOrSelf" ptType="node node node" st="1 1 1" cnt="1 1 0"/>
              </dgm:if>
              <dgm:else name="Name4">
                <dgm:presOf axis="ch ch desOrSelf" ptType="node node node" st="1 2 1" cnt="1 1 0"/>
              </dgm:else>
            </dgm:choose>
          </dgm:layoutNode>
          <dgm:layoutNode name="tile1text" styleLbl="node1">
            <dgm:shape xmlns:r="http://schemas.openxmlformats.org/officeDocument/2006/relationships" rot="270" type="rect" r:blip="" hideGeom="1">
              <dgm:adjLst>
                <dgm:adj idx="1" val="0.2"/>
              </dgm:adjLst>
            </dgm:shape>
            <dgm:constrLst/>
            <dgm:ruleLst>
              <dgm:rule type="primFontSz" val="5" fact="NaN" max="NaN"/>
            </dgm:ruleLst>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choose name="Name8">
              <dgm:if name="Name9" func="var" arg="dir" op="equ" val="norm">
                <dgm:presOf axis="ch ch desOrSelf" ptType="node node node" st="1 1 1" cnt="1 1 0"/>
              </dgm:if>
              <dgm:else name="Name10">
                <dgm:presOf axis="ch ch desOrSelf" ptType="node node node" st="1 2 1" cnt="1 1 0"/>
              </dgm:else>
            </dgm:choose>
          </dgm:layoutNode>
          <dgm:layoutNode name="tile2" styleLbl="node1">
            <dgm:alg type="sp"/>
            <dgm:shape xmlns:r="http://schemas.openxmlformats.org/officeDocument/2006/relationships" type="round1Rect" r:blip="">
              <dgm:adjLst/>
            </dgm:shape>
            <dgm:constrLst/>
            <dgm:ruleLst/>
            <dgm:choose name="Name11">
              <dgm:if name="Name12" func="var" arg="dir" op="equ" val="norm">
                <dgm:presOf axis="ch ch desOrSelf" ptType="node node node" st="1 2 1" cnt="1 1 0"/>
              </dgm:if>
              <dgm:else name="Name13">
                <dgm:presOf axis="ch ch desOrSelf" ptType="node node node" st="1 1 1" cnt="1 1 0"/>
              </dgm:else>
            </dgm:choose>
          </dgm:layoutNode>
          <dgm:layoutNode name="tile2text" styleLbl="node1">
            <dgm:shape xmlns:r="http://schemas.openxmlformats.org/officeDocument/2006/relationships" type="rect" r:blip="" hideGeom="1">
              <dgm:adjLst/>
            </dgm:shape>
            <dgm:constrLst/>
            <dgm:ruleLst>
              <dgm:rule type="primFontSz" val="5" fact="NaN" max="NaN"/>
            </dgm:ruleLst>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choose name="Name17">
              <dgm:if name="Name18" func="var" arg="dir" op="equ" val="norm">
                <dgm:presOf axis="ch ch desOrSelf" ptType="node node node" st="1 2 1" cnt="1 1 0"/>
              </dgm:if>
              <dgm:else name="Name19">
                <dgm:presOf axis="ch ch desOrSelf" ptType="node node node" st="1 1 1" cnt="1 1 0"/>
              </dgm:else>
            </dgm:choose>
          </dgm:layoutNode>
          <dgm:layoutNode name="tile3" styleLbl="node1">
            <dgm:alg type="sp"/>
            <dgm:shape xmlns:r="http://schemas.openxmlformats.org/officeDocument/2006/relationships" rot="180" type="round1Rect" r:blip="">
              <dgm:adjLst/>
            </dgm:shape>
            <dgm:constrLst/>
            <dgm:ruleLst/>
            <dgm:choose name="Name20">
              <dgm:if name="Name21" func="var" arg="dir" op="equ" val="norm">
                <dgm:presOf axis="ch ch desOrSelf" ptType="node node node" st="1 3 1" cnt="1 1 0"/>
              </dgm:if>
              <dgm:else name="Name22">
                <dgm:presOf axis="ch ch desOrSelf" ptType="node node node" st="1 4 1" cnt="1 1 0"/>
              </dgm:else>
            </dgm:choose>
          </dgm:layoutNode>
          <dgm:layoutNode name="tile3text" styleLbl="node1">
            <dgm:shape xmlns:r="http://schemas.openxmlformats.org/officeDocument/2006/relationships" rot="180" type="rect" r:blip="" hideGeom="1">
              <dgm:adjLst/>
            </dgm:shape>
            <dgm:constrLst/>
            <dgm:ruleLst>
              <dgm:rule type="primFontSz" val="5" fact="NaN" max="NaN"/>
            </dgm:ruleLst>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choose name="Name26">
              <dgm:if name="Name27" func="var" arg="dir" op="equ" val="norm">
                <dgm:presOf axis="ch ch desOrSelf" ptType="node node node" st="1 3 1" cnt="1 1 0"/>
              </dgm:if>
              <dgm:else name="Name28">
                <dgm:presOf axis="ch ch desOrSelf" ptType="node node node" st="1 4 1" cnt="1 1 0"/>
              </dgm:else>
            </dgm:choose>
          </dgm:layoutNode>
          <dgm:layoutNode name="tile4" styleLbl="node1">
            <dgm:alg type="sp"/>
            <dgm:shape xmlns:r="http://schemas.openxmlformats.org/officeDocument/2006/relationships" rot="90" type="round1Rect" r:blip="">
              <dgm:adjLst/>
            </dgm:shape>
            <dgm:constrLst/>
            <dgm:ruleLst/>
            <dgm:choose name="Name29">
              <dgm:if name="Name30" func="var" arg="dir" op="equ" val="norm">
                <dgm:presOf axis="ch ch desOrSelf" ptType="node node node" st="1 4 1" cnt="1 1 0"/>
              </dgm:if>
              <dgm:else name="Name31">
                <dgm:presOf axis="ch ch desOrSelf" ptType="node node node" st="1 3 1" cnt="1 1 0"/>
              </dgm:else>
            </dgm:choose>
          </dgm:layoutNode>
          <dgm:layoutNode name="tile4text" styleLbl="node1">
            <dgm:shape xmlns:r="http://schemas.openxmlformats.org/officeDocument/2006/relationships" rot="90" type="rect" r:blip="" hideGeom="1">
              <dgm:adjLst/>
            </dgm:shape>
            <dgm:constrLst/>
            <dgm:ruleLst>
              <dgm:rule type="primFontSz" val="5" fact="NaN" max="NaN"/>
            </dgm:ruleLst>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choose name="Name35">
              <dgm:if name="Name36" func="var" arg="dir" op="equ" val="norm">
                <dgm:presOf axis="ch ch desOrSelf" ptType="node node node" st="1 4 1" cnt="1 1 0"/>
              </dgm:if>
              <dgm:else name="Name37">
                <dgm:presOf axis="ch ch desOrSelf" ptType="node node node" st="1 3 1" cnt="1 1 0"/>
              </dgm:else>
            </dgm:choose>
          </dgm:layoutNode>
        </dgm:layoutNode>
        <dgm:layoutNode name="centerTile" styleLbl="fgShp">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varLst>
            <dgm:chMax val="0"/>
            <dgm:chPref val="0"/>
          </dgm:var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767232914"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791566178"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A1EC7AF-7C43-4DDC-BC4A-6E5DC5E32414}" type="datetimeFigureOut">
              <a:rPr lang="de-DE"/>
              <a:t>18.05.2026</a:t>
            </a:fld>
            <a:endParaRPr lang="de-DE"/>
          </a:p>
        </p:txBody>
      </p:sp>
      <p:sp>
        <p:nvSpPr>
          <p:cNvPr id="929388928" name="Folienbildplatzhalter 3"/>
          <p:cNvSpPr>
            <a:spLocks noGrp="1" noRot="1" noChangeAspect="1"/>
          </p:cNvSpPr>
          <p:nvPr>
            <p:ph type="sldImg" idx="2"/>
          </p:nvPr>
        </p:nvSpPr>
        <p:spPr bwMode="auto">
          <a:xfrm>
            <a:off x="1246187" y="1143000"/>
            <a:ext cx="4365625"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1739872694"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06490234"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1067830862"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A199608-497C-429B-8FFC-7249BAB31E59}"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760264-72E9-63D6-4373-33BBFA47D885}"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5273410" name="Slide Image Placeholder 1"/>
          <p:cNvSpPr>
            <a:spLocks noGrp="1" noRot="1" noChangeAspect="1"/>
          </p:cNvSpPr>
          <p:nvPr>
            <p:ph type="sldImg"/>
          </p:nvPr>
        </p:nvSpPr>
        <p:spPr bwMode="auto">
          <a:xfrm>
            <a:off x="1246188" y="1143000"/>
            <a:ext cx="4365625" cy="3086100"/>
          </a:xfrm>
        </p:spPr>
      </p:sp>
      <p:sp>
        <p:nvSpPr>
          <p:cNvPr id="2105718421" name="Notes Placeholder 2"/>
          <p:cNvSpPr>
            <a:spLocks noGrp="1"/>
          </p:cNvSpPr>
          <p:nvPr>
            <p:ph type="body" idx="1"/>
          </p:nvPr>
        </p:nvSpPr>
        <p:spPr bwMode="auto"/>
        <p:txBody>
          <a:bodyPr/>
          <a:lstStyle/>
          <a:p>
            <a:pPr>
              <a:defRPr/>
            </a:pPr>
            <a:endParaRPr/>
          </a:p>
        </p:txBody>
      </p:sp>
      <p:sp>
        <p:nvSpPr>
          <p:cNvPr id="1906442360" name="Slide Number Placeholder 3"/>
          <p:cNvSpPr>
            <a:spLocks noGrp="1"/>
          </p:cNvSpPr>
          <p:nvPr>
            <p:ph type="sldNum" sz="quarter" idx="10"/>
          </p:nvPr>
        </p:nvSpPr>
        <p:spPr bwMode="auto"/>
        <p:txBody>
          <a:bodyPr/>
          <a:lstStyle/>
          <a:p>
            <a:pPr>
              <a:defRPr/>
            </a:pPr>
            <a:fld id="{DFFB9B96-1D9E-7E07-0181-83803718CD71}"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63749930" name="Slide Image Placeholder 1"/>
          <p:cNvSpPr>
            <a:spLocks noGrp="1" noRot="1" noChangeAspect="1"/>
          </p:cNvSpPr>
          <p:nvPr>
            <p:ph type="sldImg"/>
          </p:nvPr>
        </p:nvSpPr>
        <p:spPr bwMode="auto">
          <a:xfrm>
            <a:off x="1246188" y="1143000"/>
            <a:ext cx="4365625" cy="3086100"/>
          </a:xfrm>
        </p:spPr>
      </p:sp>
      <p:sp>
        <p:nvSpPr>
          <p:cNvPr id="894386731" name="Notes Placeholder 2"/>
          <p:cNvSpPr>
            <a:spLocks noGrp="1"/>
          </p:cNvSpPr>
          <p:nvPr>
            <p:ph type="body" idx="1"/>
          </p:nvPr>
        </p:nvSpPr>
        <p:spPr bwMode="auto"/>
        <p:txBody>
          <a:bodyPr/>
          <a:lstStyle/>
          <a:p>
            <a:pPr>
              <a:defRPr/>
            </a:pPr>
            <a:endParaRPr/>
          </a:p>
        </p:txBody>
      </p:sp>
      <p:sp>
        <p:nvSpPr>
          <p:cNvPr id="39292581" name="Slide Number Placeholder 3"/>
          <p:cNvSpPr>
            <a:spLocks noGrp="1"/>
          </p:cNvSpPr>
          <p:nvPr>
            <p:ph type="sldNum" sz="quarter" idx="10"/>
          </p:nvPr>
        </p:nvSpPr>
        <p:spPr bwMode="auto"/>
        <p:txBody>
          <a:bodyPr/>
          <a:lstStyle/>
          <a:p>
            <a:pPr>
              <a:defRPr/>
            </a:pPr>
            <a:fld id="{E0E1D44E-B445-AB73-82AC-3325134969AA}"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C405A6-6F0B-C11A-0A16-2A64E9E36010}"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0885463-25A9-308D-5B5E-583AB91DA861}"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DED0D55-6875-72F4-AAA5-507B56A035D2}"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7CF89B3-3B89-6837-F619-F57EF2E13FA4}"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79DF5DF-900B-B730-0135-D60627EA1479}"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D6996B6-98E2-E207-CC1F-C01BBC5EA78A}"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349995395" name="Title 1"/>
          <p:cNvSpPr>
            <a:spLocks noGrp="1"/>
          </p:cNvSpPr>
          <p:nvPr>
            <p:ph type="ctrTitle"/>
          </p:nvPr>
        </p:nvSpPr>
        <p:spPr bwMode="auto">
          <a:xfrm>
            <a:off x="801886" y="1237197"/>
            <a:ext cx="9088041" cy="2631887"/>
          </a:xfrm>
        </p:spPr>
        <p:txBody>
          <a:bodyPr anchor="b"/>
          <a:lstStyle>
            <a:lvl1pPr algn="ctr">
              <a:defRPr sz="6600"/>
            </a:lvl1pPr>
          </a:lstStyle>
          <a:p>
            <a:pPr>
              <a:defRPr/>
            </a:pPr>
            <a:r>
              <a:rPr lang="de-DE"/>
              <a:t>Mastertitelformat bearbeiten</a:t>
            </a:r>
            <a:endParaRPr lang="en-US"/>
          </a:p>
        </p:txBody>
      </p:sp>
      <p:sp>
        <p:nvSpPr>
          <p:cNvPr id="583858458" name="Subtitle 2"/>
          <p:cNvSpPr>
            <a:spLocks noGrp="1"/>
          </p:cNvSpPr>
          <p:nvPr>
            <p:ph type="subTitle" idx="1"/>
          </p:nvPr>
        </p:nvSpPr>
        <p:spPr bwMode="auto">
          <a:xfrm>
            <a:off x="1336477" y="3970580"/>
            <a:ext cx="8018860" cy="1825171"/>
          </a:xfrm>
        </p:spPr>
        <p:txBody>
          <a:bodyPr/>
          <a:lstStyle>
            <a:lvl1pPr marL="0" indent="0" algn="ctr">
              <a:buNone/>
              <a:defRPr sz="2650"/>
            </a:lvl1pPr>
            <a:lvl2pPr marL="503972" indent="0" algn="ctr">
              <a:buNone/>
              <a:defRPr sz="2200"/>
            </a:lvl2pPr>
            <a:lvl3pPr marL="1007943" indent="0" algn="ctr">
              <a:buNone/>
              <a:defRPr sz="2000"/>
            </a:lvl3pPr>
            <a:lvl4pPr marL="1511915" indent="0" algn="ctr">
              <a:buNone/>
              <a:defRPr sz="1750"/>
            </a:lvl4pPr>
            <a:lvl5pPr marL="2015886" indent="0" algn="ctr">
              <a:buNone/>
              <a:defRPr sz="1750"/>
            </a:lvl5pPr>
            <a:lvl6pPr marL="2519858" indent="0" algn="ctr">
              <a:buNone/>
              <a:defRPr sz="1750"/>
            </a:lvl6pPr>
            <a:lvl7pPr marL="3023829" indent="0" algn="ctr">
              <a:buNone/>
              <a:defRPr sz="1750"/>
            </a:lvl7pPr>
            <a:lvl8pPr marL="3527801" indent="0" algn="ctr">
              <a:buNone/>
              <a:defRPr sz="1750"/>
            </a:lvl8pPr>
            <a:lvl9pPr marL="4031772" indent="0" algn="ctr">
              <a:buNone/>
              <a:defRPr sz="1750"/>
            </a:lvl9pPr>
          </a:lstStyle>
          <a:p>
            <a:pPr>
              <a:defRPr/>
            </a:pPr>
            <a:r>
              <a:rPr lang="de-DE"/>
              <a:t>Master-Untertitelformat bearbeiten</a:t>
            </a:r>
            <a:endParaRPr lang="en-US"/>
          </a:p>
        </p:txBody>
      </p:sp>
      <p:sp>
        <p:nvSpPr>
          <p:cNvPr id="780125367" name="Date Placeholder 3"/>
          <p:cNvSpPr>
            <a:spLocks noGrp="1"/>
          </p:cNvSpPr>
          <p:nvPr>
            <p:ph type="dt" sz="half" idx="10"/>
          </p:nvPr>
        </p:nvSpPr>
        <p:spPr bwMode="auto">
          <a:xfrm>
            <a:off x="-2647116" y="5925871"/>
            <a:ext cx="2405658" cy="402483"/>
          </a:xfrm>
        </p:spPr>
        <p:txBody>
          <a:bodyPr/>
          <a:lstStyle/>
          <a:p>
            <a:pPr>
              <a:defRPr/>
            </a:pPr>
            <a:fld id="{448AC260-D0C7-48BB-BD72-9919B16F65DA}" type="datetime1">
              <a:rPr lang="de-DE"/>
              <a:t>18.05.2026</a:t>
            </a:fld>
            <a:endParaRPr lang="de-DE"/>
          </a:p>
        </p:txBody>
      </p:sp>
      <p:sp>
        <p:nvSpPr>
          <p:cNvPr id="217935508" name="Footer Placeholder 4"/>
          <p:cNvSpPr>
            <a:spLocks noGrp="1"/>
          </p:cNvSpPr>
          <p:nvPr>
            <p:ph type="ftr" sz="quarter" idx="11"/>
          </p:nvPr>
        </p:nvSpPr>
        <p:spPr bwMode="auto">
          <a:xfrm>
            <a:off x="540000" y="6957700"/>
            <a:ext cx="3708150" cy="601975"/>
          </a:xfrm>
        </p:spPr>
        <p:txBody>
          <a:bodyPr bIns="252000"/>
          <a:lstStyle>
            <a:lvl1pPr algn="l">
              <a:defRPr/>
            </a:lvl1pPr>
          </a:lstStyle>
          <a:p>
            <a:pPr>
              <a:defRPr/>
            </a:pPr>
            <a:r>
              <a:rPr lang="de-DE" b="1">
                <a:solidFill>
                  <a:schemeClr val="accent3"/>
                </a:solidFill>
              </a:rPr>
              <a:t>ISB</a:t>
            </a:r>
            <a:r>
              <a:rPr lang="de-DE"/>
              <a:t> Staatsinstitut für Schulqualität und Bildungsforschung</a:t>
            </a:r>
            <a:endParaRPr/>
          </a:p>
        </p:txBody>
      </p:sp>
      <p:pic>
        <p:nvPicPr>
          <p:cNvPr id="1609153404" name="Grafik 7"/>
          <p:cNvPicPr>
            <a:picLocks noChangeAspect="1"/>
          </p:cNvPicPr>
          <p:nvPr userDrawn="1"/>
        </p:nvPicPr>
        <p:blipFill rotWithShape="1">
          <a:blip r:embed="rId2">
            <a:extLst>
              <a:ext uri="{96DAC541-7B7A-43D3-8B79-37D633B846F1}">
                <asvg:svgBlip xmlns:asvg="http://schemas.microsoft.com/office/drawing/2016/SVG/main" r:embed="rId3"/>
              </a:ext>
            </a:extLst>
          </a:blip>
          <a:stretch/>
        </p:blipFill>
        <p:spPr bwMode="auto">
          <a:xfrm>
            <a:off x="403486" y="301006"/>
            <a:ext cx="796800" cy="432000"/>
          </a:xfrm>
          <a:prstGeom prst="rect">
            <a:avLst/>
          </a:prstGeom>
        </p:spPr>
      </p:pic>
      <p:sp>
        <p:nvSpPr>
          <p:cNvPr id="1384565419" name="Slide Number Placeholder 5"/>
          <p:cNvSpPr txBox="1"/>
          <p:nvPr userDrawn="1"/>
        </p:nvSpPr>
        <p:spPr bwMode="auto">
          <a:xfrm>
            <a:off x="9072000" y="7019675"/>
            <a:ext cx="1080000" cy="540000"/>
          </a:xfrm>
          <a:prstGeom prst="rect">
            <a:avLst/>
          </a:prstGeom>
        </p:spPr>
        <p:txBody>
          <a:bodyPr vert="horz" lIns="0" tIns="0" rIns="0" bIns="252000" rtlCol="0" anchor="b" anchorCtr="0"/>
          <a:lstStyle>
            <a:defPPr>
              <a:defRPr lang="en-US"/>
            </a:defPPr>
            <a:lvl1pPr marL="0" algn="r" defTabSz="457200" rtl="0">
              <a:defRPr sz="1050">
                <a:solidFill>
                  <a:schemeClr val="tx1">
                    <a:tint val="82000"/>
                  </a:schemeClr>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a:lstStyle>
          <a:p>
            <a:pPr>
              <a:defRPr/>
            </a:pPr>
            <a:fld id="{C40E4DD3-A1D1-44C2-BAA5-FAF59B503529}"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1362400969" name="Title 1"/>
          <p:cNvSpPr>
            <a:spLocks noGrp="1"/>
          </p:cNvSpPr>
          <p:nvPr>
            <p:ph type="title"/>
          </p:nvPr>
        </p:nvSpPr>
        <p:spPr bwMode="auto">
          <a:xfrm>
            <a:off x="736455" y="402484"/>
            <a:ext cx="9221689" cy="1461188"/>
          </a:xfrm>
        </p:spPr>
        <p:txBody>
          <a:bodyPr/>
          <a:lstStyle/>
          <a:p>
            <a:pPr>
              <a:defRPr/>
            </a:pPr>
            <a:r>
              <a:rPr lang="de-DE"/>
              <a:t>Mastertitelformat bearbeiten</a:t>
            </a:r>
            <a:endParaRPr lang="en-US"/>
          </a:p>
        </p:txBody>
      </p:sp>
      <p:sp>
        <p:nvSpPr>
          <p:cNvPr id="335925550" name="Text Placeholder 2"/>
          <p:cNvSpPr>
            <a:spLocks noGrp="1"/>
          </p:cNvSpPr>
          <p:nvPr>
            <p:ph type="body" idx="1"/>
          </p:nvPr>
        </p:nvSpPr>
        <p:spPr bwMode="auto">
          <a:xfrm>
            <a:off x="736456" y="1853171"/>
            <a:ext cx="4523137"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831303696" name="Content Placeholder 3"/>
          <p:cNvSpPr>
            <a:spLocks noGrp="1"/>
          </p:cNvSpPr>
          <p:nvPr>
            <p:ph sz="half" idx="2"/>
          </p:nvPr>
        </p:nvSpPr>
        <p:spPr bwMode="auto">
          <a:xfrm>
            <a:off x="736456" y="2761381"/>
            <a:ext cx="4523137"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377008993" name="Text Placeholder 4"/>
          <p:cNvSpPr>
            <a:spLocks noGrp="1"/>
          </p:cNvSpPr>
          <p:nvPr>
            <p:ph type="body" sz="quarter" idx="3"/>
          </p:nvPr>
        </p:nvSpPr>
        <p:spPr bwMode="auto">
          <a:xfrm>
            <a:off x="5412731" y="1853171"/>
            <a:ext cx="4545413"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353043326" name="Content Placeholder 5"/>
          <p:cNvSpPr>
            <a:spLocks noGrp="1"/>
          </p:cNvSpPr>
          <p:nvPr>
            <p:ph sz="quarter" idx="4"/>
          </p:nvPr>
        </p:nvSpPr>
        <p:spPr bwMode="auto">
          <a:xfrm>
            <a:off x="5412731" y="2761381"/>
            <a:ext cx="4545413"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667556445" name="Date Placeholder 6"/>
          <p:cNvSpPr>
            <a:spLocks noGrp="1"/>
          </p:cNvSpPr>
          <p:nvPr>
            <p:ph type="dt" sz="half" idx="10"/>
          </p:nvPr>
        </p:nvSpPr>
        <p:spPr bwMode="auto"/>
        <p:txBody>
          <a:bodyPr/>
          <a:lstStyle/>
          <a:p>
            <a:pPr>
              <a:defRPr/>
            </a:pPr>
            <a:fld id="{9333916D-2E32-46B7-8BBF-5FD0C71AA82C}" type="datetime1">
              <a:rPr lang="de-DE"/>
              <a:t>18.05.2026</a:t>
            </a:fld>
            <a:endParaRPr lang="de-DE"/>
          </a:p>
        </p:txBody>
      </p:sp>
      <p:sp>
        <p:nvSpPr>
          <p:cNvPr id="212851844" name="Footer Placeholder 7"/>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257305298" name="Slide Number Placeholder 8"/>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774457428" name="Title 1"/>
          <p:cNvSpPr>
            <a:spLocks noGrp="1"/>
          </p:cNvSpPr>
          <p:nvPr>
            <p:ph type="title"/>
          </p:nvPr>
        </p:nvSpPr>
        <p:spPr bwMode="auto"/>
        <p:txBody>
          <a:bodyPr/>
          <a:lstStyle/>
          <a:p>
            <a:pPr>
              <a:defRPr/>
            </a:pPr>
            <a:r>
              <a:rPr lang="de-DE"/>
              <a:t>Mastertitelformat bearbeiten</a:t>
            </a:r>
            <a:endParaRPr lang="en-US"/>
          </a:p>
        </p:txBody>
      </p:sp>
      <p:sp>
        <p:nvSpPr>
          <p:cNvPr id="879659075" name="Date Placeholder 2"/>
          <p:cNvSpPr>
            <a:spLocks noGrp="1"/>
          </p:cNvSpPr>
          <p:nvPr>
            <p:ph type="dt" sz="half" idx="10"/>
          </p:nvPr>
        </p:nvSpPr>
        <p:spPr bwMode="auto"/>
        <p:txBody>
          <a:bodyPr/>
          <a:lstStyle/>
          <a:p>
            <a:pPr>
              <a:defRPr/>
            </a:pPr>
            <a:fld id="{CFBA2642-E723-459F-9A8C-89756D22C819}" type="datetime1">
              <a:rPr lang="de-DE"/>
              <a:t>18.05.2026</a:t>
            </a:fld>
            <a:endParaRPr lang="de-DE"/>
          </a:p>
        </p:txBody>
      </p:sp>
      <p:sp>
        <p:nvSpPr>
          <p:cNvPr id="296030206" name="Footer Placeholder 3"/>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784526495" name="Slide Number Placeholder 4"/>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87719851" name="Date Placeholder 1"/>
          <p:cNvSpPr>
            <a:spLocks noGrp="1"/>
          </p:cNvSpPr>
          <p:nvPr>
            <p:ph type="dt" sz="half" idx="10"/>
          </p:nvPr>
        </p:nvSpPr>
        <p:spPr bwMode="auto"/>
        <p:txBody>
          <a:bodyPr/>
          <a:lstStyle/>
          <a:p>
            <a:pPr>
              <a:defRPr/>
            </a:pPr>
            <a:fld id="{91705F5D-F304-432E-B71D-7B94755378FC}" type="datetime1">
              <a:rPr lang="de-DE"/>
              <a:t>18.05.2026</a:t>
            </a:fld>
            <a:endParaRPr lang="de-DE"/>
          </a:p>
        </p:txBody>
      </p:sp>
      <p:sp>
        <p:nvSpPr>
          <p:cNvPr id="1693479759" name="Footer Placeholder 2"/>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50055987" name="Slide Number Placeholder 3"/>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1925652457"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725530624" name="Content Placeholder 2"/>
          <p:cNvSpPr>
            <a:spLocks noGrp="1"/>
          </p:cNvSpPr>
          <p:nvPr>
            <p:ph idx="1"/>
          </p:nvPr>
        </p:nvSpPr>
        <p:spPr bwMode="auto">
          <a:xfrm>
            <a:off x="4545413" y="1088455"/>
            <a:ext cx="5412730" cy="5372269"/>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199004442"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255105501" name="Date Placeholder 4"/>
          <p:cNvSpPr>
            <a:spLocks noGrp="1"/>
          </p:cNvSpPr>
          <p:nvPr>
            <p:ph type="dt" sz="half" idx="10"/>
          </p:nvPr>
        </p:nvSpPr>
        <p:spPr bwMode="auto"/>
        <p:txBody>
          <a:bodyPr/>
          <a:lstStyle/>
          <a:p>
            <a:pPr>
              <a:defRPr/>
            </a:pPr>
            <a:fld id="{F5D77D3D-0D3F-4721-B466-C980B3F37664}" type="datetime1">
              <a:rPr lang="de-DE"/>
              <a:t>18.05.2026</a:t>
            </a:fld>
            <a:endParaRPr lang="de-DE"/>
          </a:p>
        </p:txBody>
      </p:sp>
      <p:sp>
        <p:nvSpPr>
          <p:cNvPr id="1966686637"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04164632"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198765723"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789082057" name="Picture Placeholder 2"/>
          <p:cNvSpPr>
            <a:spLocks noGrp="1" noChangeAspect="1"/>
          </p:cNvSpPr>
          <p:nvPr>
            <p:ph type="pic" idx="1"/>
          </p:nvPr>
        </p:nvSpPr>
        <p:spPr bwMode="auto">
          <a:xfrm>
            <a:off x="4545413" y="1088455"/>
            <a:ext cx="5412730" cy="5372269"/>
          </a:xfrm>
        </p:spPr>
        <p:txBody>
          <a:bodyPr anchor="t"/>
          <a:lstStyle>
            <a:lvl1pPr marL="0" indent="0">
              <a:buNone/>
              <a:defRPr sz="3550"/>
            </a:lvl1pPr>
            <a:lvl2pPr marL="503972" indent="0">
              <a:buNone/>
              <a:defRPr sz="3100"/>
            </a:lvl2pPr>
            <a:lvl3pPr marL="1007943" indent="0">
              <a:buNone/>
              <a:defRPr sz="265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a:defRPr/>
            </a:pPr>
            <a:r>
              <a:rPr lang="de-DE"/>
              <a:t>Bild durch Klicken auf Symbol hinzufügen</a:t>
            </a:r>
            <a:endParaRPr lang="en-US"/>
          </a:p>
        </p:txBody>
      </p:sp>
      <p:sp>
        <p:nvSpPr>
          <p:cNvPr id="363832296"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33459329" name="Date Placeholder 4"/>
          <p:cNvSpPr>
            <a:spLocks noGrp="1"/>
          </p:cNvSpPr>
          <p:nvPr>
            <p:ph type="dt" sz="half" idx="10"/>
          </p:nvPr>
        </p:nvSpPr>
        <p:spPr bwMode="auto"/>
        <p:txBody>
          <a:bodyPr/>
          <a:lstStyle/>
          <a:p>
            <a:pPr>
              <a:defRPr/>
            </a:pPr>
            <a:fld id="{E20CFE4A-46C3-42F6-A5E8-045CF37F5EC5}" type="datetime1">
              <a:rPr lang="de-DE"/>
              <a:t>18.05.2026</a:t>
            </a:fld>
            <a:endParaRPr lang="de-DE"/>
          </a:p>
        </p:txBody>
      </p:sp>
      <p:sp>
        <p:nvSpPr>
          <p:cNvPr id="812423152"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550515470"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1025435720" name="Title 1"/>
          <p:cNvSpPr>
            <a:spLocks noGrp="1"/>
          </p:cNvSpPr>
          <p:nvPr>
            <p:ph type="title"/>
          </p:nvPr>
        </p:nvSpPr>
        <p:spPr bwMode="auto"/>
        <p:txBody>
          <a:bodyPr/>
          <a:lstStyle/>
          <a:p>
            <a:pPr>
              <a:defRPr/>
            </a:pPr>
            <a:r>
              <a:rPr lang="de-DE"/>
              <a:t>Mastertitelformat bearbeiten</a:t>
            </a:r>
            <a:endParaRPr lang="en-US"/>
          </a:p>
        </p:txBody>
      </p:sp>
      <p:sp>
        <p:nvSpPr>
          <p:cNvPr id="59702524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59579581" name="Date Placeholder 3"/>
          <p:cNvSpPr>
            <a:spLocks noGrp="1"/>
          </p:cNvSpPr>
          <p:nvPr>
            <p:ph type="dt" sz="half" idx="10"/>
          </p:nvPr>
        </p:nvSpPr>
        <p:spPr bwMode="auto"/>
        <p:txBody>
          <a:bodyPr/>
          <a:lstStyle/>
          <a:p>
            <a:pPr>
              <a:defRPr/>
            </a:pPr>
            <a:fld id="{F4AEC135-F5F3-4923-9B36-AC524418600C}" type="datetime1">
              <a:rPr lang="de-DE"/>
              <a:t>18.05.2026</a:t>
            </a:fld>
            <a:endParaRPr lang="de-DE"/>
          </a:p>
        </p:txBody>
      </p:sp>
      <p:sp>
        <p:nvSpPr>
          <p:cNvPr id="975879911"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227064578"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667941098" name="Vertical Title 1"/>
          <p:cNvSpPr>
            <a:spLocks noGrp="1"/>
          </p:cNvSpPr>
          <p:nvPr>
            <p:ph type="title" orient="vert"/>
          </p:nvPr>
        </p:nvSpPr>
        <p:spPr bwMode="auto">
          <a:xfrm>
            <a:off x="7651329" y="402483"/>
            <a:ext cx="2305422" cy="6406475"/>
          </a:xfrm>
        </p:spPr>
        <p:txBody>
          <a:bodyPr vert="eaVert"/>
          <a:lstStyle/>
          <a:p>
            <a:pPr>
              <a:defRPr/>
            </a:pPr>
            <a:r>
              <a:rPr lang="de-DE"/>
              <a:t>Mastertitelformat bearbeiten</a:t>
            </a:r>
            <a:endParaRPr lang="en-US"/>
          </a:p>
        </p:txBody>
      </p:sp>
      <p:sp>
        <p:nvSpPr>
          <p:cNvPr id="237194710" name="Vertical Text Placeholder 2"/>
          <p:cNvSpPr>
            <a:spLocks noGrp="1"/>
          </p:cNvSpPr>
          <p:nvPr>
            <p:ph type="body" orient="vert" idx="1"/>
          </p:nvPr>
        </p:nvSpPr>
        <p:spPr bwMode="auto">
          <a:xfrm>
            <a:off x="735063" y="402483"/>
            <a:ext cx="6782619" cy="6406475"/>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602474602" name="Date Placeholder 3"/>
          <p:cNvSpPr>
            <a:spLocks noGrp="1"/>
          </p:cNvSpPr>
          <p:nvPr>
            <p:ph type="dt" sz="half" idx="10"/>
          </p:nvPr>
        </p:nvSpPr>
        <p:spPr bwMode="auto"/>
        <p:txBody>
          <a:bodyPr/>
          <a:lstStyle/>
          <a:p>
            <a:pPr>
              <a:defRPr/>
            </a:pPr>
            <a:fld id="{BC53C441-FC05-40BF-ACC0-BBCAC51DEE85}" type="datetime1">
              <a:rPr lang="de-DE"/>
              <a:t>18.05.2026</a:t>
            </a:fld>
            <a:endParaRPr lang="de-DE"/>
          </a:p>
        </p:txBody>
      </p:sp>
      <p:sp>
        <p:nvSpPr>
          <p:cNvPr id="643851989"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054722775"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userDrawn="1">
  <p:cSld name="1_Lernreflexionskarten">
    <p:spTree>
      <p:nvGrpSpPr>
        <p:cNvPr id="1" name=""/>
        <p:cNvGrpSpPr/>
        <p:nvPr/>
      </p:nvGrpSpPr>
      <p:grpSpPr bwMode="auto">
        <a:xfrm>
          <a:off x="0" y="0"/>
          <a:ext cx="0" cy="0"/>
          <a:chOff x="0" y="0"/>
          <a:chExt cx="0" cy="0"/>
        </a:xfrm>
      </p:grpSpPr>
      <p:sp>
        <p:nvSpPr>
          <p:cNvPr id="358411605" name="Title 1"/>
          <p:cNvSpPr>
            <a:spLocks noGrp="1"/>
          </p:cNvSpPr>
          <p:nvPr>
            <p:ph type="title"/>
          </p:nvPr>
        </p:nvSpPr>
        <p:spPr bwMode="auto">
          <a:xfrm>
            <a:off x="518319" y="1161402"/>
            <a:ext cx="9652794" cy="293877"/>
          </a:xfrm>
        </p:spPr>
        <p:txBody>
          <a:bodyPr lIns="0" tIns="0" rIns="0" bIns="0" anchor="t" anchorCtr="0">
            <a:noAutofit/>
          </a:bodyPr>
          <a:lstStyle>
            <a:lvl1pPr>
              <a:defRPr sz="1800"/>
            </a:lvl1pPr>
          </a:lstStyle>
          <a:p>
            <a:pPr>
              <a:defRPr/>
            </a:pPr>
            <a:r>
              <a:rPr lang="de-DE"/>
              <a:t>Mastertitelformat bearbeiten</a:t>
            </a:r>
            <a:endParaRPr lang="en-US"/>
          </a:p>
        </p:txBody>
      </p:sp>
      <p:sp>
        <p:nvSpPr>
          <p:cNvPr id="521367184" name="Date Placeholder 3"/>
          <p:cNvSpPr>
            <a:spLocks noGrp="1"/>
          </p:cNvSpPr>
          <p:nvPr>
            <p:ph type="dt" sz="half" idx="10"/>
          </p:nvPr>
        </p:nvSpPr>
        <p:spPr bwMode="auto"/>
        <p:txBody>
          <a:bodyPr/>
          <a:lstStyle/>
          <a:p>
            <a:pPr>
              <a:defRPr/>
            </a:pPr>
            <a:fld id="{B522F228-D963-4079-BBAC-DC0E1163FC90}" type="datetime1">
              <a:rPr lang="de-DE"/>
              <a:t>18.05.2026</a:t>
            </a:fld>
            <a:endParaRPr lang="de-DE"/>
          </a:p>
        </p:txBody>
      </p:sp>
      <p:sp>
        <p:nvSpPr>
          <p:cNvPr id="1734410752" name="Footer Placeholder 4"/>
          <p:cNvSpPr>
            <a:spLocks noGrp="1"/>
          </p:cNvSpPr>
          <p:nvPr>
            <p:ph type="ftr" sz="quarter" idx="11"/>
          </p:nvPr>
        </p:nvSpPr>
        <p:spPr bwMode="auto">
          <a:xfrm>
            <a:off x="520700" y="7019675"/>
            <a:ext cx="5276062"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788692411"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469770704"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285809614" name="Content Placeholder 2"/>
          <p:cNvSpPr>
            <a:spLocks noGrp="1"/>
          </p:cNvSpPr>
          <p:nvPr>
            <p:ph sz="half" idx="13"/>
          </p:nvPr>
        </p:nvSpPr>
        <p:spPr bwMode="auto">
          <a:xfrm>
            <a:off x="518319" y="5979671"/>
            <a:ext cx="7989488" cy="467649"/>
          </a:xfrm>
        </p:spPr>
        <p:txBody>
          <a:bodyPr lIns="0" tIns="0" rIns="0" bIns="0"/>
          <a:lstStyle>
            <a:lvl1pPr marL="0" indent="0">
              <a:buNone/>
              <a:defRPr>
                <a:solidFill>
                  <a:schemeClr val="accent3"/>
                </a:solidFill>
              </a:defRPr>
            </a:lvl1pPr>
          </a:lstStyle>
          <a:p>
            <a:pPr lvl="0">
              <a:defRPr/>
            </a:pPr>
            <a:r>
              <a:rPr lang="de-DE"/>
              <a:t>Mastertextformat bearbeiten</a:t>
            </a:r>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Hinweise">
    <p:spTree>
      <p:nvGrpSpPr>
        <p:cNvPr id="1" name=""/>
        <p:cNvGrpSpPr/>
        <p:nvPr/>
      </p:nvGrpSpPr>
      <p:grpSpPr bwMode="auto">
        <a:xfrm>
          <a:off x="0" y="0"/>
          <a:ext cx="0" cy="0"/>
          <a:chOff x="0" y="0"/>
          <a:chExt cx="0" cy="0"/>
        </a:xfrm>
      </p:grpSpPr>
      <p:sp>
        <p:nvSpPr>
          <p:cNvPr id="1448895120" name="Content Placeholder 2"/>
          <p:cNvSpPr>
            <a:spLocks noGrp="1"/>
          </p:cNvSpPr>
          <p:nvPr>
            <p:ph idx="1" hasCustomPrompt="1"/>
          </p:nvPr>
        </p:nvSpPr>
        <p:spPr bwMode="auto">
          <a:xfrm>
            <a:off x="954238" y="1660406"/>
            <a:ext cx="4248000" cy="5256000"/>
          </a:xfrm>
        </p:spPr>
        <p:txBody>
          <a:bodyPr lIns="0" tIns="0" rIns="0" bIns="0">
            <a:noAutofit/>
          </a:bodyPr>
          <a:lstStyle>
            <a:lvl1pPr marL="0" indent="-171450" defTabSz="180000">
              <a:spcBef>
                <a:spcPts val="600"/>
              </a:spcBef>
              <a:spcAft>
                <a:spcPts val="300"/>
              </a:spcAft>
              <a:buFontTx/>
              <a:buChar char="•"/>
              <a:defRPr sz="1200">
                <a:latin typeface="+mj-lt"/>
              </a:defRPr>
            </a:lvl1pPr>
            <a:lvl2pPr marL="0" indent="-171450" defTabSz="180000">
              <a:lnSpc>
                <a:spcPct val="100000"/>
              </a:lnSpc>
              <a:spcBef>
                <a:spcPts val="300"/>
              </a:spcBef>
              <a:spcAft>
                <a:spcPts val="300"/>
              </a:spcAft>
              <a:buFontTx/>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335188960" name="Date Placeholder 3"/>
          <p:cNvSpPr>
            <a:spLocks noGrp="1"/>
          </p:cNvSpPr>
          <p:nvPr>
            <p:ph type="dt" sz="half" idx="10"/>
          </p:nvPr>
        </p:nvSpPr>
        <p:spPr bwMode="auto"/>
        <p:txBody>
          <a:bodyPr/>
          <a:lstStyle/>
          <a:p>
            <a:pPr>
              <a:defRPr/>
            </a:pPr>
            <a:fld id="{B522F228-D963-4079-BBAC-DC0E1163FC90}" type="datetime1">
              <a:rPr lang="de-DE"/>
              <a:t>18.05.2026</a:t>
            </a:fld>
            <a:endParaRPr lang="de-DE"/>
          </a:p>
        </p:txBody>
      </p:sp>
      <p:sp>
        <p:nvSpPr>
          <p:cNvPr id="1028212693"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934371447"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287445936"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635609065" name="Content Placeholder 2"/>
          <p:cNvSpPr>
            <a:spLocks noGrp="1"/>
          </p:cNvSpPr>
          <p:nvPr>
            <p:ph idx="13" hasCustomPrompt="1"/>
          </p:nvPr>
        </p:nvSpPr>
        <p:spPr bwMode="auto">
          <a:xfrm>
            <a:off x="5923427" y="1660406"/>
            <a:ext cx="4248000" cy="5256000"/>
          </a:xfrm>
        </p:spPr>
        <p:txBody>
          <a:bodyPr lIns="0" tIns="0" rIns="0" bIns="0">
            <a:noAutofit/>
          </a:bodyPr>
          <a:lstStyle>
            <a:lvl1pPr marL="0" indent="-171450" defTabSz="180000">
              <a:spcBef>
                <a:spcPts val="0"/>
              </a:spcBef>
              <a:spcAft>
                <a:spcPts val="300"/>
              </a:spcAft>
              <a:buFont typeface="Arial"/>
              <a:buChar char="•"/>
              <a:defRPr lang="de-DE" sz="1200">
                <a:solidFill>
                  <a:schemeClr val="tx1"/>
                </a:solidFill>
                <a:latin typeface="+mj-lt"/>
                <a:ea typeface="+mn-ea"/>
                <a:cs typeface="+mn-cs"/>
              </a:defRPr>
            </a:lvl1pPr>
            <a:lvl2pPr marL="0" indent="-171450" defTabSz="180000">
              <a:lnSpc>
                <a:spcPct val="100000"/>
              </a:lnSpc>
              <a:spcBef>
                <a:spcPts val="0"/>
              </a:spcBef>
              <a:buFont typeface="Arial"/>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marL="0" lvl="0" indent="-171450" algn="l" defTabSz="180000" rtl="0">
              <a:lnSpc>
                <a:spcPct val="100000"/>
              </a:lnSpc>
              <a:spcBef>
                <a:spcPts val="600"/>
              </a:spcBef>
              <a:spcAft>
                <a:spcPts val="300"/>
              </a:spcAft>
              <a:buFontTx/>
              <a:buChar char="•"/>
              <a:defRPr/>
            </a:pPr>
            <a:r>
              <a:rPr lang="de-DE"/>
              <a:t>Mastertestformat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1706716284"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6_Materialkarte Lehrer_kleine Schrift">
    <p:spTree>
      <p:nvGrpSpPr>
        <p:cNvPr id="1" name=""/>
        <p:cNvGrpSpPr/>
        <p:nvPr/>
      </p:nvGrpSpPr>
      <p:grpSpPr bwMode="auto">
        <a:xfrm>
          <a:off x="0" y="0"/>
          <a:ext cx="0" cy="0"/>
          <a:chOff x="0" y="0"/>
          <a:chExt cx="0" cy="0"/>
        </a:xfrm>
      </p:grpSpPr>
      <p:sp>
        <p:nvSpPr>
          <p:cNvPr id="275602305"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1584719453" name="Content Placeholder 2"/>
          <p:cNvSpPr>
            <a:spLocks noGrp="1"/>
          </p:cNvSpPr>
          <p:nvPr>
            <p:ph idx="1" hasCustomPrompt="1"/>
          </p:nvPr>
        </p:nvSpPr>
        <p:spPr bwMode="auto">
          <a:xfrm>
            <a:off x="954238" y="1660406"/>
            <a:ext cx="9216874" cy="5256000"/>
          </a:xfrm>
        </p:spPr>
        <p:txBody>
          <a:bodyPr lIns="0" tIns="0" rIns="0" bIns="0">
            <a:noAutofit/>
          </a:bodyPr>
          <a:lstStyle>
            <a:lvl1pPr marL="0" indent="-171450" defTabSz="180000">
              <a:spcBef>
                <a:spcPts val="0"/>
              </a:spcBef>
              <a:spcAft>
                <a:spcPts val="300"/>
              </a:spcAft>
              <a:buFontTx/>
              <a:buChar char="•"/>
              <a:defRPr lang="de-DE" sz="1200">
                <a:solidFill>
                  <a:schemeClr val="tx1"/>
                </a:solidFill>
                <a:latin typeface="+mj-lt"/>
                <a:ea typeface="+mn-ea"/>
                <a:cs typeface="+mn-cs"/>
              </a:defRPr>
            </a:lvl1pPr>
            <a:lvl2pPr marL="0" indent="-171450" defTabSz="180000">
              <a:lnSpc>
                <a:spcPct val="100000"/>
              </a:lnSpc>
              <a:spcBef>
                <a:spcPts val="0"/>
              </a:spcBef>
              <a:buFontTx/>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lvl="0">
              <a:defRPr/>
            </a:pPr>
            <a:r>
              <a:rPr lang="de-DE"/>
              <a:t>Mastertextformat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696100925" name="Date Placeholder 3"/>
          <p:cNvSpPr>
            <a:spLocks noGrp="1"/>
          </p:cNvSpPr>
          <p:nvPr>
            <p:ph type="dt" sz="half" idx="10"/>
          </p:nvPr>
        </p:nvSpPr>
        <p:spPr bwMode="auto"/>
        <p:txBody>
          <a:bodyPr/>
          <a:lstStyle/>
          <a:p>
            <a:pPr>
              <a:defRPr/>
            </a:pPr>
            <a:fld id="{B522F228-D963-4079-BBAC-DC0E1163FC90}" type="datetime1">
              <a:rPr lang="de-DE"/>
              <a:t>18.05.2026</a:t>
            </a:fld>
            <a:endParaRPr lang="de-DE"/>
          </a:p>
        </p:txBody>
      </p:sp>
      <p:sp>
        <p:nvSpPr>
          <p:cNvPr id="1026016653"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517873029"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969225841"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7_Materialkarte Lehrer_große Schrift">
    <p:spTree>
      <p:nvGrpSpPr>
        <p:cNvPr id="1" name=""/>
        <p:cNvGrpSpPr/>
        <p:nvPr/>
      </p:nvGrpSpPr>
      <p:grpSpPr bwMode="auto">
        <a:xfrm>
          <a:off x="0" y="0"/>
          <a:ext cx="0" cy="0"/>
          <a:chOff x="0" y="0"/>
          <a:chExt cx="0" cy="0"/>
        </a:xfrm>
      </p:grpSpPr>
      <p:sp>
        <p:nvSpPr>
          <p:cNvPr id="2071773783"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1494123704" name="Content Placeholder 2"/>
          <p:cNvSpPr>
            <a:spLocks noGrp="1"/>
          </p:cNvSpPr>
          <p:nvPr>
            <p:ph idx="1" hasCustomPrompt="1"/>
          </p:nvPr>
        </p:nvSpPr>
        <p:spPr bwMode="auto">
          <a:xfrm>
            <a:off x="954238" y="1660406"/>
            <a:ext cx="9216874" cy="5256000"/>
          </a:xfrm>
        </p:spPr>
        <p:txBody>
          <a:bodyPr lIns="0" tIns="0" rIns="0" bIns="0">
            <a:noAutofit/>
          </a:bodyPr>
          <a:lstStyle>
            <a:lvl1pPr marL="180000" indent="-360000" defTabSz="180000">
              <a:lnSpc>
                <a:spcPct val="113999"/>
              </a:lnSpc>
              <a:spcBef>
                <a:spcPts val="600"/>
              </a:spcBef>
              <a:spcAft>
                <a:spcPts val="300"/>
              </a:spcAft>
              <a:buFontTx/>
              <a:buChar char="•"/>
              <a:defRPr lang="de-DE" sz="2500" b="0">
                <a:solidFill>
                  <a:schemeClr val="tx1"/>
                </a:solidFill>
                <a:latin typeface="+mn-lt"/>
                <a:ea typeface="+mn-ea"/>
                <a:cs typeface="+mn-cs"/>
              </a:defRPr>
            </a:lvl1pPr>
            <a:lvl2pPr marL="180000" indent="-360000" defTabSz="180000">
              <a:lnSpc>
                <a:spcPct val="100000"/>
              </a:lnSpc>
              <a:spcBef>
                <a:spcPts val="1200"/>
              </a:spcBef>
              <a:spcAft>
                <a:spcPts val="600"/>
              </a:spcAft>
              <a:buFontTx/>
              <a:buChar char="•"/>
              <a:defRPr sz="180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736076168" name="Date Placeholder 3"/>
          <p:cNvSpPr>
            <a:spLocks noGrp="1"/>
          </p:cNvSpPr>
          <p:nvPr>
            <p:ph type="dt" sz="half" idx="10"/>
          </p:nvPr>
        </p:nvSpPr>
        <p:spPr bwMode="auto"/>
        <p:txBody>
          <a:bodyPr/>
          <a:lstStyle/>
          <a:p>
            <a:pPr>
              <a:defRPr/>
            </a:pPr>
            <a:fld id="{B522F228-D963-4079-BBAC-DC0E1163FC90}" type="datetime1">
              <a:rPr lang="de-DE"/>
              <a:t>18.05.2026</a:t>
            </a:fld>
            <a:endParaRPr lang="de-DE"/>
          </a:p>
        </p:txBody>
      </p:sp>
      <p:sp>
        <p:nvSpPr>
          <p:cNvPr id="501910369"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780556995"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2124665994"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p:spTree>
      <p:nvGrpSpPr>
        <p:cNvPr id="1" name=""/>
        <p:cNvGrpSpPr/>
        <p:nvPr/>
      </p:nvGrpSpPr>
      <p:grpSpPr bwMode="auto">
        <a:xfrm>
          <a:off x="0" y="0"/>
          <a:ext cx="0" cy="0"/>
          <a:chOff x="0" y="0"/>
          <a:chExt cx="0" cy="0"/>
        </a:xfrm>
      </p:grpSpPr>
      <p:sp>
        <p:nvSpPr>
          <p:cNvPr id="346467175" name="Date Placeholder 3"/>
          <p:cNvSpPr>
            <a:spLocks noGrp="1"/>
          </p:cNvSpPr>
          <p:nvPr>
            <p:ph type="dt" sz="half" idx="10"/>
          </p:nvPr>
        </p:nvSpPr>
        <p:spPr bwMode="auto"/>
        <p:txBody>
          <a:bodyPr/>
          <a:lstStyle/>
          <a:p>
            <a:pPr>
              <a:defRPr/>
            </a:pPr>
            <a:fld id="{B522F228-D963-4079-BBAC-DC0E1163FC90}" type="datetime1">
              <a:rPr lang="de-DE"/>
              <a:t>18.05.2026</a:t>
            </a:fld>
            <a:endParaRPr lang="de-DE"/>
          </a:p>
        </p:txBody>
      </p:sp>
      <p:sp>
        <p:nvSpPr>
          <p:cNvPr id="731637672" name="Footer Placeholder 4"/>
          <p:cNvSpPr>
            <a:spLocks noGrp="1"/>
          </p:cNvSpPr>
          <p:nvPr>
            <p:ph type="ftr" sz="quarter" idx="11"/>
          </p:nvPr>
        </p:nvSpPr>
        <p:spPr bwMode="auto">
          <a:xfrm>
            <a:off x="520700" y="7019675"/>
            <a:ext cx="5276062"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906870020"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190024858"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549069446" name="Content Placeholder 2"/>
          <p:cNvSpPr>
            <a:spLocks noGrp="1"/>
          </p:cNvSpPr>
          <p:nvPr>
            <p:ph sz="half" idx="13"/>
          </p:nvPr>
        </p:nvSpPr>
        <p:spPr bwMode="auto">
          <a:xfrm>
            <a:off x="954087" y="5979671"/>
            <a:ext cx="8754117"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sp>
        <p:nvSpPr>
          <p:cNvPr id="2141486762"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967254139" name="Content Placeholder 2"/>
          <p:cNvSpPr>
            <a:spLocks noGrp="1"/>
          </p:cNvSpPr>
          <p:nvPr>
            <p:ph idx="1"/>
          </p:nvPr>
        </p:nvSpPr>
        <p:spPr bwMode="auto">
          <a:xfrm>
            <a:off x="3158731" y="2330626"/>
            <a:ext cx="4478374" cy="2505346"/>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mit Notizfeld">
    <p:spTree>
      <p:nvGrpSpPr>
        <p:cNvPr id="1" name=""/>
        <p:cNvGrpSpPr/>
        <p:nvPr/>
      </p:nvGrpSpPr>
      <p:grpSpPr bwMode="auto">
        <a:xfrm>
          <a:off x="0" y="0"/>
          <a:ext cx="0" cy="0"/>
          <a:chOff x="0" y="0"/>
          <a:chExt cx="0" cy="0"/>
        </a:xfrm>
      </p:grpSpPr>
      <p:pic>
        <p:nvPicPr>
          <p:cNvPr id="180720228"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463180193" name="Content Placeholder 2"/>
          <p:cNvSpPr>
            <a:spLocks noGrp="1"/>
          </p:cNvSpPr>
          <p:nvPr>
            <p:ph sz="half" idx="13"/>
          </p:nvPr>
        </p:nvSpPr>
        <p:spPr bwMode="auto">
          <a:xfrm>
            <a:off x="954087" y="1564661"/>
            <a:ext cx="8684765"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grpSp>
        <p:nvGrpSpPr>
          <p:cNvPr id="279681331" name="Gruppieren 22"/>
          <p:cNvGrpSpPr/>
          <p:nvPr userDrawn="1"/>
        </p:nvGrpSpPr>
        <p:grpSpPr bwMode="auto">
          <a:xfrm>
            <a:off x="5202239" y="3116969"/>
            <a:ext cx="4436614" cy="2856103"/>
            <a:chOff x="5202238" y="3116969"/>
            <a:chExt cx="4968875" cy="2856103"/>
          </a:xfrm>
        </p:grpSpPr>
        <p:cxnSp>
          <p:nvCxnSpPr>
            <p:cNvPr id="9" name="Gerader Verbinder 8"/>
            <p:cNvCxnSpPr/>
            <p:nvPr userDrawn="1"/>
          </p:nvCxnSpPr>
          <p:spPr bwMode="auto">
            <a:xfrm>
              <a:off x="5202238" y="3116969"/>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userDrawn="1"/>
          </p:nvCxnSpPr>
          <p:spPr bwMode="auto">
            <a:xfrm>
              <a:off x="5202238" y="3688190"/>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bwMode="auto">
            <a:xfrm>
              <a:off x="5202238" y="4259411"/>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userDrawn="1"/>
          </p:nvCxnSpPr>
          <p:spPr bwMode="auto">
            <a:xfrm>
              <a:off x="5202238" y="483063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userDrawn="1"/>
          </p:nvCxnSpPr>
          <p:spPr bwMode="auto">
            <a:xfrm>
              <a:off x="5202238" y="5401853"/>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userDrawn="1"/>
          </p:nvCxnSpPr>
          <p:spPr bwMode="auto">
            <a:xfrm>
              <a:off x="5202238" y="597307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873306421" name="Datumsplatzhalter 16"/>
          <p:cNvSpPr>
            <a:spLocks noGrp="1"/>
          </p:cNvSpPr>
          <p:nvPr>
            <p:ph type="dt" sz="half" idx="14"/>
          </p:nvPr>
        </p:nvSpPr>
        <p:spPr bwMode="auto"/>
        <p:txBody>
          <a:bodyPr/>
          <a:lstStyle/>
          <a:p>
            <a:pPr>
              <a:defRPr/>
            </a:pPr>
            <a:fld id="{F7DE7EB1-A5A8-4631-A77D-C628F253C7DB}" type="datetime1">
              <a:rPr lang="de-DE"/>
              <a:t>18.05.2026</a:t>
            </a:fld>
            <a:endParaRPr lang="de-DE"/>
          </a:p>
        </p:txBody>
      </p:sp>
      <p:sp>
        <p:nvSpPr>
          <p:cNvPr id="875457204"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602361923"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1403529862"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863997812" name="Content Placeholder 2"/>
          <p:cNvSpPr>
            <a:spLocks noGrp="1"/>
          </p:cNvSpPr>
          <p:nvPr>
            <p:ph idx="1"/>
          </p:nvPr>
        </p:nvSpPr>
        <p:spPr bwMode="auto">
          <a:xfrm>
            <a:off x="954087" y="3372215"/>
            <a:ext cx="4032962" cy="2308738"/>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 Karten">
    <p:spTree>
      <p:nvGrpSpPr>
        <p:cNvPr id="1" name=""/>
        <p:cNvGrpSpPr/>
        <p:nvPr/>
      </p:nvGrpSpPr>
      <p:grpSpPr bwMode="auto">
        <a:xfrm>
          <a:off x="0" y="0"/>
          <a:ext cx="0" cy="0"/>
          <a:chOff x="0" y="0"/>
          <a:chExt cx="0" cy="0"/>
        </a:xfrm>
      </p:grpSpPr>
      <p:pic>
        <p:nvPicPr>
          <p:cNvPr id="1837056772"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251600379" name="Datumsplatzhalter 16"/>
          <p:cNvSpPr>
            <a:spLocks noGrp="1"/>
          </p:cNvSpPr>
          <p:nvPr>
            <p:ph type="dt" sz="half" idx="14"/>
          </p:nvPr>
        </p:nvSpPr>
        <p:spPr bwMode="auto"/>
        <p:txBody>
          <a:bodyPr/>
          <a:lstStyle/>
          <a:p>
            <a:pPr>
              <a:defRPr/>
            </a:pPr>
            <a:fld id="{F7DE7EB1-A5A8-4631-A77D-C628F253C7DB}" type="datetime1">
              <a:rPr lang="de-DE"/>
              <a:t>18.05.2026</a:t>
            </a:fld>
            <a:endParaRPr lang="de-DE"/>
          </a:p>
        </p:txBody>
      </p:sp>
      <p:sp>
        <p:nvSpPr>
          <p:cNvPr id="390120308"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485279722"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812987374" name="Rechteck: abgerundete Ecken 6"/>
          <p:cNvSpPr/>
          <p:nvPr userDrawn="1"/>
        </p:nvSpPr>
        <p:spPr bwMode="auto">
          <a:xfrm>
            <a:off x="520699"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395863557" name="Rechteck: abgerundete Ecken 6"/>
          <p:cNvSpPr/>
          <p:nvPr userDrawn="1"/>
        </p:nvSpPr>
        <p:spPr bwMode="auto">
          <a:xfrm>
            <a:off x="5416978"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591816337" name="Rechteck: abgerundete Ecken 6"/>
          <p:cNvSpPr/>
          <p:nvPr userDrawn="1"/>
        </p:nvSpPr>
        <p:spPr bwMode="auto">
          <a:xfrm>
            <a:off x="520699"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303106353" name="Rechteck: abgerundete Ecken 6"/>
          <p:cNvSpPr/>
          <p:nvPr userDrawn="1"/>
        </p:nvSpPr>
        <p:spPr bwMode="auto">
          <a:xfrm>
            <a:off x="5416978"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242367887" name="Content Placeholder 2"/>
          <p:cNvSpPr>
            <a:spLocks noGrp="1"/>
          </p:cNvSpPr>
          <p:nvPr>
            <p:ph idx="1" hasCustomPrompt="1"/>
          </p:nvPr>
        </p:nvSpPr>
        <p:spPr bwMode="auto">
          <a:xfrm>
            <a:off x="660195"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938309602" name="Content Placeholder 2"/>
          <p:cNvSpPr>
            <a:spLocks noGrp="1"/>
          </p:cNvSpPr>
          <p:nvPr>
            <p:ph idx="17" hasCustomPrompt="1"/>
          </p:nvPr>
        </p:nvSpPr>
        <p:spPr bwMode="auto">
          <a:xfrm>
            <a:off x="5562092"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708264009" name="Content Placeholder 2"/>
          <p:cNvSpPr>
            <a:spLocks noGrp="1"/>
          </p:cNvSpPr>
          <p:nvPr>
            <p:ph idx="18" hasCustomPrompt="1"/>
          </p:nvPr>
        </p:nvSpPr>
        <p:spPr bwMode="auto">
          <a:xfrm>
            <a:off x="660195"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429925989" name="Content Placeholder 2"/>
          <p:cNvSpPr>
            <a:spLocks noGrp="1"/>
          </p:cNvSpPr>
          <p:nvPr>
            <p:ph idx="19" hasCustomPrompt="1"/>
          </p:nvPr>
        </p:nvSpPr>
        <p:spPr bwMode="auto">
          <a:xfrm>
            <a:off x="5562092"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1290536086" name="Title 1"/>
          <p:cNvSpPr>
            <a:spLocks noGrp="1"/>
          </p:cNvSpPr>
          <p:nvPr>
            <p:ph type="title"/>
          </p:nvPr>
        </p:nvSpPr>
        <p:spPr bwMode="auto">
          <a:xfrm>
            <a:off x="729494" y="1884671"/>
            <a:ext cx="9221689" cy="3144614"/>
          </a:xfrm>
        </p:spPr>
        <p:txBody>
          <a:bodyPr anchor="b"/>
          <a:lstStyle>
            <a:lvl1pPr>
              <a:defRPr sz="6600"/>
            </a:lvl1pPr>
          </a:lstStyle>
          <a:p>
            <a:pPr>
              <a:defRPr/>
            </a:pPr>
            <a:r>
              <a:rPr lang="de-DE"/>
              <a:t>Mastertitelformat bearbeiten</a:t>
            </a:r>
            <a:endParaRPr lang="en-US"/>
          </a:p>
        </p:txBody>
      </p:sp>
      <p:sp>
        <p:nvSpPr>
          <p:cNvPr id="1063167353" name="Text Placeholder 2"/>
          <p:cNvSpPr>
            <a:spLocks noGrp="1"/>
          </p:cNvSpPr>
          <p:nvPr>
            <p:ph type="body" idx="1"/>
          </p:nvPr>
        </p:nvSpPr>
        <p:spPr bwMode="auto">
          <a:xfrm>
            <a:off x="729494" y="5059035"/>
            <a:ext cx="9221689" cy="1653678"/>
          </a:xfrm>
        </p:spPr>
        <p:txBody>
          <a:bodyPr/>
          <a:lstStyle>
            <a:lvl1pPr marL="0" indent="0">
              <a:buNone/>
              <a:defRPr sz="2650">
                <a:solidFill>
                  <a:schemeClr val="tx1">
                    <a:tint val="82000"/>
                  </a:schemeClr>
                </a:solidFill>
              </a:defRPr>
            </a:lvl1pPr>
            <a:lvl2pPr marL="503972" indent="0">
              <a:buNone/>
              <a:defRPr sz="2200">
                <a:solidFill>
                  <a:schemeClr val="tx1">
                    <a:tint val="82000"/>
                  </a:schemeClr>
                </a:solidFill>
              </a:defRPr>
            </a:lvl2pPr>
            <a:lvl3pPr marL="1007943" indent="0">
              <a:buNone/>
              <a:defRPr sz="2000">
                <a:solidFill>
                  <a:schemeClr val="tx1">
                    <a:tint val="82000"/>
                  </a:schemeClr>
                </a:solidFill>
              </a:defRPr>
            </a:lvl3pPr>
            <a:lvl4pPr marL="1511915" indent="0">
              <a:buNone/>
              <a:defRPr sz="1750">
                <a:solidFill>
                  <a:schemeClr val="tx1">
                    <a:tint val="82000"/>
                  </a:schemeClr>
                </a:solidFill>
              </a:defRPr>
            </a:lvl4pPr>
            <a:lvl5pPr marL="2015886" indent="0">
              <a:buNone/>
              <a:defRPr sz="1750">
                <a:solidFill>
                  <a:schemeClr val="tx1">
                    <a:tint val="82000"/>
                  </a:schemeClr>
                </a:solidFill>
              </a:defRPr>
            </a:lvl5pPr>
            <a:lvl6pPr marL="2519858" indent="0">
              <a:buNone/>
              <a:defRPr sz="1750">
                <a:solidFill>
                  <a:schemeClr val="tx1">
                    <a:tint val="82000"/>
                  </a:schemeClr>
                </a:solidFill>
              </a:defRPr>
            </a:lvl6pPr>
            <a:lvl7pPr marL="3023829" indent="0">
              <a:buNone/>
              <a:defRPr sz="1750">
                <a:solidFill>
                  <a:schemeClr val="tx1">
                    <a:tint val="82000"/>
                  </a:schemeClr>
                </a:solidFill>
              </a:defRPr>
            </a:lvl7pPr>
            <a:lvl8pPr marL="3527801" indent="0">
              <a:buNone/>
              <a:defRPr sz="1750">
                <a:solidFill>
                  <a:schemeClr val="tx1">
                    <a:tint val="82000"/>
                  </a:schemeClr>
                </a:solidFill>
              </a:defRPr>
            </a:lvl8pPr>
            <a:lvl9pPr marL="4031772" indent="0">
              <a:buNone/>
              <a:defRPr sz="1750">
                <a:solidFill>
                  <a:schemeClr val="tx1">
                    <a:tint val="82000"/>
                  </a:schemeClr>
                </a:solidFill>
              </a:defRPr>
            </a:lvl9pPr>
          </a:lstStyle>
          <a:p>
            <a:pPr lvl="0">
              <a:defRPr/>
            </a:pPr>
            <a:r>
              <a:rPr lang="de-DE"/>
              <a:t>Mastertextformat bearbeiten</a:t>
            </a:r>
            <a:endParaRPr/>
          </a:p>
        </p:txBody>
      </p:sp>
      <p:sp>
        <p:nvSpPr>
          <p:cNvPr id="988997642" name="Date Placeholder 3"/>
          <p:cNvSpPr>
            <a:spLocks noGrp="1"/>
          </p:cNvSpPr>
          <p:nvPr>
            <p:ph type="dt" sz="half" idx="10"/>
          </p:nvPr>
        </p:nvSpPr>
        <p:spPr bwMode="auto"/>
        <p:txBody>
          <a:bodyPr/>
          <a:lstStyle/>
          <a:p>
            <a:pPr>
              <a:defRPr/>
            </a:pPr>
            <a:fld id="{C462B6FF-FF67-474E-9075-F86106261EF4}" type="datetime1">
              <a:rPr lang="de-DE"/>
              <a:t>18.05.2026</a:t>
            </a:fld>
            <a:endParaRPr lang="de-DE"/>
          </a:p>
        </p:txBody>
      </p:sp>
      <p:sp>
        <p:nvSpPr>
          <p:cNvPr id="1734441271"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736340606"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756672779" name="Title 1"/>
          <p:cNvSpPr>
            <a:spLocks noGrp="1"/>
          </p:cNvSpPr>
          <p:nvPr>
            <p:ph type="title"/>
          </p:nvPr>
        </p:nvSpPr>
        <p:spPr bwMode="auto"/>
        <p:txBody>
          <a:bodyPr/>
          <a:lstStyle/>
          <a:p>
            <a:pPr>
              <a:defRPr/>
            </a:pPr>
            <a:r>
              <a:rPr lang="de-DE"/>
              <a:t>Mastertitelformat bearbeiten</a:t>
            </a:r>
            <a:endParaRPr lang="en-US"/>
          </a:p>
        </p:txBody>
      </p:sp>
      <p:sp>
        <p:nvSpPr>
          <p:cNvPr id="100429647" name="Content Placeholder 2"/>
          <p:cNvSpPr>
            <a:spLocks noGrp="1"/>
          </p:cNvSpPr>
          <p:nvPr>
            <p:ph sz="half" idx="1"/>
          </p:nvPr>
        </p:nvSpPr>
        <p:spPr bwMode="auto">
          <a:xfrm>
            <a:off x="735062"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435263525" name="Content Placeholder 3"/>
          <p:cNvSpPr>
            <a:spLocks noGrp="1"/>
          </p:cNvSpPr>
          <p:nvPr>
            <p:ph sz="half" idx="2"/>
          </p:nvPr>
        </p:nvSpPr>
        <p:spPr bwMode="auto">
          <a:xfrm>
            <a:off x="5412730"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046810082" name="Date Placeholder 4"/>
          <p:cNvSpPr>
            <a:spLocks noGrp="1"/>
          </p:cNvSpPr>
          <p:nvPr>
            <p:ph type="dt" sz="half" idx="10"/>
          </p:nvPr>
        </p:nvSpPr>
        <p:spPr bwMode="auto"/>
        <p:txBody>
          <a:bodyPr/>
          <a:lstStyle/>
          <a:p>
            <a:pPr>
              <a:defRPr/>
            </a:pPr>
            <a:fld id="{F0AB9257-BAF4-489C-B97A-9B20F65A6B6D}" type="datetime1">
              <a:rPr lang="de-DE"/>
              <a:t>18.05.2026</a:t>
            </a:fld>
            <a:endParaRPr lang="de-DE"/>
          </a:p>
        </p:txBody>
      </p:sp>
      <p:sp>
        <p:nvSpPr>
          <p:cNvPr id="1677449171"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099223149"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557555937" name="Title Placeholder 1"/>
          <p:cNvSpPr>
            <a:spLocks noGrp="1"/>
          </p:cNvSpPr>
          <p:nvPr>
            <p:ph type="title"/>
          </p:nvPr>
        </p:nvSpPr>
        <p:spPr bwMode="auto">
          <a:xfrm>
            <a:off x="735062" y="402484"/>
            <a:ext cx="9221689" cy="1461188"/>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391395222" name="Text Placeholder 2"/>
          <p:cNvSpPr>
            <a:spLocks noGrp="1"/>
          </p:cNvSpPr>
          <p:nvPr>
            <p:ph type="body" idx="1"/>
          </p:nvPr>
        </p:nvSpPr>
        <p:spPr bwMode="auto">
          <a:xfrm>
            <a:off x="735062" y="2012414"/>
            <a:ext cx="9221689" cy="479654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831955038" name="Date Placeholder 3"/>
          <p:cNvSpPr>
            <a:spLocks noGrp="1"/>
          </p:cNvSpPr>
          <p:nvPr>
            <p:ph type="dt" sz="half" idx="2"/>
          </p:nvPr>
        </p:nvSpPr>
        <p:spPr bwMode="auto">
          <a:xfrm>
            <a:off x="-2956075" y="6044837"/>
            <a:ext cx="2405658" cy="402483"/>
          </a:xfrm>
          <a:prstGeom prst="rect">
            <a:avLst/>
          </a:prstGeom>
        </p:spPr>
        <p:txBody>
          <a:bodyPr vert="horz" lIns="91440" tIns="45720" rIns="91440" bIns="45720" rtlCol="0" anchor="ctr"/>
          <a:lstStyle>
            <a:lvl1pPr algn="l">
              <a:defRPr sz="1300">
                <a:solidFill>
                  <a:schemeClr val="tx1">
                    <a:tint val="82000"/>
                  </a:schemeClr>
                </a:solidFill>
              </a:defRPr>
            </a:lvl1pPr>
          </a:lstStyle>
          <a:p>
            <a:pPr>
              <a:defRPr/>
            </a:pPr>
            <a:fld id="{F7DE7EB1-A5A8-4631-A77D-C628F253C7DB}" type="datetime1">
              <a:rPr lang="de-DE"/>
              <a:t>18.05.2026</a:t>
            </a:fld>
            <a:endParaRPr lang="de-DE"/>
          </a:p>
        </p:txBody>
      </p:sp>
      <p:sp>
        <p:nvSpPr>
          <p:cNvPr id="1638967353" name="Footer Placeholder 4"/>
          <p:cNvSpPr>
            <a:spLocks noGrp="1"/>
          </p:cNvSpPr>
          <p:nvPr>
            <p:ph type="ftr" sz="quarter" idx="3"/>
          </p:nvPr>
        </p:nvSpPr>
        <p:spPr bwMode="auto">
          <a:xfrm>
            <a:off x="520699" y="7019675"/>
            <a:ext cx="6671023" cy="540000"/>
          </a:xfrm>
          <a:prstGeom prst="rect">
            <a:avLst/>
          </a:prstGeom>
        </p:spPr>
        <p:txBody>
          <a:bodyPr vert="horz" lIns="0" tIns="0" rIns="0" bIns="252000" rtlCol="0" anchor="b" anchorCtr="0"/>
          <a:lstStyle>
            <a:lvl1pPr algn="ctr">
              <a:defRPr sz="1050">
                <a:solidFill>
                  <a:schemeClr val="tx1"/>
                </a:solidFill>
                <a:latin typeface="+mn-lt"/>
              </a:defRPr>
            </a:lvl1pPr>
          </a:lstStyle>
          <a:p>
            <a:pPr algn="l">
              <a:defRPr/>
            </a:pPr>
            <a:r>
              <a:rPr lang="de-DE" b="1">
                <a:solidFill>
                  <a:schemeClr val="accent3"/>
                </a:solidFill>
              </a:rPr>
              <a:t>ISB</a:t>
            </a:r>
            <a:r>
              <a:rPr lang="de-DE"/>
              <a:t> Staatsinstitut für Schulqualität und Bildungsforschung	</a:t>
            </a:r>
            <a:r>
              <a:rPr lang="de-DE" b="1"/>
              <a:t>isb.bayern.de</a:t>
            </a:r>
            <a:endParaRPr/>
          </a:p>
        </p:txBody>
      </p:sp>
      <p:sp>
        <p:nvSpPr>
          <p:cNvPr id="645188779" name="Slide Number Placeholder 5"/>
          <p:cNvSpPr>
            <a:spLocks noGrp="1"/>
          </p:cNvSpPr>
          <p:nvPr>
            <p:ph type="sldNum" sz="quarter" idx="4"/>
          </p:nvPr>
        </p:nvSpPr>
        <p:spPr bwMode="auto">
          <a:xfrm>
            <a:off x="9071999" y="7019675"/>
            <a:ext cx="1099113" cy="540000"/>
          </a:xfrm>
          <a:prstGeom prst="rect">
            <a:avLst/>
          </a:prstGeom>
        </p:spPr>
        <p:txBody>
          <a:bodyPr vert="horz" lIns="0" tIns="0" rIns="0" bIns="252000" rtlCol="0" anchor="b" anchorCtr="0"/>
          <a:lstStyle>
            <a:lvl1pPr algn="r">
              <a:defRPr sz="1050">
                <a:solidFill>
                  <a:schemeClr val="tx1">
                    <a:tint val="82000"/>
                  </a:schemeClr>
                </a:solidFill>
              </a:defRPr>
            </a:lvl1pPr>
          </a:lstStyle>
          <a:p>
            <a:pPr>
              <a:defRPr/>
            </a:pPr>
            <a:fld id="{C40E4DD3-A1D1-44C2-BAA5-FAF59B503529}" type="slidenum">
              <a:rPr lang="de-DE"/>
              <a:t>‹Nr.›</a:t>
            </a:fld>
            <a:endParaRPr lang="de-DE"/>
          </a:p>
        </p:txBody>
      </p:sp>
      <p:cxnSp>
        <p:nvCxnSpPr>
          <p:cNvPr id="139796069" name="Gerader Verbinder 8"/>
          <p:cNvCxnSpPr/>
          <p:nvPr userDrawn="1"/>
        </p:nvCxnSpPr>
        <p:spPr bwMode="auto">
          <a:xfrm>
            <a:off x="520700" y="7092000"/>
            <a:ext cx="9650413"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lvl1pPr algn="l" defTabSz="1007943" rtl="0">
        <a:lnSpc>
          <a:spcPct val="90000"/>
        </a:lnSpc>
        <a:spcBef>
          <a:spcPts val="0"/>
        </a:spcBef>
        <a:buNone/>
        <a:defRPr sz="4850">
          <a:solidFill>
            <a:schemeClr val="tx1"/>
          </a:solidFill>
          <a:latin typeface="+mj-lt"/>
          <a:ea typeface="+mj-ea"/>
          <a:cs typeface="+mj-cs"/>
        </a:defRPr>
      </a:lvl1pPr>
    </p:titleStyle>
    <p:body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p:bodyStyle>
    <p:otherStyle>
      <a:defPPr>
        <a:defRPr lang="en-US"/>
      </a:defPPr>
      <a:lvl1pPr marL="0" algn="l" defTabSz="1007943" rtl="0">
        <a:defRPr sz="2000">
          <a:solidFill>
            <a:schemeClr val="tx1"/>
          </a:solidFill>
          <a:latin typeface="+mn-lt"/>
          <a:ea typeface="+mn-ea"/>
          <a:cs typeface="+mn-cs"/>
        </a:defRPr>
      </a:lvl1pPr>
      <a:lvl2pPr marL="503972" algn="l" defTabSz="1007943" rtl="0">
        <a:defRPr sz="2000">
          <a:solidFill>
            <a:schemeClr val="tx1"/>
          </a:solidFill>
          <a:latin typeface="+mn-lt"/>
          <a:ea typeface="+mn-ea"/>
          <a:cs typeface="+mn-cs"/>
        </a:defRPr>
      </a:lvl2pPr>
      <a:lvl3pPr marL="1007943" algn="l" defTabSz="1007943" rtl="0">
        <a:defRPr sz="2000">
          <a:solidFill>
            <a:schemeClr val="tx1"/>
          </a:solidFill>
          <a:latin typeface="+mn-lt"/>
          <a:ea typeface="+mn-ea"/>
          <a:cs typeface="+mn-cs"/>
        </a:defRPr>
      </a:lvl3pPr>
      <a:lvl4pPr marL="1511915" algn="l" defTabSz="1007943" rtl="0">
        <a:defRPr sz="2000">
          <a:solidFill>
            <a:schemeClr val="tx1"/>
          </a:solidFill>
          <a:latin typeface="+mn-lt"/>
          <a:ea typeface="+mn-ea"/>
          <a:cs typeface="+mn-cs"/>
        </a:defRPr>
      </a:lvl4pPr>
      <a:lvl5pPr marL="2015886" algn="l" defTabSz="1007943" rtl="0">
        <a:defRPr sz="2000">
          <a:solidFill>
            <a:schemeClr val="tx1"/>
          </a:solidFill>
          <a:latin typeface="+mn-lt"/>
          <a:ea typeface="+mn-ea"/>
          <a:cs typeface="+mn-cs"/>
        </a:defRPr>
      </a:lvl5pPr>
      <a:lvl6pPr marL="2519858" algn="l" defTabSz="1007943" rtl="0">
        <a:defRPr sz="2000">
          <a:solidFill>
            <a:schemeClr val="tx1"/>
          </a:solidFill>
          <a:latin typeface="+mn-lt"/>
          <a:ea typeface="+mn-ea"/>
          <a:cs typeface="+mn-cs"/>
        </a:defRPr>
      </a:lvl6pPr>
      <a:lvl7pPr marL="3023829" algn="l" defTabSz="1007943" rtl="0">
        <a:defRPr sz="2000">
          <a:solidFill>
            <a:schemeClr val="tx1"/>
          </a:solidFill>
          <a:latin typeface="+mn-lt"/>
          <a:ea typeface="+mn-ea"/>
          <a:cs typeface="+mn-cs"/>
        </a:defRPr>
      </a:lvl7pPr>
      <a:lvl8pPr marL="3527801" algn="l" defTabSz="1007943" rtl="0">
        <a:defRPr sz="2000">
          <a:solidFill>
            <a:schemeClr val="tx1"/>
          </a:solidFill>
          <a:latin typeface="+mn-lt"/>
          <a:ea typeface="+mn-ea"/>
          <a:cs typeface="+mn-cs"/>
        </a:defRPr>
      </a:lvl8pPr>
      <a:lvl9pPr marL="4031772" algn="l" defTabSz="1007943" rtl="0">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hyperlink" Target="https://bycs.link/ImpulseFeedb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9557054" name="Fußzeilenplatzhalter 2"/>
          <p:cNvSpPr>
            <a:spLocks noGrp="1"/>
          </p:cNvSpPr>
          <p:nvPr>
            <p:ph type="ftr" sz="quarter" idx="11"/>
          </p:nvPr>
        </p:nvSpPr>
        <p:spPr bwMode="auto">
          <a:xfrm>
            <a:off x="520700" y="7019675"/>
            <a:ext cx="600499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836138912" name="Inhaltsplatzhalter 4"/>
          <p:cNvSpPr>
            <a:spLocks noGrp="1"/>
          </p:cNvSpPr>
          <p:nvPr>
            <p:ph sz="half" idx="13"/>
          </p:nvPr>
        </p:nvSpPr>
        <p:spPr bwMode="auto"/>
        <p:txBody>
          <a:bodyPr anchor="ctr"/>
          <a:lstStyle/>
          <a:p>
            <a:pPr marL="0" indent="0" algn="ctr">
              <a:buNone/>
              <a:defRPr/>
            </a:pPr>
            <a:r>
              <a:rPr lang="de-DE">
                <a:solidFill>
                  <a:schemeClr val="accent3"/>
                </a:solidFill>
              </a:rPr>
              <a:t>Methode: Minutenaufsatz</a:t>
            </a:r>
            <a:endParaRPr/>
          </a:p>
        </p:txBody>
      </p:sp>
      <p:sp>
        <p:nvSpPr>
          <p:cNvPr id="341808586" name="Title 1"/>
          <p:cNvSpPr txBox="1"/>
          <p:nvPr/>
        </p:nvSpPr>
        <p:spPr bwMode="auto">
          <a:xfrm>
            <a:off x="8742268" y="328613"/>
            <a:ext cx="142884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Hinweise für Lehrkräfte</a:t>
            </a:r>
          </a:p>
        </p:txBody>
      </p:sp>
      <p:sp>
        <p:nvSpPr>
          <p:cNvPr id="1290150653"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pic>
        <p:nvPicPr>
          <p:cNvPr id="100564005" name="Grafik 3" descr="Ein Bild, das Uhr, Design, Schwarzweiß enthält.&#10;&#10;KI-generierte Inhalte können fehlerhaft sein."/>
          <p:cNvPicPr>
            <a:picLocks noChangeAspect="1"/>
          </p:cNvPicPr>
          <p:nvPr/>
        </p:nvPicPr>
        <p:blipFill rotWithShape="1">
          <a:blip r:embed="rId3"/>
          <a:stretch/>
        </p:blipFill>
        <p:spPr bwMode="auto">
          <a:xfrm>
            <a:off x="3279102" y="2195703"/>
            <a:ext cx="4135196" cy="34580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6530987" name="Titel 1"/>
          <p:cNvSpPr>
            <a:spLocks noGrp="1"/>
          </p:cNvSpPr>
          <p:nvPr>
            <p:ph type="title"/>
          </p:nvPr>
        </p:nvSpPr>
        <p:spPr bwMode="auto">
          <a:xfrm>
            <a:off x="520699" y="1124990"/>
            <a:ext cx="9216875" cy="275965"/>
          </a:xfrm>
        </p:spPr>
        <p:txBody>
          <a:bodyPr>
            <a:normAutofit/>
          </a:bodyPr>
          <a:lstStyle/>
          <a:p>
            <a:pPr>
              <a:defRPr/>
            </a:pPr>
            <a:r>
              <a:rPr lang="de-DE" dirty="0"/>
              <a:t>„Minutenaufsatz“</a:t>
            </a:r>
            <a:endParaRPr lang="de-DE" dirty="0">
              <a:solidFill>
                <a:schemeClr val="accent3"/>
              </a:solidFill>
            </a:endParaRPr>
          </a:p>
        </p:txBody>
      </p:sp>
      <p:sp>
        <p:nvSpPr>
          <p:cNvPr id="1443522669" name="Inhaltsplatzhalter 2"/>
          <p:cNvSpPr>
            <a:spLocks noGrp="1"/>
          </p:cNvSpPr>
          <p:nvPr>
            <p:ph idx="1"/>
          </p:nvPr>
        </p:nvSpPr>
        <p:spPr bwMode="auto">
          <a:xfrm>
            <a:off x="954238" y="1556740"/>
            <a:ext cx="4248000" cy="5679084"/>
          </a:xfrm>
        </p:spPr>
        <p:txBody>
          <a:bodyPr>
            <a:noAutofit/>
          </a:bodyPr>
          <a:lstStyle/>
          <a:p>
            <a:pPr indent="0" defTabSz="180000">
              <a:buNone/>
              <a:defRPr/>
            </a:pPr>
            <a:r>
              <a:rPr lang="de-DE" sz="1400" dirty="0">
                <a:solidFill>
                  <a:schemeClr val="accent3"/>
                </a:solidFill>
              </a:rPr>
              <a:t>Worum geht es?</a:t>
            </a:r>
            <a:endParaRPr lang="de-DE" dirty="0"/>
          </a:p>
          <a:p>
            <a:pPr lvl="1" indent="0">
              <a:spcBef>
                <a:spcPts val="600"/>
              </a:spcBef>
              <a:buNone/>
              <a:defRPr/>
            </a:pPr>
            <a:r>
              <a:rPr lang="de-DE" sz="1200" dirty="0">
                <a:latin typeface="PT Sans bold"/>
              </a:rPr>
              <a:t>Beschreibung &amp; Zielsetzung</a:t>
            </a:r>
            <a:endParaRPr lang="de-DE" dirty="0"/>
          </a:p>
          <a:p>
            <a:pPr lvl="1" indent="0">
              <a:buNone/>
              <a:defRPr/>
            </a:pPr>
            <a:r>
              <a:rPr lang="de-DE" sz="1100" dirty="0">
                <a:latin typeface="+mn-lt"/>
              </a:rPr>
              <a:t>Minutenaufsätze (oftmals auch „Exit-Tickets“ oder „</a:t>
            </a:r>
            <a:r>
              <a:rPr lang="de-DE" sz="1100" dirty="0" err="1">
                <a:latin typeface="+mn-lt"/>
              </a:rPr>
              <a:t>One</a:t>
            </a:r>
            <a:r>
              <a:rPr lang="de-DE" sz="1100" dirty="0">
                <a:latin typeface="+mn-lt"/>
              </a:rPr>
              <a:t>-Minute-Pager“ genannt) sind eine kurze, schriftliche Reflexionsmethode, bei der Lernende z. B. in den letzten Minuten einer Unterrichtsstunde überlegen,</a:t>
            </a:r>
            <a:r>
              <a:rPr lang="de-DE" sz="1100" dirty="0"/>
              <a:t> was sie aus der Lerneinheit mitnehmen</a:t>
            </a:r>
            <a:r>
              <a:rPr lang="de-DE" sz="1100" dirty="0">
                <a:latin typeface="+mn-lt"/>
              </a:rPr>
              <a:t>. </a:t>
            </a:r>
            <a:r>
              <a:rPr lang="de-DE" sz="1100" dirty="0"/>
              <a:t>Dabei werden sie durch vorgegebene Fragen gelenkt und setzen sich so mit den drei Feedbackinhalten (Feed </a:t>
            </a:r>
            <a:r>
              <a:rPr lang="de-DE" sz="1100" dirty="0" err="1"/>
              <a:t>up</a:t>
            </a:r>
            <a:r>
              <a:rPr lang="de-DE" sz="1100" dirty="0"/>
              <a:t> – Feed back – Feed </a:t>
            </a:r>
            <a:r>
              <a:rPr lang="de-DE" sz="1100" dirty="0" err="1"/>
              <a:t>forward</a:t>
            </a:r>
            <a:r>
              <a:rPr lang="de-DE" sz="1100" dirty="0"/>
              <a:t>) auseinander.</a:t>
            </a:r>
            <a:endParaRPr dirty="0"/>
          </a:p>
          <a:p>
            <a:pPr lvl="1" indent="0">
              <a:buNone/>
              <a:defRPr/>
            </a:pPr>
            <a:endParaRPr lang="de-DE" sz="1100" dirty="0"/>
          </a:p>
          <a:p>
            <a:pPr lvl="1" indent="0">
              <a:lnSpc>
                <a:spcPct val="110000"/>
              </a:lnSpc>
              <a:spcBef>
                <a:spcPts val="600"/>
              </a:spcBef>
              <a:buNone/>
              <a:defRPr/>
            </a:pPr>
            <a:r>
              <a:rPr lang="de-DE" sz="1200" dirty="0">
                <a:latin typeface="PT Sans bold"/>
              </a:rPr>
              <a:t>Zeitbedarf</a:t>
            </a:r>
            <a:endParaRPr dirty="0"/>
          </a:p>
          <a:p>
            <a:pPr lvl="1" indent="0">
              <a:spcBef>
                <a:spcPts val="600"/>
              </a:spcBef>
              <a:buNone/>
              <a:defRPr/>
            </a:pPr>
            <a:r>
              <a:rPr lang="de-DE" sz="1100" dirty="0"/>
              <a:t>ca. 5 - 10 Minuten </a:t>
            </a:r>
            <a:endParaRPr dirty="0"/>
          </a:p>
          <a:p>
            <a:pPr lvl="1" indent="0">
              <a:spcBef>
                <a:spcPts val="0"/>
              </a:spcBef>
              <a:buNone/>
              <a:defRPr/>
            </a:pPr>
            <a:r>
              <a:rPr lang="de-DE" sz="1100" dirty="0"/>
              <a:t>Der Zeitbedarf variiert je nach Anzahl der Reflexionsfragen und hängt davon ab</a:t>
            </a:r>
            <a:r>
              <a:rPr lang="de-DE" sz="1100" dirty="0">
                <a:solidFill>
                  <a:schemeClr val="tx1"/>
                </a:solidFill>
              </a:rPr>
              <a:t>,</a:t>
            </a:r>
            <a:r>
              <a:rPr lang="de-DE" sz="1100" dirty="0">
                <a:solidFill>
                  <a:schemeClr val="accent3"/>
                </a:solidFill>
              </a:rPr>
              <a:t> </a:t>
            </a:r>
            <a:r>
              <a:rPr lang="de-DE" sz="1100" dirty="0"/>
              <a:t>wie routiniert die Lernenden im Umgang mit der Methode sind.</a:t>
            </a:r>
            <a:endParaRPr dirty="0"/>
          </a:p>
          <a:p>
            <a:pPr lvl="1" indent="0">
              <a:lnSpc>
                <a:spcPct val="110000"/>
              </a:lnSpc>
              <a:spcBef>
                <a:spcPts val="0"/>
              </a:spcBef>
              <a:spcAft>
                <a:spcPts val="300"/>
              </a:spcAft>
              <a:buFont typeface="Arial"/>
              <a:buNone/>
              <a:defRPr/>
            </a:pPr>
            <a:endParaRPr lang="de-DE" sz="1100" dirty="0"/>
          </a:p>
          <a:p>
            <a:pPr lvl="1" indent="0">
              <a:lnSpc>
                <a:spcPct val="110000"/>
              </a:lnSpc>
              <a:spcBef>
                <a:spcPts val="600"/>
              </a:spcBef>
              <a:buNone/>
              <a:defRPr/>
            </a:pPr>
            <a:r>
              <a:rPr lang="de-DE" sz="1200" dirty="0">
                <a:latin typeface="PT Sans bold"/>
              </a:rPr>
              <a:t>Material </a:t>
            </a:r>
            <a:endParaRPr dirty="0"/>
          </a:p>
          <a:p>
            <a:pPr lvl="1" indent="0">
              <a:lnSpc>
                <a:spcPct val="110000"/>
              </a:lnSpc>
              <a:spcBef>
                <a:spcPts val="600"/>
              </a:spcBef>
              <a:buNone/>
              <a:defRPr/>
            </a:pPr>
            <a:r>
              <a:rPr lang="de-DE" sz="1100" dirty="0"/>
              <a:t>Arbeitsblatt in Kopie</a:t>
            </a:r>
            <a:endParaRPr dirty="0"/>
          </a:p>
          <a:p>
            <a:pPr lvl="1" indent="0">
              <a:lnSpc>
                <a:spcPct val="110000"/>
              </a:lnSpc>
              <a:spcBef>
                <a:spcPts val="0"/>
              </a:spcBef>
              <a:buNone/>
              <a:defRPr/>
            </a:pPr>
            <a:r>
              <a:rPr lang="de-DE" sz="1100" dirty="0"/>
              <a:t>Alternative: Das Arbeitsblatt wird an die Wand projiziert und die Schülerinnen und Schüler schreiben ihre Antworten direkt in ihr Heft oder Lerntagebuch.</a:t>
            </a:r>
            <a:endParaRPr dirty="0"/>
          </a:p>
        </p:txBody>
      </p:sp>
      <p:sp>
        <p:nvSpPr>
          <p:cNvPr id="583635606"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228727015" name="Inhaltsplatzhalter 5"/>
          <p:cNvSpPr>
            <a:spLocks noGrp="1"/>
          </p:cNvSpPr>
          <p:nvPr>
            <p:ph idx="13"/>
          </p:nvPr>
        </p:nvSpPr>
        <p:spPr bwMode="auto">
          <a:xfrm>
            <a:off x="5939538" y="1556740"/>
            <a:ext cx="4248000" cy="5307149"/>
          </a:xfrm>
        </p:spPr>
        <p:txBody>
          <a:bodyPr wrap="square">
            <a:noAutofit/>
          </a:bodyPr>
          <a:lstStyle/>
          <a:p>
            <a:pPr lvl="1" indent="0">
              <a:spcBef>
                <a:spcPts val="600"/>
              </a:spcBef>
              <a:spcAft>
                <a:spcPts val="300"/>
              </a:spcAft>
              <a:buNone/>
              <a:defRPr/>
            </a:pPr>
            <a:r>
              <a:rPr lang="de-DE" sz="1400" dirty="0">
                <a:solidFill>
                  <a:schemeClr val="accent3"/>
                </a:solidFill>
                <a:latin typeface="+mj-lt"/>
              </a:rPr>
              <a:t>So gelingt der Einsatz!</a:t>
            </a:r>
            <a:endParaRPr dirty="0"/>
          </a:p>
          <a:p>
            <a:pPr lvl="1" indent="0">
              <a:spcBef>
                <a:spcPts val="600"/>
              </a:spcBef>
              <a:spcAft>
                <a:spcPts val="300"/>
              </a:spcAft>
              <a:buNone/>
              <a:defRPr/>
            </a:pPr>
            <a:r>
              <a:rPr lang="de-DE" sz="1200" dirty="0">
                <a:latin typeface="PT Sans bold"/>
              </a:rPr>
              <a:t>Vorbereitung</a:t>
            </a:r>
            <a:endParaRPr dirty="0"/>
          </a:p>
          <a:p>
            <a:pPr lvl="1" indent="0">
              <a:spcBef>
                <a:spcPts val="600"/>
              </a:spcBef>
              <a:spcAft>
                <a:spcPts val="300"/>
              </a:spcAft>
              <a:buNone/>
              <a:defRPr/>
            </a:pPr>
            <a:r>
              <a:rPr lang="de-DE" sz="1100" dirty="0"/>
              <a:t>Die Lehrkraft wählt eine der Vorlagen für den Minutenaufsatz aus und passt sie ggf. an den Unterrichtsinhalt bzw. den Einsatzzweck an.</a:t>
            </a:r>
            <a:endParaRPr dirty="0"/>
          </a:p>
          <a:p>
            <a:pPr lvl="1" indent="0">
              <a:spcAft>
                <a:spcPts val="300"/>
              </a:spcAft>
              <a:buNone/>
              <a:defRPr/>
            </a:pPr>
            <a:endParaRPr lang="de-DE" sz="1200" dirty="0">
              <a:latin typeface="PT Sans bold"/>
            </a:endParaRPr>
          </a:p>
          <a:p>
            <a:pPr lvl="1" indent="0">
              <a:spcBef>
                <a:spcPts val="600"/>
              </a:spcBef>
              <a:spcAft>
                <a:spcPts val="300"/>
              </a:spcAft>
              <a:buNone/>
              <a:defRPr/>
            </a:pPr>
            <a:r>
              <a:rPr lang="de-DE" sz="1200" dirty="0">
                <a:latin typeface="PT Sans bold"/>
              </a:rPr>
              <a:t>Durchführung</a:t>
            </a:r>
            <a:endParaRPr lang="de-DE" sz="1000" dirty="0">
              <a:latin typeface="PT Sans bold"/>
            </a:endParaRPr>
          </a:p>
          <a:p>
            <a:pPr marL="228600" lvl="1" indent="-228600">
              <a:spcBef>
                <a:spcPts val="600"/>
              </a:spcBef>
              <a:spcAft>
                <a:spcPts val="300"/>
              </a:spcAft>
              <a:buFont typeface="+mj-lt"/>
              <a:buAutoNum type="arabicPeriod"/>
              <a:defRPr/>
            </a:pPr>
            <a:r>
              <a:rPr lang="de-DE" sz="1100" dirty="0"/>
              <a:t>Vorab sollte geklärt werden, ob der Minutenaufsatz bei den Lernenden verbleibt (z. B. im Heft oder Lerntagebuch) oder von der Lehrkraft eingesammelt und gelesen wird. </a:t>
            </a:r>
            <a:endParaRPr dirty="0"/>
          </a:p>
          <a:p>
            <a:pPr marL="228600" lvl="1" indent="-228600">
              <a:spcBef>
                <a:spcPts val="600"/>
              </a:spcBef>
              <a:spcAft>
                <a:spcPts val="300"/>
              </a:spcAft>
              <a:buFont typeface="+mj-lt"/>
              <a:buAutoNum type="arabicPeriod"/>
              <a:defRPr/>
            </a:pPr>
            <a:r>
              <a:rPr lang="de-DE" sz="1100" dirty="0"/>
              <a:t>Die Schülerinnen und Schüler reflektieren den Unterrichtsinhalt anhand der Leitfragen auf dem Arbeitsblatt und schreiben ihre Antworten dazu auf.</a:t>
            </a:r>
            <a:endParaRPr dirty="0"/>
          </a:p>
          <a:p>
            <a:pPr marL="228600" lvl="1" indent="-228600">
              <a:spcBef>
                <a:spcPts val="600"/>
              </a:spcBef>
              <a:spcAft>
                <a:spcPts val="300"/>
              </a:spcAft>
              <a:buFont typeface="+mj-lt"/>
              <a:buAutoNum type="arabicPeriod"/>
              <a:defRPr/>
            </a:pPr>
            <a:r>
              <a:rPr lang="de-DE" sz="1100" dirty="0"/>
              <a:t>Optional: Die Ergebnisse können in einer kurzen Blitzlichtrunde im Plenum geteilt werden, wobei ggf. auf besondere Herausforderungen im Lernprozess eingegangen werden kann.</a:t>
            </a:r>
          </a:p>
          <a:p>
            <a:pPr marL="228600" lvl="1" indent="-228600">
              <a:spcBef>
                <a:spcPts val="600"/>
              </a:spcBef>
              <a:spcAft>
                <a:spcPts val="300"/>
              </a:spcAft>
              <a:buFont typeface="+mj-lt"/>
              <a:buAutoNum type="arabicPeriod"/>
              <a:defRPr/>
            </a:pPr>
            <a:r>
              <a:rPr lang="de-DE" sz="1100" dirty="0"/>
              <a:t>Die Schülerinnen und Schüler fügen ihr </a:t>
            </a:r>
            <a:r>
              <a:rPr lang="de-DE" sz="1100" dirty="0" err="1"/>
              <a:t>One</a:t>
            </a:r>
            <a:r>
              <a:rPr lang="de-DE" sz="1100" dirty="0"/>
              <a:t>-Minute-Paper zu ihren Unterlagen bzw. geben es der Lehrkraft am Ende der Stunde ab.</a:t>
            </a:r>
            <a:endParaRPr dirty="0"/>
          </a:p>
          <a:p>
            <a:pPr lvl="1" indent="0">
              <a:spcBef>
                <a:spcPts val="600"/>
              </a:spcBef>
              <a:spcAft>
                <a:spcPts val="300"/>
              </a:spcAft>
              <a:buNone/>
              <a:defRPr/>
            </a:pPr>
            <a:endParaRPr lang="de-DE" sz="1100" dirty="0"/>
          </a:p>
        </p:txBody>
      </p:sp>
      <p:pic>
        <p:nvPicPr>
          <p:cNvPr id="1618436538" name="Grafik 30"/>
          <p:cNvPicPr>
            <a:picLocks noChangeAspect="1"/>
          </p:cNvPicPr>
          <p:nvPr/>
        </p:nvPicPr>
        <p:blipFill rotWithShape="1">
          <a:blip r:embed="rId3"/>
          <a:stretch/>
        </p:blipFill>
        <p:spPr bwMode="auto">
          <a:xfrm>
            <a:off x="567016" y="1866779"/>
            <a:ext cx="291976" cy="327945"/>
          </a:xfrm>
          <a:prstGeom prst="rect">
            <a:avLst/>
          </a:prstGeom>
        </p:spPr>
      </p:pic>
      <p:pic>
        <p:nvPicPr>
          <p:cNvPr id="131241729" name="Grafik 33"/>
          <p:cNvPicPr>
            <a:picLocks noChangeAspect="1"/>
          </p:cNvPicPr>
          <p:nvPr/>
        </p:nvPicPr>
        <p:blipFill rotWithShape="1">
          <a:blip r:embed="rId4"/>
          <a:stretch/>
        </p:blipFill>
        <p:spPr bwMode="auto">
          <a:xfrm>
            <a:off x="5436230" y="1802472"/>
            <a:ext cx="405709" cy="353884"/>
          </a:xfrm>
          <a:prstGeom prst="rect">
            <a:avLst/>
          </a:prstGeom>
        </p:spPr>
      </p:pic>
      <p:sp>
        <p:nvSpPr>
          <p:cNvPr id="2126743987" name="Title 1"/>
          <p:cNvSpPr txBox="1"/>
          <p:nvPr/>
        </p:nvSpPr>
        <p:spPr bwMode="auto">
          <a:xfrm>
            <a:off x="7868632" y="596393"/>
            <a:ext cx="230248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zur Planung &amp; Durchführung</a:t>
            </a:r>
            <a:endParaRPr/>
          </a:p>
        </p:txBody>
      </p:sp>
      <p:pic>
        <p:nvPicPr>
          <p:cNvPr id="324557645" name="Grafik 15" descr="Ein Bild, das Schwarz, Dunkelheit enthält.&#10;&#10;KI-generierte Inhalte können fehlerhaft sein."/>
          <p:cNvPicPr>
            <a:picLocks noChangeAspect="1"/>
          </p:cNvPicPr>
          <p:nvPr/>
        </p:nvPicPr>
        <p:blipFill rotWithShape="1">
          <a:blip r:embed="rId5"/>
          <a:stretch/>
        </p:blipFill>
        <p:spPr bwMode="auto">
          <a:xfrm>
            <a:off x="5524476" y="2843634"/>
            <a:ext cx="330291" cy="353884"/>
          </a:xfrm>
          <a:prstGeom prst="rect">
            <a:avLst/>
          </a:prstGeom>
        </p:spPr>
      </p:pic>
      <p:pic>
        <p:nvPicPr>
          <p:cNvPr id="1168565113" name="Grafik 16"/>
          <p:cNvPicPr>
            <a:picLocks noChangeAspect="1"/>
          </p:cNvPicPr>
          <p:nvPr/>
        </p:nvPicPr>
        <p:blipFill rotWithShape="1">
          <a:blip r:embed="rId6"/>
          <a:stretch/>
        </p:blipFill>
        <p:spPr bwMode="auto">
          <a:xfrm>
            <a:off x="580151" y="4811076"/>
            <a:ext cx="302400" cy="324000"/>
          </a:xfrm>
          <a:prstGeom prst="rect">
            <a:avLst/>
          </a:prstGeom>
        </p:spPr>
      </p:pic>
      <p:pic>
        <p:nvPicPr>
          <p:cNvPr id="1393706098" name="Grafik 11" descr="Ein Bild, das Schwarz, Dunkelheit enthält.&#10;&#10;KI-generierte Inhalte können fehlerhaft sein."/>
          <p:cNvPicPr>
            <a:picLocks noChangeAspect="1"/>
          </p:cNvPicPr>
          <p:nvPr/>
        </p:nvPicPr>
        <p:blipFill rotWithShape="1">
          <a:blip r:embed="rId7"/>
          <a:stretch/>
        </p:blipFill>
        <p:spPr bwMode="auto">
          <a:xfrm>
            <a:off x="539551" y="3467592"/>
            <a:ext cx="302400" cy="324000"/>
          </a:xfrm>
          <a:prstGeom prst="rect">
            <a:avLst/>
          </a:prstGeom>
        </p:spPr>
      </p:pic>
      <p:sp>
        <p:nvSpPr>
          <p:cNvPr id="786059183"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
        <p:nvSpPr>
          <p:cNvPr id="1718274236" name="Title 1"/>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 Lernende–Lehrende    </a:t>
            </a:r>
            <a:r>
              <a:rPr lang="de-DE" sz="1050" dirty="0">
                <a:solidFill>
                  <a:srgbClr val="000000"/>
                </a:solidFill>
                <a:latin typeface="+mn-lt"/>
                <a:ea typeface="Times New Roman"/>
              </a:rPr>
              <a:t>☐</a:t>
            </a:r>
            <a:r>
              <a:rPr lang="de-DE" sz="1050" dirty="0">
                <a:latin typeface="+mn-lt"/>
              </a:rPr>
              <a:t> Peer–Peer    </a:t>
            </a:r>
            <a:r>
              <a:rPr lang="de-DE" sz="1050" dirty="0">
                <a:solidFill>
                  <a:srgbClr val="000000"/>
                </a:solidFill>
                <a:latin typeface="+mn-lt"/>
              </a:rPr>
              <a:t> </a:t>
            </a:r>
            <a:r>
              <a:rPr lang="de-DE" sz="1050" dirty="0">
                <a:latin typeface="+mn-lt"/>
              </a:rPr>
              <a:t>☑ (Selbst-)Reflexion</a:t>
            </a:r>
            <a:endParaRPr lang="en-US" sz="1050" dirty="0">
              <a:latin typeface="+mn-lt"/>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53925979" name="Titel 1"/>
          <p:cNvSpPr>
            <a:spLocks noGrp="1"/>
          </p:cNvSpPr>
          <p:nvPr>
            <p:ph type="title"/>
          </p:nvPr>
        </p:nvSpPr>
        <p:spPr bwMode="auto">
          <a:xfrm>
            <a:off x="539813" y="1161402"/>
            <a:ext cx="9631300" cy="293877"/>
          </a:xfrm>
        </p:spPr>
        <p:txBody>
          <a:bodyPr>
            <a:normAutofit/>
          </a:bodyPr>
          <a:lstStyle/>
          <a:p>
            <a:pPr>
              <a:defRPr/>
            </a:pPr>
            <a:r>
              <a:rPr lang="de-DE" dirty="0"/>
              <a:t>„Minutenaufsatz“</a:t>
            </a:r>
            <a:endParaRPr lang="de-DE" dirty="0">
              <a:solidFill>
                <a:schemeClr val="accent3"/>
              </a:solidFill>
            </a:endParaRPr>
          </a:p>
        </p:txBody>
      </p:sp>
      <p:sp>
        <p:nvSpPr>
          <p:cNvPr id="1506336391"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04671663" name="Inhaltsplatzhalter 5"/>
          <p:cNvSpPr>
            <a:spLocks noGrp="1"/>
          </p:cNvSpPr>
          <p:nvPr>
            <p:ph idx="13"/>
          </p:nvPr>
        </p:nvSpPr>
        <p:spPr bwMode="auto">
          <a:xfrm>
            <a:off x="5923113" y="1945868"/>
            <a:ext cx="4248000" cy="4909737"/>
          </a:xfrm>
        </p:spPr>
        <p:txBody>
          <a:bodyPr wrap="square">
            <a:noAutofit/>
          </a:bodyPr>
          <a:lstStyle/>
          <a:p>
            <a:pPr lvl="1" indent="0">
              <a:lnSpc>
                <a:spcPct val="90000"/>
              </a:lnSpc>
              <a:spcBef>
                <a:spcPts val="600"/>
              </a:spcBef>
              <a:spcAft>
                <a:spcPts val="300"/>
              </a:spcAft>
              <a:buNone/>
              <a:defRPr/>
            </a:pPr>
            <a:r>
              <a:rPr lang="de-DE" sz="1200" dirty="0">
                <a:latin typeface="PT Sans bold"/>
              </a:rPr>
              <a:t>Anregungen zur Weiterarbeit</a:t>
            </a:r>
            <a:endParaRPr lang="de-DE" dirty="0"/>
          </a:p>
          <a:p>
            <a:pPr lvl="1" indent="0">
              <a:spcBef>
                <a:spcPts val="600"/>
              </a:spcBef>
              <a:spcAft>
                <a:spcPts val="300"/>
              </a:spcAft>
              <a:buFontTx/>
              <a:buNone/>
              <a:defRPr/>
            </a:pPr>
            <a:r>
              <a:rPr lang="de-DE" sz="1100" dirty="0"/>
              <a:t>Sicherung, Sammlung und Nutzung der Ergebnisse für die Lernentwicklung (Schülerinnen und Schüler) und Unterrichtsentwicklung (Lehrende) mit verschiedenen Möglichkeiten: </a:t>
            </a:r>
            <a:endParaRPr dirty="0"/>
          </a:p>
          <a:p>
            <a:pPr marL="171450" lvl="1">
              <a:spcBef>
                <a:spcPts val="600"/>
              </a:spcBef>
              <a:spcAft>
                <a:spcPts val="300"/>
              </a:spcAft>
              <a:buFontTx/>
              <a:defRPr/>
            </a:pPr>
            <a:r>
              <a:rPr lang="de-DE" sz="1100" b="1" dirty="0"/>
              <a:t>Sicherung der Ergebnisse für die Lernenden: </a:t>
            </a:r>
            <a:r>
              <a:rPr lang="de-DE" sz="1100" dirty="0"/>
              <a:t>Der Minutenaufsatz kann zu jedem Unterrichtsthema durchgeführt werden. Bei regelmäßigem Einsatz der Methode und Dokumentation bspw. in einem Lerntagebuch, können die Lernenden ihren eigenen Lernprozess und –fortschritt nachvollziehen. Wenn die Antworten nicht öffentlich sind und nicht durch die Lehrkraft eingesehen werden, äußern sich die Schülerinnen und Schüler offener. </a:t>
            </a:r>
            <a:endParaRPr dirty="0"/>
          </a:p>
          <a:p>
            <a:pPr marL="171450" lvl="1">
              <a:spcBef>
                <a:spcPts val="300"/>
              </a:spcBef>
              <a:spcAft>
                <a:spcPts val="300"/>
              </a:spcAft>
              <a:buFontTx/>
              <a:defRPr/>
            </a:pPr>
            <a:r>
              <a:rPr lang="de-DE" sz="1100" b="1" dirty="0"/>
              <a:t>Sammlung der Ergebnisse durch die Lehrkraft: </a:t>
            </a:r>
            <a:r>
              <a:rPr lang="de-DE" sz="1100" dirty="0"/>
              <a:t>Sofern</a:t>
            </a:r>
            <a:r>
              <a:rPr lang="de-DE" sz="1100" b="1" dirty="0"/>
              <a:t> </a:t>
            </a:r>
            <a:r>
              <a:rPr lang="de-DE" sz="1100" dirty="0"/>
              <a:t>die Lehrkraft die Aufsätze einsammelt, können aus den Rückmeldungen Erkenntnisse für die weitere Unterrichtsentwicklung abgeleitet werden. Es empfiehlt sich, das Feedback-Ergebnis und die daraus resultierenden Konsequenzen der Klasse zu spiegeln.</a:t>
            </a:r>
            <a:endParaRPr dirty="0"/>
          </a:p>
          <a:p>
            <a:pPr marL="171450" lvl="1">
              <a:spcBef>
                <a:spcPts val="300"/>
              </a:spcBef>
              <a:spcAft>
                <a:spcPts val="300"/>
              </a:spcAft>
              <a:buFontTx/>
              <a:defRPr/>
            </a:pPr>
            <a:r>
              <a:rPr lang="de-DE" sz="1100" b="1" dirty="0"/>
              <a:t>Basis für Lernentwicklungsgespräche:</a:t>
            </a:r>
            <a:r>
              <a:rPr lang="de-DE" sz="1100" dirty="0"/>
              <a:t> Der Minutenaufsatz kann als Gesprächsgrundlage für strukturierte Gespräche, z. B. zur Auswertung von Leistungserhebungen oder für die Vereinbarung individueller Lernziele genutzt werden.</a:t>
            </a:r>
            <a:endParaRPr lang="de-DE" sz="1100" dirty="0">
              <a:highlight>
                <a:srgbClr val="FFFF00"/>
              </a:highlight>
            </a:endParaRPr>
          </a:p>
        </p:txBody>
      </p:sp>
      <p:sp>
        <p:nvSpPr>
          <p:cNvPr id="1172613246" name="Title 1"/>
          <p:cNvSpPr txBox="1"/>
          <p:nvPr/>
        </p:nvSpPr>
        <p:spPr bwMode="auto">
          <a:xfrm>
            <a:off x="7902296" y="596393"/>
            <a:ext cx="2268817"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zum lernförderlicher Einsatz</a:t>
            </a:r>
            <a:endParaRPr/>
          </a:p>
        </p:txBody>
      </p:sp>
      <p:sp>
        <p:nvSpPr>
          <p:cNvPr id="2082277486" name="Inhaltsplatzhalter 2"/>
          <p:cNvSpPr txBox="1"/>
          <p:nvPr/>
        </p:nvSpPr>
        <p:spPr bwMode="auto">
          <a:xfrm>
            <a:off x="954087" y="1609477"/>
            <a:ext cx="4248000" cy="5256000"/>
          </a:xfrm>
          <a:prstGeom prst="rect">
            <a:avLst/>
          </a:prstGeom>
        </p:spPr>
        <p:txBody>
          <a:bodyPr vert="horz" lIns="0" tIns="0" rIns="0" bIns="0" rtlCol="0">
            <a:noAutofit/>
          </a:bodyPr>
          <a:lstStyle>
            <a:lvl1pPr marL="0" indent="-171450" algn="l" defTabSz="180000" rtl="0">
              <a:lnSpc>
                <a:spcPct val="100000"/>
              </a:lnSpc>
              <a:spcBef>
                <a:spcPts val="600"/>
              </a:spcBef>
              <a:spcAft>
                <a:spcPts val="300"/>
              </a:spcAft>
              <a:buFontTx/>
              <a:buChar char="•"/>
              <a:defRPr sz="1200">
                <a:solidFill>
                  <a:schemeClr val="tx1"/>
                </a:solidFill>
                <a:latin typeface="+mj-lt"/>
                <a:ea typeface="+mn-ea"/>
                <a:cs typeface="+mn-cs"/>
              </a:defRPr>
            </a:lvl1pPr>
            <a:lvl2pPr marL="0" indent="-171450" algn="l" defTabSz="180000" rtl="0">
              <a:lnSpc>
                <a:spcPct val="100000"/>
              </a:lnSpc>
              <a:spcBef>
                <a:spcPts val="300"/>
              </a:spcBef>
              <a:spcAft>
                <a:spcPts val="300"/>
              </a:spcAft>
              <a:buFontTx/>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lvl="1" indent="0">
              <a:spcBef>
                <a:spcPts val="600"/>
              </a:spcBef>
              <a:buFontTx/>
              <a:buNone/>
              <a:defRPr/>
            </a:pPr>
            <a:r>
              <a:rPr lang="de-DE" sz="1400" dirty="0">
                <a:solidFill>
                  <a:schemeClr val="accent3"/>
                </a:solidFill>
                <a:latin typeface="PT Sans bold"/>
              </a:rPr>
              <a:t>So wird die Methode lernförderlich!</a:t>
            </a:r>
            <a:endParaRPr dirty="0"/>
          </a:p>
          <a:p>
            <a:pPr lvl="1" indent="0">
              <a:lnSpc>
                <a:spcPct val="90000"/>
              </a:lnSpc>
              <a:spcBef>
                <a:spcPts val="600"/>
              </a:spcBef>
              <a:buNone/>
              <a:defRPr/>
            </a:pPr>
            <a:r>
              <a:rPr lang="de-DE" sz="1200" dirty="0">
                <a:latin typeface="PT Sans bold"/>
              </a:rPr>
              <a:t>Einbettung in den Unterricht</a:t>
            </a:r>
            <a:endParaRPr lang="de-DE" sz="1000" dirty="0">
              <a:latin typeface="PT Sans bold"/>
            </a:endParaRPr>
          </a:p>
          <a:p>
            <a:pPr lvl="1" indent="0">
              <a:spcBef>
                <a:spcPts val="600"/>
              </a:spcBef>
              <a:buNone/>
              <a:defRPr/>
            </a:pPr>
            <a:r>
              <a:rPr lang="de-DE" sz="1100" dirty="0"/>
              <a:t>Die Minutenaufsätze können am Ende einer Lerneinheit, einer längeren Unterrichtssequenz oder nach einer Leistungssituation bzw. der Notenbekanntgabe eingesetzt werden, zum Beispiel:</a:t>
            </a:r>
            <a:endParaRPr dirty="0"/>
          </a:p>
          <a:p>
            <a:pPr marL="171450" lvl="1">
              <a:spcBef>
                <a:spcPts val="600"/>
              </a:spcBef>
              <a:defRPr/>
            </a:pPr>
            <a:r>
              <a:rPr lang="de-DE" sz="1100" b="1" dirty="0"/>
              <a:t>Selbstreflexion nach einer Leistungssituation: </a:t>
            </a:r>
            <a:r>
              <a:rPr lang="de-DE" sz="1100" dirty="0"/>
              <a:t>Die Lernenden reflektieren sowohl über ihre Vorbereitung auf die Leistungssituation als auch darüber, wie die Bewältigung der Aufgabe gelungen ist und erkennen Zusammenhänge zwischen Lernen und Ergebnis.</a:t>
            </a:r>
            <a:endParaRPr dirty="0"/>
          </a:p>
          <a:p>
            <a:pPr marL="171450" lvl="1">
              <a:defRPr/>
            </a:pPr>
            <a:r>
              <a:rPr lang="de-DE" sz="1100" b="1" dirty="0"/>
              <a:t>Gemeinsame Reflexionsphasen im Unterricht: </a:t>
            </a:r>
            <a:r>
              <a:rPr lang="de-DE" sz="1100" dirty="0"/>
              <a:t>Minutenaufsätze dienen als Ausgangspunkt für kurze Austausch- und Feedbackphasen, in denen Lernwege gemeinsam besprochen und weitergedacht werden. </a:t>
            </a:r>
            <a:endParaRPr dirty="0"/>
          </a:p>
          <a:p>
            <a:pPr lvl="1" indent="0">
              <a:buNone/>
              <a:defRPr/>
            </a:pPr>
            <a:r>
              <a:rPr lang="de-DE" sz="1100" dirty="0"/>
              <a:t>Die Methode sollte regelmäßig eingesetzt werden. Anfangs sollten eher einfache Fragen auf der Ebene der Aufgabe verwendet werden. Nach und nach können dann Fragen zu  allen drei Feedbackebenen (Aufgabe – Prozess – Selbstregulation) bearbeitet werden.</a:t>
            </a:r>
            <a:endParaRPr dirty="0"/>
          </a:p>
        </p:txBody>
      </p:sp>
      <p:pic>
        <p:nvPicPr>
          <p:cNvPr id="997145357" name="Grafik 41"/>
          <p:cNvPicPr>
            <a:picLocks noChangeAspect="1"/>
          </p:cNvPicPr>
          <p:nvPr/>
        </p:nvPicPr>
        <p:blipFill rotWithShape="1">
          <a:blip r:embed="rId3"/>
          <a:stretch/>
        </p:blipFill>
        <p:spPr bwMode="auto">
          <a:xfrm>
            <a:off x="524330" y="1834746"/>
            <a:ext cx="295199" cy="324000"/>
          </a:xfrm>
          <a:prstGeom prst="rect">
            <a:avLst/>
          </a:prstGeom>
        </p:spPr>
      </p:pic>
      <p:pic>
        <p:nvPicPr>
          <p:cNvPr id="1321386396" name="Grafik 15"/>
          <p:cNvPicPr>
            <a:picLocks noChangeAspect="1"/>
          </p:cNvPicPr>
          <p:nvPr/>
        </p:nvPicPr>
        <p:blipFill rotWithShape="1">
          <a:blip r:embed="rId4"/>
          <a:stretch/>
        </p:blipFill>
        <p:spPr bwMode="auto">
          <a:xfrm>
            <a:off x="5543880" y="1811137"/>
            <a:ext cx="336000" cy="360000"/>
          </a:xfrm>
          <a:prstGeom prst="rect">
            <a:avLst/>
          </a:prstGeom>
        </p:spPr>
      </p:pic>
      <p:sp>
        <p:nvSpPr>
          <p:cNvPr id="2" name="Textfeld 8">
            <a:extLst>
              <a:ext uri="{FF2B5EF4-FFF2-40B4-BE49-F238E27FC236}">
                <a16:creationId xmlns:a16="http://schemas.microsoft.com/office/drawing/2014/main" id="{5439FD70-28A5-87DF-C0D7-B2E57D7EC2E1}"/>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
        <p:nvSpPr>
          <p:cNvPr id="4" name="Title 1">
            <a:extLst>
              <a:ext uri="{FF2B5EF4-FFF2-40B4-BE49-F238E27FC236}">
                <a16:creationId xmlns:a16="http://schemas.microsoft.com/office/drawing/2014/main" id="{82B36C08-4992-C3EF-B1FB-8CA415228BEA}"/>
              </a:ext>
            </a:extLst>
          </p:cNvPr>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 Lernende–Lehrende    </a:t>
            </a:r>
            <a:r>
              <a:rPr lang="de-DE" sz="1050" dirty="0">
                <a:solidFill>
                  <a:srgbClr val="000000"/>
                </a:solidFill>
                <a:latin typeface="+mn-lt"/>
                <a:ea typeface="Times New Roman"/>
              </a:rPr>
              <a:t>☐</a:t>
            </a:r>
            <a:r>
              <a:rPr lang="de-DE" sz="1050" dirty="0">
                <a:latin typeface="+mn-lt"/>
              </a:rPr>
              <a:t> Peer–Peer    </a:t>
            </a:r>
            <a:r>
              <a:rPr lang="de-DE" sz="1050" dirty="0">
                <a:solidFill>
                  <a:srgbClr val="000000"/>
                </a:solidFill>
                <a:latin typeface="+mn-lt"/>
              </a:rPr>
              <a:t> </a:t>
            </a:r>
            <a:r>
              <a:rPr lang="de-DE" sz="1050" dirty="0">
                <a:latin typeface="+mn-lt"/>
              </a:rPr>
              <a:t>☑ (Selbst-)Reflexion</a:t>
            </a:r>
            <a:endParaRPr lang="en-US" sz="1050" dirty="0">
              <a:latin typeface="+mn-lt"/>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9562358"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1</a:t>
            </a:r>
            <a:br>
              <a:rPr lang="de-DE" b="1"/>
            </a:br>
            <a:endParaRPr lang="de-DE">
              <a:solidFill>
                <a:schemeClr val="accent3"/>
              </a:solidFill>
            </a:endParaRPr>
          </a:p>
        </p:txBody>
      </p:sp>
      <p:sp>
        <p:nvSpPr>
          <p:cNvPr id="570055161" name="Inhaltsplatzhalter 2"/>
          <p:cNvSpPr>
            <a:spLocks noGrp="1"/>
          </p:cNvSpPr>
          <p:nvPr>
            <p:ph idx="1"/>
          </p:nvPr>
        </p:nvSpPr>
        <p:spPr bwMode="auto">
          <a:xfrm>
            <a:off x="954238" y="1567544"/>
            <a:ext cx="4248000" cy="5523722"/>
          </a:xfrm>
        </p:spPr>
        <p:txBody>
          <a:bodyPr>
            <a:noAutofit/>
          </a:bodyPr>
          <a:lstStyle/>
          <a:p>
            <a:pPr lvl="1" indent="0">
              <a:spcBef>
                <a:spcPts val="0"/>
              </a:spcBef>
              <a:buNone/>
              <a:defRPr/>
            </a:pPr>
            <a:r>
              <a:rPr lang="de-DE" sz="1100" dirty="0"/>
              <a:t>Zielgerichtetes, kriterienorientiertes und individualisiertes Feedback, das zeitnah gegeben wird, fördert den Lernerfolg, indem es Schülerinnen und Schülern ihre nächsten Lernschritte aufzeigt und hilft, Verantwortung für den eigenen Lernprozess zu übernehmen. Es begleitet sie dabei, vorhandene Stärken und Schwächen zu erkennen und Schlussfolgerungen daraus zu ziehen.</a:t>
            </a:r>
            <a:endParaRPr dirty="0"/>
          </a:p>
          <a:p>
            <a:pPr lvl="1" indent="0">
              <a:spcBef>
                <a:spcPts val="0"/>
              </a:spcBef>
              <a:spcAft>
                <a:spcPts val="300"/>
              </a:spcAft>
              <a:buNone/>
              <a:defRPr/>
            </a:pPr>
            <a:endParaRPr lang="de-DE" b="1" dirty="0"/>
          </a:p>
          <a:p>
            <a:pPr lvl="1" indent="0">
              <a:spcBef>
                <a:spcPts val="600"/>
              </a:spcBef>
              <a:buNone/>
              <a:defRPr/>
            </a:pPr>
            <a:r>
              <a:rPr lang="de-DE" sz="1200" b="1" dirty="0"/>
              <a:t>Ein lernwirksames Feedback gibt Hinweise auf</a:t>
            </a:r>
            <a:endParaRPr dirty="0"/>
          </a:p>
          <a:p>
            <a:pPr marL="171450" lvl="1">
              <a:spcBef>
                <a:spcPts val="600"/>
              </a:spcBef>
              <a:spcAft>
                <a:spcPts val="300"/>
              </a:spcAft>
              <a:buFontTx/>
              <a:buChar char="-"/>
              <a:defRPr/>
            </a:pPr>
            <a:r>
              <a:rPr lang="de-DE" sz="1100" dirty="0"/>
              <a:t>den aktuellen Lernstand im Lernprozess (Ist-Stand / </a:t>
            </a:r>
            <a:r>
              <a:rPr lang="de-DE" sz="1100" b="1" dirty="0"/>
              <a:t>Feed back</a:t>
            </a:r>
            <a:r>
              <a:rPr lang="de-DE" sz="1100" dirty="0"/>
              <a:t>),</a:t>
            </a:r>
            <a:endParaRPr dirty="0"/>
          </a:p>
          <a:p>
            <a:pPr marL="171450" lvl="1">
              <a:spcBef>
                <a:spcPts val="0"/>
              </a:spcBef>
              <a:spcAft>
                <a:spcPts val="300"/>
              </a:spcAft>
              <a:buFontTx/>
              <a:buChar char="-"/>
              <a:defRPr/>
            </a:pPr>
            <a:r>
              <a:rPr lang="de-DE" sz="1100" dirty="0"/>
              <a:t>das zu erreichende Ziel (Soll-Stand / </a:t>
            </a:r>
            <a:r>
              <a:rPr lang="de-DE" sz="1100" b="1" dirty="0"/>
              <a:t>Feed </a:t>
            </a:r>
            <a:r>
              <a:rPr lang="de-DE" sz="1100" b="1" dirty="0" err="1"/>
              <a:t>up</a:t>
            </a:r>
            <a:r>
              <a:rPr lang="de-DE" sz="1100" dirty="0"/>
              <a:t>) und</a:t>
            </a:r>
            <a:endParaRPr dirty="0"/>
          </a:p>
          <a:p>
            <a:pPr marL="171450" lvl="1">
              <a:spcBef>
                <a:spcPts val="0"/>
              </a:spcBef>
              <a:spcAft>
                <a:spcPts val="300"/>
              </a:spcAft>
              <a:buFontTx/>
              <a:buChar char="-"/>
              <a:defRPr/>
            </a:pPr>
            <a:r>
              <a:rPr lang="de-DE" sz="1100" dirty="0"/>
              <a:t>die nächsten Entwicklungs- und Veränderungsschritte (</a:t>
            </a:r>
            <a:r>
              <a:rPr lang="de-DE" sz="1100" b="1" dirty="0"/>
              <a:t>Feed </a:t>
            </a:r>
            <a:r>
              <a:rPr lang="de-DE" sz="1100" b="1" dirty="0" err="1"/>
              <a:t>forward</a:t>
            </a:r>
            <a:r>
              <a:rPr lang="de-DE" sz="1100" dirty="0"/>
              <a:t>).</a:t>
            </a:r>
            <a:endParaRPr dirty="0"/>
          </a:p>
          <a:p>
            <a:pPr marL="171450" lvl="1">
              <a:spcBef>
                <a:spcPts val="0"/>
              </a:spcBef>
              <a:spcAft>
                <a:spcPts val="300"/>
              </a:spcAft>
              <a:buFontTx/>
              <a:buChar char="-"/>
              <a:defRPr/>
            </a:pPr>
            <a:endParaRPr lang="de-DE" sz="1100"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p:txBody>
      </p:sp>
      <p:sp>
        <p:nvSpPr>
          <p:cNvPr id="154175964"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04908311" name="Title 1"/>
          <p:cNvSpPr txBox="1"/>
          <p:nvPr/>
        </p:nvSpPr>
        <p:spPr bwMode="auto">
          <a:xfrm>
            <a:off x="7778230" y="340869"/>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641727524" name="Grafik 11"/>
          <p:cNvPicPr>
            <a:picLocks noChangeAspect="1"/>
          </p:cNvPicPr>
          <p:nvPr/>
        </p:nvPicPr>
        <p:blipFill rotWithShape="1">
          <a:blip r:embed="rId3"/>
          <a:stretch/>
        </p:blipFill>
        <p:spPr bwMode="auto">
          <a:xfrm>
            <a:off x="871227" y="4233019"/>
            <a:ext cx="4331011" cy="2436195"/>
          </a:xfrm>
          <a:prstGeom prst="rect">
            <a:avLst/>
          </a:prstGeom>
        </p:spPr>
      </p:pic>
      <p:pic>
        <p:nvPicPr>
          <p:cNvPr id="873237407" name="Grafik 41"/>
          <p:cNvPicPr>
            <a:picLocks noChangeAspect="1"/>
          </p:cNvPicPr>
          <p:nvPr/>
        </p:nvPicPr>
        <p:blipFill rotWithShape="1">
          <a:blip r:embed="rId4"/>
          <a:stretch/>
        </p:blipFill>
        <p:spPr bwMode="auto">
          <a:xfrm>
            <a:off x="576028" y="2778045"/>
            <a:ext cx="295199" cy="324000"/>
          </a:xfrm>
          <a:prstGeom prst="rect">
            <a:avLst/>
          </a:prstGeom>
        </p:spPr>
      </p:pic>
      <p:sp>
        <p:nvSpPr>
          <p:cNvPr id="1952527981" name="Inhaltsplatzhalter 7"/>
          <p:cNvSpPr>
            <a:spLocks noGrp="1"/>
          </p:cNvSpPr>
          <p:nvPr>
            <p:ph idx="13"/>
          </p:nvPr>
        </p:nvSpPr>
        <p:spPr bwMode="auto">
          <a:xfrm>
            <a:off x="5921375" y="1567544"/>
            <a:ext cx="4249737" cy="5304455"/>
          </a:xfrm>
        </p:spPr>
        <p:txBody>
          <a:bodyPr/>
          <a:lstStyle/>
          <a:p>
            <a:pPr lvl="1" indent="0">
              <a:spcBef>
                <a:spcPts val="600"/>
              </a:spcBef>
              <a:spcAft>
                <a:spcPts val="300"/>
              </a:spcAft>
              <a:buNone/>
              <a:defRPr/>
            </a:pPr>
            <a:r>
              <a:rPr lang="de-DE" sz="1200" b="1" dirty="0"/>
              <a:t>Dabei kann sich das Feedback auf folgende Ebenen beziehen</a:t>
            </a:r>
            <a:endParaRPr dirty="0"/>
          </a:p>
          <a:p>
            <a:pPr marL="171450" lvl="1">
              <a:spcBef>
                <a:spcPts val="600"/>
              </a:spcBef>
              <a:spcAft>
                <a:spcPts val="300"/>
              </a:spcAft>
              <a:buFontTx/>
              <a:buChar char="-"/>
              <a:defRPr/>
            </a:pPr>
            <a:r>
              <a:rPr lang="de-DE" sz="1100" b="1" dirty="0"/>
              <a:t>Ebene der Aufgabe</a:t>
            </a:r>
            <a:r>
              <a:rPr lang="de-DE" sz="1100" dirty="0"/>
              <a:t> </a:t>
            </a:r>
            <a:endParaRPr dirty="0"/>
          </a:p>
          <a:p>
            <a:pPr lvl="1" indent="0">
              <a:spcAft>
                <a:spcPts val="300"/>
              </a:spcAft>
              <a:buNone/>
              <a:defRPr/>
            </a:pPr>
            <a:r>
              <a:rPr lang="de-DE" sz="1100" dirty="0"/>
              <a:t>	„Wie gut wurde die Aufgabe erledigt?“</a:t>
            </a:r>
            <a:endParaRPr dirty="0"/>
          </a:p>
          <a:p>
            <a:pPr marL="171450" lvl="1">
              <a:spcAft>
                <a:spcPts val="300"/>
              </a:spcAft>
              <a:buFontTx/>
              <a:buChar char="-"/>
              <a:defRPr/>
            </a:pPr>
            <a:r>
              <a:rPr lang="de-DE" sz="1100" b="1" dirty="0"/>
              <a:t>Ebene des Prozesses</a:t>
            </a:r>
            <a:endParaRPr dirty="0"/>
          </a:p>
          <a:p>
            <a:pPr lvl="1" indent="0">
              <a:spcAft>
                <a:spcPts val="300"/>
              </a:spcAft>
              <a:buNone/>
              <a:defRPr/>
            </a:pPr>
            <a:r>
              <a:rPr lang="de-DE" sz="1100" b="1" dirty="0"/>
              <a:t>	</a:t>
            </a:r>
            <a:r>
              <a:rPr lang="de-DE" sz="1100" dirty="0"/>
              <a:t>„Was muss getan werden, um die Aufgabe zu verstehen / zu 	meistern?“</a:t>
            </a:r>
            <a:endParaRPr dirty="0"/>
          </a:p>
          <a:p>
            <a:pPr marL="171450" lvl="1">
              <a:spcAft>
                <a:spcPts val="300"/>
              </a:spcAft>
              <a:buFontTx/>
              <a:buChar char="-"/>
              <a:defRPr/>
            </a:pPr>
            <a:r>
              <a:rPr lang="de-DE" sz="1100" b="1" dirty="0"/>
              <a:t>Ebene der Selbstregulation</a:t>
            </a:r>
            <a:endParaRPr dirty="0"/>
          </a:p>
          <a:p>
            <a:pPr lvl="1" indent="0">
              <a:spcAft>
                <a:spcPts val="300"/>
              </a:spcAft>
              <a:buNone/>
              <a:defRPr/>
            </a:pPr>
            <a:r>
              <a:rPr lang="de-DE" sz="1100" b="1" dirty="0"/>
              <a:t>	</a:t>
            </a:r>
            <a:r>
              <a:rPr lang="de-DE" sz="1100" dirty="0"/>
              <a:t>„Was muss der Lernende / die Lernende tun, um sein / ihr Lernen </a:t>
            </a:r>
            <a:br>
              <a:rPr lang="de-DE" sz="1100" dirty="0"/>
            </a:br>
            <a:r>
              <a:rPr lang="de-DE" sz="1100" dirty="0"/>
              <a:t>     selbst zu steuern, zu lenken, zu überwachen?“ </a:t>
            </a:r>
            <a:endParaRPr dirty="0"/>
          </a:p>
          <a:p>
            <a:pPr marL="171450" lvl="1">
              <a:spcAft>
                <a:spcPts val="300"/>
              </a:spcAft>
              <a:buFontTx/>
              <a:buChar char="-"/>
              <a:defRPr/>
            </a:pPr>
            <a:r>
              <a:rPr lang="de-DE" sz="1100" b="1" dirty="0"/>
              <a:t>Ebene der Person / des Selbst</a:t>
            </a:r>
            <a:endParaRPr dirty="0"/>
          </a:p>
          <a:p>
            <a:pPr lvl="1" indent="0">
              <a:spcAft>
                <a:spcPts val="300"/>
              </a:spcAft>
              <a:buNone/>
              <a:defRPr/>
            </a:pPr>
            <a:r>
              <a:rPr lang="de-DE" sz="1100" b="1" dirty="0"/>
              <a:t>	</a:t>
            </a:r>
            <a:r>
              <a:rPr lang="de-DE" sz="1100" dirty="0"/>
              <a:t>„Wie werden die eigene Person und Gefühle bewertet? Welches 	Mindset ist vorhanden?“</a:t>
            </a:r>
            <a:endParaRPr dirty="0"/>
          </a:p>
          <a:p>
            <a:pPr lvl="1" indent="0">
              <a:spcBef>
                <a:spcPts val="600"/>
              </a:spcBef>
              <a:spcAft>
                <a:spcPts val="300"/>
              </a:spcAft>
              <a:buNone/>
              <a:defRPr/>
            </a:pPr>
            <a:r>
              <a:rPr lang="de-DE" sz="1100" dirty="0"/>
              <a:t>Im schulischen Kontext sollte Feedback nur auf die ersten drei Ebenen, nicht auf die Person bezogen sein, da sich Feedback auf der Ebene des Selbst empirisch als nicht lernförderlich erwiesen hat. </a:t>
            </a:r>
            <a:endParaRPr dirty="0"/>
          </a:p>
          <a:p>
            <a:pPr lvl="1" indent="0">
              <a:spcAft>
                <a:spcPts val="300"/>
              </a:spcAft>
              <a:buNone/>
              <a:defRPr/>
            </a:pPr>
            <a:endParaRPr lang="de-DE" dirty="0"/>
          </a:p>
          <a:p>
            <a:pPr lvl="1" indent="0">
              <a:spcAft>
                <a:spcPts val="300"/>
              </a:spcAft>
              <a:buNone/>
              <a:defRPr/>
            </a:pPr>
            <a:endParaRPr lang="de-DE" dirty="0"/>
          </a:p>
          <a:p>
            <a:pPr indent="0">
              <a:buNone/>
              <a:defRPr/>
            </a:pPr>
            <a:endParaRPr lang="de-DE" dirty="0"/>
          </a:p>
        </p:txBody>
      </p:sp>
      <p:graphicFrame>
        <p:nvGraphicFramePr>
          <p:cNvPr id="382665798" name="Diagramm 10"/>
          <p:cNvGraphicFramePr>
            <a:graphicFrameLocks/>
          </p:cNvGraphicFramePr>
          <p:nvPr/>
        </p:nvGraphicFramePr>
        <p:xfrm>
          <a:off x="5921375" y="4685196"/>
          <a:ext cx="4249738" cy="2379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0304187" name="Grafik 41"/>
          <p:cNvPicPr>
            <a:picLocks noChangeAspect="1"/>
          </p:cNvPicPr>
          <p:nvPr/>
        </p:nvPicPr>
        <p:blipFill rotWithShape="1">
          <a:blip r:embed="rId4"/>
          <a:stretch/>
        </p:blipFill>
        <p:spPr bwMode="auto">
          <a:xfrm>
            <a:off x="5570517" y="1477177"/>
            <a:ext cx="295199" cy="324000"/>
          </a:xfrm>
          <a:prstGeom prst="rect">
            <a:avLst/>
          </a:prstGeom>
        </p:spPr>
      </p:pic>
      <p:sp>
        <p:nvSpPr>
          <p:cNvPr id="719223359"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und Illustration: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673079"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2</a:t>
            </a:r>
            <a:br>
              <a:rPr lang="de-DE" b="1"/>
            </a:br>
            <a:endParaRPr lang="de-DE">
              <a:solidFill>
                <a:schemeClr val="accent3"/>
              </a:solidFill>
            </a:endParaRPr>
          </a:p>
        </p:txBody>
      </p:sp>
      <p:sp>
        <p:nvSpPr>
          <p:cNvPr id="1836991895" name="Inhaltsplatzhalter 2"/>
          <p:cNvSpPr>
            <a:spLocks noGrp="1"/>
          </p:cNvSpPr>
          <p:nvPr>
            <p:ph idx="1"/>
          </p:nvPr>
        </p:nvSpPr>
        <p:spPr bwMode="auto">
          <a:xfrm>
            <a:off x="954238" y="1567544"/>
            <a:ext cx="4248000" cy="5523722"/>
          </a:xfrm>
        </p:spPr>
        <p:txBody>
          <a:bodyPr>
            <a:noAutofit/>
          </a:bodyPr>
          <a:lstStyle/>
          <a:p>
            <a:pPr lvl="1" indent="0">
              <a:spcBef>
                <a:spcPts val="600"/>
              </a:spcBef>
              <a:buNone/>
              <a:defRPr/>
            </a:pPr>
            <a:r>
              <a:rPr lang="de-DE" sz="1200" b="1" dirty="0"/>
              <a:t>So gelingt Ihnen ein lernförderliches Feedback</a:t>
            </a:r>
            <a:endParaRPr lang="de-DE" dirty="0"/>
          </a:p>
          <a:p>
            <a:pPr lvl="1" indent="0">
              <a:spcBef>
                <a:spcPts val="600"/>
              </a:spcBef>
              <a:buNone/>
              <a:defRPr/>
            </a:pPr>
            <a:r>
              <a:rPr lang="de-DE" sz="1100" dirty="0"/>
              <a:t>Für wirksame Rückmeldungen braucht es nicht nur geeignete Feedback-Instrumente, sondern auch die Berücksichtigung bestimmter </a:t>
            </a:r>
            <a:r>
              <a:rPr lang="de-DE" sz="1100" b="1" dirty="0"/>
              <a:t>Qualitätsmerkmale</a:t>
            </a:r>
            <a:r>
              <a:rPr lang="de-DE" sz="1100" dirty="0"/>
              <a:t>. So sind Rückmeldungen nur dann lernförderlich, wenn sie zielgerichtet, kriteriengeleitet, individuell und idealerweise zeitnah erfolgen. </a:t>
            </a:r>
            <a:endParaRPr dirty="0"/>
          </a:p>
          <a:p>
            <a:pPr lvl="1" indent="0">
              <a:spcBef>
                <a:spcPts val="0"/>
              </a:spcBef>
              <a:spcAft>
                <a:spcPts val="300"/>
              </a:spcAft>
              <a:buNone/>
              <a:defRPr/>
            </a:pPr>
            <a:endParaRPr lang="de-DE" sz="1100" dirty="0"/>
          </a:p>
          <a:p>
            <a:pPr lvl="1" indent="0">
              <a:spcBef>
                <a:spcPts val="600"/>
              </a:spcBef>
              <a:spcAft>
                <a:spcPts val="300"/>
              </a:spcAft>
              <a:buNone/>
              <a:defRPr/>
            </a:pPr>
            <a:r>
              <a:rPr lang="de-DE" sz="1100" b="1" dirty="0"/>
              <a:t>Damit die Rückmeldungen wirksam werden können, müssen sie so gestaltet sein, dass die Lernenden</a:t>
            </a:r>
            <a:endParaRPr dirty="0"/>
          </a:p>
          <a:p>
            <a:pPr marL="228600" lvl="1" indent="-228600">
              <a:spcBef>
                <a:spcPts val="600"/>
              </a:spcBef>
              <a:spcAft>
                <a:spcPts val="300"/>
              </a:spcAft>
              <a:defRPr/>
            </a:pPr>
            <a:r>
              <a:rPr lang="de-DE" sz="1100" dirty="0"/>
              <a:t>durch einen Soll-Ist-Abgleich mit konkreten Lernzielen wissen, wo sie im Lernprozess stehen.</a:t>
            </a:r>
            <a:endParaRPr dirty="0"/>
          </a:p>
          <a:p>
            <a:pPr marL="228600" lvl="1" indent="-228600">
              <a:spcAft>
                <a:spcPts val="300"/>
              </a:spcAft>
              <a:defRPr/>
            </a:pPr>
            <a:r>
              <a:rPr lang="de-DE" sz="1100" dirty="0"/>
              <a:t>Informationen zur Qualität ihrer eigenen Arbeit bzw. ihrem Arbeitsverhalten erhalten.</a:t>
            </a:r>
            <a:endParaRPr dirty="0"/>
          </a:p>
          <a:p>
            <a:pPr marL="228600" lvl="1" indent="-228600">
              <a:spcAft>
                <a:spcPts val="300"/>
              </a:spcAft>
              <a:defRPr/>
            </a:pPr>
            <a:r>
              <a:rPr lang="de-DE" sz="1100" dirty="0"/>
              <a:t>konkrete Vorschläge und Angebote erhalten, wie sie ihre Schwierigkeiten gezielt beheben können.</a:t>
            </a:r>
            <a:endParaRPr dirty="0"/>
          </a:p>
          <a:p>
            <a:pPr marL="228600" lvl="1" indent="-228600">
              <a:spcAft>
                <a:spcPts val="300"/>
              </a:spcAft>
              <a:defRPr/>
            </a:pPr>
            <a:r>
              <a:rPr lang="de-DE" sz="1100" dirty="0"/>
              <a:t>konkrete Hinweise zur Weiterentwicklung ihres Lernverhaltens und ihrer Leistungsfähigkeit nutzen können. </a:t>
            </a:r>
            <a:endParaRPr dirty="0"/>
          </a:p>
          <a:p>
            <a:pPr marL="228600" lvl="1" indent="-228600">
              <a:spcAft>
                <a:spcPts val="300"/>
              </a:spcAft>
              <a:defRPr/>
            </a:pPr>
            <a:r>
              <a:rPr lang="de-DE" sz="1100" dirty="0"/>
              <a:t>die Möglichkeit erhalten, das Feedback umzusetzen.</a:t>
            </a:r>
            <a:endParaRPr dirty="0"/>
          </a:p>
          <a:p>
            <a:pPr marL="228600" lvl="1" indent="-228600">
              <a:spcAft>
                <a:spcPts val="300"/>
              </a:spcAft>
              <a:defRPr/>
            </a:pPr>
            <a:r>
              <a:rPr lang="de-DE" sz="1100" dirty="0"/>
              <a:t>dazu angeregt werden, ihre Lernprozesse zunehmend eigenständig zu gestalten.</a:t>
            </a:r>
            <a:endParaRPr dirty="0"/>
          </a:p>
          <a:p>
            <a:pPr marL="228600" lvl="1" indent="-228600">
              <a:spcAft>
                <a:spcPts val="300"/>
              </a:spcAft>
              <a:defRPr/>
            </a:pPr>
            <a:r>
              <a:rPr lang="de-DE" sz="1100" dirty="0"/>
              <a:t>ihre besonderen Fähigkeiten erkennen und darin unterstützt werden, diese gezielt weiter auszubauen.</a:t>
            </a:r>
            <a:endParaRPr dirty="0"/>
          </a:p>
          <a:p>
            <a:pPr lvl="1" indent="0">
              <a:spcBef>
                <a:spcPts val="0"/>
              </a:spcBef>
              <a:spcAft>
                <a:spcPts val="300"/>
              </a:spcAft>
              <a:buNone/>
              <a:defRPr/>
            </a:pPr>
            <a:endParaRPr lang="de-DE" dirty="0"/>
          </a:p>
        </p:txBody>
      </p:sp>
      <p:sp>
        <p:nvSpPr>
          <p:cNvPr id="908395687"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25006948" name="Inhaltsplatzhalter 5"/>
          <p:cNvSpPr>
            <a:spLocks noGrp="1"/>
          </p:cNvSpPr>
          <p:nvPr>
            <p:ph idx="13"/>
          </p:nvPr>
        </p:nvSpPr>
        <p:spPr bwMode="auto">
          <a:xfrm>
            <a:off x="5923427" y="1567544"/>
            <a:ext cx="4248000" cy="5348862"/>
          </a:xfrm>
        </p:spPr>
        <p:txBody>
          <a:bodyPr wrap="square">
            <a:noAutofit/>
          </a:bodyPr>
          <a:lstStyle/>
          <a:p>
            <a:pPr lvl="1" indent="0">
              <a:spcAft>
                <a:spcPts val="300"/>
              </a:spcAft>
              <a:buNone/>
              <a:defRPr/>
            </a:pPr>
            <a:r>
              <a:rPr lang="de-DE" dirty="0"/>
              <a:t> </a:t>
            </a:r>
            <a:r>
              <a:rPr lang="de-DE" sz="1200" b="1" dirty="0"/>
              <a:t>Beispiele zur Formulierung eines Feedbacks</a:t>
            </a:r>
            <a:endParaRPr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b="1" dirty="0"/>
          </a:p>
          <a:p>
            <a:pPr lvl="1" indent="0">
              <a:spcAft>
                <a:spcPts val="300"/>
              </a:spcAft>
              <a:buNone/>
              <a:defRPr/>
            </a:pPr>
            <a:endParaRPr lang="de-DE" b="1"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sz="400" dirty="0"/>
          </a:p>
          <a:p>
            <a:pPr lvl="1" indent="0">
              <a:spcAft>
                <a:spcPts val="300"/>
              </a:spcAft>
              <a:buNone/>
              <a:defRPr/>
            </a:pPr>
            <a:r>
              <a:rPr lang="de-DE" dirty="0"/>
              <a:t>Im ISB-Prisma-Magazin Prüfungskultur finden Sie Karten mit Impulsfragen zu den drei Feedbackebenen (siehe QR-Code/</a:t>
            </a:r>
            <a:r>
              <a:rPr lang="de-DE" dirty="0">
                <a:hlinkClick r:id="rId3"/>
              </a:rPr>
              <a:t>Link</a:t>
            </a:r>
            <a:r>
              <a:rPr lang="de-DE" dirty="0"/>
              <a:t>). Diese unterstützen Sie mit vielen weiteren Formulierungsvorschlägen beim lernförderlichen Einsatz von Feedback im Unterricht. </a:t>
            </a:r>
            <a:endParaRPr dirty="0"/>
          </a:p>
          <a:p>
            <a:pPr lvl="1" indent="0" defTabSz="180000">
              <a:spcAft>
                <a:spcPts val="300"/>
              </a:spcAft>
              <a:buNone/>
              <a:defRPr/>
            </a:pPr>
            <a:endParaRPr lang="de-DE" dirty="0"/>
          </a:p>
          <a:p>
            <a:pPr lvl="1" indent="0" defTabSz="180000">
              <a:buNone/>
              <a:defRPr/>
            </a:pPr>
            <a:endParaRPr lang="de-DE" dirty="0"/>
          </a:p>
        </p:txBody>
      </p:sp>
      <p:sp>
        <p:nvSpPr>
          <p:cNvPr id="1178734162" name="Title 1"/>
          <p:cNvSpPr txBox="1"/>
          <p:nvPr/>
        </p:nvSpPr>
        <p:spPr bwMode="auto">
          <a:xfrm>
            <a:off x="7787561" y="331538"/>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237481031" name="Grafik 20"/>
          <p:cNvPicPr>
            <a:picLocks noChangeAspect="1"/>
          </p:cNvPicPr>
          <p:nvPr/>
        </p:nvPicPr>
        <p:blipFill rotWithShape="1">
          <a:blip r:embed="rId4"/>
          <a:stretch/>
        </p:blipFill>
        <p:spPr bwMode="auto">
          <a:xfrm>
            <a:off x="539813" y="1493226"/>
            <a:ext cx="313789" cy="339463"/>
          </a:xfrm>
          <a:prstGeom prst="rect">
            <a:avLst/>
          </a:prstGeom>
        </p:spPr>
      </p:pic>
      <p:graphicFrame>
        <p:nvGraphicFramePr>
          <p:cNvPr id="1147624216" name="Tabelle 7"/>
          <p:cNvGraphicFramePr>
            <a:graphicFrameLocks noGrp="1"/>
          </p:cNvGraphicFramePr>
          <p:nvPr/>
        </p:nvGraphicFramePr>
        <p:xfrm>
          <a:off x="5929254" y="1922053"/>
          <a:ext cx="4247686" cy="4382727"/>
        </p:xfrm>
        <a:graphic>
          <a:graphicData uri="http://schemas.openxmlformats.org/drawingml/2006/table">
            <a:tbl>
              <a:tblPr firstRow="1" bandRow="1">
                <a:tableStyleId>{F5AB1C69-6EDB-4FF4-983F-18BD219EF322}</a:tableStyleId>
              </a:tblPr>
              <a:tblGrid>
                <a:gridCol w="346745">
                  <a:extLst>
                    <a:ext uri="{9D8B030D-6E8A-4147-A177-3AD203B41FA5}">
                      <a16:colId xmlns:a16="http://schemas.microsoft.com/office/drawing/2014/main" val="20000"/>
                    </a:ext>
                  </a:extLst>
                </a:gridCol>
                <a:gridCol w="1268964">
                  <a:extLst>
                    <a:ext uri="{9D8B030D-6E8A-4147-A177-3AD203B41FA5}">
                      <a16:colId xmlns:a16="http://schemas.microsoft.com/office/drawing/2014/main" val="20001"/>
                    </a:ext>
                  </a:extLst>
                </a:gridCol>
                <a:gridCol w="1259632">
                  <a:extLst>
                    <a:ext uri="{9D8B030D-6E8A-4147-A177-3AD203B41FA5}">
                      <a16:colId xmlns:a16="http://schemas.microsoft.com/office/drawing/2014/main" val="20002"/>
                    </a:ext>
                  </a:extLst>
                </a:gridCol>
                <a:gridCol w="1372345">
                  <a:extLst>
                    <a:ext uri="{9D8B030D-6E8A-4147-A177-3AD203B41FA5}">
                      <a16:colId xmlns:a16="http://schemas.microsoft.com/office/drawing/2014/main" val="20003"/>
                    </a:ext>
                  </a:extLst>
                </a:gridCol>
              </a:tblGrid>
              <a:tr h="378848">
                <a:tc>
                  <a:txBody>
                    <a:bodyPr/>
                    <a:lstStyle/>
                    <a:p>
                      <a:pPr>
                        <a:defRPr/>
                      </a:pPr>
                      <a:endParaRPr lang="de-DE"/>
                    </a:p>
                  </a:txBody>
                  <a:tcPr>
                    <a:solidFill>
                      <a:schemeClr val="bg1"/>
                    </a:solidFill>
                  </a:tcPr>
                </a:tc>
                <a:tc>
                  <a:txBody>
                    <a:bodyPr/>
                    <a:lstStyle/>
                    <a:p>
                      <a:pPr algn="ctr">
                        <a:defRPr/>
                      </a:pPr>
                      <a:r>
                        <a:rPr lang="de-DE" sz="1400"/>
                        <a:t>Feed up</a:t>
                      </a:r>
                    </a:p>
                  </a:txBody>
                  <a:tcPr anchor="ctr">
                    <a:solidFill>
                      <a:srgbClr val="80B597"/>
                    </a:solidFill>
                  </a:tcPr>
                </a:tc>
                <a:tc>
                  <a:txBody>
                    <a:bodyPr/>
                    <a:lstStyle/>
                    <a:p>
                      <a:pPr algn="ctr">
                        <a:defRPr/>
                      </a:pPr>
                      <a:r>
                        <a:rPr lang="de-DE" sz="1400"/>
                        <a:t>Feed back</a:t>
                      </a:r>
                      <a:endParaRPr/>
                    </a:p>
                  </a:txBody>
                  <a:tcPr anchor="ctr">
                    <a:solidFill>
                      <a:srgbClr val="47A976"/>
                    </a:solidFill>
                  </a:tcPr>
                </a:tc>
                <a:tc>
                  <a:txBody>
                    <a:bodyPr/>
                    <a:lstStyle/>
                    <a:p>
                      <a:pPr algn="ctr">
                        <a:defRPr/>
                      </a:pPr>
                      <a:r>
                        <a:rPr lang="de-DE" sz="1400" dirty="0"/>
                        <a:t>Feed </a:t>
                      </a:r>
                      <a:r>
                        <a:rPr lang="de-DE" sz="1400" dirty="0" err="1"/>
                        <a:t>forward</a:t>
                      </a:r>
                      <a:endParaRPr dirty="0"/>
                    </a:p>
                  </a:txBody>
                  <a:tcPr anchor="ctr">
                    <a:solidFill>
                      <a:srgbClr val="3D906D"/>
                    </a:solidFill>
                  </a:tcPr>
                </a:tc>
                <a:extLst>
                  <a:ext uri="{0D108BD9-81ED-4DB2-BD59-A6C34878D82A}">
                    <a16:rowId xmlns:a16="http://schemas.microsoft.com/office/drawing/2014/main" val="10000"/>
                  </a:ext>
                </a:extLst>
              </a:tr>
              <a:tr h="1114187">
                <a:tc>
                  <a:txBody>
                    <a:bodyPr/>
                    <a:lstStyle/>
                    <a:p>
                      <a:pPr algn="ctr">
                        <a:defRPr/>
                      </a:pPr>
                      <a:r>
                        <a:rPr lang="de-DE" sz="1400">
                          <a:solidFill>
                            <a:schemeClr val="bg1"/>
                          </a:solidFill>
                        </a:rPr>
                        <a:t>Aufgabe</a:t>
                      </a:r>
                      <a:endParaRPr/>
                    </a:p>
                  </a:txBody>
                  <a:tcPr vert="vert270" anchor="ctr">
                    <a:solidFill>
                      <a:schemeClr val="bg2">
                        <a:lumMod val="7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Markiere alle Aufgabenteile, damit du nichts übersiehst.</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Erkläre die Aufgabe in eigenen Worten.</a:t>
                      </a:r>
                      <a:endParaRPr lang="de-DE" sz="1600"/>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(nicht) alle Teile der Aufgabe bearbeitet.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Diesen Fehler machst du noch häufig: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Beachte …, um den Fehler zu  vermeiden.</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Wiederhole die Regeln zu … und mache folgende Übungen: …</a:t>
                      </a:r>
                      <a:endParaRPr/>
                    </a:p>
                  </a:txBody>
                  <a:tcPr>
                    <a:solidFill>
                      <a:srgbClr val="207350"/>
                    </a:solidFill>
                  </a:tcPr>
                </a:tc>
                <a:extLst>
                  <a:ext uri="{0D108BD9-81ED-4DB2-BD59-A6C34878D82A}">
                    <a16:rowId xmlns:a16="http://schemas.microsoft.com/office/drawing/2014/main" val="10001"/>
                  </a:ext>
                </a:extLst>
              </a:tr>
              <a:tr h="1260791">
                <a:tc>
                  <a:txBody>
                    <a:bodyPr/>
                    <a:lstStyle/>
                    <a:p>
                      <a:pPr algn="ctr">
                        <a:defRPr/>
                      </a:pPr>
                      <a:r>
                        <a:rPr lang="de-DE" sz="1400">
                          <a:solidFill>
                            <a:schemeClr val="bg1"/>
                          </a:solidFill>
                        </a:rPr>
                        <a:t>Prozess</a:t>
                      </a:r>
                      <a:endParaRPr/>
                    </a:p>
                  </a:txBody>
                  <a:tcPr vert="vert270" anchor="ctr">
                    <a:solidFill>
                      <a:schemeClr val="bg2">
                        <a:lumMod val="50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eine passende Strategie gewählt, indem du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An dieser Stelle wäre … sinnvoller gewesen.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große Fortschritte gemacht bei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bist (noch nicht) strukturiert genug vorgegangen bei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Probiere auch mal folgende Strategie aus: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nächsten Mal  könnte dir folgendes Vorgehen helfen: …</a:t>
                      </a:r>
                      <a:endParaRPr/>
                    </a:p>
                  </a:txBody>
                  <a:tcPr>
                    <a:solidFill>
                      <a:srgbClr val="207350"/>
                    </a:solidFill>
                  </a:tcPr>
                </a:tc>
                <a:extLst>
                  <a:ext uri="{0D108BD9-81ED-4DB2-BD59-A6C34878D82A}">
                    <a16:rowId xmlns:a16="http://schemas.microsoft.com/office/drawing/2014/main" val="10002"/>
                  </a:ext>
                </a:extLst>
              </a:tr>
              <a:tr h="1517607">
                <a:tc>
                  <a:txBody>
                    <a:bodyPr/>
                    <a:lstStyle/>
                    <a:p>
                      <a:pPr algn="ctr">
                        <a:defRPr/>
                      </a:pPr>
                      <a:r>
                        <a:rPr lang="de-DE" sz="1400">
                          <a:solidFill>
                            <a:schemeClr val="bg1"/>
                          </a:solidFill>
                        </a:rPr>
                        <a:t>Selbstregulierung</a:t>
                      </a:r>
                      <a:endParaRPr/>
                    </a:p>
                  </a:txBody>
                  <a:tcPr vert="vert270" anchor="ctr">
                    <a:solidFill>
                      <a:schemeClr val="bg2">
                        <a:lumMod val="2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Kontrolliere, ob dein Ergebnis plausibel ist.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dir deine Zeit (noch nicht) passend eingeteilt.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zweiten Versuch war es besser, da du auf … geachtet hast.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hattest … nicht verstanden und dir Hilfe geholt. Super!</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An dieser Stelle hast du noch Schwierig-</a:t>
                      </a:r>
                      <a:r>
                        <a:rPr lang="de-DE" sz="1000" dirty="0" err="1">
                          <a:solidFill>
                            <a:schemeClr val="bg1"/>
                          </a:solidFill>
                          <a:latin typeface="+mn-lt"/>
                          <a:ea typeface="+mn-ea"/>
                          <a:cs typeface="Times New Roman"/>
                        </a:rPr>
                        <a:t>keiten</a:t>
                      </a:r>
                      <a:r>
                        <a:rPr lang="de-DE" sz="1000" dirty="0">
                          <a:solidFill>
                            <a:schemeClr val="bg1"/>
                          </a:solidFill>
                          <a:latin typeface="+mn-lt"/>
                          <a:ea typeface="+mn-ea"/>
                          <a:cs typeface="Times New Roman"/>
                        </a:rPr>
                        <a:t>. Wer oder was könnte dir helfen?</a:t>
                      </a:r>
                      <a:endParaRPr dirty="0"/>
                    </a:p>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Nimm dir am Ende Zeit deine Lösungen zu kontrollieren.</a:t>
                      </a:r>
                      <a:endParaRPr dirty="0"/>
                    </a:p>
                  </a:txBody>
                  <a:tcPr>
                    <a:solidFill>
                      <a:srgbClr val="207350"/>
                    </a:solidFill>
                  </a:tcPr>
                </a:tc>
                <a:extLst>
                  <a:ext uri="{0D108BD9-81ED-4DB2-BD59-A6C34878D82A}">
                    <a16:rowId xmlns:a16="http://schemas.microsoft.com/office/drawing/2014/main" val="10003"/>
                  </a:ext>
                </a:extLst>
              </a:tr>
            </a:tbl>
          </a:graphicData>
        </a:graphic>
      </p:graphicFrame>
      <p:pic>
        <p:nvPicPr>
          <p:cNvPr id="455989866" name="Grafik 15"/>
          <p:cNvPicPr>
            <a:picLocks noChangeAspect="1"/>
          </p:cNvPicPr>
          <p:nvPr/>
        </p:nvPicPr>
        <p:blipFill rotWithShape="1">
          <a:blip r:embed="rId5"/>
          <a:stretch/>
        </p:blipFill>
        <p:spPr bwMode="auto">
          <a:xfrm>
            <a:off x="5545082" y="1455279"/>
            <a:ext cx="336000" cy="360000"/>
          </a:xfrm>
          <a:prstGeom prst="rect">
            <a:avLst/>
          </a:prstGeom>
        </p:spPr>
      </p:pic>
      <p:sp>
        <p:nvSpPr>
          <p:cNvPr id="431275410"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pic>
        <p:nvPicPr>
          <p:cNvPr id="3" name="Grafik 2" descr="Ein Bild, das Muster, Quadrat, Symmetrie, Kunst enthält.&#10;&#10;KI-generierte Inhalte können fehlerhaft sein.">
            <a:extLst>
              <a:ext uri="{FF2B5EF4-FFF2-40B4-BE49-F238E27FC236}">
                <a16:creationId xmlns:a16="http://schemas.microsoft.com/office/drawing/2014/main" id="{4E758A35-1132-4829-BCE4-7DD38CDDA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7536" y="6432315"/>
            <a:ext cx="540000" cy="54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3887123" name="Fußzeilenplatzhalter 2"/>
          <p:cNvSpPr>
            <a:spLocks noGrp="1"/>
          </p:cNvSpPr>
          <p:nvPr>
            <p:ph type="ftr" sz="quarter" idx="11"/>
          </p:nvPr>
        </p:nvSpPr>
        <p:spPr bwMode="auto">
          <a:xfrm>
            <a:off x="520699" y="7019675"/>
            <a:ext cx="5964849"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839010260" name="Inhaltsplatzhalter 4"/>
          <p:cNvSpPr>
            <a:spLocks noGrp="1"/>
          </p:cNvSpPr>
          <p:nvPr>
            <p:ph sz="half" idx="13"/>
          </p:nvPr>
        </p:nvSpPr>
        <p:spPr bwMode="auto"/>
        <p:txBody>
          <a:bodyPr anchor="ctr"/>
          <a:lstStyle/>
          <a:p>
            <a:pPr marL="0" indent="0" algn="ctr">
              <a:buNone/>
              <a:defRPr/>
            </a:pPr>
            <a:r>
              <a:rPr lang="de-DE">
                <a:solidFill>
                  <a:schemeClr val="accent3"/>
                </a:solidFill>
              </a:rPr>
              <a:t>Methode: Minutenaufsatz</a:t>
            </a:r>
            <a:endParaRPr/>
          </a:p>
        </p:txBody>
      </p:sp>
      <p:sp>
        <p:nvSpPr>
          <p:cNvPr id="1203140712" name="Title 1"/>
          <p:cNvSpPr txBox="1"/>
          <p:nvPr/>
        </p:nvSpPr>
        <p:spPr bwMode="auto">
          <a:xfrm>
            <a:off x="9266451" y="328613"/>
            <a:ext cx="90466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Praxismaterial</a:t>
            </a:r>
          </a:p>
        </p:txBody>
      </p:sp>
      <p:sp>
        <p:nvSpPr>
          <p:cNvPr id="866439294"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pic>
        <p:nvPicPr>
          <p:cNvPr id="1110533441" name="Grafik 3" descr="Ein Bild, das Uhr, Design, Schwarzweiß enthält.&#10;&#10;KI-generierte Inhalte können fehlerhaft sein."/>
          <p:cNvPicPr>
            <a:picLocks noChangeAspect="1"/>
          </p:cNvPicPr>
          <p:nvPr/>
        </p:nvPicPr>
        <p:blipFill rotWithShape="1">
          <a:blip r:embed="rId3"/>
          <a:stretch/>
        </p:blipFill>
        <p:spPr bwMode="auto">
          <a:xfrm>
            <a:off x="3279102" y="2195703"/>
            <a:ext cx="4135196" cy="34580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3752364" name="Fußzeilenplatzhalter 2"/>
          <p:cNvSpPr>
            <a:spLocks noGrp="1"/>
          </p:cNvSpPr>
          <p:nvPr>
            <p:ph type="ftr" sz="quarter" idx="11"/>
          </p:nvPr>
        </p:nvSpPr>
        <p:spPr bwMode="auto">
          <a:xfrm>
            <a:off x="520700" y="7019675"/>
            <a:ext cx="600945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51426042" name="Title 1"/>
          <p:cNvSpPr txBox="1"/>
          <p:nvPr/>
        </p:nvSpPr>
        <p:spPr bwMode="auto">
          <a:xfrm>
            <a:off x="3220571" y="323850"/>
            <a:ext cx="6950542" cy="293877"/>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Feedbackmethoden</a:t>
            </a:r>
            <a:r>
              <a:rPr lang="de-DE" sz="1050" dirty="0">
                <a:latin typeface="+mn-lt"/>
              </a:rPr>
              <a:t> Lehrende/Lernende</a:t>
            </a:r>
            <a:endParaRPr lang="en-US" sz="1050" dirty="0">
              <a:latin typeface="+mn-lt"/>
            </a:endParaRPr>
          </a:p>
        </p:txBody>
      </p:sp>
      <p:sp>
        <p:nvSpPr>
          <p:cNvPr id="1160732701" name="Titel 1"/>
          <p:cNvSpPr>
            <a:spLocks noGrp="1"/>
          </p:cNvSpPr>
          <p:nvPr>
            <p:ph type="title"/>
          </p:nvPr>
        </p:nvSpPr>
        <p:spPr bwMode="auto">
          <a:xfrm>
            <a:off x="635607" y="1163252"/>
            <a:ext cx="9652000" cy="293688"/>
          </a:xfrm>
        </p:spPr>
        <p:txBody>
          <a:bodyPr/>
          <a:lstStyle/>
          <a:p>
            <a:pPr>
              <a:defRPr/>
            </a:pPr>
            <a:r>
              <a:rPr lang="de-DE"/>
              <a:t>Minutenaufsatz</a:t>
            </a:r>
            <a:endParaRPr/>
          </a:p>
        </p:txBody>
      </p:sp>
      <p:sp>
        <p:nvSpPr>
          <p:cNvPr id="757553108" name="Inhaltsplatzhalter 7"/>
          <p:cNvSpPr>
            <a:spLocks noGrp="1"/>
          </p:cNvSpPr>
          <p:nvPr>
            <p:ph sz="half" idx="13"/>
          </p:nvPr>
        </p:nvSpPr>
        <p:spPr bwMode="auto">
          <a:xfrm>
            <a:off x="519910" y="1914990"/>
            <a:ext cx="9651999" cy="1272239"/>
          </a:xfrm>
        </p:spPr>
        <p:txBody>
          <a:bodyPr>
            <a:normAutofit/>
          </a:bodyPr>
          <a:lstStyle/>
          <a:p>
            <a:pPr>
              <a:spcBef>
                <a:spcPts val="0"/>
              </a:spcBef>
              <a:defRPr/>
            </a:pPr>
            <a:r>
              <a:rPr lang="de-DE" sz="1400" b="1"/>
              <a:t>Wichtigste Erkenntnis: </a:t>
            </a:r>
            <a:r>
              <a:rPr lang="de-DE" sz="1400">
                <a:solidFill>
                  <a:schemeClr val="tx1"/>
                </a:solidFill>
                <a:latin typeface="+mn-lt"/>
              </a:rPr>
              <a:t>Welche zentrale Erkenntnis nimmst du heute mit?</a:t>
            </a:r>
            <a:endParaRPr/>
          </a:p>
          <a:p>
            <a:pPr>
              <a:lnSpc>
                <a:spcPct val="150000"/>
              </a:lnSpc>
              <a:spcBef>
                <a:spcPts val="600"/>
              </a:spcBef>
              <a:defRPr/>
            </a:pPr>
            <a:r>
              <a:rPr lang="de-DE" sz="1400">
                <a:solidFill>
                  <a:schemeClr val="tx1"/>
                </a:solidFill>
                <a:latin typeface="+mn-lt"/>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latin typeface="+mn-lt"/>
              </a:rPr>
              <a:t>_______________________________________________________________________________________________________________________________</a:t>
            </a:r>
            <a:endParaRPr lang="de-DE" sz="1600">
              <a:solidFill>
                <a:schemeClr val="tx1"/>
              </a:solidFill>
              <a:latin typeface="+mn-lt"/>
            </a:endParaRPr>
          </a:p>
        </p:txBody>
      </p:sp>
      <p:sp>
        <p:nvSpPr>
          <p:cNvPr id="969663966" name="Rechteck: abgerundete Ecken 11"/>
          <p:cNvSpPr/>
          <p:nvPr/>
        </p:nvSpPr>
        <p:spPr bwMode="auto">
          <a:xfrm>
            <a:off x="324650" y="1845613"/>
            <a:ext cx="10048874"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7425643" name="Inhaltsplatzhalter 7"/>
          <p:cNvSpPr txBox="1"/>
          <p:nvPr/>
        </p:nvSpPr>
        <p:spPr bwMode="auto">
          <a:xfrm>
            <a:off x="516726" y="3264232"/>
            <a:ext cx="9652003"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spcBef>
                <a:spcPts val="0"/>
              </a:spcBef>
              <a:defRPr/>
            </a:pPr>
            <a:r>
              <a:rPr lang="de-DE" sz="1400" b="1"/>
              <a:t>Methode: </a:t>
            </a:r>
            <a:r>
              <a:rPr lang="de-DE" sz="1400">
                <a:solidFill>
                  <a:schemeClr val="tx1"/>
                </a:solidFill>
              </a:rPr>
              <a:t>An welcher Stelle hast du heute besonders viel gelernt und warum?</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600">
              <a:solidFill>
                <a:schemeClr val="tx1"/>
              </a:solidFill>
            </a:endParaRPr>
          </a:p>
        </p:txBody>
      </p:sp>
      <p:sp>
        <p:nvSpPr>
          <p:cNvPr id="1175094331" name="Inhaltsplatzhalter 7"/>
          <p:cNvSpPr txBox="1"/>
          <p:nvPr/>
        </p:nvSpPr>
        <p:spPr bwMode="auto">
          <a:xfrm>
            <a:off x="516726" y="4512010"/>
            <a:ext cx="9651999"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spcBef>
                <a:spcPts val="0"/>
              </a:spcBef>
              <a:defRPr/>
            </a:pPr>
            <a:r>
              <a:rPr lang="de-DE" sz="1400" b="1"/>
              <a:t>Anwendungskompetenz: </a:t>
            </a:r>
            <a:r>
              <a:rPr lang="de-DE" sz="1400">
                <a:solidFill>
                  <a:schemeClr val="tx1"/>
                </a:solidFill>
              </a:rPr>
              <a:t>Was war für dich heute schwierig? Warum?</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600">
              <a:solidFill>
                <a:schemeClr val="tx1"/>
              </a:solidFill>
            </a:endParaRPr>
          </a:p>
          <a:p>
            <a:pPr>
              <a:spcBef>
                <a:spcPts val="0"/>
              </a:spcBef>
              <a:defRPr/>
            </a:pPr>
            <a:endParaRPr lang="de-DE" sz="1800">
              <a:solidFill>
                <a:schemeClr val="tx1"/>
              </a:solidFill>
            </a:endParaRPr>
          </a:p>
        </p:txBody>
      </p:sp>
      <p:sp>
        <p:nvSpPr>
          <p:cNvPr id="1894186612" name="Inhaltsplatzhalter 7"/>
          <p:cNvSpPr txBox="1"/>
          <p:nvPr/>
        </p:nvSpPr>
        <p:spPr bwMode="auto">
          <a:xfrm>
            <a:off x="523088" y="5810376"/>
            <a:ext cx="9651999"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spcBef>
                <a:spcPts val="0"/>
              </a:spcBef>
              <a:defRPr/>
            </a:pPr>
            <a:r>
              <a:rPr lang="de-DE" sz="1400" b="1"/>
              <a:t>Offene Frage/Unklarheit: </a:t>
            </a:r>
            <a:r>
              <a:rPr lang="de-DE" sz="1400">
                <a:solidFill>
                  <a:schemeClr val="tx1"/>
                </a:solidFill>
              </a:rPr>
              <a:t>Welche Frage ist noch offen und wo brauchst du noch Unterstützung?</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800">
              <a:solidFill>
                <a:schemeClr val="tx1"/>
              </a:solidFill>
            </a:endParaRPr>
          </a:p>
        </p:txBody>
      </p:sp>
      <p:pic>
        <p:nvPicPr>
          <p:cNvPr id="1646708722" name="Grafik 22" descr="Ein Bild, das Schwarz, Dunkelheit enthält.&#10;&#10;KI-generierte Inhalte können fehlerhaft sein."/>
          <p:cNvPicPr>
            <a:picLocks noChangeAspect="1"/>
          </p:cNvPicPr>
          <p:nvPr/>
        </p:nvPicPr>
        <p:blipFill rotWithShape="1">
          <a:blip r:embed="rId3"/>
          <a:stretch/>
        </p:blipFill>
        <p:spPr bwMode="auto">
          <a:xfrm>
            <a:off x="9831038" y="5905240"/>
            <a:ext cx="456569" cy="489181"/>
          </a:xfrm>
          <a:prstGeom prst="rect">
            <a:avLst/>
          </a:prstGeom>
        </p:spPr>
      </p:pic>
      <p:pic>
        <p:nvPicPr>
          <p:cNvPr id="956998125" name="Grafik 24" descr="Ein Bild, das Schwarz, Dunkelheit enthält.&#10;&#10;KI-generierte Inhalte können fehlerhaft sein."/>
          <p:cNvPicPr>
            <a:picLocks noChangeAspect="1"/>
          </p:cNvPicPr>
          <p:nvPr/>
        </p:nvPicPr>
        <p:blipFill rotWithShape="1">
          <a:blip r:embed="rId4"/>
          <a:stretch/>
        </p:blipFill>
        <p:spPr bwMode="auto">
          <a:xfrm>
            <a:off x="9832359" y="1901099"/>
            <a:ext cx="526548" cy="564159"/>
          </a:xfrm>
          <a:prstGeom prst="rect">
            <a:avLst/>
          </a:prstGeom>
        </p:spPr>
      </p:pic>
      <p:pic>
        <p:nvPicPr>
          <p:cNvPr id="1553140768" name="Grafik 26" descr="Ein Bild, das Schwarz, Dunkelheit enthält.&#10;&#10;KI-generierte Inhalte können fehlerhaft sein."/>
          <p:cNvPicPr>
            <a:picLocks noChangeAspect="1"/>
          </p:cNvPicPr>
          <p:nvPr/>
        </p:nvPicPr>
        <p:blipFill rotWithShape="1">
          <a:blip r:embed="rId5"/>
          <a:stretch/>
        </p:blipFill>
        <p:spPr bwMode="auto">
          <a:xfrm>
            <a:off x="9768037" y="3333123"/>
            <a:ext cx="466454" cy="499773"/>
          </a:xfrm>
          <a:prstGeom prst="rect">
            <a:avLst/>
          </a:prstGeom>
        </p:spPr>
      </p:pic>
      <p:pic>
        <p:nvPicPr>
          <p:cNvPr id="41061878" name="Grafik 28" descr="Ein Bild, das Schwarz, Dunkelheit enthält.&#10;&#10;KI-generierte Inhalte können fehlerhaft sein."/>
          <p:cNvPicPr>
            <a:picLocks noChangeAspect="1"/>
          </p:cNvPicPr>
          <p:nvPr/>
        </p:nvPicPr>
        <p:blipFill rotWithShape="1">
          <a:blip r:embed="rId6"/>
          <a:stretch/>
        </p:blipFill>
        <p:spPr bwMode="auto">
          <a:xfrm>
            <a:off x="9840618" y="4577639"/>
            <a:ext cx="526548" cy="564159"/>
          </a:xfrm>
          <a:prstGeom prst="rect">
            <a:avLst/>
          </a:prstGeom>
        </p:spPr>
      </p:pic>
      <p:sp>
        <p:nvSpPr>
          <p:cNvPr id="1305519926" name="Rechteck: abgerundete Ecken 1"/>
          <p:cNvSpPr/>
          <p:nvPr/>
        </p:nvSpPr>
        <p:spPr bwMode="auto">
          <a:xfrm>
            <a:off x="318289" y="3137261"/>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10154653" name="Rechteck: abgerundete Ecken 4"/>
          <p:cNvSpPr/>
          <p:nvPr/>
        </p:nvSpPr>
        <p:spPr bwMode="auto">
          <a:xfrm>
            <a:off x="318289" y="4426542"/>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38126989" name="Rechteck: abgerundete Ecken 6"/>
          <p:cNvSpPr/>
          <p:nvPr/>
        </p:nvSpPr>
        <p:spPr bwMode="auto">
          <a:xfrm>
            <a:off x="318289" y="5724894"/>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991960798" name="Picture 2" descr="Copy writing "/>
          <p:cNvPicPr>
            <a:picLocks noChangeAspect="1" noChangeArrowheads="1"/>
          </p:cNvPicPr>
          <p:nvPr/>
        </p:nvPicPr>
        <p:blipFill rotWithShape="1">
          <a:blip r:embed="rId7"/>
          <a:stretch/>
        </p:blipFill>
        <p:spPr bwMode="auto">
          <a:xfrm>
            <a:off x="221731" y="1097885"/>
            <a:ext cx="387868" cy="387868"/>
          </a:xfrm>
          <a:prstGeom prst="rect">
            <a:avLst/>
          </a:prstGeom>
          <a:noFill/>
        </p:spPr>
      </p:pic>
      <p:sp>
        <p:nvSpPr>
          <p:cNvPr id="833566606" name="Rechteck 12"/>
          <p:cNvSpPr/>
          <p:nvPr/>
        </p:nvSpPr>
        <p:spPr bwMode="auto">
          <a:xfrm>
            <a:off x="137652" y="1002890"/>
            <a:ext cx="10432025" cy="6002894"/>
          </a:xfrm>
          <a:custGeom>
            <a:avLst/>
            <a:gdLst>
              <a:gd name="connsiteX0" fmla="*/ 0 w 10432025"/>
              <a:gd name="connsiteY0" fmla="*/ 0 h 6002894"/>
              <a:gd name="connsiteX1" fmla="*/ 10432025 w 10432025"/>
              <a:gd name="connsiteY1" fmla="*/ 0 h 6002894"/>
              <a:gd name="connsiteX2" fmla="*/ 10432025 w 10432025"/>
              <a:gd name="connsiteY2" fmla="*/ 6002894 h 6002894"/>
              <a:gd name="connsiteX3" fmla="*/ 0 w 10432025"/>
              <a:gd name="connsiteY3" fmla="*/ 6002894 h 6002894"/>
              <a:gd name="connsiteX4" fmla="*/ 0 w 10432025"/>
              <a:gd name="connsiteY4" fmla="*/ 0 h 60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2025" h="6002894" extrusionOk="0">
                <a:moveTo>
                  <a:pt x="0" y="0"/>
                </a:moveTo>
                <a:cubicBezTo>
                  <a:pt x="4486673" y="168591"/>
                  <a:pt x="5925616" y="-84120"/>
                  <a:pt x="10432025" y="0"/>
                </a:cubicBezTo>
                <a:cubicBezTo>
                  <a:pt x="10291631" y="1763583"/>
                  <a:pt x="10461854" y="5333872"/>
                  <a:pt x="10432025" y="6002894"/>
                </a:cubicBezTo>
                <a:cubicBezTo>
                  <a:pt x="8847582" y="5946817"/>
                  <a:pt x="5159177" y="6111204"/>
                  <a:pt x="0" y="6002894"/>
                </a:cubicBezTo>
                <a:cubicBezTo>
                  <a:pt x="67821" y="3828783"/>
                  <a:pt x="162610" y="2939583"/>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28002601" name="Rechteck 14"/>
          <p:cNvSpPr/>
          <p:nvPr/>
        </p:nvSpPr>
        <p:spPr bwMode="auto">
          <a:xfrm>
            <a:off x="523088" y="1481553"/>
            <a:ext cx="9539480" cy="233981"/>
          </a:xfrm>
          <a:custGeom>
            <a:avLst/>
            <a:gdLst>
              <a:gd name="connsiteX0" fmla="*/ 0 w 9539480"/>
              <a:gd name="connsiteY0" fmla="*/ 0 h 233981"/>
              <a:gd name="connsiteX1" fmla="*/ 872181 w 9539480"/>
              <a:gd name="connsiteY1" fmla="*/ 0 h 233981"/>
              <a:gd name="connsiteX2" fmla="*/ 1744362 w 9539480"/>
              <a:gd name="connsiteY2" fmla="*/ 0 h 233981"/>
              <a:gd name="connsiteX3" fmla="*/ 2616543 w 9539480"/>
              <a:gd name="connsiteY3" fmla="*/ 0 h 233981"/>
              <a:gd name="connsiteX4" fmla="*/ 3488724 w 9539480"/>
              <a:gd name="connsiteY4" fmla="*/ 0 h 233981"/>
              <a:gd name="connsiteX5" fmla="*/ 4360905 w 9539480"/>
              <a:gd name="connsiteY5" fmla="*/ 0 h 233981"/>
              <a:gd name="connsiteX6" fmla="*/ 4946902 w 9539480"/>
              <a:gd name="connsiteY6" fmla="*/ 0 h 233981"/>
              <a:gd name="connsiteX7" fmla="*/ 5342109 w 9539480"/>
              <a:gd name="connsiteY7" fmla="*/ 0 h 233981"/>
              <a:gd name="connsiteX8" fmla="*/ 5928105 w 9539480"/>
              <a:gd name="connsiteY8" fmla="*/ 0 h 233981"/>
              <a:gd name="connsiteX9" fmla="*/ 6800286 w 9539480"/>
              <a:gd name="connsiteY9" fmla="*/ 0 h 233981"/>
              <a:gd name="connsiteX10" fmla="*/ 7290888 w 9539480"/>
              <a:gd name="connsiteY10" fmla="*/ 0 h 233981"/>
              <a:gd name="connsiteX11" fmla="*/ 7972280 w 9539480"/>
              <a:gd name="connsiteY11" fmla="*/ 0 h 233981"/>
              <a:gd name="connsiteX12" fmla="*/ 8653671 w 9539480"/>
              <a:gd name="connsiteY12" fmla="*/ 0 h 233981"/>
              <a:gd name="connsiteX13" fmla="*/ 9539480 w 9539480"/>
              <a:gd name="connsiteY13" fmla="*/ 0 h 233981"/>
              <a:gd name="connsiteX14" fmla="*/ 9539480 w 9539480"/>
              <a:gd name="connsiteY14" fmla="*/ 233981 h 233981"/>
              <a:gd name="connsiteX15" fmla="*/ 9144273 w 9539480"/>
              <a:gd name="connsiteY15" fmla="*/ 233981 h 233981"/>
              <a:gd name="connsiteX16" fmla="*/ 8558276 w 9539480"/>
              <a:gd name="connsiteY16" fmla="*/ 233981 h 233981"/>
              <a:gd name="connsiteX17" fmla="*/ 7972280 w 9539480"/>
              <a:gd name="connsiteY17" fmla="*/ 233981 h 233981"/>
              <a:gd name="connsiteX18" fmla="*/ 7195493 w 9539480"/>
              <a:gd name="connsiteY18" fmla="*/ 233981 h 233981"/>
              <a:gd name="connsiteX19" fmla="*/ 6800286 w 9539480"/>
              <a:gd name="connsiteY19" fmla="*/ 233981 h 233981"/>
              <a:gd name="connsiteX20" fmla="*/ 5928105 w 9539480"/>
              <a:gd name="connsiteY20" fmla="*/ 233981 h 233981"/>
              <a:gd name="connsiteX21" fmla="*/ 5342109 w 9539480"/>
              <a:gd name="connsiteY21" fmla="*/ 233981 h 233981"/>
              <a:gd name="connsiteX22" fmla="*/ 4756112 w 9539480"/>
              <a:gd name="connsiteY22" fmla="*/ 233981 h 233981"/>
              <a:gd name="connsiteX23" fmla="*/ 4265510 w 9539480"/>
              <a:gd name="connsiteY23" fmla="*/ 233981 h 233981"/>
              <a:gd name="connsiteX24" fmla="*/ 3774909 w 9539480"/>
              <a:gd name="connsiteY24" fmla="*/ 233981 h 233981"/>
              <a:gd name="connsiteX25" fmla="*/ 3379701 w 9539480"/>
              <a:gd name="connsiteY25" fmla="*/ 233981 h 233981"/>
              <a:gd name="connsiteX26" fmla="*/ 2698310 w 9539480"/>
              <a:gd name="connsiteY26" fmla="*/ 233981 h 233981"/>
              <a:gd name="connsiteX27" fmla="*/ 1826129 w 9539480"/>
              <a:gd name="connsiteY27" fmla="*/ 233981 h 233981"/>
              <a:gd name="connsiteX28" fmla="*/ 1240132 w 9539480"/>
              <a:gd name="connsiteY28" fmla="*/ 233981 h 233981"/>
              <a:gd name="connsiteX29" fmla="*/ 749531 w 9539480"/>
              <a:gd name="connsiteY29" fmla="*/ 233981 h 233981"/>
              <a:gd name="connsiteX30" fmla="*/ 0 w 9539480"/>
              <a:gd name="connsiteY30" fmla="*/ 233981 h 233981"/>
              <a:gd name="connsiteX31" fmla="*/ 0 w 9539480"/>
              <a:gd name="connsiteY31" fmla="*/ 0 h 23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39480" h="233981" fill="none" extrusionOk="0">
                <a:moveTo>
                  <a:pt x="0" y="0"/>
                </a:moveTo>
                <a:cubicBezTo>
                  <a:pt x="375722" y="39789"/>
                  <a:pt x="502750" y="-43071"/>
                  <a:pt x="872181" y="0"/>
                </a:cubicBezTo>
                <a:cubicBezTo>
                  <a:pt x="1241612" y="43071"/>
                  <a:pt x="1518389" y="33019"/>
                  <a:pt x="1744362" y="0"/>
                </a:cubicBezTo>
                <a:cubicBezTo>
                  <a:pt x="1970335" y="-33019"/>
                  <a:pt x="2250190" y="19158"/>
                  <a:pt x="2616543" y="0"/>
                </a:cubicBezTo>
                <a:cubicBezTo>
                  <a:pt x="2982896" y="-19158"/>
                  <a:pt x="3070846" y="13699"/>
                  <a:pt x="3488724" y="0"/>
                </a:cubicBezTo>
                <a:cubicBezTo>
                  <a:pt x="3906602" y="-13699"/>
                  <a:pt x="4085965" y="1401"/>
                  <a:pt x="4360905" y="0"/>
                </a:cubicBezTo>
                <a:cubicBezTo>
                  <a:pt x="4635845" y="-1401"/>
                  <a:pt x="4828523" y="-25823"/>
                  <a:pt x="4946902" y="0"/>
                </a:cubicBezTo>
                <a:cubicBezTo>
                  <a:pt x="5065281" y="25823"/>
                  <a:pt x="5258288" y="-11850"/>
                  <a:pt x="5342109" y="0"/>
                </a:cubicBezTo>
                <a:cubicBezTo>
                  <a:pt x="5425930" y="11850"/>
                  <a:pt x="5672156" y="9090"/>
                  <a:pt x="5928105" y="0"/>
                </a:cubicBezTo>
                <a:cubicBezTo>
                  <a:pt x="6184054" y="-9090"/>
                  <a:pt x="6369096" y="17789"/>
                  <a:pt x="6800286" y="0"/>
                </a:cubicBezTo>
                <a:cubicBezTo>
                  <a:pt x="7231476" y="-17789"/>
                  <a:pt x="7065188" y="17599"/>
                  <a:pt x="7290888" y="0"/>
                </a:cubicBezTo>
                <a:cubicBezTo>
                  <a:pt x="7516588" y="-17599"/>
                  <a:pt x="7675343" y="12577"/>
                  <a:pt x="7972280" y="0"/>
                </a:cubicBezTo>
                <a:cubicBezTo>
                  <a:pt x="8269217" y="-12577"/>
                  <a:pt x="8328422" y="-18450"/>
                  <a:pt x="8653671" y="0"/>
                </a:cubicBezTo>
                <a:cubicBezTo>
                  <a:pt x="8978920" y="18450"/>
                  <a:pt x="9177132" y="-16949"/>
                  <a:pt x="9539480" y="0"/>
                </a:cubicBezTo>
                <a:cubicBezTo>
                  <a:pt x="9537724" y="105013"/>
                  <a:pt x="9529954" y="159218"/>
                  <a:pt x="9539480" y="233981"/>
                </a:cubicBezTo>
                <a:cubicBezTo>
                  <a:pt x="9345483" y="216479"/>
                  <a:pt x="9330155" y="244029"/>
                  <a:pt x="9144273" y="233981"/>
                </a:cubicBezTo>
                <a:cubicBezTo>
                  <a:pt x="8958391" y="223933"/>
                  <a:pt x="8792687" y="246945"/>
                  <a:pt x="8558276" y="233981"/>
                </a:cubicBezTo>
                <a:cubicBezTo>
                  <a:pt x="8323865" y="221017"/>
                  <a:pt x="8134479" y="239748"/>
                  <a:pt x="7972280" y="233981"/>
                </a:cubicBezTo>
                <a:cubicBezTo>
                  <a:pt x="7810081" y="228214"/>
                  <a:pt x="7515567" y="209930"/>
                  <a:pt x="7195493" y="233981"/>
                </a:cubicBezTo>
                <a:cubicBezTo>
                  <a:pt x="6875419" y="258032"/>
                  <a:pt x="6954116" y="252979"/>
                  <a:pt x="6800286" y="233981"/>
                </a:cubicBezTo>
                <a:cubicBezTo>
                  <a:pt x="6646456" y="214983"/>
                  <a:pt x="6338057" y="260093"/>
                  <a:pt x="5928105" y="233981"/>
                </a:cubicBezTo>
                <a:cubicBezTo>
                  <a:pt x="5518153" y="207869"/>
                  <a:pt x="5493042" y="220533"/>
                  <a:pt x="5342109" y="233981"/>
                </a:cubicBezTo>
                <a:cubicBezTo>
                  <a:pt x="5191176" y="247429"/>
                  <a:pt x="4984727" y="252742"/>
                  <a:pt x="4756112" y="233981"/>
                </a:cubicBezTo>
                <a:cubicBezTo>
                  <a:pt x="4527497" y="215220"/>
                  <a:pt x="4445743" y="232019"/>
                  <a:pt x="4265510" y="233981"/>
                </a:cubicBezTo>
                <a:cubicBezTo>
                  <a:pt x="4085277" y="235943"/>
                  <a:pt x="3995647" y="233083"/>
                  <a:pt x="3774909" y="233981"/>
                </a:cubicBezTo>
                <a:cubicBezTo>
                  <a:pt x="3554171" y="234879"/>
                  <a:pt x="3565954" y="215415"/>
                  <a:pt x="3379701" y="233981"/>
                </a:cubicBezTo>
                <a:cubicBezTo>
                  <a:pt x="3193448" y="252547"/>
                  <a:pt x="2858513" y="207741"/>
                  <a:pt x="2698310" y="233981"/>
                </a:cubicBezTo>
                <a:cubicBezTo>
                  <a:pt x="2538107" y="260221"/>
                  <a:pt x="2210584" y="246481"/>
                  <a:pt x="1826129" y="233981"/>
                </a:cubicBezTo>
                <a:cubicBezTo>
                  <a:pt x="1441674" y="221481"/>
                  <a:pt x="1448671" y="234517"/>
                  <a:pt x="1240132" y="233981"/>
                </a:cubicBezTo>
                <a:cubicBezTo>
                  <a:pt x="1031593" y="233445"/>
                  <a:pt x="932911" y="215115"/>
                  <a:pt x="749531" y="233981"/>
                </a:cubicBezTo>
                <a:cubicBezTo>
                  <a:pt x="566151" y="252847"/>
                  <a:pt x="329629" y="268467"/>
                  <a:pt x="0" y="233981"/>
                </a:cubicBezTo>
                <a:cubicBezTo>
                  <a:pt x="7345" y="174241"/>
                  <a:pt x="9651" y="109910"/>
                  <a:pt x="0" y="0"/>
                </a:cubicBezTo>
                <a:close/>
              </a:path>
              <a:path w="9539480" h="233981" stroke="0" extrusionOk="0">
                <a:moveTo>
                  <a:pt x="0" y="0"/>
                </a:moveTo>
                <a:cubicBezTo>
                  <a:pt x="185997" y="7085"/>
                  <a:pt x="239980" y="2549"/>
                  <a:pt x="395207" y="0"/>
                </a:cubicBezTo>
                <a:cubicBezTo>
                  <a:pt x="550434" y="-2549"/>
                  <a:pt x="850509" y="2981"/>
                  <a:pt x="981204" y="0"/>
                </a:cubicBezTo>
                <a:cubicBezTo>
                  <a:pt x="1111899" y="-2981"/>
                  <a:pt x="1256818" y="15778"/>
                  <a:pt x="1471805" y="0"/>
                </a:cubicBezTo>
                <a:cubicBezTo>
                  <a:pt x="1686792" y="-15778"/>
                  <a:pt x="1903776" y="1723"/>
                  <a:pt x="2248592" y="0"/>
                </a:cubicBezTo>
                <a:cubicBezTo>
                  <a:pt x="2593408" y="-1723"/>
                  <a:pt x="2504157" y="2437"/>
                  <a:pt x="2739194" y="0"/>
                </a:cubicBezTo>
                <a:cubicBezTo>
                  <a:pt x="2974231" y="-2437"/>
                  <a:pt x="3052115" y="3536"/>
                  <a:pt x="3134401" y="0"/>
                </a:cubicBezTo>
                <a:cubicBezTo>
                  <a:pt x="3216687" y="-3536"/>
                  <a:pt x="3565372" y="8859"/>
                  <a:pt x="3911187" y="0"/>
                </a:cubicBezTo>
                <a:cubicBezTo>
                  <a:pt x="4257002" y="-8859"/>
                  <a:pt x="4491892" y="-10958"/>
                  <a:pt x="4687973" y="0"/>
                </a:cubicBezTo>
                <a:cubicBezTo>
                  <a:pt x="4884054" y="10958"/>
                  <a:pt x="5061090" y="-22362"/>
                  <a:pt x="5178575" y="0"/>
                </a:cubicBezTo>
                <a:cubicBezTo>
                  <a:pt x="5296060" y="22362"/>
                  <a:pt x="5524765" y="-29937"/>
                  <a:pt x="5859966" y="0"/>
                </a:cubicBezTo>
                <a:cubicBezTo>
                  <a:pt x="6195167" y="29937"/>
                  <a:pt x="6254075" y="11254"/>
                  <a:pt x="6445963" y="0"/>
                </a:cubicBezTo>
                <a:cubicBezTo>
                  <a:pt x="6637851" y="-11254"/>
                  <a:pt x="6712831" y="-12315"/>
                  <a:pt x="6841170" y="0"/>
                </a:cubicBezTo>
                <a:cubicBezTo>
                  <a:pt x="6969509" y="12315"/>
                  <a:pt x="7452443" y="-30030"/>
                  <a:pt x="7713351" y="0"/>
                </a:cubicBezTo>
                <a:cubicBezTo>
                  <a:pt x="7974259" y="30030"/>
                  <a:pt x="8021470" y="13316"/>
                  <a:pt x="8203953" y="0"/>
                </a:cubicBezTo>
                <a:cubicBezTo>
                  <a:pt x="8386436" y="-13316"/>
                  <a:pt x="9210654" y="-63776"/>
                  <a:pt x="9539480" y="0"/>
                </a:cubicBezTo>
                <a:cubicBezTo>
                  <a:pt x="9532551" y="47933"/>
                  <a:pt x="9529113" y="186968"/>
                  <a:pt x="9539480" y="233981"/>
                </a:cubicBezTo>
                <a:cubicBezTo>
                  <a:pt x="9406666" y="256674"/>
                  <a:pt x="9130220" y="229894"/>
                  <a:pt x="8953483" y="233981"/>
                </a:cubicBezTo>
                <a:cubicBezTo>
                  <a:pt x="8776746" y="238068"/>
                  <a:pt x="8395241" y="241353"/>
                  <a:pt x="8081302" y="233981"/>
                </a:cubicBezTo>
                <a:cubicBezTo>
                  <a:pt x="7767363" y="226609"/>
                  <a:pt x="7416583" y="198082"/>
                  <a:pt x="7209121" y="233981"/>
                </a:cubicBezTo>
                <a:cubicBezTo>
                  <a:pt x="7001659" y="269880"/>
                  <a:pt x="6561830" y="239907"/>
                  <a:pt x="6336940" y="233981"/>
                </a:cubicBezTo>
                <a:cubicBezTo>
                  <a:pt x="6112050" y="228055"/>
                  <a:pt x="5858584" y="267254"/>
                  <a:pt x="5655549" y="233981"/>
                </a:cubicBezTo>
                <a:cubicBezTo>
                  <a:pt x="5452514" y="200708"/>
                  <a:pt x="5339038" y="251966"/>
                  <a:pt x="5069552" y="233981"/>
                </a:cubicBezTo>
                <a:cubicBezTo>
                  <a:pt x="4800066" y="215996"/>
                  <a:pt x="4724804" y="221280"/>
                  <a:pt x="4388161" y="233981"/>
                </a:cubicBezTo>
                <a:cubicBezTo>
                  <a:pt x="4051518" y="246682"/>
                  <a:pt x="4133278" y="227547"/>
                  <a:pt x="3992954" y="233981"/>
                </a:cubicBezTo>
                <a:cubicBezTo>
                  <a:pt x="3852630" y="240415"/>
                  <a:pt x="3609637" y="224702"/>
                  <a:pt x="3311562" y="233981"/>
                </a:cubicBezTo>
                <a:cubicBezTo>
                  <a:pt x="3013487" y="243260"/>
                  <a:pt x="2807803" y="233672"/>
                  <a:pt x="2534776" y="233981"/>
                </a:cubicBezTo>
                <a:cubicBezTo>
                  <a:pt x="2261749" y="234290"/>
                  <a:pt x="2001808" y="191159"/>
                  <a:pt x="1662595" y="233981"/>
                </a:cubicBezTo>
                <a:cubicBezTo>
                  <a:pt x="1323382" y="276803"/>
                  <a:pt x="1461020" y="250781"/>
                  <a:pt x="1267388" y="233981"/>
                </a:cubicBezTo>
                <a:cubicBezTo>
                  <a:pt x="1073756" y="217181"/>
                  <a:pt x="994981" y="216737"/>
                  <a:pt x="872181" y="233981"/>
                </a:cubicBezTo>
                <a:cubicBezTo>
                  <a:pt x="749381" y="251225"/>
                  <a:pt x="311334" y="238176"/>
                  <a:pt x="0" y="233981"/>
                </a:cubicBezTo>
                <a:cubicBezTo>
                  <a:pt x="-4498" y="173103"/>
                  <a:pt x="-2938" y="100734"/>
                  <a:pt x="0" y="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Reflektiere mithilfe folgender Fragen die heutige Unterrichtsstunde. 		Notiere kurz deine Gedanken dazu!</a:t>
            </a:r>
            <a:endParaRPr/>
          </a:p>
        </p:txBody>
      </p:sp>
      <p:pic>
        <p:nvPicPr>
          <p:cNvPr id="949242145" name="Grafik 16" descr="Ein Bild, das Entwurf, Screenshot, Design, Schwarzweiß enthält.&#10;&#10;KI-generierte Inhalte können fehlerhaft sein."/>
          <p:cNvPicPr>
            <a:picLocks noChangeAspect="1"/>
          </p:cNvPicPr>
          <p:nvPr/>
        </p:nvPicPr>
        <p:blipFill rotWithShape="1">
          <a:blip r:embed="rId8"/>
          <a:stretch/>
        </p:blipFill>
        <p:spPr bwMode="auto">
          <a:xfrm>
            <a:off x="6213487" y="1364858"/>
            <a:ext cx="266952" cy="329857"/>
          </a:xfrm>
          <a:prstGeom prst="rect">
            <a:avLst/>
          </a:prstGeom>
        </p:spPr>
      </p:pic>
      <p:sp>
        <p:nvSpPr>
          <p:cNvPr id="377562691" name="Title 1"/>
          <p:cNvSpPr txBox="1"/>
          <p:nvPr/>
        </p:nvSpPr>
        <p:spPr bwMode="auto">
          <a:xfrm>
            <a:off x="7574448" y="557193"/>
            <a:ext cx="2600639"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dirty="0" err="1">
                <a:solidFill>
                  <a:schemeClr val="bg1"/>
                </a:solidFill>
                <a:latin typeface="PT Sans"/>
              </a:rPr>
              <a:t>Beispiel</a:t>
            </a:r>
            <a:r>
              <a:rPr lang="en-US" sz="1050" dirty="0">
                <a:solidFill>
                  <a:schemeClr val="bg1"/>
                </a:solidFill>
                <a:latin typeface="PT Sans"/>
              </a:rPr>
              <a:t> 1: </a:t>
            </a:r>
            <a:r>
              <a:rPr lang="en-US" sz="1050" dirty="0" err="1">
                <a:solidFill>
                  <a:schemeClr val="bg1"/>
                </a:solidFill>
                <a:latin typeface="PT Sans"/>
              </a:rPr>
              <a:t>Minutenaufsatz</a:t>
            </a:r>
            <a:r>
              <a:rPr lang="en-US" sz="1050" dirty="0">
                <a:solidFill>
                  <a:schemeClr val="bg1"/>
                </a:solidFill>
                <a:latin typeface="PT Sans"/>
              </a:rPr>
              <a:t> am </a:t>
            </a:r>
            <a:r>
              <a:rPr lang="en-US" sz="1050" dirty="0" err="1">
                <a:solidFill>
                  <a:schemeClr val="bg1"/>
                </a:solidFill>
                <a:latin typeface="PT Sans"/>
              </a:rPr>
              <a:t>Stundenende</a:t>
            </a:r>
            <a:endParaRPr lang="en-US" sz="1050" dirty="0">
              <a:solidFill>
                <a:schemeClr val="bg1"/>
              </a:solidFill>
              <a:latin typeface="PT Sans"/>
            </a:endParaRPr>
          </a:p>
        </p:txBody>
      </p:sp>
      <p:sp>
        <p:nvSpPr>
          <p:cNvPr id="315022127"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0783228" name="Fußzeilenplatzhalter 2"/>
          <p:cNvSpPr>
            <a:spLocks noGrp="1"/>
          </p:cNvSpPr>
          <p:nvPr>
            <p:ph type="ftr" sz="quarter" idx="11"/>
          </p:nvPr>
        </p:nvSpPr>
        <p:spPr bwMode="auto">
          <a:xfrm>
            <a:off x="520699" y="7019675"/>
            <a:ext cx="6018375"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263926277" name="Title 1"/>
          <p:cNvSpPr txBox="1"/>
          <p:nvPr/>
        </p:nvSpPr>
        <p:spPr bwMode="auto">
          <a:xfrm>
            <a:off x="3220571" y="323850"/>
            <a:ext cx="6950542" cy="293877"/>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a:latin typeface="+mn-lt"/>
              </a:rPr>
              <a:t>Feedbackmethoden</a:t>
            </a:r>
            <a:r>
              <a:rPr lang="de-DE" sz="1050">
                <a:latin typeface="+mn-lt"/>
              </a:rPr>
              <a:t> Lehrende/Lernende</a:t>
            </a:r>
            <a:endParaRPr lang="en-US" sz="1050">
              <a:latin typeface="+mn-lt"/>
            </a:endParaRPr>
          </a:p>
        </p:txBody>
      </p:sp>
      <p:sp>
        <p:nvSpPr>
          <p:cNvPr id="243274120" name="Titel 1"/>
          <p:cNvSpPr>
            <a:spLocks noGrp="1"/>
          </p:cNvSpPr>
          <p:nvPr>
            <p:ph type="title"/>
          </p:nvPr>
        </p:nvSpPr>
        <p:spPr bwMode="auto">
          <a:xfrm>
            <a:off x="635607" y="1163252"/>
            <a:ext cx="9652000" cy="293688"/>
          </a:xfrm>
        </p:spPr>
        <p:txBody>
          <a:bodyPr/>
          <a:lstStyle/>
          <a:p>
            <a:pPr>
              <a:defRPr/>
            </a:pPr>
            <a:r>
              <a:rPr lang="de-DE"/>
              <a:t>Minutenaufsatz</a:t>
            </a:r>
            <a:endParaRPr/>
          </a:p>
        </p:txBody>
      </p:sp>
      <p:sp>
        <p:nvSpPr>
          <p:cNvPr id="804246844" name="Inhaltsplatzhalter 7"/>
          <p:cNvSpPr>
            <a:spLocks noGrp="1"/>
          </p:cNvSpPr>
          <p:nvPr>
            <p:ph sz="half" idx="13"/>
          </p:nvPr>
        </p:nvSpPr>
        <p:spPr bwMode="auto">
          <a:xfrm>
            <a:off x="516726" y="1901099"/>
            <a:ext cx="9651999" cy="1272239"/>
          </a:xfrm>
        </p:spPr>
        <p:txBody>
          <a:bodyPr>
            <a:normAutofit/>
          </a:bodyPr>
          <a:lstStyle/>
          <a:p>
            <a:pPr>
              <a:spcBef>
                <a:spcPts val="0"/>
              </a:spcBef>
              <a:defRPr/>
            </a:pPr>
            <a:r>
              <a:rPr lang="de-DE" sz="1400" b="1"/>
              <a:t>Feed up: </a:t>
            </a:r>
            <a:r>
              <a:rPr lang="de-DE" sz="1400">
                <a:solidFill>
                  <a:schemeClr val="tx1"/>
                </a:solidFill>
                <a:latin typeface="+mn-lt"/>
              </a:rPr>
              <a:t>Was waren die Ziele in dieser Unterrichtseinheit? 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latin typeface="+mn-lt"/>
              </a:rPr>
              <a:t>_______________________________________________________________________________________________________________________________</a:t>
            </a:r>
            <a:endParaRPr lang="de-DE" sz="1600">
              <a:solidFill>
                <a:schemeClr val="tx1"/>
              </a:solidFill>
              <a:latin typeface="+mn-lt"/>
            </a:endParaRPr>
          </a:p>
        </p:txBody>
      </p:sp>
      <p:sp>
        <p:nvSpPr>
          <p:cNvPr id="1666018404" name="Rechteck: abgerundete Ecken 11"/>
          <p:cNvSpPr/>
          <p:nvPr/>
        </p:nvSpPr>
        <p:spPr bwMode="auto">
          <a:xfrm>
            <a:off x="324650" y="1845613"/>
            <a:ext cx="10048874"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52477707" name="Inhaltsplatzhalter 7"/>
          <p:cNvSpPr txBox="1"/>
          <p:nvPr/>
        </p:nvSpPr>
        <p:spPr bwMode="auto">
          <a:xfrm>
            <a:off x="516726" y="3264232"/>
            <a:ext cx="9652003"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spcBef>
                <a:spcPts val="0"/>
              </a:spcBef>
              <a:defRPr/>
            </a:pPr>
            <a:r>
              <a:rPr lang="de-DE" sz="1400" b="1"/>
              <a:t>Feed back: </a:t>
            </a:r>
            <a:r>
              <a:rPr lang="de-DE" sz="1400">
                <a:solidFill>
                  <a:schemeClr val="tx1"/>
                </a:solidFill>
              </a:rPr>
              <a:t>Welche dieser Ziele habe ich erreicht und welche noch nicht? Warum?</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600">
              <a:solidFill>
                <a:schemeClr val="tx1"/>
              </a:solidFill>
            </a:endParaRPr>
          </a:p>
        </p:txBody>
      </p:sp>
      <p:sp>
        <p:nvSpPr>
          <p:cNvPr id="101515684" name="Inhaltsplatzhalter 7"/>
          <p:cNvSpPr txBox="1"/>
          <p:nvPr/>
        </p:nvSpPr>
        <p:spPr bwMode="auto">
          <a:xfrm>
            <a:off x="516726" y="4512010"/>
            <a:ext cx="9651999"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lnSpc>
                <a:spcPct val="150000"/>
              </a:lnSpc>
              <a:spcBef>
                <a:spcPts val="600"/>
              </a:spcBef>
              <a:defRPr/>
            </a:pPr>
            <a:r>
              <a:rPr lang="de-DE" sz="1400" b="1"/>
              <a:t>Feed back: </a:t>
            </a:r>
            <a:r>
              <a:rPr lang="de-DE" sz="1400">
                <a:solidFill>
                  <a:schemeClr val="tx1"/>
                </a:solidFill>
              </a:rPr>
              <a:t>Was habe ich gut und was noch nicht gut verstanden?</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600">
              <a:solidFill>
                <a:schemeClr val="tx1"/>
              </a:solidFill>
            </a:endParaRPr>
          </a:p>
          <a:p>
            <a:pPr>
              <a:spcBef>
                <a:spcPts val="0"/>
              </a:spcBef>
              <a:defRPr/>
            </a:pPr>
            <a:endParaRPr lang="de-DE" sz="1800">
              <a:solidFill>
                <a:schemeClr val="tx1"/>
              </a:solidFill>
            </a:endParaRPr>
          </a:p>
        </p:txBody>
      </p:sp>
      <p:sp>
        <p:nvSpPr>
          <p:cNvPr id="2020473340" name="Inhaltsplatzhalter 7"/>
          <p:cNvSpPr txBox="1"/>
          <p:nvPr/>
        </p:nvSpPr>
        <p:spPr bwMode="auto">
          <a:xfrm>
            <a:off x="523088" y="5810376"/>
            <a:ext cx="9651999"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indent="0">
              <a:buNone/>
              <a:defRPr/>
            </a:pPr>
            <a:r>
              <a:rPr lang="de-DE" sz="1400" b="1" dirty="0"/>
              <a:t>Feed </a:t>
            </a:r>
            <a:r>
              <a:rPr lang="de-DE" sz="1400" b="1" dirty="0" err="1"/>
              <a:t>forward</a:t>
            </a:r>
            <a:r>
              <a:rPr lang="de-DE" sz="1400" b="1" dirty="0"/>
              <a:t>: </a:t>
            </a:r>
            <a:r>
              <a:rPr lang="de-DE" sz="1400" dirty="0">
                <a:solidFill>
                  <a:schemeClr val="tx1"/>
                </a:solidFill>
              </a:rPr>
              <a:t>Was mache ich als Nächstes, um weiterzukommen? Wo bekomme ich bei Bedarf Unterstützung?</a:t>
            </a:r>
            <a:endParaRPr dirty="0"/>
          </a:p>
          <a:p>
            <a:pPr>
              <a:lnSpc>
                <a:spcPct val="150000"/>
              </a:lnSpc>
              <a:spcBef>
                <a:spcPts val="600"/>
              </a:spcBef>
              <a:defRPr/>
            </a:pPr>
            <a:r>
              <a:rPr lang="de-DE" sz="1400" dirty="0">
                <a:solidFill>
                  <a:schemeClr val="tx1"/>
                </a:solidFill>
              </a:rPr>
              <a:t>_______________________________________________________________________________________________________________________________</a:t>
            </a:r>
            <a:endParaRPr dirty="0"/>
          </a:p>
          <a:p>
            <a:pPr>
              <a:lnSpc>
                <a:spcPct val="150000"/>
              </a:lnSpc>
              <a:spcBef>
                <a:spcPts val="600"/>
              </a:spcBef>
              <a:defRPr/>
            </a:pPr>
            <a:r>
              <a:rPr lang="de-DE" sz="1400" dirty="0">
                <a:solidFill>
                  <a:schemeClr val="tx1"/>
                </a:solidFill>
              </a:rPr>
              <a:t>_______________________________________________________________________________________________________________________________</a:t>
            </a:r>
            <a:endParaRPr lang="de-DE" sz="1600" dirty="0">
              <a:solidFill>
                <a:schemeClr val="tx1"/>
              </a:solidFill>
            </a:endParaRPr>
          </a:p>
          <a:p>
            <a:pPr>
              <a:spcBef>
                <a:spcPts val="0"/>
              </a:spcBef>
              <a:defRPr/>
            </a:pPr>
            <a:endParaRPr lang="de-DE" sz="1800" dirty="0">
              <a:solidFill>
                <a:schemeClr val="tx1"/>
              </a:solidFill>
            </a:endParaRPr>
          </a:p>
        </p:txBody>
      </p:sp>
      <p:pic>
        <p:nvPicPr>
          <p:cNvPr id="404722170" name="Grafik 22" descr="Ein Bild, das Schwarz, Dunkelheit enthält.&#10;&#10;KI-generierte Inhalte können fehlerhaft sein."/>
          <p:cNvPicPr>
            <a:picLocks noChangeAspect="1"/>
          </p:cNvPicPr>
          <p:nvPr/>
        </p:nvPicPr>
        <p:blipFill rotWithShape="1">
          <a:blip r:embed="rId3"/>
          <a:stretch/>
        </p:blipFill>
        <p:spPr bwMode="auto">
          <a:xfrm>
            <a:off x="9831038" y="5905240"/>
            <a:ext cx="456569" cy="489181"/>
          </a:xfrm>
          <a:prstGeom prst="rect">
            <a:avLst/>
          </a:prstGeom>
        </p:spPr>
      </p:pic>
      <p:pic>
        <p:nvPicPr>
          <p:cNvPr id="242808099" name="Grafik 24" descr="Ein Bild, das Schwarz, Dunkelheit enthält.&#10;&#10;KI-generierte Inhalte können fehlerhaft sein."/>
          <p:cNvPicPr>
            <a:picLocks noChangeAspect="1"/>
          </p:cNvPicPr>
          <p:nvPr/>
        </p:nvPicPr>
        <p:blipFill rotWithShape="1">
          <a:blip r:embed="rId4"/>
          <a:stretch/>
        </p:blipFill>
        <p:spPr bwMode="auto">
          <a:xfrm>
            <a:off x="9832359" y="1901099"/>
            <a:ext cx="526548" cy="564159"/>
          </a:xfrm>
          <a:prstGeom prst="rect">
            <a:avLst/>
          </a:prstGeom>
        </p:spPr>
      </p:pic>
      <p:pic>
        <p:nvPicPr>
          <p:cNvPr id="1136447959" name="Grafik 26" descr="Ein Bild, das Schwarz, Dunkelheit enthält.&#10;&#10;KI-generierte Inhalte können fehlerhaft sein."/>
          <p:cNvPicPr>
            <a:picLocks noChangeAspect="1"/>
          </p:cNvPicPr>
          <p:nvPr/>
        </p:nvPicPr>
        <p:blipFill rotWithShape="1">
          <a:blip r:embed="rId5"/>
          <a:stretch/>
        </p:blipFill>
        <p:spPr bwMode="auto">
          <a:xfrm>
            <a:off x="9768037" y="3194854"/>
            <a:ext cx="466454" cy="499773"/>
          </a:xfrm>
          <a:prstGeom prst="rect">
            <a:avLst/>
          </a:prstGeom>
        </p:spPr>
      </p:pic>
      <p:pic>
        <p:nvPicPr>
          <p:cNvPr id="810475746" name="Grafik 28" descr="Ein Bild, das Schwarz, Dunkelheit enthält.&#10;&#10;KI-generierte Inhalte können fehlerhaft sein."/>
          <p:cNvPicPr>
            <a:picLocks noChangeAspect="1"/>
          </p:cNvPicPr>
          <p:nvPr/>
        </p:nvPicPr>
        <p:blipFill rotWithShape="1">
          <a:blip r:embed="rId6"/>
          <a:stretch/>
        </p:blipFill>
        <p:spPr bwMode="auto">
          <a:xfrm>
            <a:off x="9840618" y="4577639"/>
            <a:ext cx="526548" cy="564159"/>
          </a:xfrm>
          <a:prstGeom prst="rect">
            <a:avLst/>
          </a:prstGeom>
        </p:spPr>
      </p:pic>
      <p:sp>
        <p:nvSpPr>
          <p:cNvPr id="957930707" name="Rechteck: abgerundete Ecken 1"/>
          <p:cNvSpPr/>
          <p:nvPr/>
        </p:nvSpPr>
        <p:spPr bwMode="auto">
          <a:xfrm>
            <a:off x="318289" y="3137261"/>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904702771" name="Rechteck: abgerundete Ecken 4"/>
          <p:cNvSpPr/>
          <p:nvPr/>
        </p:nvSpPr>
        <p:spPr bwMode="auto">
          <a:xfrm>
            <a:off x="318289" y="4426542"/>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79766388" name="Rechteck: abgerundete Ecken 6"/>
          <p:cNvSpPr/>
          <p:nvPr/>
        </p:nvSpPr>
        <p:spPr bwMode="auto">
          <a:xfrm>
            <a:off x="318289" y="5724894"/>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93875203" name="Picture 2" descr="Copy writing "/>
          <p:cNvPicPr>
            <a:picLocks noChangeAspect="1" noChangeArrowheads="1"/>
          </p:cNvPicPr>
          <p:nvPr/>
        </p:nvPicPr>
        <p:blipFill rotWithShape="1">
          <a:blip r:embed="rId7"/>
          <a:stretch/>
        </p:blipFill>
        <p:spPr bwMode="auto">
          <a:xfrm>
            <a:off x="221731" y="1097885"/>
            <a:ext cx="387868" cy="387868"/>
          </a:xfrm>
          <a:prstGeom prst="rect">
            <a:avLst/>
          </a:prstGeom>
          <a:noFill/>
        </p:spPr>
      </p:pic>
      <p:sp>
        <p:nvSpPr>
          <p:cNvPr id="1131981146" name="Rechteck 12"/>
          <p:cNvSpPr/>
          <p:nvPr/>
        </p:nvSpPr>
        <p:spPr bwMode="auto">
          <a:xfrm>
            <a:off x="137652" y="1002890"/>
            <a:ext cx="10432025" cy="6002894"/>
          </a:xfrm>
          <a:custGeom>
            <a:avLst/>
            <a:gdLst>
              <a:gd name="connsiteX0" fmla="*/ 0 w 10432025"/>
              <a:gd name="connsiteY0" fmla="*/ 0 h 6002894"/>
              <a:gd name="connsiteX1" fmla="*/ 10432025 w 10432025"/>
              <a:gd name="connsiteY1" fmla="*/ 0 h 6002894"/>
              <a:gd name="connsiteX2" fmla="*/ 10432025 w 10432025"/>
              <a:gd name="connsiteY2" fmla="*/ 6002894 h 6002894"/>
              <a:gd name="connsiteX3" fmla="*/ 0 w 10432025"/>
              <a:gd name="connsiteY3" fmla="*/ 6002894 h 6002894"/>
              <a:gd name="connsiteX4" fmla="*/ 0 w 10432025"/>
              <a:gd name="connsiteY4" fmla="*/ 0 h 60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2025" h="6002894" extrusionOk="0">
                <a:moveTo>
                  <a:pt x="0" y="0"/>
                </a:moveTo>
                <a:cubicBezTo>
                  <a:pt x="4486673" y="168591"/>
                  <a:pt x="5925616" y="-84120"/>
                  <a:pt x="10432025" y="0"/>
                </a:cubicBezTo>
                <a:cubicBezTo>
                  <a:pt x="10291631" y="1763583"/>
                  <a:pt x="10461854" y="5333872"/>
                  <a:pt x="10432025" y="6002894"/>
                </a:cubicBezTo>
                <a:cubicBezTo>
                  <a:pt x="8847582" y="5946817"/>
                  <a:pt x="5159177" y="6111204"/>
                  <a:pt x="0" y="6002894"/>
                </a:cubicBezTo>
                <a:cubicBezTo>
                  <a:pt x="67821" y="3828783"/>
                  <a:pt x="162610" y="2939583"/>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956633163" name="Rechteck 14"/>
          <p:cNvSpPr/>
          <p:nvPr/>
        </p:nvSpPr>
        <p:spPr bwMode="auto">
          <a:xfrm>
            <a:off x="516727" y="1426252"/>
            <a:ext cx="9539480" cy="233981"/>
          </a:xfrm>
          <a:custGeom>
            <a:avLst/>
            <a:gdLst>
              <a:gd name="connsiteX0" fmla="*/ 0 w 9539480"/>
              <a:gd name="connsiteY0" fmla="*/ 0 h 233981"/>
              <a:gd name="connsiteX1" fmla="*/ 872181 w 9539480"/>
              <a:gd name="connsiteY1" fmla="*/ 0 h 233981"/>
              <a:gd name="connsiteX2" fmla="*/ 1744362 w 9539480"/>
              <a:gd name="connsiteY2" fmla="*/ 0 h 233981"/>
              <a:gd name="connsiteX3" fmla="*/ 2616543 w 9539480"/>
              <a:gd name="connsiteY3" fmla="*/ 0 h 233981"/>
              <a:gd name="connsiteX4" fmla="*/ 3488724 w 9539480"/>
              <a:gd name="connsiteY4" fmla="*/ 0 h 233981"/>
              <a:gd name="connsiteX5" fmla="*/ 4360905 w 9539480"/>
              <a:gd name="connsiteY5" fmla="*/ 0 h 233981"/>
              <a:gd name="connsiteX6" fmla="*/ 4946902 w 9539480"/>
              <a:gd name="connsiteY6" fmla="*/ 0 h 233981"/>
              <a:gd name="connsiteX7" fmla="*/ 5342109 w 9539480"/>
              <a:gd name="connsiteY7" fmla="*/ 0 h 233981"/>
              <a:gd name="connsiteX8" fmla="*/ 5928105 w 9539480"/>
              <a:gd name="connsiteY8" fmla="*/ 0 h 233981"/>
              <a:gd name="connsiteX9" fmla="*/ 6800286 w 9539480"/>
              <a:gd name="connsiteY9" fmla="*/ 0 h 233981"/>
              <a:gd name="connsiteX10" fmla="*/ 7290888 w 9539480"/>
              <a:gd name="connsiteY10" fmla="*/ 0 h 233981"/>
              <a:gd name="connsiteX11" fmla="*/ 7972280 w 9539480"/>
              <a:gd name="connsiteY11" fmla="*/ 0 h 233981"/>
              <a:gd name="connsiteX12" fmla="*/ 8653671 w 9539480"/>
              <a:gd name="connsiteY12" fmla="*/ 0 h 233981"/>
              <a:gd name="connsiteX13" fmla="*/ 9539480 w 9539480"/>
              <a:gd name="connsiteY13" fmla="*/ 0 h 233981"/>
              <a:gd name="connsiteX14" fmla="*/ 9539480 w 9539480"/>
              <a:gd name="connsiteY14" fmla="*/ 233981 h 233981"/>
              <a:gd name="connsiteX15" fmla="*/ 9144273 w 9539480"/>
              <a:gd name="connsiteY15" fmla="*/ 233981 h 233981"/>
              <a:gd name="connsiteX16" fmla="*/ 8558276 w 9539480"/>
              <a:gd name="connsiteY16" fmla="*/ 233981 h 233981"/>
              <a:gd name="connsiteX17" fmla="*/ 7972280 w 9539480"/>
              <a:gd name="connsiteY17" fmla="*/ 233981 h 233981"/>
              <a:gd name="connsiteX18" fmla="*/ 7195493 w 9539480"/>
              <a:gd name="connsiteY18" fmla="*/ 233981 h 233981"/>
              <a:gd name="connsiteX19" fmla="*/ 6800286 w 9539480"/>
              <a:gd name="connsiteY19" fmla="*/ 233981 h 233981"/>
              <a:gd name="connsiteX20" fmla="*/ 5928105 w 9539480"/>
              <a:gd name="connsiteY20" fmla="*/ 233981 h 233981"/>
              <a:gd name="connsiteX21" fmla="*/ 5342109 w 9539480"/>
              <a:gd name="connsiteY21" fmla="*/ 233981 h 233981"/>
              <a:gd name="connsiteX22" fmla="*/ 4756112 w 9539480"/>
              <a:gd name="connsiteY22" fmla="*/ 233981 h 233981"/>
              <a:gd name="connsiteX23" fmla="*/ 4265510 w 9539480"/>
              <a:gd name="connsiteY23" fmla="*/ 233981 h 233981"/>
              <a:gd name="connsiteX24" fmla="*/ 3774909 w 9539480"/>
              <a:gd name="connsiteY24" fmla="*/ 233981 h 233981"/>
              <a:gd name="connsiteX25" fmla="*/ 3379701 w 9539480"/>
              <a:gd name="connsiteY25" fmla="*/ 233981 h 233981"/>
              <a:gd name="connsiteX26" fmla="*/ 2698310 w 9539480"/>
              <a:gd name="connsiteY26" fmla="*/ 233981 h 233981"/>
              <a:gd name="connsiteX27" fmla="*/ 1826129 w 9539480"/>
              <a:gd name="connsiteY27" fmla="*/ 233981 h 233981"/>
              <a:gd name="connsiteX28" fmla="*/ 1240132 w 9539480"/>
              <a:gd name="connsiteY28" fmla="*/ 233981 h 233981"/>
              <a:gd name="connsiteX29" fmla="*/ 749531 w 9539480"/>
              <a:gd name="connsiteY29" fmla="*/ 233981 h 233981"/>
              <a:gd name="connsiteX30" fmla="*/ 0 w 9539480"/>
              <a:gd name="connsiteY30" fmla="*/ 233981 h 233981"/>
              <a:gd name="connsiteX31" fmla="*/ 0 w 9539480"/>
              <a:gd name="connsiteY31" fmla="*/ 0 h 23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39480" h="233981" fill="none" extrusionOk="0">
                <a:moveTo>
                  <a:pt x="0" y="0"/>
                </a:moveTo>
                <a:cubicBezTo>
                  <a:pt x="375722" y="39789"/>
                  <a:pt x="502750" y="-43071"/>
                  <a:pt x="872181" y="0"/>
                </a:cubicBezTo>
                <a:cubicBezTo>
                  <a:pt x="1241612" y="43071"/>
                  <a:pt x="1518389" y="33019"/>
                  <a:pt x="1744362" y="0"/>
                </a:cubicBezTo>
                <a:cubicBezTo>
                  <a:pt x="1970335" y="-33019"/>
                  <a:pt x="2250190" y="19158"/>
                  <a:pt x="2616543" y="0"/>
                </a:cubicBezTo>
                <a:cubicBezTo>
                  <a:pt x="2982896" y="-19158"/>
                  <a:pt x="3070846" y="13699"/>
                  <a:pt x="3488724" y="0"/>
                </a:cubicBezTo>
                <a:cubicBezTo>
                  <a:pt x="3906602" y="-13699"/>
                  <a:pt x="4085965" y="1401"/>
                  <a:pt x="4360905" y="0"/>
                </a:cubicBezTo>
                <a:cubicBezTo>
                  <a:pt x="4635845" y="-1401"/>
                  <a:pt x="4828523" y="-25823"/>
                  <a:pt x="4946902" y="0"/>
                </a:cubicBezTo>
                <a:cubicBezTo>
                  <a:pt x="5065281" y="25823"/>
                  <a:pt x="5258288" y="-11850"/>
                  <a:pt x="5342109" y="0"/>
                </a:cubicBezTo>
                <a:cubicBezTo>
                  <a:pt x="5425930" y="11850"/>
                  <a:pt x="5672156" y="9090"/>
                  <a:pt x="5928105" y="0"/>
                </a:cubicBezTo>
                <a:cubicBezTo>
                  <a:pt x="6184054" y="-9090"/>
                  <a:pt x="6369096" y="17789"/>
                  <a:pt x="6800286" y="0"/>
                </a:cubicBezTo>
                <a:cubicBezTo>
                  <a:pt x="7231476" y="-17789"/>
                  <a:pt x="7065188" y="17599"/>
                  <a:pt x="7290888" y="0"/>
                </a:cubicBezTo>
                <a:cubicBezTo>
                  <a:pt x="7516588" y="-17599"/>
                  <a:pt x="7675343" y="12577"/>
                  <a:pt x="7972280" y="0"/>
                </a:cubicBezTo>
                <a:cubicBezTo>
                  <a:pt x="8269217" y="-12577"/>
                  <a:pt x="8328422" y="-18450"/>
                  <a:pt x="8653671" y="0"/>
                </a:cubicBezTo>
                <a:cubicBezTo>
                  <a:pt x="8978920" y="18450"/>
                  <a:pt x="9177132" y="-16949"/>
                  <a:pt x="9539480" y="0"/>
                </a:cubicBezTo>
                <a:cubicBezTo>
                  <a:pt x="9537724" y="105013"/>
                  <a:pt x="9529954" y="159218"/>
                  <a:pt x="9539480" y="233981"/>
                </a:cubicBezTo>
                <a:cubicBezTo>
                  <a:pt x="9345483" y="216479"/>
                  <a:pt x="9330155" y="244029"/>
                  <a:pt x="9144273" y="233981"/>
                </a:cubicBezTo>
                <a:cubicBezTo>
                  <a:pt x="8958391" y="223933"/>
                  <a:pt x="8792687" y="246945"/>
                  <a:pt x="8558276" y="233981"/>
                </a:cubicBezTo>
                <a:cubicBezTo>
                  <a:pt x="8323865" y="221017"/>
                  <a:pt x="8134479" y="239748"/>
                  <a:pt x="7972280" y="233981"/>
                </a:cubicBezTo>
                <a:cubicBezTo>
                  <a:pt x="7810081" y="228214"/>
                  <a:pt x="7515567" y="209930"/>
                  <a:pt x="7195493" y="233981"/>
                </a:cubicBezTo>
                <a:cubicBezTo>
                  <a:pt x="6875419" y="258032"/>
                  <a:pt x="6954116" y="252979"/>
                  <a:pt x="6800286" y="233981"/>
                </a:cubicBezTo>
                <a:cubicBezTo>
                  <a:pt x="6646456" y="214983"/>
                  <a:pt x="6338057" y="260093"/>
                  <a:pt x="5928105" y="233981"/>
                </a:cubicBezTo>
                <a:cubicBezTo>
                  <a:pt x="5518153" y="207869"/>
                  <a:pt x="5493042" y="220533"/>
                  <a:pt x="5342109" y="233981"/>
                </a:cubicBezTo>
                <a:cubicBezTo>
                  <a:pt x="5191176" y="247429"/>
                  <a:pt x="4984727" y="252742"/>
                  <a:pt x="4756112" y="233981"/>
                </a:cubicBezTo>
                <a:cubicBezTo>
                  <a:pt x="4527497" y="215220"/>
                  <a:pt x="4445743" y="232019"/>
                  <a:pt x="4265510" y="233981"/>
                </a:cubicBezTo>
                <a:cubicBezTo>
                  <a:pt x="4085277" y="235943"/>
                  <a:pt x="3995647" y="233083"/>
                  <a:pt x="3774909" y="233981"/>
                </a:cubicBezTo>
                <a:cubicBezTo>
                  <a:pt x="3554171" y="234879"/>
                  <a:pt x="3565954" y="215415"/>
                  <a:pt x="3379701" y="233981"/>
                </a:cubicBezTo>
                <a:cubicBezTo>
                  <a:pt x="3193448" y="252547"/>
                  <a:pt x="2858513" y="207741"/>
                  <a:pt x="2698310" y="233981"/>
                </a:cubicBezTo>
                <a:cubicBezTo>
                  <a:pt x="2538107" y="260221"/>
                  <a:pt x="2210584" y="246481"/>
                  <a:pt x="1826129" y="233981"/>
                </a:cubicBezTo>
                <a:cubicBezTo>
                  <a:pt x="1441674" y="221481"/>
                  <a:pt x="1448671" y="234517"/>
                  <a:pt x="1240132" y="233981"/>
                </a:cubicBezTo>
                <a:cubicBezTo>
                  <a:pt x="1031593" y="233445"/>
                  <a:pt x="932911" y="215115"/>
                  <a:pt x="749531" y="233981"/>
                </a:cubicBezTo>
                <a:cubicBezTo>
                  <a:pt x="566151" y="252847"/>
                  <a:pt x="329629" y="268467"/>
                  <a:pt x="0" y="233981"/>
                </a:cubicBezTo>
                <a:cubicBezTo>
                  <a:pt x="7345" y="174241"/>
                  <a:pt x="9651" y="109910"/>
                  <a:pt x="0" y="0"/>
                </a:cubicBezTo>
                <a:close/>
              </a:path>
              <a:path w="9539480" h="233981" stroke="0" extrusionOk="0">
                <a:moveTo>
                  <a:pt x="0" y="0"/>
                </a:moveTo>
                <a:cubicBezTo>
                  <a:pt x="185997" y="7085"/>
                  <a:pt x="239980" y="2549"/>
                  <a:pt x="395207" y="0"/>
                </a:cubicBezTo>
                <a:cubicBezTo>
                  <a:pt x="550434" y="-2549"/>
                  <a:pt x="850509" y="2981"/>
                  <a:pt x="981204" y="0"/>
                </a:cubicBezTo>
                <a:cubicBezTo>
                  <a:pt x="1111899" y="-2981"/>
                  <a:pt x="1256818" y="15778"/>
                  <a:pt x="1471805" y="0"/>
                </a:cubicBezTo>
                <a:cubicBezTo>
                  <a:pt x="1686792" y="-15778"/>
                  <a:pt x="1903776" y="1723"/>
                  <a:pt x="2248592" y="0"/>
                </a:cubicBezTo>
                <a:cubicBezTo>
                  <a:pt x="2593408" y="-1723"/>
                  <a:pt x="2504157" y="2437"/>
                  <a:pt x="2739194" y="0"/>
                </a:cubicBezTo>
                <a:cubicBezTo>
                  <a:pt x="2974231" y="-2437"/>
                  <a:pt x="3052115" y="3536"/>
                  <a:pt x="3134401" y="0"/>
                </a:cubicBezTo>
                <a:cubicBezTo>
                  <a:pt x="3216687" y="-3536"/>
                  <a:pt x="3565372" y="8859"/>
                  <a:pt x="3911187" y="0"/>
                </a:cubicBezTo>
                <a:cubicBezTo>
                  <a:pt x="4257002" y="-8859"/>
                  <a:pt x="4491892" y="-10958"/>
                  <a:pt x="4687973" y="0"/>
                </a:cubicBezTo>
                <a:cubicBezTo>
                  <a:pt x="4884054" y="10958"/>
                  <a:pt x="5061090" y="-22362"/>
                  <a:pt x="5178575" y="0"/>
                </a:cubicBezTo>
                <a:cubicBezTo>
                  <a:pt x="5296060" y="22362"/>
                  <a:pt x="5524765" y="-29937"/>
                  <a:pt x="5859966" y="0"/>
                </a:cubicBezTo>
                <a:cubicBezTo>
                  <a:pt x="6195167" y="29937"/>
                  <a:pt x="6254075" y="11254"/>
                  <a:pt x="6445963" y="0"/>
                </a:cubicBezTo>
                <a:cubicBezTo>
                  <a:pt x="6637851" y="-11254"/>
                  <a:pt x="6712831" y="-12315"/>
                  <a:pt x="6841170" y="0"/>
                </a:cubicBezTo>
                <a:cubicBezTo>
                  <a:pt x="6969509" y="12315"/>
                  <a:pt x="7452443" y="-30030"/>
                  <a:pt x="7713351" y="0"/>
                </a:cubicBezTo>
                <a:cubicBezTo>
                  <a:pt x="7974259" y="30030"/>
                  <a:pt x="8021470" y="13316"/>
                  <a:pt x="8203953" y="0"/>
                </a:cubicBezTo>
                <a:cubicBezTo>
                  <a:pt x="8386436" y="-13316"/>
                  <a:pt x="9210654" y="-63776"/>
                  <a:pt x="9539480" y="0"/>
                </a:cubicBezTo>
                <a:cubicBezTo>
                  <a:pt x="9532551" y="47933"/>
                  <a:pt x="9529113" y="186968"/>
                  <a:pt x="9539480" y="233981"/>
                </a:cubicBezTo>
                <a:cubicBezTo>
                  <a:pt x="9406666" y="256674"/>
                  <a:pt x="9130220" y="229894"/>
                  <a:pt x="8953483" y="233981"/>
                </a:cubicBezTo>
                <a:cubicBezTo>
                  <a:pt x="8776746" y="238068"/>
                  <a:pt x="8395241" y="241353"/>
                  <a:pt x="8081302" y="233981"/>
                </a:cubicBezTo>
                <a:cubicBezTo>
                  <a:pt x="7767363" y="226609"/>
                  <a:pt x="7416583" y="198082"/>
                  <a:pt x="7209121" y="233981"/>
                </a:cubicBezTo>
                <a:cubicBezTo>
                  <a:pt x="7001659" y="269880"/>
                  <a:pt x="6561830" y="239907"/>
                  <a:pt x="6336940" y="233981"/>
                </a:cubicBezTo>
                <a:cubicBezTo>
                  <a:pt x="6112050" y="228055"/>
                  <a:pt x="5858584" y="267254"/>
                  <a:pt x="5655549" y="233981"/>
                </a:cubicBezTo>
                <a:cubicBezTo>
                  <a:pt x="5452514" y="200708"/>
                  <a:pt x="5339038" y="251966"/>
                  <a:pt x="5069552" y="233981"/>
                </a:cubicBezTo>
                <a:cubicBezTo>
                  <a:pt x="4800066" y="215996"/>
                  <a:pt x="4724804" y="221280"/>
                  <a:pt x="4388161" y="233981"/>
                </a:cubicBezTo>
                <a:cubicBezTo>
                  <a:pt x="4051518" y="246682"/>
                  <a:pt x="4133278" y="227547"/>
                  <a:pt x="3992954" y="233981"/>
                </a:cubicBezTo>
                <a:cubicBezTo>
                  <a:pt x="3852630" y="240415"/>
                  <a:pt x="3609637" y="224702"/>
                  <a:pt x="3311562" y="233981"/>
                </a:cubicBezTo>
                <a:cubicBezTo>
                  <a:pt x="3013487" y="243260"/>
                  <a:pt x="2807803" y="233672"/>
                  <a:pt x="2534776" y="233981"/>
                </a:cubicBezTo>
                <a:cubicBezTo>
                  <a:pt x="2261749" y="234290"/>
                  <a:pt x="2001808" y="191159"/>
                  <a:pt x="1662595" y="233981"/>
                </a:cubicBezTo>
                <a:cubicBezTo>
                  <a:pt x="1323382" y="276803"/>
                  <a:pt x="1461020" y="250781"/>
                  <a:pt x="1267388" y="233981"/>
                </a:cubicBezTo>
                <a:cubicBezTo>
                  <a:pt x="1073756" y="217181"/>
                  <a:pt x="994981" y="216737"/>
                  <a:pt x="872181" y="233981"/>
                </a:cubicBezTo>
                <a:cubicBezTo>
                  <a:pt x="749381" y="251225"/>
                  <a:pt x="311334" y="238176"/>
                  <a:pt x="0" y="233981"/>
                </a:cubicBezTo>
                <a:cubicBezTo>
                  <a:pt x="-4498" y="173103"/>
                  <a:pt x="-2938" y="100734"/>
                  <a:pt x="0" y="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Reflektiere mithilfe folgender Fragen die letzten Unterrichtsstunden. 		Notiere kurz deine Gedanken dazu!</a:t>
            </a:r>
            <a:endParaRPr/>
          </a:p>
        </p:txBody>
      </p:sp>
      <p:pic>
        <p:nvPicPr>
          <p:cNvPr id="610527245" name="Grafik 16" descr="Ein Bild, das Entwurf, Screenshot, Design, Schwarzweiß enthält.&#10;&#10;KI-generierte Inhalte können fehlerhaft sein."/>
          <p:cNvPicPr>
            <a:picLocks noChangeAspect="1"/>
          </p:cNvPicPr>
          <p:nvPr/>
        </p:nvPicPr>
        <p:blipFill rotWithShape="1">
          <a:blip r:embed="rId8"/>
          <a:stretch/>
        </p:blipFill>
        <p:spPr bwMode="auto">
          <a:xfrm>
            <a:off x="6213487" y="1364858"/>
            <a:ext cx="266952" cy="329857"/>
          </a:xfrm>
          <a:prstGeom prst="rect">
            <a:avLst/>
          </a:prstGeom>
        </p:spPr>
      </p:pic>
      <p:sp>
        <p:nvSpPr>
          <p:cNvPr id="2067583574" name="Title 1"/>
          <p:cNvSpPr txBox="1"/>
          <p:nvPr/>
        </p:nvSpPr>
        <p:spPr bwMode="auto">
          <a:xfrm>
            <a:off x="6569364" y="557193"/>
            <a:ext cx="3605723"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Beispiel 2: Minutenaufsatz am Ende einer Unterrichtssequenz</a:t>
            </a:r>
          </a:p>
        </p:txBody>
      </p:sp>
      <p:sp>
        <p:nvSpPr>
          <p:cNvPr id="876845474"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87048547" name="Fußzeilenplatzhalter 2"/>
          <p:cNvSpPr>
            <a:spLocks noGrp="1"/>
          </p:cNvSpPr>
          <p:nvPr>
            <p:ph type="ftr" sz="quarter" idx="11"/>
          </p:nvPr>
        </p:nvSpPr>
        <p:spPr bwMode="auto">
          <a:xfrm>
            <a:off x="520700" y="7019675"/>
            <a:ext cx="600945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746256089" name="Title 1"/>
          <p:cNvSpPr txBox="1"/>
          <p:nvPr/>
        </p:nvSpPr>
        <p:spPr bwMode="auto">
          <a:xfrm>
            <a:off x="3220571" y="323850"/>
            <a:ext cx="6950542" cy="293877"/>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a:latin typeface="+mn-lt"/>
              </a:rPr>
              <a:t>Feedbackmethoden</a:t>
            </a:r>
            <a:r>
              <a:rPr lang="de-DE" sz="1050">
                <a:latin typeface="+mn-lt"/>
              </a:rPr>
              <a:t> Lehrende/Lernende</a:t>
            </a:r>
            <a:endParaRPr lang="en-US" sz="1050">
              <a:latin typeface="+mn-lt"/>
            </a:endParaRPr>
          </a:p>
        </p:txBody>
      </p:sp>
      <p:sp>
        <p:nvSpPr>
          <p:cNvPr id="1660164407" name="Titel 1"/>
          <p:cNvSpPr>
            <a:spLocks noGrp="1"/>
          </p:cNvSpPr>
          <p:nvPr>
            <p:ph type="title"/>
          </p:nvPr>
        </p:nvSpPr>
        <p:spPr bwMode="auto">
          <a:xfrm>
            <a:off x="635607" y="1163252"/>
            <a:ext cx="9652000" cy="293688"/>
          </a:xfrm>
        </p:spPr>
        <p:txBody>
          <a:bodyPr/>
          <a:lstStyle/>
          <a:p>
            <a:pPr>
              <a:defRPr/>
            </a:pPr>
            <a:r>
              <a:rPr lang="de-DE"/>
              <a:t>Minutenaufsatz</a:t>
            </a:r>
            <a:endParaRPr/>
          </a:p>
        </p:txBody>
      </p:sp>
      <p:sp>
        <p:nvSpPr>
          <p:cNvPr id="1808313738" name="Inhaltsplatzhalter 7"/>
          <p:cNvSpPr>
            <a:spLocks noGrp="1"/>
          </p:cNvSpPr>
          <p:nvPr>
            <p:ph sz="half" idx="13"/>
          </p:nvPr>
        </p:nvSpPr>
        <p:spPr bwMode="auto">
          <a:xfrm>
            <a:off x="519910" y="1914990"/>
            <a:ext cx="9651999" cy="1272239"/>
          </a:xfrm>
        </p:spPr>
        <p:txBody>
          <a:bodyPr>
            <a:normAutofit/>
          </a:bodyPr>
          <a:lstStyle/>
          <a:p>
            <a:pPr>
              <a:spcBef>
                <a:spcPts val="0"/>
              </a:spcBef>
              <a:defRPr/>
            </a:pPr>
            <a:r>
              <a:rPr lang="de-DE" sz="1400" b="1"/>
              <a:t>Feed up: </a:t>
            </a:r>
            <a:r>
              <a:rPr lang="de-DE" sz="1400">
                <a:solidFill>
                  <a:schemeClr val="tx1"/>
                </a:solidFill>
                <a:latin typeface="+mn-lt"/>
              </a:rPr>
              <a:t>Welche Ziele habe ich mir gesetzt? Wie habe ich mich vorbereitet? 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latin typeface="+mn-lt"/>
              </a:rPr>
              <a:t>_______________________________________________________________________________________________________________________________</a:t>
            </a:r>
            <a:endParaRPr lang="de-DE" sz="1600">
              <a:solidFill>
                <a:schemeClr val="tx1"/>
              </a:solidFill>
              <a:latin typeface="+mn-lt"/>
            </a:endParaRPr>
          </a:p>
        </p:txBody>
      </p:sp>
      <p:sp>
        <p:nvSpPr>
          <p:cNvPr id="246242255" name="Rechteck: abgerundete Ecken 11"/>
          <p:cNvSpPr/>
          <p:nvPr/>
        </p:nvSpPr>
        <p:spPr bwMode="auto">
          <a:xfrm>
            <a:off x="324650" y="1845613"/>
            <a:ext cx="10048874"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8080868" name="Inhaltsplatzhalter 7"/>
          <p:cNvSpPr txBox="1"/>
          <p:nvPr/>
        </p:nvSpPr>
        <p:spPr bwMode="auto">
          <a:xfrm>
            <a:off x="516726" y="3264232"/>
            <a:ext cx="9652003"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spcBef>
                <a:spcPts val="0"/>
              </a:spcBef>
              <a:defRPr/>
            </a:pPr>
            <a:r>
              <a:rPr lang="de-DE" sz="1400" b="1"/>
              <a:t>Feed back: </a:t>
            </a:r>
            <a:r>
              <a:rPr lang="de-DE" sz="1400">
                <a:solidFill>
                  <a:schemeClr val="tx1"/>
                </a:solidFill>
              </a:rPr>
              <a:t>Wie zufrieden bin ich mit meinem Ergebnis? Welche meiner Ziele habe ich erreicht? </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600">
              <a:solidFill>
                <a:schemeClr val="tx1"/>
              </a:solidFill>
            </a:endParaRPr>
          </a:p>
        </p:txBody>
      </p:sp>
      <p:sp>
        <p:nvSpPr>
          <p:cNvPr id="357416068" name="Inhaltsplatzhalter 7"/>
          <p:cNvSpPr txBox="1"/>
          <p:nvPr/>
        </p:nvSpPr>
        <p:spPr bwMode="auto">
          <a:xfrm>
            <a:off x="516726" y="4512010"/>
            <a:ext cx="9651999"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spcBef>
                <a:spcPts val="0"/>
              </a:spcBef>
              <a:defRPr/>
            </a:pPr>
            <a:r>
              <a:rPr lang="de-DE" sz="1400" b="1"/>
              <a:t>Feed forward: </a:t>
            </a:r>
            <a:r>
              <a:rPr lang="de-DE" sz="1400">
                <a:solidFill>
                  <a:schemeClr val="tx1"/>
                </a:solidFill>
              </a:rPr>
              <a:t>Was nehme ich mir für das nächste Mal vor? Wie möchte ich das erreichen?</a:t>
            </a:r>
            <a:endParaRPr/>
          </a:p>
          <a:p>
            <a:pPr>
              <a:spcBef>
                <a:spcPts val="0"/>
              </a:spcBef>
              <a:defRPr/>
            </a:pPr>
            <a:endParaRPr lang="de-DE" sz="1400">
              <a:solidFill>
                <a:schemeClr val="tx1"/>
              </a:solidFill>
            </a:endParaRPr>
          </a:p>
          <a:p>
            <a:pPr>
              <a:spcBef>
                <a:spcPts val="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600">
              <a:solidFill>
                <a:schemeClr val="tx1"/>
              </a:solidFill>
            </a:endParaRPr>
          </a:p>
          <a:p>
            <a:pPr>
              <a:spcBef>
                <a:spcPts val="0"/>
              </a:spcBef>
              <a:defRPr/>
            </a:pPr>
            <a:endParaRPr lang="de-DE" sz="1800">
              <a:solidFill>
                <a:schemeClr val="tx1"/>
              </a:solidFill>
            </a:endParaRPr>
          </a:p>
        </p:txBody>
      </p:sp>
      <p:sp>
        <p:nvSpPr>
          <p:cNvPr id="1284448794" name="Inhaltsplatzhalter 7"/>
          <p:cNvSpPr txBox="1"/>
          <p:nvPr/>
        </p:nvSpPr>
        <p:spPr bwMode="auto">
          <a:xfrm>
            <a:off x="523088" y="5810376"/>
            <a:ext cx="9651999" cy="1548464"/>
          </a:xfrm>
          <a:prstGeom prst="rect">
            <a:avLst/>
          </a:prstGeom>
        </p:spPr>
        <p:txBody>
          <a:bodyPr vert="horz" lIns="0" tIns="0" rIns="0" bIns="0" rtlCol="0">
            <a:normAutofit/>
          </a:bodyPr>
          <a:lstStyle>
            <a:lvl1pPr marL="0" indent="0" algn="l" defTabSz="1007943" rtl="0">
              <a:lnSpc>
                <a:spcPct val="90000"/>
              </a:lnSpc>
              <a:spcBef>
                <a:spcPts val="1102"/>
              </a:spcBef>
              <a:buFont typeface="Arial"/>
              <a:buNone/>
              <a:defRPr sz="3100">
                <a:solidFill>
                  <a:schemeClr val="accent3"/>
                </a:solidFill>
                <a:latin typeface="+mn-lt"/>
                <a:ea typeface="+mn-ea"/>
                <a:cs typeface="+mn-cs"/>
              </a:defRPr>
            </a:lvl1pPr>
            <a:lvl2pPr marL="755957" indent="-251986" algn="l" defTabSz="1007943" rtl="0">
              <a:lnSpc>
                <a:spcPct val="90000"/>
              </a:lnSpc>
              <a:spcBef>
                <a:spcPts val="551"/>
              </a:spcBef>
              <a:buFont typeface="Arial"/>
              <a:buChar char="•"/>
              <a:defRPr sz="2650">
                <a:solidFill>
                  <a:schemeClr val="tx1"/>
                </a:solidFill>
                <a:latin typeface="+mn-lt"/>
                <a:ea typeface="+mn-ea"/>
                <a:cs typeface="+mn-cs"/>
              </a:defRPr>
            </a:lvl2pPr>
            <a:lvl3pPr marL="1259929" indent="-251986" algn="l" defTabSz="1007943" rtl="0">
              <a:lnSpc>
                <a:spcPct val="90000"/>
              </a:lnSpc>
              <a:spcBef>
                <a:spcPts val="551"/>
              </a:spcBef>
              <a:buFont typeface="Arial"/>
              <a:buChar char="•"/>
              <a:defRPr sz="2200">
                <a:solidFill>
                  <a:schemeClr val="tx1"/>
                </a:solidFill>
                <a:latin typeface="+mn-lt"/>
                <a:ea typeface="+mn-ea"/>
                <a:cs typeface="+mn-cs"/>
              </a:defRPr>
            </a:lvl3pPr>
            <a:lvl4pPr marL="1763900" indent="-251986" algn="l" defTabSz="1007943" rtl="0">
              <a:lnSpc>
                <a:spcPct val="90000"/>
              </a:lnSpc>
              <a:spcBef>
                <a:spcPts val="551"/>
              </a:spcBef>
              <a:buFont typeface="Arial"/>
              <a:buChar char="•"/>
              <a:defRPr sz="2000">
                <a:solidFill>
                  <a:schemeClr val="tx1"/>
                </a:solidFill>
                <a:latin typeface="+mn-lt"/>
                <a:ea typeface="+mn-ea"/>
                <a:cs typeface="+mn-cs"/>
              </a:defRPr>
            </a:lvl4pPr>
            <a:lvl5pPr marL="2267872" indent="-251986" algn="l" defTabSz="1007943" rtl="0">
              <a:lnSpc>
                <a:spcPct val="90000"/>
              </a:lnSpc>
              <a:spcBef>
                <a:spcPts val="551"/>
              </a:spcBef>
              <a:buFont typeface="Arial"/>
              <a:buChar char="•"/>
              <a:defRPr sz="200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lnSpc>
                <a:spcPct val="100000"/>
              </a:lnSpc>
              <a:spcBef>
                <a:spcPts val="0"/>
              </a:spcBef>
              <a:defRPr/>
            </a:pPr>
            <a:r>
              <a:rPr lang="de-DE" sz="1400" b="1"/>
              <a:t>(Peer-)Feedback:</a:t>
            </a:r>
            <a:r>
              <a:rPr lang="de-DE" sz="1400">
                <a:solidFill>
                  <a:schemeClr val="tx1"/>
                </a:solidFill>
              </a:rPr>
              <a:t> Welche Rückmeldungen habe ich von meiner Lehrkraft oder meinen Mitschülerinnen und Mitschülern bekommen? Wie stimmen diese mit meiner eigenen Einschätzung überein?</a:t>
            </a:r>
            <a:endParaRPr/>
          </a:p>
          <a:p>
            <a:pPr>
              <a:lnSpc>
                <a:spcPct val="100000"/>
              </a:lnSpc>
              <a:spcBef>
                <a:spcPts val="0"/>
              </a:spcBef>
              <a:defRPr/>
            </a:pPr>
            <a:r>
              <a:rPr lang="de-DE" sz="1400">
                <a:solidFill>
                  <a:schemeClr val="tx1"/>
                </a:solidFill>
              </a:rPr>
              <a:t>_______________________________________________________________________________________________________________________________</a:t>
            </a:r>
            <a:endParaRPr/>
          </a:p>
          <a:p>
            <a:pPr>
              <a:lnSpc>
                <a:spcPct val="150000"/>
              </a:lnSpc>
              <a:spcBef>
                <a:spcPts val="600"/>
              </a:spcBef>
              <a:defRPr/>
            </a:pPr>
            <a:r>
              <a:rPr lang="de-DE" sz="1400">
                <a:solidFill>
                  <a:schemeClr val="tx1"/>
                </a:solidFill>
              </a:rPr>
              <a:t>_______________________________________________________________________________________________________________________________</a:t>
            </a:r>
            <a:endParaRPr lang="de-DE" sz="1600">
              <a:solidFill>
                <a:schemeClr val="tx1"/>
              </a:solidFill>
            </a:endParaRPr>
          </a:p>
          <a:p>
            <a:pPr>
              <a:spcBef>
                <a:spcPts val="0"/>
              </a:spcBef>
              <a:defRPr/>
            </a:pPr>
            <a:endParaRPr lang="de-DE" sz="1800">
              <a:solidFill>
                <a:schemeClr val="tx1"/>
              </a:solidFill>
            </a:endParaRPr>
          </a:p>
        </p:txBody>
      </p:sp>
      <p:pic>
        <p:nvPicPr>
          <p:cNvPr id="567720056" name="Grafik 22" descr="Ein Bild, das Schwarz, Dunkelheit enthält.&#10;&#10;KI-generierte Inhalte können fehlerhaft sein."/>
          <p:cNvPicPr>
            <a:picLocks noChangeAspect="1"/>
          </p:cNvPicPr>
          <p:nvPr/>
        </p:nvPicPr>
        <p:blipFill rotWithShape="1">
          <a:blip r:embed="rId3"/>
          <a:stretch/>
        </p:blipFill>
        <p:spPr bwMode="auto">
          <a:xfrm>
            <a:off x="9880096" y="4754289"/>
            <a:ext cx="456569" cy="489181"/>
          </a:xfrm>
          <a:prstGeom prst="rect">
            <a:avLst/>
          </a:prstGeom>
        </p:spPr>
      </p:pic>
      <p:pic>
        <p:nvPicPr>
          <p:cNvPr id="1469526770" name="Grafik 24" descr="Ein Bild, das Schwarz, Dunkelheit enthält.&#10;&#10;KI-generierte Inhalte können fehlerhaft sein."/>
          <p:cNvPicPr>
            <a:picLocks noChangeAspect="1"/>
          </p:cNvPicPr>
          <p:nvPr/>
        </p:nvPicPr>
        <p:blipFill rotWithShape="1">
          <a:blip r:embed="rId4"/>
          <a:stretch/>
        </p:blipFill>
        <p:spPr bwMode="auto">
          <a:xfrm>
            <a:off x="9832359" y="1901099"/>
            <a:ext cx="526548" cy="564159"/>
          </a:xfrm>
          <a:prstGeom prst="rect">
            <a:avLst/>
          </a:prstGeom>
        </p:spPr>
      </p:pic>
      <p:pic>
        <p:nvPicPr>
          <p:cNvPr id="492693923" name="Grafik 26" descr="Ein Bild, das Schwarz, Dunkelheit enthält.&#10;&#10;KI-generierte Inhalte können fehlerhaft sein."/>
          <p:cNvPicPr>
            <a:picLocks noChangeAspect="1"/>
          </p:cNvPicPr>
          <p:nvPr/>
        </p:nvPicPr>
        <p:blipFill rotWithShape="1">
          <a:blip r:embed="rId5"/>
          <a:stretch/>
        </p:blipFill>
        <p:spPr bwMode="auto">
          <a:xfrm>
            <a:off x="9768037" y="3194854"/>
            <a:ext cx="466454" cy="499773"/>
          </a:xfrm>
          <a:prstGeom prst="rect">
            <a:avLst/>
          </a:prstGeom>
        </p:spPr>
      </p:pic>
      <p:pic>
        <p:nvPicPr>
          <p:cNvPr id="789981254" name="Grafik 28" descr="Ein Bild, das Schwarz, Dunkelheit enthält.&#10;&#10;KI-generierte Inhalte können fehlerhaft sein."/>
          <p:cNvPicPr>
            <a:picLocks noChangeAspect="1"/>
          </p:cNvPicPr>
          <p:nvPr/>
        </p:nvPicPr>
        <p:blipFill rotWithShape="1">
          <a:blip r:embed="rId6"/>
          <a:stretch/>
        </p:blipFill>
        <p:spPr bwMode="auto">
          <a:xfrm>
            <a:off x="9840618" y="6013908"/>
            <a:ext cx="526548" cy="564159"/>
          </a:xfrm>
          <a:prstGeom prst="rect">
            <a:avLst/>
          </a:prstGeom>
        </p:spPr>
      </p:pic>
      <p:sp>
        <p:nvSpPr>
          <p:cNvPr id="807444397" name="Rechteck: abgerundete Ecken 1"/>
          <p:cNvSpPr/>
          <p:nvPr/>
        </p:nvSpPr>
        <p:spPr bwMode="auto">
          <a:xfrm>
            <a:off x="318289" y="3137261"/>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01755771" name="Rechteck: abgerundete Ecken 4"/>
          <p:cNvSpPr/>
          <p:nvPr/>
        </p:nvSpPr>
        <p:spPr bwMode="auto">
          <a:xfrm>
            <a:off x="318289" y="4426542"/>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82750586" name="Rechteck: abgerundete Ecken 6"/>
          <p:cNvSpPr/>
          <p:nvPr/>
        </p:nvSpPr>
        <p:spPr bwMode="auto">
          <a:xfrm>
            <a:off x="318289" y="5724894"/>
            <a:ext cx="10048875" cy="1152961"/>
          </a:xfrm>
          <a:prstGeom prst="roundRect">
            <a:avLst>
              <a:gd name="adj" fmla="val 16667"/>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20275070" name="Picture 2" descr="Copy writing "/>
          <p:cNvPicPr>
            <a:picLocks noChangeAspect="1" noChangeArrowheads="1"/>
          </p:cNvPicPr>
          <p:nvPr/>
        </p:nvPicPr>
        <p:blipFill rotWithShape="1">
          <a:blip r:embed="rId7"/>
          <a:stretch/>
        </p:blipFill>
        <p:spPr bwMode="auto">
          <a:xfrm>
            <a:off x="221731" y="1097885"/>
            <a:ext cx="387868" cy="387868"/>
          </a:xfrm>
          <a:prstGeom prst="rect">
            <a:avLst/>
          </a:prstGeom>
          <a:noFill/>
        </p:spPr>
      </p:pic>
      <p:sp>
        <p:nvSpPr>
          <p:cNvPr id="533537935" name="Rechteck 12"/>
          <p:cNvSpPr/>
          <p:nvPr/>
        </p:nvSpPr>
        <p:spPr bwMode="auto">
          <a:xfrm>
            <a:off x="137652" y="1002890"/>
            <a:ext cx="10432025" cy="6002894"/>
          </a:xfrm>
          <a:custGeom>
            <a:avLst/>
            <a:gdLst>
              <a:gd name="connsiteX0" fmla="*/ 0 w 10432025"/>
              <a:gd name="connsiteY0" fmla="*/ 0 h 6002894"/>
              <a:gd name="connsiteX1" fmla="*/ 10432025 w 10432025"/>
              <a:gd name="connsiteY1" fmla="*/ 0 h 6002894"/>
              <a:gd name="connsiteX2" fmla="*/ 10432025 w 10432025"/>
              <a:gd name="connsiteY2" fmla="*/ 6002894 h 6002894"/>
              <a:gd name="connsiteX3" fmla="*/ 0 w 10432025"/>
              <a:gd name="connsiteY3" fmla="*/ 6002894 h 6002894"/>
              <a:gd name="connsiteX4" fmla="*/ 0 w 10432025"/>
              <a:gd name="connsiteY4" fmla="*/ 0 h 60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2025" h="6002894" extrusionOk="0">
                <a:moveTo>
                  <a:pt x="0" y="0"/>
                </a:moveTo>
                <a:cubicBezTo>
                  <a:pt x="4486673" y="168591"/>
                  <a:pt x="5925616" y="-84120"/>
                  <a:pt x="10432025" y="0"/>
                </a:cubicBezTo>
                <a:cubicBezTo>
                  <a:pt x="10291631" y="1763583"/>
                  <a:pt x="10461854" y="5333872"/>
                  <a:pt x="10432025" y="6002894"/>
                </a:cubicBezTo>
                <a:cubicBezTo>
                  <a:pt x="8847582" y="5946817"/>
                  <a:pt x="5159177" y="6111204"/>
                  <a:pt x="0" y="6002894"/>
                </a:cubicBezTo>
                <a:cubicBezTo>
                  <a:pt x="67821" y="3828783"/>
                  <a:pt x="162610" y="2939583"/>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89568468" name="Rechteck 14"/>
          <p:cNvSpPr/>
          <p:nvPr/>
        </p:nvSpPr>
        <p:spPr bwMode="auto">
          <a:xfrm>
            <a:off x="516727" y="1426252"/>
            <a:ext cx="9539480" cy="233981"/>
          </a:xfrm>
          <a:custGeom>
            <a:avLst/>
            <a:gdLst>
              <a:gd name="connsiteX0" fmla="*/ 0 w 9539480"/>
              <a:gd name="connsiteY0" fmla="*/ 0 h 233981"/>
              <a:gd name="connsiteX1" fmla="*/ 872181 w 9539480"/>
              <a:gd name="connsiteY1" fmla="*/ 0 h 233981"/>
              <a:gd name="connsiteX2" fmla="*/ 1744362 w 9539480"/>
              <a:gd name="connsiteY2" fmla="*/ 0 h 233981"/>
              <a:gd name="connsiteX3" fmla="*/ 2616543 w 9539480"/>
              <a:gd name="connsiteY3" fmla="*/ 0 h 233981"/>
              <a:gd name="connsiteX4" fmla="*/ 3488724 w 9539480"/>
              <a:gd name="connsiteY4" fmla="*/ 0 h 233981"/>
              <a:gd name="connsiteX5" fmla="*/ 4360905 w 9539480"/>
              <a:gd name="connsiteY5" fmla="*/ 0 h 233981"/>
              <a:gd name="connsiteX6" fmla="*/ 4946902 w 9539480"/>
              <a:gd name="connsiteY6" fmla="*/ 0 h 233981"/>
              <a:gd name="connsiteX7" fmla="*/ 5342109 w 9539480"/>
              <a:gd name="connsiteY7" fmla="*/ 0 h 233981"/>
              <a:gd name="connsiteX8" fmla="*/ 5928105 w 9539480"/>
              <a:gd name="connsiteY8" fmla="*/ 0 h 233981"/>
              <a:gd name="connsiteX9" fmla="*/ 6800286 w 9539480"/>
              <a:gd name="connsiteY9" fmla="*/ 0 h 233981"/>
              <a:gd name="connsiteX10" fmla="*/ 7290888 w 9539480"/>
              <a:gd name="connsiteY10" fmla="*/ 0 h 233981"/>
              <a:gd name="connsiteX11" fmla="*/ 7972280 w 9539480"/>
              <a:gd name="connsiteY11" fmla="*/ 0 h 233981"/>
              <a:gd name="connsiteX12" fmla="*/ 8653671 w 9539480"/>
              <a:gd name="connsiteY12" fmla="*/ 0 h 233981"/>
              <a:gd name="connsiteX13" fmla="*/ 9539480 w 9539480"/>
              <a:gd name="connsiteY13" fmla="*/ 0 h 233981"/>
              <a:gd name="connsiteX14" fmla="*/ 9539480 w 9539480"/>
              <a:gd name="connsiteY14" fmla="*/ 233981 h 233981"/>
              <a:gd name="connsiteX15" fmla="*/ 9144273 w 9539480"/>
              <a:gd name="connsiteY15" fmla="*/ 233981 h 233981"/>
              <a:gd name="connsiteX16" fmla="*/ 8558276 w 9539480"/>
              <a:gd name="connsiteY16" fmla="*/ 233981 h 233981"/>
              <a:gd name="connsiteX17" fmla="*/ 7972280 w 9539480"/>
              <a:gd name="connsiteY17" fmla="*/ 233981 h 233981"/>
              <a:gd name="connsiteX18" fmla="*/ 7195493 w 9539480"/>
              <a:gd name="connsiteY18" fmla="*/ 233981 h 233981"/>
              <a:gd name="connsiteX19" fmla="*/ 6800286 w 9539480"/>
              <a:gd name="connsiteY19" fmla="*/ 233981 h 233981"/>
              <a:gd name="connsiteX20" fmla="*/ 5928105 w 9539480"/>
              <a:gd name="connsiteY20" fmla="*/ 233981 h 233981"/>
              <a:gd name="connsiteX21" fmla="*/ 5342109 w 9539480"/>
              <a:gd name="connsiteY21" fmla="*/ 233981 h 233981"/>
              <a:gd name="connsiteX22" fmla="*/ 4756112 w 9539480"/>
              <a:gd name="connsiteY22" fmla="*/ 233981 h 233981"/>
              <a:gd name="connsiteX23" fmla="*/ 4265510 w 9539480"/>
              <a:gd name="connsiteY23" fmla="*/ 233981 h 233981"/>
              <a:gd name="connsiteX24" fmla="*/ 3774909 w 9539480"/>
              <a:gd name="connsiteY24" fmla="*/ 233981 h 233981"/>
              <a:gd name="connsiteX25" fmla="*/ 3379701 w 9539480"/>
              <a:gd name="connsiteY25" fmla="*/ 233981 h 233981"/>
              <a:gd name="connsiteX26" fmla="*/ 2698310 w 9539480"/>
              <a:gd name="connsiteY26" fmla="*/ 233981 h 233981"/>
              <a:gd name="connsiteX27" fmla="*/ 1826129 w 9539480"/>
              <a:gd name="connsiteY27" fmla="*/ 233981 h 233981"/>
              <a:gd name="connsiteX28" fmla="*/ 1240132 w 9539480"/>
              <a:gd name="connsiteY28" fmla="*/ 233981 h 233981"/>
              <a:gd name="connsiteX29" fmla="*/ 749531 w 9539480"/>
              <a:gd name="connsiteY29" fmla="*/ 233981 h 233981"/>
              <a:gd name="connsiteX30" fmla="*/ 0 w 9539480"/>
              <a:gd name="connsiteY30" fmla="*/ 233981 h 233981"/>
              <a:gd name="connsiteX31" fmla="*/ 0 w 9539480"/>
              <a:gd name="connsiteY31" fmla="*/ 0 h 23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39480" h="233981" fill="none" extrusionOk="0">
                <a:moveTo>
                  <a:pt x="0" y="0"/>
                </a:moveTo>
                <a:cubicBezTo>
                  <a:pt x="375722" y="39789"/>
                  <a:pt x="502750" y="-43071"/>
                  <a:pt x="872181" y="0"/>
                </a:cubicBezTo>
                <a:cubicBezTo>
                  <a:pt x="1241612" y="43071"/>
                  <a:pt x="1518389" y="33019"/>
                  <a:pt x="1744362" y="0"/>
                </a:cubicBezTo>
                <a:cubicBezTo>
                  <a:pt x="1970335" y="-33019"/>
                  <a:pt x="2250190" y="19158"/>
                  <a:pt x="2616543" y="0"/>
                </a:cubicBezTo>
                <a:cubicBezTo>
                  <a:pt x="2982896" y="-19158"/>
                  <a:pt x="3070846" y="13699"/>
                  <a:pt x="3488724" y="0"/>
                </a:cubicBezTo>
                <a:cubicBezTo>
                  <a:pt x="3906602" y="-13699"/>
                  <a:pt x="4085965" y="1401"/>
                  <a:pt x="4360905" y="0"/>
                </a:cubicBezTo>
                <a:cubicBezTo>
                  <a:pt x="4635845" y="-1401"/>
                  <a:pt x="4828523" y="-25823"/>
                  <a:pt x="4946902" y="0"/>
                </a:cubicBezTo>
                <a:cubicBezTo>
                  <a:pt x="5065281" y="25823"/>
                  <a:pt x="5258288" y="-11850"/>
                  <a:pt x="5342109" y="0"/>
                </a:cubicBezTo>
                <a:cubicBezTo>
                  <a:pt x="5425930" y="11850"/>
                  <a:pt x="5672156" y="9090"/>
                  <a:pt x="5928105" y="0"/>
                </a:cubicBezTo>
                <a:cubicBezTo>
                  <a:pt x="6184054" y="-9090"/>
                  <a:pt x="6369096" y="17789"/>
                  <a:pt x="6800286" y="0"/>
                </a:cubicBezTo>
                <a:cubicBezTo>
                  <a:pt x="7231476" y="-17789"/>
                  <a:pt x="7065188" y="17599"/>
                  <a:pt x="7290888" y="0"/>
                </a:cubicBezTo>
                <a:cubicBezTo>
                  <a:pt x="7516588" y="-17599"/>
                  <a:pt x="7675343" y="12577"/>
                  <a:pt x="7972280" y="0"/>
                </a:cubicBezTo>
                <a:cubicBezTo>
                  <a:pt x="8269217" y="-12577"/>
                  <a:pt x="8328422" y="-18450"/>
                  <a:pt x="8653671" y="0"/>
                </a:cubicBezTo>
                <a:cubicBezTo>
                  <a:pt x="8978920" y="18450"/>
                  <a:pt x="9177132" y="-16949"/>
                  <a:pt x="9539480" y="0"/>
                </a:cubicBezTo>
                <a:cubicBezTo>
                  <a:pt x="9537724" y="105013"/>
                  <a:pt x="9529954" y="159218"/>
                  <a:pt x="9539480" y="233981"/>
                </a:cubicBezTo>
                <a:cubicBezTo>
                  <a:pt x="9345483" y="216479"/>
                  <a:pt x="9330155" y="244029"/>
                  <a:pt x="9144273" y="233981"/>
                </a:cubicBezTo>
                <a:cubicBezTo>
                  <a:pt x="8958391" y="223933"/>
                  <a:pt x="8792687" y="246945"/>
                  <a:pt x="8558276" y="233981"/>
                </a:cubicBezTo>
                <a:cubicBezTo>
                  <a:pt x="8323865" y="221017"/>
                  <a:pt x="8134479" y="239748"/>
                  <a:pt x="7972280" y="233981"/>
                </a:cubicBezTo>
                <a:cubicBezTo>
                  <a:pt x="7810081" y="228214"/>
                  <a:pt x="7515567" y="209930"/>
                  <a:pt x="7195493" y="233981"/>
                </a:cubicBezTo>
                <a:cubicBezTo>
                  <a:pt x="6875419" y="258032"/>
                  <a:pt x="6954116" y="252979"/>
                  <a:pt x="6800286" y="233981"/>
                </a:cubicBezTo>
                <a:cubicBezTo>
                  <a:pt x="6646456" y="214983"/>
                  <a:pt x="6338057" y="260093"/>
                  <a:pt x="5928105" y="233981"/>
                </a:cubicBezTo>
                <a:cubicBezTo>
                  <a:pt x="5518153" y="207869"/>
                  <a:pt x="5493042" y="220533"/>
                  <a:pt x="5342109" y="233981"/>
                </a:cubicBezTo>
                <a:cubicBezTo>
                  <a:pt x="5191176" y="247429"/>
                  <a:pt x="4984727" y="252742"/>
                  <a:pt x="4756112" y="233981"/>
                </a:cubicBezTo>
                <a:cubicBezTo>
                  <a:pt x="4527497" y="215220"/>
                  <a:pt x="4445743" y="232019"/>
                  <a:pt x="4265510" y="233981"/>
                </a:cubicBezTo>
                <a:cubicBezTo>
                  <a:pt x="4085277" y="235943"/>
                  <a:pt x="3995647" y="233083"/>
                  <a:pt x="3774909" y="233981"/>
                </a:cubicBezTo>
                <a:cubicBezTo>
                  <a:pt x="3554171" y="234879"/>
                  <a:pt x="3565954" y="215415"/>
                  <a:pt x="3379701" y="233981"/>
                </a:cubicBezTo>
                <a:cubicBezTo>
                  <a:pt x="3193448" y="252547"/>
                  <a:pt x="2858513" y="207741"/>
                  <a:pt x="2698310" y="233981"/>
                </a:cubicBezTo>
                <a:cubicBezTo>
                  <a:pt x="2538107" y="260221"/>
                  <a:pt x="2210584" y="246481"/>
                  <a:pt x="1826129" y="233981"/>
                </a:cubicBezTo>
                <a:cubicBezTo>
                  <a:pt x="1441674" y="221481"/>
                  <a:pt x="1448671" y="234517"/>
                  <a:pt x="1240132" y="233981"/>
                </a:cubicBezTo>
                <a:cubicBezTo>
                  <a:pt x="1031593" y="233445"/>
                  <a:pt x="932911" y="215115"/>
                  <a:pt x="749531" y="233981"/>
                </a:cubicBezTo>
                <a:cubicBezTo>
                  <a:pt x="566151" y="252847"/>
                  <a:pt x="329629" y="268467"/>
                  <a:pt x="0" y="233981"/>
                </a:cubicBezTo>
                <a:cubicBezTo>
                  <a:pt x="7345" y="174241"/>
                  <a:pt x="9651" y="109910"/>
                  <a:pt x="0" y="0"/>
                </a:cubicBezTo>
                <a:close/>
              </a:path>
              <a:path w="9539480" h="233981" stroke="0" extrusionOk="0">
                <a:moveTo>
                  <a:pt x="0" y="0"/>
                </a:moveTo>
                <a:cubicBezTo>
                  <a:pt x="185997" y="7085"/>
                  <a:pt x="239980" y="2549"/>
                  <a:pt x="395207" y="0"/>
                </a:cubicBezTo>
                <a:cubicBezTo>
                  <a:pt x="550434" y="-2549"/>
                  <a:pt x="850509" y="2981"/>
                  <a:pt x="981204" y="0"/>
                </a:cubicBezTo>
                <a:cubicBezTo>
                  <a:pt x="1111899" y="-2981"/>
                  <a:pt x="1256818" y="15778"/>
                  <a:pt x="1471805" y="0"/>
                </a:cubicBezTo>
                <a:cubicBezTo>
                  <a:pt x="1686792" y="-15778"/>
                  <a:pt x="1903776" y="1723"/>
                  <a:pt x="2248592" y="0"/>
                </a:cubicBezTo>
                <a:cubicBezTo>
                  <a:pt x="2593408" y="-1723"/>
                  <a:pt x="2504157" y="2437"/>
                  <a:pt x="2739194" y="0"/>
                </a:cubicBezTo>
                <a:cubicBezTo>
                  <a:pt x="2974231" y="-2437"/>
                  <a:pt x="3052115" y="3536"/>
                  <a:pt x="3134401" y="0"/>
                </a:cubicBezTo>
                <a:cubicBezTo>
                  <a:pt x="3216687" y="-3536"/>
                  <a:pt x="3565372" y="8859"/>
                  <a:pt x="3911187" y="0"/>
                </a:cubicBezTo>
                <a:cubicBezTo>
                  <a:pt x="4257002" y="-8859"/>
                  <a:pt x="4491892" y="-10958"/>
                  <a:pt x="4687973" y="0"/>
                </a:cubicBezTo>
                <a:cubicBezTo>
                  <a:pt x="4884054" y="10958"/>
                  <a:pt x="5061090" y="-22362"/>
                  <a:pt x="5178575" y="0"/>
                </a:cubicBezTo>
                <a:cubicBezTo>
                  <a:pt x="5296060" y="22362"/>
                  <a:pt x="5524765" y="-29937"/>
                  <a:pt x="5859966" y="0"/>
                </a:cubicBezTo>
                <a:cubicBezTo>
                  <a:pt x="6195167" y="29937"/>
                  <a:pt x="6254075" y="11254"/>
                  <a:pt x="6445963" y="0"/>
                </a:cubicBezTo>
                <a:cubicBezTo>
                  <a:pt x="6637851" y="-11254"/>
                  <a:pt x="6712831" y="-12315"/>
                  <a:pt x="6841170" y="0"/>
                </a:cubicBezTo>
                <a:cubicBezTo>
                  <a:pt x="6969509" y="12315"/>
                  <a:pt x="7452443" y="-30030"/>
                  <a:pt x="7713351" y="0"/>
                </a:cubicBezTo>
                <a:cubicBezTo>
                  <a:pt x="7974259" y="30030"/>
                  <a:pt x="8021470" y="13316"/>
                  <a:pt x="8203953" y="0"/>
                </a:cubicBezTo>
                <a:cubicBezTo>
                  <a:pt x="8386436" y="-13316"/>
                  <a:pt x="9210654" y="-63776"/>
                  <a:pt x="9539480" y="0"/>
                </a:cubicBezTo>
                <a:cubicBezTo>
                  <a:pt x="9532551" y="47933"/>
                  <a:pt x="9529113" y="186968"/>
                  <a:pt x="9539480" y="233981"/>
                </a:cubicBezTo>
                <a:cubicBezTo>
                  <a:pt x="9406666" y="256674"/>
                  <a:pt x="9130220" y="229894"/>
                  <a:pt x="8953483" y="233981"/>
                </a:cubicBezTo>
                <a:cubicBezTo>
                  <a:pt x="8776746" y="238068"/>
                  <a:pt x="8395241" y="241353"/>
                  <a:pt x="8081302" y="233981"/>
                </a:cubicBezTo>
                <a:cubicBezTo>
                  <a:pt x="7767363" y="226609"/>
                  <a:pt x="7416583" y="198082"/>
                  <a:pt x="7209121" y="233981"/>
                </a:cubicBezTo>
                <a:cubicBezTo>
                  <a:pt x="7001659" y="269880"/>
                  <a:pt x="6561830" y="239907"/>
                  <a:pt x="6336940" y="233981"/>
                </a:cubicBezTo>
                <a:cubicBezTo>
                  <a:pt x="6112050" y="228055"/>
                  <a:pt x="5858584" y="267254"/>
                  <a:pt x="5655549" y="233981"/>
                </a:cubicBezTo>
                <a:cubicBezTo>
                  <a:pt x="5452514" y="200708"/>
                  <a:pt x="5339038" y="251966"/>
                  <a:pt x="5069552" y="233981"/>
                </a:cubicBezTo>
                <a:cubicBezTo>
                  <a:pt x="4800066" y="215996"/>
                  <a:pt x="4724804" y="221280"/>
                  <a:pt x="4388161" y="233981"/>
                </a:cubicBezTo>
                <a:cubicBezTo>
                  <a:pt x="4051518" y="246682"/>
                  <a:pt x="4133278" y="227547"/>
                  <a:pt x="3992954" y="233981"/>
                </a:cubicBezTo>
                <a:cubicBezTo>
                  <a:pt x="3852630" y="240415"/>
                  <a:pt x="3609637" y="224702"/>
                  <a:pt x="3311562" y="233981"/>
                </a:cubicBezTo>
                <a:cubicBezTo>
                  <a:pt x="3013487" y="243260"/>
                  <a:pt x="2807803" y="233672"/>
                  <a:pt x="2534776" y="233981"/>
                </a:cubicBezTo>
                <a:cubicBezTo>
                  <a:pt x="2261749" y="234290"/>
                  <a:pt x="2001808" y="191159"/>
                  <a:pt x="1662595" y="233981"/>
                </a:cubicBezTo>
                <a:cubicBezTo>
                  <a:pt x="1323382" y="276803"/>
                  <a:pt x="1461020" y="250781"/>
                  <a:pt x="1267388" y="233981"/>
                </a:cubicBezTo>
                <a:cubicBezTo>
                  <a:pt x="1073756" y="217181"/>
                  <a:pt x="994981" y="216737"/>
                  <a:pt x="872181" y="233981"/>
                </a:cubicBezTo>
                <a:cubicBezTo>
                  <a:pt x="749381" y="251225"/>
                  <a:pt x="311334" y="238176"/>
                  <a:pt x="0" y="233981"/>
                </a:cubicBezTo>
                <a:cubicBezTo>
                  <a:pt x="-4498" y="173103"/>
                  <a:pt x="-2938" y="100734"/>
                  <a:pt x="0" y="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Reflektiere mithilfe folgender Fragen deine Leistung. 	                       Notiere kurz deine Gedanken dazu!</a:t>
            </a:r>
            <a:endParaRPr/>
          </a:p>
        </p:txBody>
      </p:sp>
      <p:pic>
        <p:nvPicPr>
          <p:cNvPr id="180682282" name="Grafik 16" descr="Ein Bild, das Entwurf, Screenshot, Design, Schwarzweiß enthält.&#10;&#10;KI-generierte Inhalte können fehlerhaft sein."/>
          <p:cNvPicPr>
            <a:picLocks noChangeAspect="1"/>
          </p:cNvPicPr>
          <p:nvPr/>
        </p:nvPicPr>
        <p:blipFill rotWithShape="1">
          <a:blip r:embed="rId8"/>
          <a:stretch/>
        </p:blipFill>
        <p:spPr bwMode="auto">
          <a:xfrm>
            <a:off x="4881062" y="1320824"/>
            <a:ext cx="266952" cy="329857"/>
          </a:xfrm>
          <a:prstGeom prst="rect">
            <a:avLst/>
          </a:prstGeom>
        </p:spPr>
      </p:pic>
      <p:sp>
        <p:nvSpPr>
          <p:cNvPr id="448752754" name="Title 1"/>
          <p:cNvSpPr txBox="1"/>
          <p:nvPr/>
        </p:nvSpPr>
        <p:spPr bwMode="auto">
          <a:xfrm>
            <a:off x="6809815" y="557193"/>
            <a:ext cx="336527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Beispiel 3: Minutenaufsatz nach einer Notenbekanntgabe</a:t>
            </a:r>
          </a:p>
        </p:txBody>
      </p:sp>
      <p:sp>
        <p:nvSpPr>
          <p:cNvPr id="1823824044"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a:themeElements>
    <a:clrScheme name="Benutzerdefiniert">
      <a:dk1>
        <a:sysClr val="windowText" lastClr="000000"/>
      </a:dk1>
      <a:lt1>
        <a:sysClr val="window" lastClr="FFFFFF"/>
      </a:lt1>
      <a:dk2>
        <a:srgbClr val="0E2841"/>
      </a:dk2>
      <a:lt2>
        <a:srgbClr val="E8E8E8"/>
      </a:lt2>
      <a:accent1>
        <a:srgbClr val="156082"/>
      </a:accent1>
      <a:accent2>
        <a:srgbClr val="E97132"/>
      </a:accent2>
      <a:accent3>
        <a:srgbClr val="1A7950"/>
      </a:accent3>
      <a:accent4>
        <a:srgbClr val="0F9ED5"/>
      </a:accent4>
      <a:accent5>
        <a:srgbClr val="A02B93"/>
      </a:accent5>
      <a:accent6>
        <a:srgbClr val="8BB31D"/>
      </a:accent6>
      <a:hlink>
        <a:srgbClr val="467886"/>
      </a:hlink>
      <a:folHlink>
        <a:srgbClr val="96607D"/>
      </a:folHlink>
    </a:clrScheme>
    <a:fontScheme name="Benutzerdefiniert 5">
      <a:majorFont>
        <a:latin typeface="PT Sans bold"/>
        <a:ea typeface="Arial"/>
        <a:cs typeface="Arial"/>
      </a:majorFont>
      <a:minorFont>
        <a:latin typeface="PT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1783</Words>
  <Application>Microsoft Office PowerPoint</Application>
  <PresentationFormat>Benutzerdefiniert</PresentationFormat>
  <Paragraphs>208</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Aptos</vt:lpstr>
      <vt:lpstr>Arial</vt:lpstr>
      <vt:lpstr>PT Sans</vt:lpstr>
      <vt:lpstr>PT Sans bold</vt:lpstr>
      <vt:lpstr>Times New Roman</vt:lpstr>
      <vt:lpstr>Office</vt:lpstr>
      <vt:lpstr>PowerPoint-Präsentation</vt:lpstr>
      <vt:lpstr>„Minutenaufsatz“</vt:lpstr>
      <vt:lpstr>„Minutenaufsatz“</vt:lpstr>
      <vt:lpstr>Rückmeldungen geben – Lernförderliches Feedback – Seite 1 </vt:lpstr>
      <vt:lpstr>Rückmeldungen geben – Lernförderliches Feedback – Seite 2 </vt:lpstr>
      <vt:lpstr>PowerPoint-Präsentation</vt:lpstr>
      <vt:lpstr>Minutenaufsatz</vt:lpstr>
      <vt:lpstr>Minutenaufsatz</vt:lpstr>
      <vt:lpstr>Minutenaufsatz</vt:lpstr>
    </vt:vector>
  </TitlesOfParts>
  <Company>Zentrale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Minutenaufsatz</dc:title>
  <dc:creator>Quaß, Sven</dc:creator>
  <cp:lastModifiedBy>Lehmer, Malin</cp:lastModifiedBy>
  <cp:revision>108</cp:revision>
  <dcterms:created xsi:type="dcterms:W3CDTF">2026-03-23T08:53:58Z</dcterms:created>
  <dcterms:modified xsi:type="dcterms:W3CDTF">2026-05-18T12:00:26Z</dcterms:modified>
</cp:coreProperties>
</file>