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2" r:id="rId3"/>
    <p:sldId id="259" r:id="rId4"/>
    <p:sldId id="258" r:id="rId5"/>
    <p:sldId id="280" r:id="rId6"/>
    <p:sldId id="285" r:id="rId7"/>
    <p:sldId id="284" r:id="rId8"/>
    <p:sldId id="266" r:id="rId9"/>
    <p:sldId id="267" r:id="rId10"/>
    <p:sldId id="288" r:id="rId11"/>
    <p:sldId id="268" r:id="rId12"/>
    <p:sldId id="269" r:id="rId13"/>
    <p:sldId id="270" r:id="rId14"/>
    <p:sldId id="271" r:id="rId15"/>
    <p:sldId id="263" r:id="rId16"/>
    <p:sldId id="291" r:id="rId17"/>
    <p:sldId id="292" r:id="rId18"/>
    <p:sldId id="289" r:id="rId19"/>
    <p:sldId id="264" r:id="rId20"/>
    <p:sldId id="265" r:id="rId21"/>
    <p:sldId id="272" r:id="rId22"/>
    <p:sldId id="273" r:id="rId23"/>
    <p:sldId id="276" r:id="rId24"/>
    <p:sldId id="274" r:id="rId25"/>
    <p:sldId id="310" r:id="rId26"/>
    <p:sldId id="306" r:id="rId27"/>
    <p:sldId id="307" r:id="rId28"/>
    <p:sldId id="308" r:id="rId29"/>
    <p:sldId id="309" r:id="rId30"/>
    <p:sldId id="311" r:id="rId31"/>
    <p:sldId id="312" r:id="rId32"/>
    <p:sldId id="313" r:id="rId33"/>
    <p:sldId id="315" r:id="rId34"/>
    <p:sldId id="316" r:id="rId35"/>
    <p:sldId id="277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73FB79"/>
    <a:srgbClr val="1A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96009" autoAdjust="0"/>
  </p:normalViewPr>
  <p:slideViewPr>
    <p:cSldViewPr snapToGrid="0">
      <p:cViewPr varScale="1">
        <p:scale>
          <a:sx n="63" d="100"/>
          <a:sy n="63" d="100"/>
        </p:scale>
        <p:origin x="6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F0F52-A2D2-4218-A1E3-43367D1D134E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8BEB0-FF58-406A-83E8-716171972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1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26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96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BEB0-FF58-406A-83E8-716171972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03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BEB0-FF58-406A-83E8-716171972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5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1000"/>
              </a:spcBef>
              <a:buFont typeface="Symbol" pitchFamily="18" charset="2"/>
              <a:buNone/>
            </a:pPr>
            <a:endParaRPr lang="de-DE" sz="1200" kern="1200" dirty="0">
              <a:solidFill>
                <a:prstClr val="black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BEB0-FF58-406A-83E8-716171972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8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BEB0-FF58-406A-83E8-716171972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01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Hinweis: </a:t>
            </a:r>
            <a:r>
              <a:rPr lang="de-DE" dirty="0" err="1"/>
              <a:t>gA</a:t>
            </a:r>
            <a:r>
              <a:rPr lang="de-DE" dirty="0"/>
              <a:t> = neu (!!!)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1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11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99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1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99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6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15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762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994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36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36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62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31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26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6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6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6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09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BEB0-FF58-406A-83E8-716171972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96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C496C-6DB0-E8D5-3714-8CCD2A2BD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2A8577-38FB-2150-2579-333BC4C8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2D311-2104-EC2F-0A12-13541D8F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EEA5E-0528-56F9-8E21-1E36AB4C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4C9EF-6EB0-8224-AE76-938F1A9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3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DD782-FF3C-456C-0117-80BE7703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C918B7-ACD4-D013-334B-8D5C5A98D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C4E77A-24F8-C12F-A35D-F6DF49A8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630B2E-AF86-F117-5468-CDDB2785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58551D-9165-678F-14CA-279D175B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80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553C58-C517-7E50-F3C1-795A7FB5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0200E6-4DD8-70B2-E0C5-EF7ECB519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3504C3-58FB-7467-03D8-B09EBBB2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389F99-1B41-D22C-5E0B-DB55916E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9E7C30-5187-BD2E-7BF6-D43119D7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3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71CEA-7604-ACEC-5FA5-40255DDE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A98262-D85C-DB45-49CC-2EA06D71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1950D-626C-99A1-7FDA-18B53266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00E9C-D608-0A7A-0033-EBD69AB6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28B2AD-0114-7CBF-343F-364D9A53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8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D6D6B-2DC2-80B1-207A-AFAE968C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FBF1B9-014F-5BBF-7E90-2A6995F1C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28E0B1-4729-9393-B1D9-E399A585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2FFF93-B7D0-93C0-7B18-0A3AFF17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F72A9B-D18C-5737-00AC-A1A9880E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3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CA54-D075-C78B-7552-2E49B6BE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590883-09CF-63BA-F078-582C2C844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C12254-2DAD-AF24-313A-3E75696B9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D9F26-1933-C027-0E60-585E1557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15F67A-68B6-27FD-6B8F-4C55E0E6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D50AAE-5E9D-4552-92F9-9EE610FB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48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FBB3A-5BDA-6736-5A19-F81AF650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F98A36-0C9A-81E6-32DD-FFCF56B8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DE5755-4EC8-540E-9D3B-FC8EDB9F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201A2D-51ED-76F4-7921-29CFF5F6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55A459-A401-B594-E86A-808FC1C86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EB67AD-5E32-7F33-74C9-A6A55DC1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07A8F8-BD35-1407-91E0-604E3115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802556-21CD-8654-EEC5-B11245FB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07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D2DD1-5826-5BF0-CE5A-B3F02010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8F4147-9BA1-D13F-54A7-0789D979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F6C90E-F1ED-B1AF-2EB9-E48D44CE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302C7-395E-0C4E-8273-54521ED3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1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A15D50-E341-C3F4-853C-57A3C918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C6809E-2888-CD5E-5CA6-3D9CD277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01B092-AB5E-C120-7661-07B662EA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0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343BD-D2C2-B63F-B87B-277040D8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613B6C-9335-9A24-8DF0-B90C17E0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17EBBC-0B7B-E316-8990-623814075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B35F8F-0182-4C55-6D58-6FA035ED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DB4172-7F1F-DA9A-48B7-F238C974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ED8EC8-8C46-5D59-0692-0CC2E67B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5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E63BE-5B49-E60A-E814-A93533E7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2F4272-6D71-07F5-AC48-A90817416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35E1A4-134D-F0B0-6E5D-C03676F64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D1051E-DA64-A80B-09CF-E97C413C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2D9903-610A-BABC-3E76-7C7C9DB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CE8E69-051A-086A-9BBF-2B5CC973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4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ABE952-1E22-9048-A9AD-3EB9492B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41D855-99A9-9B2B-1435-A5ECF7BE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8EFCD0-B1D0-4578-4CC0-A3F2A5BD3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EB84-9119-4655-B4C6-3AFDACB1FFB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EFC2F-1104-9850-A54C-7BC0B0CB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EC2543-1DE1-F6E6-285C-687C08D4F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F05E-F21E-4A05-8D9E-A396F00A79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5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kmk.org/fileadmin/veroeffentlichungen_beschluesse/2012/2012_10_18-Bildungsstandards-Fortgef-FS-Abi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qb.hu-berlin.de/abitur/pools2022/franzoesisch/" TargetMode="External"/><Relationship Id="rId5" Type="http://schemas.openxmlformats.org/officeDocument/2006/relationships/hyperlink" Target="https://www.isb.bayern.de/schularten/gymnasium/faecher/franzoesisch/serviceteil/" TargetMode="External"/><Relationship Id="rId4" Type="http://schemas.openxmlformats.org/officeDocument/2006/relationships/hyperlink" Target="https://www.isb.bayern.de/schularten/gymnasium/faecher/franzoesisch/illustrierende-pruefungsaufgabe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gundel@isb.bayern.d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b.bayern.de/fileadmin/user_upload/Gymnasium/Faecher/Moderne_Fremdsprachen/KMBek_und_KMS/Muendliche_Pruefungsformen_in_Q-Phase_und_Abitur.pdf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isb.bayern.de/fileadmin/user_upload/Gymnasium/Faecher/Moderne_Fremdsprachen/Leistungserhebungen_und_Bewertungsraster/Abitur_MFS_ab_2024/themenfelder_e_f_kms_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b.bayern.de/fileadmin/user_upload/Gymnasium/Faecher/Moderne_Fremdsprachen/KMBek_und_KMS/Moderne_FS_-_Schriftliche_Pruefungsformen_in_der_Profil-_und_Leistungsstufe_und_im_Abitur.pdf" TargetMode="External"/><Relationship Id="rId5" Type="http://schemas.openxmlformats.org/officeDocument/2006/relationships/hyperlink" Target="https://www.isb.bayern.de/fileadmin/user_upload/Gymnasium/Faecher/Moderne_Fremdsprachen/KMBek_und_KMS/jahrgangsstufe_12_13_kms_2023.pdf" TargetMode="External"/><Relationship Id="rId4" Type="http://schemas.openxmlformats.org/officeDocument/2006/relationships/hyperlink" Target="https://www.isb.bayern.de/fileadmin/user_upload/Gymnasium/Faecher/Moderne_Fremdsprachen/KMBek_und_KMS/jahrgangsstufe_12_13_kms_2022.pdf" TargetMode="External"/><Relationship Id="rId9" Type="http://schemas.openxmlformats.org/officeDocument/2006/relationships/hyperlink" Target="https://www.isb.bayern.de/fileadmin/user_upload/Gymnasium/Faecher/Moderne_Fremdsprachen/KMBek_und_KMS/illustrierende_pruefungsaufgaben_kms_09_2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b.bayern.de/fileadmin/user_upload/Gymnasium/Faecher/Moderne_Fremdsprachen/220719_niveaustufen_ger_gymnasium_bayern_mit_profilkursen_mit_12_13.pdf" TargetMode="External"/><Relationship Id="rId5" Type="http://schemas.openxmlformats.org/officeDocument/2006/relationships/hyperlink" Target="https://www.gesetze-bayern.de/Content/Document/BayVV_2235_1_1_2_K_1005-5" TargetMode="External"/><Relationship Id="rId4" Type="http://schemas.openxmlformats.org/officeDocument/2006/relationships/hyperlink" Target="https://www.kmk.org/fileadmin/Dateien/veroeffentlichungen_beschluesse/2012/2012_10_18-Bildungsstandards-Fortgef-FS-Abi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di67par\Filr\Meine Dateien\Bilder\Kleiner\iStock-587201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498" y="1034917"/>
            <a:ext cx="2147163" cy="13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67par\Filr\Meine Dateien\Bilder\Kleiner\iStock-1278976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499" y="2465094"/>
            <a:ext cx="2147162" cy="14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67par\Filr\Meine Dateien\Bilder\Kleiner\iStock-13307489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498" y="4004953"/>
            <a:ext cx="2147162" cy="14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Berger\Desktop\Neuer Ordner\Logo _ Ihr Partner in Sachen IS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45" y="5579942"/>
            <a:ext cx="1177751" cy="11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8BFAFC1-C660-47EF-B1E7-9C6291C38C23}"/>
              </a:ext>
            </a:extLst>
          </p:cNvPr>
          <p:cNvSpPr/>
          <p:nvPr/>
        </p:nvSpPr>
        <p:spPr>
          <a:xfrm>
            <a:off x="852513" y="2435293"/>
            <a:ext cx="8494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latin typeface="+mj-lt"/>
              </a:rPr>
              <a:t>Informationen zum </a:t>
            </a:r>
            <a:r>
              <a:rPr lang="de-DE" sz="4800" dirty="0" err="1">
                <a:latin typeface="+mj-lt"/>
              </a:rPr>
              <a:t>LehrplanPLUS</a:t>
            </a:r>
            <a:r>
              <a:rPr lang="de-DE" sz="4800" dirty="0">
                <a:latin typeface="+mj-lt"/>
              </a:rPr>
              <a:t> </a:t>
            </a:r>
          </a:p>
          <a:p>
            <a:pPr algn="ctr"/>
            <a:r>
              <a:rPr lang="de-DE" sz="4800" dirty="0">
                <a:latin typeface="+mj-lt"/>
              </a:rPr>
              <a:t>der Profil- und Leistungsstufe</a:t>
            </a:r>
            <a:endParaRPr lang="de-DE" sz="4800" b="1" dirty="0">
              <a:solidFill>
                <a:srgbClr val="00905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DAAFD1A-50CB-41EC-ABEA-50BA9BF350F3}"/>
              </a:ext>
            </a:extLst>
          </p:cNvPr>
          <p:cNvSpPr/>
          <p:nvPr/>
        </p:nvSpPr>
        <p:spPr>
          <a:xfrm>
            <a:off x="1225484" y="4047572"/>
            <a:ext cx="8182466" cy="162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500" dirty="0">
                <a:solidFill>
                  <a:srgbClr val="009051"/>
                </a:solidFill>
                <a:latin typeface="+mj-lt"/>
                <a:cs typeface="Calibri" panose="020F0502020204030204" pitchFamily="34" charset="0"/>
              </a:rPr>
              <a:t>Französisch</a:t>
            </a:r>
          </a:p>
          <a:p>
            <a:pPr algn="ctr">
              <a:lnSpc>
                <a:spcPct val="150000"/>
              </a:lnSpc>
            </a:pP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90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B2C2DA9-CC61-4880-B554-9152C9FB161F}"/>
              </a:ext>
            </a:extLst>
          </p:cNvPr>
          <p:cNvSpPr/>
          <p:nvPr/>
        </p:nvSpPr>
        <p:spPr>
          <a:xfrm>
            <a:off x="819031" y="3020331"/>
            <a:ext cx="2377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solidFill>
                  <a:srgbClr val="009051"/>
                </a:solidFill>
                <a:latin typeface="+mj-lt"/>
              </a:rPr>
              <a:t>Abiturprüfung</a:t>
            </a:r>
            <a:endParaRPr lang="de-DE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92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7BB7F50-C6D2-48F6-841E-C3E21B37A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21173"/>
              </p:ext>
            </p:extLst>
          </p:nvPr>
        </p:nvGraphicFramePr>
        <p:xfrm>
          <a:off x="860033" y="1357707"/>
          <a:ext cx="10820400" cy="51820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9311">
                  <a:extLst>
                    <a:ext uri="{9D8B030D-6E8A-4147-A177-3AD203B41FA5}">
                      <a16:colId xmlns:a16="http://schemas.microsoft.com/office/drawing/2014/main" val="2331733574"/>
                    </a:ext>
                  </a:extLst>
                </a:gridCol>
                <a:gridCol w="2045901">
                  <a:extLst>
                    <a:ext uri="{9D8B030D-6E8A-4147-A177-3AD203B41FA5}">
                      <a16:colId xmlns:a16="http://schemas.microsoft.com/office/drawing/2014/main" val="1704193991"/>
                    </a:ext>
                  </a:extLst>
                </a:gridCol>
                <a:gridCol w="4971535">
                  <a:extLst>
                    <a:ext uri="{9D8B030D-6E8A-4147-A177-3AD203B41FA5}">
                      <a16:colId xmlns:a16="http://schemas.microsoft.com/office/drawing/2014/main" val="2793563442"/>
                    </a:ext>
                  </a:extLst>
                </a:gridCol>
                <a:gridCol w="2253653">
                  <a:extLst>
                    <a:ext uri="{9D8B030D-6E8A-4147-A177-3AD203B41FA5}">
                      <a16:colId xmlns:a16="http://schemas.microsoft.com/office/drawing/2014/main" val="2001435602"/>
                    </a:ext>
                  </a:extLst>
                </a:gridCol>
              </a:tblGrid>
              <a:tr h="6676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de-DE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A9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Teil</a:t>
                      </a:r>
                      <a:r>
                        <a:rPr lang="de-DE" sz="1600" b="1" baseline="0" dirty="0">
                          <a:latin typeface="+mj-lt"/>
                        </a:rPr>
                        <a:t> </a:t>
                      </a:r>
                      <a:r>
                        <a:rPr lang="de-DE" sz="1600" b="1" dirty="0">
                          <a:latin typeface="+mj-lt"/>
                        </a:rPr>
                        <a:t>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Hörverstehen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A9B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de-DE" sz="1600" b="1" kern="1200" dirty="0">
                          <a:latin typeface="+mj-lt"/>
                        </a:rPr>
                        <a:t>Teil B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de-DE" sz="1600" b="1" kern="1200" dirty="0">
                          <a:latin typeface="+mj-lt"/>
                        </a:rPr>
                        <a:t>Schreiben (literarisch / nicht-literarisch)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A9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Teil 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Sprachmittlung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A9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522973"/>
                  </a:ext>
                </a:extLst>
              </a:tr>
              <a:tr h="7113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Teilaufgaben</a:t>
                      </a:r>
                      <a:endParaRPr lang="de-DE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max. 4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(MM, MCQ, SAQ)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j-lt"/>
                        </a:rPr>
                        <a:t>3 (Textverstehen, -analyse, Stellungnahme oder gestaltendes</a:t>
                      </a:r>
                      <a:r>
                        <a:rPr lang="de-DE" sz="1600" baseline="0" dirty="0">
                          <a:latin typeface="+mj-lt"/>
                        </a:rPr>
                        <a:t> Schreiben)</a:t>
                      </a:r>
                      <a:endParaRPr lang="de-DE" sz="160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2296"/>
                  </a:ext>
                </a:extLst>
              </a:tr>
              <a:tr h="689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Wortanzahl</a:t>
                      </a:r>
                      <a:endParaRPr lang="de-DE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F2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de-DE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3F2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de-DE" sz="1600" strike="noStrike" dirty="0" err="1">
                          <a:latin typeface="+mj-lt"/>
                        </a:rPr>
                        <a:t>gA</a:t>
                      </a:r>
                      <a:r>
                        <a:rPr lang="de-DE" sz="1600" strike="noStrike" dirty="0">
                          <a:latin typeface="+mj-lt"/>
                        </a:rPr>
                        <a:t>: max. 800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de-DE" sz="1600" dirty="0" err="1">
                          <a:latin typeface="+mj-lt"/>
                        </a:rPr>
                        <a:t>eA</a:t>
                      </a:r>
                      <a:r>
                        <a:rPr lang="de-DE" sz="1600" dirty="0">
                          <a:latin typeface="+mj-lt"/>
                        </a:rPr>
                        <a:t>: max. 1000 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3F2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max. 650</a:t>
                      </a:r>
                      <a:endParaRPr lang="de-DE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52130"/>
                  </a:ext>
                </a:extLst>
              </a:tr>
              <a:tr h="6899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de-DE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Dauer</a:t>
                      </a: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ca. 30 Minuten</a:t>
                      </a:r>
                    </a:p>
                  </a:txBody>
                  <a:tcPr>
                    <a:solidFill>
                      <a:srgbClr val="ACD7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de-DE" sz="1600" strike="noStrike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gA</a:t>
                      </a:r>
                      <a:r>
                        <a:rPr lang="de-DE" sz="1600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255 Minuten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eA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285 Minuten </a:t>
                      </a:r>
                    </a:p>
                  </a:txBody>
                  <a:tcPr>
                    <a:solidFill>
                      <a:srgbClr val="ACD7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77822"/>
                  </a:ext>
                </a:extLst>
              </a:tr>
              <a:tr h="689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AFB</a:t>
                      </a:r>
                      <a:endParaRPr lang="de-DE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F2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strike="noStrike" dirty="0" err="1">
                          <a:latin typeface="+mj-lt"/>
                        </a:rPr>
                        <a:t>gA</a:t>
                      </a:r>
                      <a:r>
                        <a:rPr lang="de-DE" sz="1600" strike="noStrike" dirty="0">
                          <a:latin typeface="+mj-lt"/>
                        </a:rPr>
                        <a:t>: stärkere Akzentuierung von AFB I und II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 err="1">
                          <a:latin typeface="+mj-lt"/>
                        </a:rPr>
                        <a:t>eA</a:t>
                      </a:r>
                      <a:r>
                        <a:rPr lang="de-DE" sz="1600" dirty="0">
                          <a:latin typeface="+mj-lt"/>
                        </a:rPr>
                        <a:t>: stärkere Akzentuierung von AFB II und III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F2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82889"/>
                  </a:ext>
                </a:extLst>
              </a:tr>
              <a:tr h="471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kern="1200" dirty="0">
                          <a:latin typeface="+mj-lt"/>
                        </a:rPr>
                        <a:t>EWH</a:t>
                      </a:r>
                      <a:endParaRPr lang="de-DE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für alle Prüfungsteile, knapper als bisher</a:t>
                      </a:r>
                      <a:endParaRPr lang="de-DE" sz="1600" b="0" dirty="0">
                        <a:solidFill>
                          <a:srgbClr val="0000FF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7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54155"/>
                  </a:ext>
                </a:extLst>
              </a:tr>
              <a:tr h="7563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b="1" dirty="0">
                          <a:latin typeface="+mj-lt"/>
                        </a:rPr>
                        <a:t>Hilfsmittel</a:t>
                      </a:r>
                      <a:endParaRPr lang="de-DE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F2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ein- und zweisprachige Wörterbücher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600" dirty="0">
                          <a:latin typeface="+mj-lt"/>
                        </a:rPr>
                        <a:t>Wörterbuch der deutschen Sprache (= Bedeutungswörterbuch)</a:t>
                      </a:r>
                      <a:endParaRPr lang="de-DE" sz="16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3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8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1F35639-556B-45FA-AF13-20C8271DE4C4}"/>
              </a:ext>
            </a:extLst>
          </p:cNvPr>
          <p:cNvSpPr/>
          <p:nvPr/>
        </p:nvSpPr>
        <p:spPr>
          <a:xfrm>
            <a:off x="789601" y="1415441"/>
            <a:ext cx="1850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A. Hörverstehen</a:t>
            </a:r>
            <a:endParaRPr lang="de-DE" sz="2000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B458A65-684E-48F6-BC23-44E01E569F29}"/>
              </a:ext>
            </a:extLst>
          </p:cNvPr>
          <p:cNvSpPr/>
          <p:nvPr/>
        </p:nvSpPr>
        <p:spPr>
          <a:xfrm>
            <a:off x="789601" y="1815551"/>
            <a:ext cx="112448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drei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Teilaufgaben;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ohne Formatwechsel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den einzelnen Teilen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Hörzeit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max. 5 Minuten pro Dokument;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8-10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Minuten für einen gesamten Durchgang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Zuordnungsaufgaben (MM); Multiple-Choice-Aufgaben (MCQ); Kurzantworten (SAQ)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Hörintentionen: Globalverstehen (MM); Detail- und Selektivverstehen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keine Bindung an die Themenfelder des ländergemeinsamen Abiturs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authentische Hörtexte, z. B. Radioreportagen, Interviews, Hörbücher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Bewertung mit BE, die wie bisher in NP umgerechnet werden</a:t>
            </a:r>
          </a:p>
        </p:txBody>
      </p:sp>
    </p:spTree>
    <p:extLst>
      <p:ext uri="{BB962C8B-B14F-4D97-AF65-F5344CB8AC3E}">
        <p14:creationId xmlns:p14="http://schemas.microsoft.com/office/powerpoint/2010/main" val="377775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29934B8-412A-4E6C-A897-FB9ABB1FBF05}"/>
              </a:ext>
            </a:extLst>
          </p:cNvPr>
          <p:cNvSpPr/>
          <p:nvPr/>
        </p:nvSpPr>
        <p:spPr>
          <a:xfrm>
            <a:off x="754426" y="1722613"/>
            <a:ext cx="11305318" cy="480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je ein nicht-literarischer oder literarischer Text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zur Auswahl durch die Prüflinge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Teilaufgabe 1 =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AFB I (z. B.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présentez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Teilaufgabe 2 = AFB II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(z. B.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analysez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caractérisez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Teilaufgabe 3.1 und 3.2 = AFB III </a:t>
            </a:r>
          </a:p>
          <a:p>
            <a:pPr marL="744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Auswahl durch die Prüflinge</a:t>
            </a:r>
          </a:p>
          <a:p>
            <a:pPr marL="744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Teilaufgabe mit Rückbezug auf den </a:t>
            </a:r>
            <a:r>
              <a:rPr lang="de-DE" sz="16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zugrundeliegenden Text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(i.d.R. Stellungnahme)</a:t>
            </a:r>
          </a:p>
          <a:p>
            <a:pPr marL="744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Teilaufgabe mit Rückbezug auf den zugrundeliegenden Text oder dessen Thema (i.d.R. gestaltendes Schreiben)</a:t>
            </a:r>
          </a:p>
          <a:p>
            <a:pPr marL="7447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mind. einmal Adressaten- und Situationsbezug; vielfältige Zieltextformate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Bindung an die verbindlich zu behandelnden </a:t>
            </a:r>
            <a:r>
              <a:rPr lang="de-DE" sz="20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Themenfelder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des ländergemeinsamen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Abiturs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Bewertungsraster</a:t>
            </a:r>
            <a:r>
              <a:rPr lang="de-DE" sz="2000" noProof="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Inhalt / Sprache für jede Teilaufgabe; Gewichtung der Prüfungsteile s. Angabe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4C250D0-5E4D-3EB2-89A7-B549FD9F1468}"/>
              </a:ext>
            </a:extLst>
          </p:cNvPr>
          <p:cNvSpPr/>
          <p:nvPr/>
        </p:nvSpPr>
        <p:spPr>
          <a:xfrm>
            <a:off x="754426" y="1322503"/>
            <a:ext cx="1460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B. Schreiben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93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4CAAB70-59C5-4045-903D-4B251BC592FD}"/>
              </a:ext>
            </a:extLst>
          </p:cNvPr>
          <p:cNvSpPr/>
          <p:nvPr/>
        </p:nvSpPr>
        <p:spPr>
          <a:xfrm>
            <a:off x="814380" y="1881300"/>
            <a:ext cx="10341204" cy="329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eine Aufgabe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ein oder mehrere,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ggf. auch diskontinuierliche deutsche Ausgangstexte von max. 650 Wörtern Länge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situative Einbettung mit Nennung des Adressaten und der Zieltextsorte in der Zielsprache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lediglich Angabe der Länge des Ausgangstextes, aber keine Angabe der Länge des Zieltextes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keine Bindung an die Themenfelder des ländergemeinsamen Abiturs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Bewertungsraster für Sprache und Inhalt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7711DCC-9098-DCC6-583C-71F7A70E7D27}"/>
              </a:ext>
            </a:extLst>
          </p:cNvPr>
          <p:cNvSpPr/>
          <p:nvPr/>
        </p:nvSpPr>
        <p:spPr>
          <a:xfrm>
            <a:off x="789601" y="1415441"/>
            <a:ext cx="2004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C. Sprachmittlung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23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FAABA9-AD63-4FED-8B26-75238B8B34E8}"/>
              </a:ext>
            </a:extLst>
          </p:cNvPr>
          <p:cNvSpPr/>
          <p:nvPr/>
        </p:nvSpPr>
        <p:spPr>
          <a:xfrm>
            <a:off x="635429" y="3152001"/>
            <a:ext cx="11723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Lernbereiche des Lehrplans</a:t>
            </a: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642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1A0F52AB-00EB-964B-52BE-BDB53857B6BE}"/>
              </a:ext>
            </a:extLst>
          </p:cNvPr>
          <p:cNvSpPr/>
          <p:nvPr/>
        </p:nvSpPr>
        <p:spPr>
          <a:xfrm>
            <a:off x="4681619" y="3934807"/>
            <a:ext cx="545107" cy="19694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70822A-670A-49E5-9498-CF338624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7" y="1265076"/>
            <a:ext cx="5303980" cy="5608806"/>
          </a:xfrm>
          <a:prstGeom prst="rect">
            <a:avLst/>
          </a:prstGeom>
        </p:spPr>
      </p:pic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1A0F52AB-00EB-964B-52BE-BDB53857B6BE}"/>
              </a:ext>
            </a:extLst>
          </p:cNvPr>
          <p:cNvSpPr/>
          <p:nvPr/>
        </p:nvSpPr>
        <p:spPr>
          <a:xfrm>
            <a:off x="2757974" y="3080121"/>
            <a:ext cx="545107" cy="19694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1A0F52AB-00EB-964B-52BE-BDB53857B6BE}"/>
              </a:ext>
            </a:extLst>
          </p:cNvPr>
          <p:cNvSpPr/>
          <p:nvPr/>
        </p:nvSpPr>
        <p:spPr>
          <a:xfrm>
            <a:off x="541593" y="3847543"/>
            <a:ext cx="545107" cy="19694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1A0F52AB-00EB-964B-52BE-BDB53857B6BE}"/>
              </a:ext>
            </a:extLst>
          </p:cNvPr>
          <p:cNvSpPr/>
          <p:nvPr/>
        </p:nvSpPr>
        <p:spPr>
          <a:xfrm>
            <a:off x="1989503" y="3536428"/>
            <a:ext cx="545107" cy="19694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8A4186-B14D-49A3-826D-1CFCABEC8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599" y="1265076"/>
            <a:ext cx="5895343" cy="54320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007A82-E409-4808-A1E2-B8D832A65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303" y="3901018"/>
            <a:ext cx="542591" cy="2011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EF109B2-78C9-4A07-B987-FA42992AC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075" y="1321171"/>
            <a:ext cx="548688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82558C-A4B8-4E9E-BAF4-7DE1182A2C58}"/>
              </a:ext>
            </a:extLst>
          </p:cNvPr>
          <p:cNvSpPr/>
          <p:nvPr/>
        </p:nvSpPr>
        <p:spPr>
          <a:xfrm>
            <a:off x="789601" y="1815551"/>
            <a:ext cx="9772454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Berücksichtigung von Politischer Bildung, Digitalisierung, Nachhaltigkeit, z.B. wichtige aktuelle Entwicklungen in Politik, Gesellschaft, Wirtschaft und Ökologie (z.B. Globalisierung und ihre Auswirkungen)</a:t>
            </a:r>
          </a:p>
          <a:p>
            <a:pPr marL="342900" lvl="1" indent="-342900" algn="just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Aktualisierungen aufgrund gesellschaftlicher Diskurse, z.B. Gesellschaft im Wandel, Geschlechterrollen, […], Verhältnis zwischen Frankreich bzw. Belgien und ehemaligen Kolonien, […]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81F6BFA-B32A-1815-37A2-94770CCBD257}"/>
              </a:ext>
            </a:extLst>
          </p:cNvPr>
          <p:cNvSpPr/>
          <p:nvPr/>
        </p:nvSpPr>
        <p:spPr>
          <a:xfrm>
            <a:off x="789601" y="1415441"/>
            <a:ext cx="2407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Neue Themengebiete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70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FAABA9-AD63-4FED-8B26-75238B8B34E8}"/>
              </a:ext>
            </a:extLst>
          </p:cNvPr>
          <p:cNvSpPr/>
          <p:nvPr/>
        </p:nvSpPr>
        <p:spPr>
          <a:xfrm>
            <a:off x="635429" y="3152001"/>
            <a:ext cx="11723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Grundlegendes</a:t>
            </a:r>
            <a:r>
              <a:rPr kumimoji="0" lang="de-DE" sz="3000" b="0" i="0" u="none" strike="noStrike" kern="0" cap="none" spc="0" normalizeH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und erhöhtes Anforderungsniveau (</a:t>
            </a:r>
            <a:r>
              <a:rPr kumimoji="0" lang="de-DE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gA</a:t>
            </a: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/ </a:t>
            </a:r>
            <a:r>
              <a:rPr kumimoji="0" lang="de-DE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eA</a:t>
            </a: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84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82558C-A4B8-4E9E-BAF4-7DE1182A2C58}"/>
              </a:ext>
            </a:extLst>
          </p:cNvPr>
          <p:cNvSpPr/>
          <p:nvPr/>
        </p:nvSpPr>
        <p:spPr>
          <a:xfrm>
            <a:off x="789601" y="1815551"/>
            <a:ext cx="9772454" cy="227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Länge der Texte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Komplexität / Abstraktion von Struktur, Inhalt und Sprache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Beherrschung der Fachsprache und der Methoden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Selbstständigkeit bei der Lösung der 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3EFA2B-5925-E93E-188C-2AF0B17E2F7A}"/>
              </a:ext>
            </a:extLst>
          </p:cNvPr>
          <p:cNvSpPr/>
          <p:nvPr/>
        </p:nvSpPr>
        <p:spPr>
          <a:xfrm>
            <a:off x="789601" y="1415441"/>
            <a:ext cx="2604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Differenzierung </a:t>
            </a:r>
            <a:r>
              <a:rPr lang="de-DE" sz="2000" dirty="0" err="1">
                <a:solidFill>
                  <a:srgbClr val="009051"/>
                </a:solidFill>
                <a:latin typeface="+mj-lt"/>
              </a:rPr>
              <a:t>gA</a:t>
            </a:r>
            <a:r>
              <a:rPr lang="de-DE" sz="2000" dirty="0">
                <a:solidFill>
                  <a:srgbClr val="009051"/>
                </a:solidFill>
                <a:latin typeface="+mj-lt"/>
              </a:rPr>
              <a:t> – </a:t>
            </a:r>
            <a:r>
              <a:rPr lang="de-DE" sz="2000" dirty="0" err="1">
                <a:solidFill>
                  <a:srgbClr val="009051"/>
                </a:solidFill>
                <a:latin typeface="+mj-lt"/>
              </a:rPr>
              <a:t>eA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758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4B5C66-2D7B-4578-949E-A93A0E73938C}"/>
              </a:ext>
            </a:extLst>
          </p:cNvPr>
          <p:cNvSpPr/>
          <p:nvPr/>
        </p:nvSpPr>
        <p:spPr>
          <a:xfrm>
            <a:off x="727249" y="1495379"/>
            <a:ext cx="1052659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kern="0" dirty="0" err="1">
                <a:solidFill>
                  <a:prstClr val="black"/>
                </a:solidFill>
                <a:latin typeface="+mj-lt"/>
              </a:rPr>
              <a:t>Französ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isch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in der Profil- und Leistungsstufe (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Jgst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12 / 13)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Rahmenbedingungen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Abiturprüfung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kern="0" dirty="0">
                <a:solidFill>
                  <a:prstClr val="black"/>
                </a:solidFill>
                <a:latin typeface="+mj-lt"/>
              </a:rPr>
              <a:t>Lernbereiche des Lehrplans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kern="0" dirty="0">
                <a:solidFill>
                  <a:prstClr val="black"/>
                </a:solidFill>
                <a:latin typeface="+mj-lt"/>
              </a:rPr>
              <a:t>G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rundlegendes und erhöhtes Anforderungsniveau (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gA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/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eA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)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Unterstützungsangebote</a:t>
            </a: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mit Beispielen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kern="0" dirty="0">
                <a:solidFill>
                  <a:prstClr val="black"/>
                </a:solidFill>
                <a:latin typeface="+mj-lt"/>
              </a:rPr>
              <a:t>Das neue W-Seminar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81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605ADBC-1048-4860-B49D-A77A08DBB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34666"/>
              </p:ext>
            </p:extLst>
          </p:nvPr>
        </p:nvGraphicFramePr>
        <p:xfrm>
          <a:off x="705173" y="1448830"/>
          <a:ext cx="10515600" cy="5333279"/>
        </p:xfrm>
        <a:graphic>
          <a:graphicData uri="http://schemas.openxmlformats.org/drawingml/2006/table">
            <a:tbl>
              <a:tblPr firstRow="1" bandRow="1"/>
              <a:tblGrid>
                <a:gridCol w="5255877">
                  <a:extLst>
                    <a:ext uri="{9D8B030D-6E8A-4147-A177-3AD203B41FA5}">
                      <a16:colId xmlns:a16="http://schemas.microsoft.com/office/drawing/2014/main" val="3860845996"/>
                    </a:ext>
                  </a:extLst>
                </a:gridCol>
                <a:gridCol w="5259723">
                  <a:extLst>
                    <a:ext uri="{9D8B030D-6E8A-4147-A177-3AD203B41FA5}">
                      <a16:colId xmlns:a16="http://schemas.microsoft.com/office/drawing/2014/main" val="434131922"/>
                    </a:ext>
                  </a:extLst>
                </a:gridCol>
              </a:tblGrid>
              <a:tr h="419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000" b="0" dirty="0" err="1">
                          <a:solidFill>
                            <a:srgbClr val="1A7950"/>
                          </a:solidFill>
                          <a:latin typeface="+mj-lt"/>
                          <a:cs typeface="Arial" panose="020B0604020202020204" pitchFamily="34" charset="0"/>
                        </a:rPr>
                        <a:t>gA</a:t>
                      </a:r>
                      <a:endParaRPr lang="en-GB" sz="2000" b="0" dirty="0">
                        <a:solidFill>
                          <a:srgbClr val="1A795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8" marR="91438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000" b="0" dirty="0" err="1">
                          <a:solidFill>
                            <a:srgbClr val="1A7950"/>
                          </a:solidFill>
                          <a:latin typeface="+mj-lt"/>
                          <a:cs typeface="Arial" panose="020B0604020202020204" pitchFamily="34" charset="0"/>
                        </a:rPr>
                        <a:t>eA</a:t>
                      </a:r>
                      <a:endParaRPr lang="en-GB" sz="2000" b="0" dirty="0">
                        <a:solidFill>
                          <a:srgbClr val="1A795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160745"/>
                  </a:ext>
                </a:extLst>
              </a:tr>
              <a:tr h="4913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Beschäftigung mit Paris (Grand Paris) und seiner Bedeutung für Frankreich,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centralisme</a:t>
                      </a:r>
                      <a:r>
                        <a:rPr lang="de-DE" sz="200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décentralisation</a:t>
                      </a:r>
                      <a:endParaRPr lang="de-DE" sz="20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Politik und Geschichte: Politische Parteien und Institutionen der V. Republik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tiefer gehende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Beschäftigung mit Paris (Grand Paris;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architecture</a:t>
                      </a:r>
                      <a:r>
                        <a:rPr lang="de-DE" sz="20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urbanisation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 und seiner Bedeutung für Frankreich,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centralisme</a:t>
                      </a:r>
                      <a:r>
                        <a:rPr lang="de-DE" sz="200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décentralisation</a:t>
                      </a:r>
                      <a:endParaRPr lang="de-DE" sz="20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Politik und Geschichte: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einige wichtige Etappen der französischen Geschichte, u.a. Absolutismus, Französische Revolution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Politische Parteien und Institutionen der V. Republik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Literatur: […]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ein Werk des 17., 18. oder 19. Jahrhunderts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450172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FD66E26A-2563-42F9-9AF2-D2A2C6C55F58}"/>
              </a:ext>
            </a:extLst>
          </p:cNvPr>
          <p:cNvSpPr/>
          <p:nvPr/>
        </p:nvSpPr>
        <p:spPr>
          <a:xfrm rot="281560">
            <a:off x="5673318" y="213007"/>
            <a:ext cx="6337080" cy="1571982"/>
          </a:xfrm>
          <a:prstGeom prst="ellipse">
            <a:avLst/>
          </a:prstGeom>
          <a:solidFill>
            <a:srgbClr val="99FF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de-DE" sz="1600" kern="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vertiefte Auseinandersetzung</a:t>
            </a:r>
            <a:endParaRPr lang="en-GB" sz="1600" kern="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Ergänzung</a:t>
            </a:r>
            <a:r>
              <a:rPr lang="en-GB" sz="1600" kern="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von </a:t>
            </a: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Themen</a:t>
            </a:r>
            <a:endParaRPr lang="en-GB" sz="1600" kern="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höhere</a:t>
            </a:r>
            <a:r>
              <a:rPr lang="en-GB" sz="1600" kern="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Komplexität</a:t>
            </a:r>
            <a:r>
              <a:rPr lang="en-GB" sz="1600" kern="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der </a:t>
            </a: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Themen</a:t>
            </a:r>
            <a:endParaRPr lang="en-GB" sz="1600" kern="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größere</a:t>
            </a:r>
            <a:r>
              <a:rPr lang="en-GB" sz="1600" kern="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Vielfalt</a:t>
            </a:r>
            <a:r>
              <a:rPr lang="en-GB" sz="1600" kern="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der </a:t>
            </a:r>
            <a:r>
              <a:rPr lang="en-GB" sz="1600" kern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Themen</a:t>
            </a:r>
            <a:endParaRPr lang="de-DE" sz="1600" kern="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31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0E1FC1A-3977-43B3-9D2C-14A8EE4C2705}"/>
              </a:ext>
            </a:extLst>
          </p:cNvPr>
          <p:cNvSpPr/>
          <p:nvPr/>
        </p:nvSpPr>
        <p:spPr>
          <a:xfrm>
            <a:off x="789601" y="1815551"/>
            <a:ext cx="10292304" cy="242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000" i="0" u="none" strike="noStrike" kern="0" cap="none" spc="0" normalizeH="0" baseline="0" noProof="0" dirty="0" err="1">
                <a:ln>
                  <a:noFill/>
                </a:ln>
                <a:solidFill>
                  <a:srgbClr val="1A7950"/>
                </a:solidFill>
                <a:effectLst/>
                <a:uLnTx/>
                <a:uFillTx/>
                <a:latin typeface="+mj-lt"/>
              </a:rPr>
              <a:t>gA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erschließen authentische Texte unterschiedlicher Textsorten und Entstehungszeiten auch zu abstrakteren Themen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(B2)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000" i="0" u="none" strike="noStrike" kern="0" cap="none" spc="0" normalizeH="0" baseline="0" noProof="0" dirty="0" err="1">
                <a:ln>
                  <a:noFill/>
                </a:ln>
                <a:solidFill>
                  <a:srgbClr val="1A7950"/>
                </a:solidFill>
                <a:effectLst/>
                <a:uLnTx/>
                <a:uFillTx/>
                <a:latin typeface="+mj-lt"/>
              </a:rPr>
              <a:t>eA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 erschließen 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+mj-lt"/>
              </a:rPr>
              <a:t>selbständig komplexe, anspruchsvolle und auch längere authentische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Texte unterschiedlicher Textsorten und Entstehungszeiten auch zu 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+mj-lt"/>
              </a:rPr>
              <a:t>wenig vertrauten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und abstrakteren Themen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(C1)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08D664-C9B3-0691-94B6-1D27BA1D17F4}"/>
              </a:ext>
            </a:extLst>
          </p:cNvPr>
          <p:cNvSpPr/>
          <p:nvPr/>
        </p:nvSpPr>
        <p:spPr>
          <a:xfrm>
            <a:off x="789601" y="1415441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Leseverstehen (Beispiel)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51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D443026-6011-4723-9BA5-6AAF177C0845}"/>
              </a:ext>
            </a:extLst>
          </p:cNvPr>
          <p:cNvSpPr/>
          <p:nvPr/>
        </p:nvSpPr>
        <p:spPr>
          <a:xfrm>
            <a:off x="707010" y="1323661"/>
            <a:ext cx="8037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9051"/>
                </a:solidFill>
                <a:latin typeface="+mj-lt"/>
              </a:rPr>
              <a:t>Text- und Medienkompetenzen (Beispiel)</a:t>
            </a:r>
            <a:endParaRPr lang="de-DE" sz="2000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2526F9-772B-4D59-AF03-4F80D1526FC0}"/>
              </a:ext>
            </a:extLst>
          </p:cNvPr>
          <p:cNvSpPr/>
          <p:nvPr/>
        </p:nvSpPr>
        <p:spPr>
          <a:xfrm>
            <a:off x="707010" y="1723771"/>
            <a:ext cx="10589640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-"/>
            </a:pPr>
            <a:r>
              <a:rPr lang="de-DE" sz="2000" dirty="0" err="1">
                <a:solidFill>
                  <a:srgbClr val="1A79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gA</a:t>
            </a:r>
            <a:r>
              <a:rPr lang="de-DE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analysieren und deuten mithilfe sprachlichen, inhaltlichen sowie textsortenspezifischen und ggf. stilistisch-rhetorischen Wissens literarische und nicht-literarische aufgabenbezogen und belegen die gewonnenen Aussagen am Text </a:t>
            </a:r>
            <a:r>
              <a:rPr lang="de-DE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(B2)</a:t>
            </a:r>
            <a:endParaRPr lang="de-DE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-"/>
            </a:pPr>
            <a:r>
              <a:rPr lang="de-DE" sz="2000" dirty="0" err="1">
                <a:solidFill>
                  <a:srgbClr val="1A79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de-DE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0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analysieren und deuten mithilfe </a:t>
            </a:r>
            <a:r>
              <a:rPr lang="de-DE" sz="2000" dirty="0">
                <a:highlight>
                  <a:srgbClr val="00FF00"/>
                </a:highligh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tiefer gehenden</a:t>
            </a:r>
            <a:r>
              <a:rPr lang="de-DE" sz="2000" dirty="0">
                <a:solidFill>
                  <a:srgbClr val="1A79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sprachlichen, inhaltlichen sowie textsortenspezifischen und ggf. stilistisch-rhetorischen Wissens literarische und nicht-literarische Texte</a:t>
            </a:r>
            <a:r>
              <a:rPr lang="de-DE" sz="2000" i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aufgabenbezogen und belegen die gewonnenen Aussagen </a:t>
            </a:r>
            <a:r>
              <a:rPr lang="de-DE" sz="2000" dirty="0">
                <a:highlight>
                  <a:srgbClr val="00FF00"/>
                </a:highligh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präzise</a:t>
            </a:r>
            <a:r>
              <a:rPr lang="de-DE" sz="2000" dirty="0">
                <a:solidFill>
                  <a:srgbClr val="1A79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am Text </a:t>
            </a:r>
            <a:r>
              <a:rPr lang="de-DE" sz="20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(B2+)</a:t>
            </a:r>
          </a:p>
        </p:txBody>
      </p:sp>
    </p:spTree>
    <p:extLst>
      <p:ext uri="{BB962C8B-B14F-4D97-AF65-F5344CB8AC3E}">
        <p14:creationId xmlns:p14="http://schemas.microsoft.com/office/powerpoint/2010/main" val="50940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CD9F1B8-41F1-4DA1-9CC1-A67F7DC3BCDA}"/>
              </a:ext>
            </a:extLst>
          </p:cNvPr>
          <p:cNvSpPr/>
          <p:nvPr/>
        </p:nvSpPr>
        <p:spPr>
          <a:xfrm>
            <a:off x="828832" y="3152001"/>
            <a:ext cx="4036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Unterstützungsangebote</a:t>
            </a: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960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05D3530-E50C-4FC1-97D0-1FE1BDCD3C48}"/>
              </a:ext>
            </a:extLst>
          </p:cNvPr>
          <p:cNvSpPr/>
          <p:nvPr/>
        </p:nvSpPr>
        <p:spPr>
          <a:xfrm>
            <a:off x="773702" y="1287880"/>
            <a:ext cx="11085922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4"/>
              </a:rPr>
              <a:t>Illustrierende Prüfungsaufgaben für das schriftliche Abitur in Bayern ab 2026 inkl. Erläuterungen und Hinweisen zum Kolloquium</a:t>
            </a:r>
            <a:endParaRPr lang="de-DE" sz="20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sym typeface="Wingdings" pitchFamily="2" charset="2"/>
                <a:hlinkClick r:id="rId5"/>
              </a:rPr>
              <a:t>Aufgaben des 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5"/>
              </a:rPr>
              <a:t>Serviceteil Französisch </a:t>
            </a:r>
            <a:endParaRPr lang="de-DE" sz="2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Lehrwerke</a:t>
            </a: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frühere Prüfungsaufgaben (E, F) aus dem 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6"/>
              </a:rPr>
              <a:t>ländergemeinsamen Aufgabenpool (Institut für Qualitätsentwicklung im Bildungswesen) </a:t>
            </a:r>
            <a:endParaRPr lang="de-DE" sz="20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7"/>
              </a:rPr>
              <a:t>Aufgabenbeispiele (E, F) der Bildungsstandards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endParaRPr lang="de-DE" sz="2000" dirty="0">
              <a:solidFill>
                <a:prstClr val="black"/>
              </a:solidFill>
              <a:latin typeface="+mj-lt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698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CD9F1B8-41F1-4DA1-9CC1-A67F7DC3BCDA}"/>
              </a:ext>
            </a:extLst>
          </p:cNvPr>
          <p:cNvSpPr/>
          <p:nvPr/>
        </p:nvSpPr>
        <p:spPr>
          <a:xfrm>
            <a:off x="828832" y="3152001"/>
            <a:ext cx="34291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Das neue W-Seminar</a:t>
            </a: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924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05D3530-E50C-4FC1-97D0-1FE1BDCD3C48}"/>
              </a:ext>
            </a:extLst>
          </p:cNvPr>
          <p:cNvSpPr/>
          <p:nvPr/>
        </p:nvSpPr>
        <p:spPr>
          <a:xfrm>
            <a:off x="820124" y="1546114"/>
            <a:ext cx="1108592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de-DE" sz="2000" dirty="0">
                <a:solidFill>
                  <a:srgbClr val="1A7950"/>
                </a:solidFill>
                <a:latin typeface="+mj-lt"/>
              </a:rPr>
              <a:t>Neuakzentuierungen im W-Seminar</a:t>
            </a:r>
            <a:endParaRPr lang="de-DE" sz="2000" dirty="0">
              <a:solidFill>
                <a:srgbClr val="1A7950"/>
              </a:solidFill>
              <a:latin typeface="+mj-lt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2D523-E0B9-86AB-5224-18786D9624A3}"/>
              </a:ext>
            </a:extLst>
          </p:cNvPr>
          <p:cNvSpPr txBox="1"/>
          <p:nvPr/>
        </p:nvSpPr>
        <p:spPr>
          <a:xfrm>
            <a:off x="786385" y="2890634"/>
            <a:ext cx="455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j-lt"/>
              </a:rPr>
              <a:t>Vorentlastung durch die Wissenschaftswoche in Jahrgangsstufe 11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7EB8A6-4C42-1D5A-F405-3E9E7CDF6741}"/>
              </a:ext>
            </a:extLst>
          </p:cNvPr>
          <p:cNvSpPr txBox="1"/>
          <p:nvPr/>
        </p:nvSpPr>
        <p:spPr>
          <a:xfrm>
            <a:off x="7043881" y="2873061"/>
            <a:ext cx="47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j-lt"/>
              </a:rPr>
              <a:t>Studienerkundungstag mit Brückenfunktion zwischen Schule und Hochschule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589C01-CE57-EF6E-1F86-55E428B096DF}"/>
              </a:ext>
            </a:extLst>
          </p:cNvPr>
          <p:cNvSpPr txBox="1"/>
          <p:nvPr/>
        </p:nvSpPr>
        <p:spPr>
          <a:xfrm>
            <a:off x="820124" y="3728835"/>
            <a:ext cx="4432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j-lt"/>
              </a:rPr>
              <a:t>erhöhte Verbindlichkeit durch Fach- und Jahrgangsstufenprofil sowie Fachlehrplan inkl. LIS-Aufgaben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255FE4-5E74-2856-4639-2FF48E2412CB}"/>
              </a:ext>
            </a:extLst>
          </p:cNvPr>
          <p:cNvSpPr txBox="1"/>
          <p:nvPr/>
        </p:nvSpPr>
        <p:spPr>
          <a:xfrm>
            <a:off x="7121183" y="3789120"/>
            <a:ext cx="474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j-lt"/>
              </a:rPr>
              <a:t>kontinuierliche gemeinsame Betrachtung des Rahmenthemas</a:t>
            </a:r>
          </a:p>
        </p:txBody>
      </p:sp>
      <p:pic>
        <p:nvPicPr>
          <p:cNvPr id="9" name="Grafik 8" descr="Balkendiagramm mit Aufwärtstrend Silhouette">
            <a:extLst>
              <a:ext uri="{FF2B5EF4-FFF2-40B4-BE49-F238E27FC236}">
                <a16:creationId xmlns:a16="http://schemas.microsoft.com/office/drawing/2014/main" id="{4FDEB653-F6CC-EF95-30E4-C08D704CF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6469" y="2802280"/>
            <a:ext cx="863484" cy="914400"/>
          </a:xfrm>
          <a:prstGeom prst="rect">
            <a:avLst/>
          </a:prstGeom>
        </p:spPr>
      </p:pic>
      <p:pic>
        <p:nvPicPr>
          <p:cNvPr id="10" name="Grafik 9" descr="Brückenszenerie Silhouette">
            <a:extLst>
              <a:ext uri="{FF2B5EF4-FFF2-40B4-BE49-F238E27FC236}">
                <a16:creationId xmlns:a16="http://schemas.microsoft.com/office/drawing/2014/main" id="{6D353944-6DB9-EB7D-5989-E13DC643F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4969" y="2752565"/>
            <a:ext cx="798912" cy="833797"/>
          </a:xfrm>
          <a:prstGeom prst="rect">
            <a:avLst/>
          </a:prstGeom>
        </p:spPr>
      </p:pic>
      <p:pic>
        <p:nvPicPr>
          <p:cNvPr id="11" name="Grafik 10" descr="Dokument Silhouette">
            <a:extLst>
              <a:ext uri="{FF2B5EF4-FFF2-40B4-BE49-F238E27FC236}">
                <a16:creationId xmlns:a16="http://schemas.microsoft.com/office/drawing/2014/main" id="{5B5DB70B-0297-5186-2934-0433DDAC4E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1453" y="3725143"/>
            <a:ext cx="953516" cy="835840"/>
          </a:xfrm>
          <a:prstGeom prst="rect">
            <a:avLst/>
          </a:prstGeom>
        </p:spPr>
      </p:pic>
      <p:pic>
        <p:nvPicPr>
          <p:cNvPr id="12" name="Grafik 11" descr="Gruppenbrainstorming mit einfarbiger Füllung">
            <a:extLst>
              <a:ext uri="{FF2B5EF4-FFF2-40B4-BE49-F238E27FC236}">
                <a16:creationId xmlns:a16="http://schemas.microsoft.com/office/drawing/2014/main" id="{F9341B7E-035A-3C63-F882-0A01922633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7667" y="3598520"/>
            <a:ext cx="953516" cy="9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0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97797" y="1472837"/>
            <a:ext cx="4759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1A7950"/>
                </a:solidFill>
                <a:latin typeface="+mj-lt"/>
              </a:rPr>
              <a:t>Erhöhte Verbindlichkeit und Vergleichbarkeit</a:t>
            </a: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60927FDE-DDAE-CE26-2EA2-BBBE166AE0E9}"/>
              </a:ext>
            </a:extLst>
          </p:cNvPr>
          <p:cNvSpPr/>
          <p:nvPr/>
        </p:nvSpPr>
        <p:spPr>
          <a:xfrm>
            <a:off x="697797" y="2008244"/>
            <a:ext cx="9683087" cy="530087"/>
          </a:xfrm>
          <a:prstGeom prst="roundRect">
            <a:avLst/>
          </a:prstGeom>
          <a:solidFill>
            <a:srgbClr val="C1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eigenes Fachprofil des W-Seminars</a:t>
            </a:r>
          </a:p>
        </p:txBody>
      </p:sp>
      <p:sp>
        <p:nvSpPr>
          <p:cNvPr id="8" name="Rechteck: abgerundete Ecken 3">
            <a:extLst>
              <a:ext uri="{FF2B5EF4-FFF2-40B4-BE49-F238E27FC236}">
                <a16:creationId xmlns:a16="http://schemas.microsoft.com/office/drawing/2014/main" id="{F777D8AE-0FDC-8D5B-F39E-7ADE1F4E32FD}"/>
              </a:ext>
            </a:extLst>
          </p:cNvPr>
          <p:cNvSpPr/>
          <p:nvPr/>
        </p:nvSpPr>
        <p:spPr>
          <a:xfrm>
            <a:off x="697798" y="2749884"/>
            <a:ext cx="9683087" cy="5300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eigene Grundlegende Kompetenzen des W-Seminars</a:t>
            </a:r>
          </a:p>
        </p:txBody>
      </p: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FFCBB41B-F684-96AA-1D66-807F50472008}"/>
              </a:ext>
            </a:extLst>
          </p:cNvPr>
          <p:cNvSpPr/>
          <p:nvPr/>
        </p:nvSpPr>
        <p:spPr>
          <a:xfrm>
            <a:off x="697796" y="3520644"/>
            <a:ext cx="9683087" cy="5300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eigener Fachlehrplan</a:t>
            </a:r>
          </a:p>
        </p:txBody>
      </p:sp>
    </p:spTree>
    <p:extLst>
      <p:ext uri="{BB962C8B-B14F-4D97-AF65-F5344CB8AC3E}">
        <p14:creationId xmlns:p14="http://schemas.microsoft.com/office/powerpoint/2010/main" val="1882509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: abgerundete Ecken 4">
            <a:extLst>
              <a:ext uri="{FF2B5EF4-FFF2-40B4-BE49-F238E27FC236}">
                <a16:creationId xmlns:a16="http://schemas.microsoft.com/office/drawing/2014/main" id="{60927FDE-DDAE-CE26-2EA2-BBBE166AE0E9}"/>
              </a:ext>
            </a:extLst>
          </p:cNvPr>
          <p:cNvSpPr/>
          <p:nvPr/>
        </p:nvSpPr>
        <p:spPr>
          <a:xfrm>
            <a:off x="634999" y="1344228"/>
            <a:ext cx="10642600" cy="530087"/>
          </a:xfrm>
          <a:prstGeom prst="roundRect">
            <a:avLst/>
          </a:prstGeom>
          <a:solidFill>
            <a:srgbClr val="C1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eigenes Fachprofil des W-Seminars</a:t>
            </a:r>
          </a:p>
        </p:txBody>
      </p:sp>
      <p:sp>
        <p:nvSpPr>
          <p:cNvPr id="7" name="Rechteck: abgerundete Ecken 5">
            <a:extLst>
              <a:ext uri="{FF2B5EF4-FFF2-40B4-BE49-F238E27FC236}">
                <a16:creationId xmlns:a16="http://schemas.microsoft.com/office/drawing/2014/main" id="{228377DA-5DEF-DDCC-A680-14EEF9410EC9}"/>
              </a:ext>
            </a:extLst>
          </p:cNvPr>
          <p:cNvSpPr/>
          <p:nvPr/>
        </p:nvSpPr>
        <p:spPr>
          <a:xfrm>
            <a:off x="634999" y="1993900"/>
            <a:ext cx="10642600" cy="4064000"/>
          </a:xfrm>
          <a:prstGeom prst="roundRect">
            <a:avLst/>
          </a:prstGeom>
          <a:solidFill>
            <a:schemeClr val="bg1"/>
          </a:solidFill>
          <a:ln>
            <a:solidFill>
              <a:srgbClr val="C1ED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Vermittlung wissenschaftlicher Arbeitsweisen durch Vertiefung gymnasialer Fach- und Methodenkompetenzen 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Untersuchung einer Frage- bzw. Problemstellung innerhalb eines Leitfachs aus dem Pflicht- oder Wahlpflichtbereich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kritische Auseinandersetzung mit Fachliteratur sowie Analyse, Vergleich und Bewertung vielschichtiger Sachverhalte 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Reflexion und adressatengerechte Präsentation der Arbeitsergebnisse 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Beitrag zur Studien- und Berufsorientierung</a:t>
            </a:r>
          </a:p>
        </p:txBody>
      </p:sp>
    </p:spTree>
    <p:extLst>
      <p:ext uri="{BB962C8B-B14F-4D97-AF65-F5344CB8AC3E}">
        <p14:creationId xmlns:p14="http://schemas.microsoft.com/office/powerpoint/2010/main" val="415232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777D8AE-0FDC-8D5B-F39E-7ADE1F4E32FD}"/>
              </a:ext>
            </a:extLst>
          </p:cNvPr>
          <p:cNvSpPr/>
          <p:nvPr/>
        </p:nvSpPr>
        <p:spPr>
          <a:xfrm>
            <a:off x="660399" y="1443743"/>
            <a:ext cx="10858501" cy="5300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eigene Grundlegende Kompetenzen des W-Seminars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28377DA-5DEF-DDCC-A680-14EEF9410EC9}"/>
              </a:ext>
            </a:extLst>
          </p:cNvPr>
          <p:cNvSpPr/>
          <p:nvPr/>
        </p:nvSpPr>
        <p:spPr>
          <a:xfrm>
            <a:off x="660400" y="2095500"/>
            <a:ext cx="10858500" cy="3962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latin typeface="+mj-lt"/>
              </a:rPr>
              <a:t>Die Schülerinnen und Schüler …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setzen sich gemeinsam in einem Leitfach mit dem Rahmenthema des W-Seminars nach wissenschaftlichen Gesichtspunkten auseinander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verfassen eine wissenschaftliche Arbeit zu einer Frage- bzw. Problemstellung innerhalb des Rahmenthemas […]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präsentieren die Ergebnisse ihrer wissenschaftlichen Arbeit sach- und adressatengerecht und beantworten Fragen in einem Prüfungsgespräch 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erhalten im Rahmen der Studienerkundung (in Kombination mit dem Aufbaumodul zur beruflichen Orientierung) Einblicke in universitäres Arbeiten […].</a:t>
            </a:r>
          </a:p>
        </p:txBody>
      </p:sp>
    </p:spTree>
    <p:extLst>
      <p:ext uri="{BB962C8B-B14F-4D97-AF65-F5344CB8AC3E}">
        <p14:creationId xmlns:p14="http://schemas.microsoft.com/office/powerpoint/2010/main" val="10575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E435B68-A586-43F1-8627-C114BA2CD26F}"/>
              </a:ext>
            </a:extLst>
          </p:cNvPr>
          <p:cNvSpPr/>
          <p:nvPr/>
        </p:nvSpPr>
        <p:spPr>
          <a:xfrm>
            <a:off x="791480" y="3074138"/>
            <a:ext cx="88873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3000" kern="0" dirty="0">
                <a:solidFill>
                  <a:srgbClr val="009051"/>
                </a:solidFill>
                <a:latin typeface="Calibri Light"/>
              </a:rPr>
              <a:t>Französisch in der Profil- und Leistungsstufe (</a:t>
            </a:r>
            <a:r>
              <a:rPr lang="de-DE" sz="3000" kern="0" dirty="0" err="1">
                <a:solidFill>
                  <a:srgbClr val="009051"/>
                </a:solidFill>
                <a:latin typeface="Calibri Light"/>
              </a:rPr>
              <a:t>Jgst</a:t>
            </a:r>
            <a:r>
              <a:rPr lang="de-DE" sz="3000" kern="0" dirty="0">
                <a:solidFill>
                  <a:srgbClr val="009051"/>
                </a:solidFill>
                <a:latin typeface="Calibri Light"/>
              </a:rPr>
              <a:t>. 12/13)</a:t>
            </a:r>
            <a:endParaRPr lang="de-DE" sz="3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48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: abgerundete Ecken 3">
            <a:extLst>
              <a:ext uri="{FF2B5EF4-FFF2-40B4-BE49-F238E27FC236}">
                <a16:creationId xmlns:a16="http://schemas.microsoft.com/office/drawing/2014/main" id="{FFCBB41B-F684-96AA-1D66-807F50472008}"/>
              </a:ext>
            </a:extLst>
          </p:cNvPr>
          <p:cNvSpPr/>
          <p:nvPr/>
        </p:nvSpPr>
        <p:spPr>
          <a:xfrm>
            <a:off x="700965" y="1319383"/>
            <a:ext cx="10790070" cy="5300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eigener Fachlehrplan</a:t>
            </a:r>
          </a:p>
        </p:txBody>
      </p:sp>
      <p:sp>
        <p:nvSpPr>
          <p:cNvPr id="8" name="Rechteck: abgerundete Ecken 5">
            <a:extLst>
              <a:ext uri="{FF2B5EF4-FFF2-40B4-BE49-F238E27FC236}">
                <a16:creationId xmlns:a16="http://schemas.microsoft.com/office/drawing/2014/main" id="{228377DA-5DEF-DDCC-A680-14EEF9410EC9}"/>
              </a:ext>
            </a:extLst>
          </p:cNvPr>
          <p:cNvSpPr/>
          <p:nvPr/>
        </p:nvSpPr>
        <p:spPr>
          <a:xfrm>
            <a:off x="830430" y="1978725"/>
            <a:ext cx="10660605" cy="24027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Symbol" pitchFamily="18" charset="2"/>
              <a:buChar char="-"/>
            </a:pPr>
            <a:endParaRPr lang="de-DE" sz="20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  <a:latin typeface="+mj-lt"/>
              </a:rPr>
              <a:t>Kompetenzerwartungen (in Auszügen)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Schülerinnen und Schüler …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planen den Arbeitsprozess […] realistisch, zielorientiert und reflektiert,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Setzen sich mit Chancen und Grenzen von Anwendungen Künstlicher Intelligenz  […] auseinander,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gewinnen relevante Erkenntnisse durch systematische Recherche […] und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bewerten und hinterfragen die […] Informationen nach wissenschaftlichen Kriterien.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9" name="Rechteck: abgerundete Ecken 5">
            <a:extLst>
              <a:ext uri="{FF2B5EF4-FFF2-40B4-BE49-F238E27FC236}">
                <a16:creationId xmlns:a16="http://schemas.microsoft.com/office/drawing/2014/main" id="{228377DA-5DEF-DDCC-A680-14EEF9410EC9}"/>
              </a:ext>
            </a:extLst>
          </p:cNvPr>
          <p:cNvSpPr/>
          <p:nvPr/>
        </p:nvSpPr>
        <p:spPr>
          <a:xfrm>
            <a:off x="830430" y="4510755"/>
            <a:ext cx="10660604" cy="204244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  <a:latin typeface="+mj-lt"/>
              </a:rPr>
              <a:t>Inhalte zu den Kompetenzen (in Auszügen)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systematisches Vorgehen, z.B. Entwicklung einer Leitfrage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fachwissenschaftliche Methoden, z. B. Quellenarbeit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Grundtechniken wissenschaftlichen Arbeitens, z. B. recherchieren, bibliographieren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Anwendung Künstlicher Intelligenz, z.B. Textgeneratoren</a:t>
            </a:r>
          </a:p>
        </p:txBody>
      </p:sp>
    </p:spTree>
    <p:extLst>
      <p:ext uri="{BB962C8B-B14F-4D97-AF65-F5344CB8AC3E}">
        <p14:creationId xmlns:p14="http://schemas.microsoft.com/office/powerpoint/2010/main" val="171362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02651" y="1378635"/>
            <a:ext cx="11213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1A7950"/>
                </a:solidFill>
                <a:latin typeface="+mj-lt"/>
              </a:rPr>
              <a:t>Studienerkundungstag als einer der fünf Projekttage des Aufbaumoduls zur beruflichen Orientierung (ABO)</a:t>
            </a:r>
          </a:p>
        </p:txBody>
      </p:sp>
      <p:sp>
        <p:nvSpPr>
          <p:cNvPr id="10" name="Rechteck: abgerundete Ecken 2">
            <a:extLst>
              <a:ext uri="{FF2B5EF4-FFF2-40B4-BE49-F238E27FC236}">
                <a16:creationId xmlns:a16="http://schemas.microsoft.com/office/drawing/2014/main" id="{88A2313A-147C-5CB2-B224-E778FC36DB70}"/>
              </a:ext>
            </a:extLst>
          </p:cNvPr>
          <p:cNvSpPr/>
          <p:nvPr/>
        </p:nvSpPr>
        <p:spPr>
          <a:xfrm>
            <a:off x="1797234" y="2095192"/>
            <a:ext cx="3915508" cy="376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+mj-lt"/>
              </a:rPr>
              <a:t>außerschulische Lernorte</a:t>
            </a:r>
          </a:p>
        </p:txBody>
      </p:sp>
      <p:sp>
        <p:nvSpPr>
          <p:cNvPr id="11" name="Rechteck: abgerundete Ecken 12">
            <a:extLst>
              <a:ext uri="{FF2B5EF4-FFF2-40B4-BE49-F238E27FC236}">
                <a16:creationId xmlns:a16="http://schemas.microsoft.com/office/drawing/2014/main" id="{134B9BE4-1024-BB4B-69B4-1FB8A0179575}"/>
              </a:ext>
            </a:extLst>
          </p:cNvPr>
          <p:cNvSpPr/>
          <p:nvPr/>
        </p:nvSpPr>
        <p:spPr>
          <a:xfrm>
            <a:off x="5927444" y="2070562"/>
            <a:ext cx="3915508" cy="376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+mj-lt"/>
              </a:rPr>
              <a:t>Organisation innerhalb der Schule</a:t>
            </a:r>
          </a:p>
        </p:txBody>
      </p:sp>
      <p:sp>
        <p:nvSpPr>
          <p:cNvPr id="12" name="Rechteck: abgerundete Ecken 14">
            <a:extLst>
              <a:ext uri="{FF2B5EF4-FFF2-40B4-BE49-F238E27FC236}">
                <a16:creationId xmlns:a16="http://schemas.microsoft.com/office/drawing/2014/main" id="{3520A2D1-AAAE-E769-EB87-DD8D19D6EF1E}"/>
              </a:ext>
            </a:extLst>
          </p:cNvPr>
          <p:cNvSpPr/>
          <p:nvPr/>
        </p:nvSpPr>
        <p:spPr>
          <a:xfrm>
            <a:off x="1789931" y="2566787"/>
            <a:ext cx="3922811" cy="769097"/>
          </a:xfrm>
          <a:prstGeom prst="roundRect">
            <a:avLst/>
          </a:pr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Besuch einer Vorlesung zum Rahmenthema des W-Seminars</a:t>
            </a:r>
          </a:p>
        </p:txBody>
      </p:sp>
      <p:sp>
        <p:nvSpPr>
          <p:cNvPr id="13" name="Rechteck: abgerundete Ecken 15">
            <a:extLst>
              <a:ext uri="{FF2B5EF4-FFF2-40B4-BE49-F238E27FC236}">
                <a16:creationId xmlns:a16="http://schemas.microsoft.com/office/drawing/2014/main" id="{C641A922-AE46-187F-7D33-D11996F34FBA}"/>
              </a:ext>
            </a:extLst>
          </p:cNvPr>
          <p:cNvSpPr/>
          <p:nvPr/>
        </p:nvSpPr>
        <p:spPr>
          <a:xfrm>
            <a:off x="1797234" y="3429000"/>
            <a:ext cx="3915508" cy="819328"/>
          </a:xfrm>
          <a:prstGeom prst="roundRect">
            <a:avLst/>
          </a:pr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Gespräch mit Lehrenden, Forschenden und Studierenden an Hochschulen</a:t>
            </a:r>
          </a:p>
        </p:txBody>
      </p:sp>
      <p:sp>
        <p:nvSpPr>
          <p:cNvPr id="14" name="Rechteck: abgerundete Ecken 20">
            <a:extLst>
              <a:ext uri="{FF2B5EF4-FFF2-40B4-BE49-F238E27FC236}">
                <a16:creationId xmlns:a16="http://schemas.microsoft.com/office/drawing/2014/main" id="{CF916B90-00DF-BF8B-FD62-9FCA5B719BB7}"/>
              </a:ext>
            </a:extLst>
          </p:cNvPr>
          <p:cNvSpPr/>
          <p:nvPr/>
        </p:nvSpPr>
        <p:spPr>
          <a:xfrm>
            <a:off x="1797234" y="4344941"/>
            <a:ext cx="3915508" cy="475534"/>
          </a:xfrm>
          <a:prstGeom prst="roundRect">
            <a:avLst/>
          </a:pr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Besuch einer externen Studienmesse</a:t>
            </a:r>
          </a:p>
        </p:txBody>
      </p:sp>
      <p:sp>
        <p:nvSpPr>
          <p:cNvPr id="15" name="Rechteck: abgerundete Ecken 16">
            <a:extLst>
              <a:ext uri="{FF2B5EF4-FFF2-40B4-BE49-F238E27FC236}">
                <a16:creationId xmlns:a16="http://schemas.microsoft.com/office/drawing/2014/main" id="{1325045D-AA11-4AEF-7538-FE6C6DA349D4}"/>
              </a:ext>
            </a:extLst>
          </p:cNvPr>
          <p:cNvSpPr/>
          <p:nvPr/>
        </p:nvSpPr>
        <p:spPr>
          <a:xfrm>
            <a:off x="1797234" y="4894359"/>
            <a:ext cx="3915508" cy="769096"/>
          </a:xfrm>
          <a:prstGeom prst="roundRect">
            <a:avLst/>
          </a:pr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themenspezifische Workshops, z. B. zu Studiengängen </a:t>
            </a:r>
          </a:p>
        </p:txBody>
      </p:sp>
      <p:sp>
        <p:nvSpPr>
          <p:cNvPr id="16" name="Rechteck: abgerundete Ecken 13">
            <a:extLst>
              <a:ext uri="{FF2B5EF4-FFF2-40B4-BE49-F238E27FC236}">
                <a16:creationId xmlns:a16="http://schemas.microsoft.com/office/drawing/2014/main" id="{98F26743-B756-2F97-057A-F31FC0940B10}"/>
              </a:ext>
            </a:extLst>
          </p:cNvPr>
          <p:cNvSpPr/>
          <p:nvPr/>
        </p:nvSpPr>
        <p:spPr>
          <a:xfrm>
            <a:off x="5927444" y="2567527"/>
            <a:ext cx="3915508" cy="7120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Expertenvorträge externer Referentinnen bzw. Referenten</a:t>
            </a:r>
          </a:p>
        </p:txBody>
      </p:sp>
      <p:sp>
        <p:nvSpPr>
          <p:cNvPr id="17" name="Rechteck: abgerundete Ecken 17">
            <a:extLst>
              <a:ext uri="{FF2B5EF4-FFF2-40B4-BE49-F238E27FC236}">
                <a16:creationId xmlns:a16="http://schemas.microsoft.com/office/drawing/2014/main" id="{BF06D4A3-FEA5-38E2-38E6-A605A83C7B9C}"/>
              </a:ext>
            </a:extLst>
          </p:cNvPr>
          <p:cNvSpPr/>
          <p:nvPr/>
        </p:nvSpPr>
        <p:spPr>
          <a:xfrm>
            <a:off x="5927444" y="3356198"/>
            <a:ext cx="3915508" cy="108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Vorträge der Bundesagentur für Arbeit zu Berufsbildern, die Rahmenthemen entsprechen</a:t>
            </a:r>
          </a:p>
        </p:txBody>
      </p:sp>
      <p:sp>
        <p:nvSpPr>
          <p:cNvPr id="18" name="Rechteck: abgerundete Ecken 18">
            <a:extLst>
              <a:ext uri="{FF2B5EF4-FFF2-40B4-BE49-F238E27FC236}">
                <a16:creationId xmlns:a16="http://schemas.microsoft.com/office/drawing/2014/main" id="{CCCF152A-0F0F-5CFF-AA9B-C76690B3C710}"/>
              </a:ext>
            </a:extLst>
          </p:cNvPr>
          <p:cNvSpPr/>
          <p:nvPr/>
        </p:nvSpPr>
        <p:spPr>
          <a:xfrm>
            <a:off x="5927444" y="4515205"/>
            <a:ext cx="3915508" cy="769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Organisation einer Studienmesse an der Schule</a:t>
            </a:r>
          </a:p>
          <a:p>
            <a:pPr algn="ctr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Rechteck: abgerundete Ecken 19">
            <a:extLst>
              <a:ext uri="{FF2B5EF4-FFF2-40B4-BE49-F238E27FC236}">
                <a16:creationId xmlns:a16="http://schemas.microsoft.com/office/drawing/2014/main" id="{0DC6D580-B329-2081-5A5A-6CD7F21BABCD}"/>
              </a:ext>
            </a:extLst>
          </p:cNvPr>
          <p:cNvSpPr/>
          <p:nvPr/>
        </p:nvSpPr>
        <p:spPr>
          <a:xfrm>
            <a:off x="5927444" y="5366895"/>
            <a:ext cx="3915508" cy="769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Angebot des Frühstudiums für besonders leistungsfähige Schülerinnen und Schüler</a:t>
            </a:r>
          </a:p>
        </p:txBody>
      </p:sp>
    </p:spTree>
    <p:extLst>
      <p:ext uri="{BB962C8B-B14F-4D97-AF65-F5344CB8AC3E}">
        <p14:creationId xmlns:p14="http://schemas.microsoft.com/office/powerpoint/2010/main" val="3774499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02651" y="1378635"/>
            <a:ext cx="11213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1A7950"/>
                </a:solidFill>
                <a:latin typeface="+mj-lt"/>
              </a:rPr>
              <a:t>Kontinuierliche Betrachtung des Rahmenthemas</a:t>
            </a:r>
          </a:p>
        </p:txBody>
      </p:sp>
      <p:pic>
        <p:nvPicPr>
          <p:cNvPr id="20" name="Grafik 19" descr="Pfeil mit einer Linie: Kurve im Uhrzeigersinn mit einfarbiger Füllung">
            <a:extLst>
              <a:ext uri="{FF2B5EF4-FFF2-40B4-BE49-F238E27FC236}">
                <a16:creationId xmlns:a16="http://schemas.microsoft.com/office/drawing/2014/main" id="{FF0AEF82-D53C-42E5-B0EC-DF38390D7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053997">
            <a:off x="2422186" y="1641846"/>
            <a:ext cx="3247644" cy="3247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hteck: abgerundete Ecken 7">
            <a:extLst>
              <a:ext uri="{FF2B5EF4-FFF2-40B4-BE49-F238E27FC236}">
                <a16:creationId xmlns:a16="http://schemas.microsoft.com/office/drawing/2014/main" id="{FFAA8FF3-4E9A-7622-CF7E-41C79286A029}"/>
              </a:ext>
            </a:extLst>
          </p:cNvPr>
          <p:cNvSpPr/>
          <p:nvPr/>
        </p:nvSpPr>
        <p:spPr>
          <a:xfrm>
            <a:off x="5623819" y="2221761"/>
            <a:ext cx="5800259" cy="9118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gegenseitige Unterstützung und Motivation durch gemeinsame Arbeit an übergeordneter Leitfrage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hteck: abgerundete Ecken 3">
            <a:extLst>
              <a:ext uri="{FF2B5EF4-FFF2-40B4-BE49-F238E27FC236}">
                <a16:creationId xmlns:a16="http://schemas.microsoft.com/office/drawing/2014/main" id="{62AEBA56-21B4-161A-2930-00A1F06FE21B}"/>
              </a:ext>
            </a:extLst>
          </p:cNvPr>
          <p:cNvSpPr/>
          <p:nvPr/>
        </p:nvSpPr>
        <p:spPr>
          <a:xfrm>
            <a:off x="540118" y="4792754"/>
            <a:ext cx="5800259" cy="914401"/>
          </a:xfrm>
          <a:prstGeom prst="roundRect">
            <a:avLst/>
          </a:pr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wissenschaftlicher Erkenntnisgewinn durch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Reflexion, Diskussion und fachlichen Austausch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Grafik 22" descr="Gruppenbrainstorming mit einfarbiger Füllung">
            <a:extLst>
              <a:ext uri="{FF2B5EF4-FFF2-40B4-BE49-F238E27FC236}">
                <a16:creationId xmlns:a16="http://schemas.microsoft.com/office/drawing/2014/main" id="{7EAB689C-8B24-BB9E-6D3E-98B58B6F73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0248" y="3558318"/>
            <a:ext cx="914400" cy="914400"/>
          </a:xfrm>
          <a:prstGeom prst="rect">
            <a:avLst/>
          </a:prstGeom>
        </p:spPr>
      </p:pic>
      <p:sp>
        <p:nvSpPr>
          <p:cNvPr id="24" name="Rechteck: abgerundete Ecken 5">
            <a:extLst>
              <a:ext uri="{FF2B5EF4-FFF2-40B4-BE49-F238E27FC236}">
                <a16:creationId xmlns:a16="http://schemas.microsoft.com/office/drawing/2014/main" id="{724BEDFB-B100-28D1-359E-6B8C35DE46F3}"/>
              </a:ext>
            </a:extLst>
          </p:cNvPr>
          <p:cNvSpPr/>
          <p:nvPr/>
        </p:nvSpPr>
        <p:spPr>
          <a:xfrm>
            <a:off x="3643364" y="3718206"/>
            <a:ext cx="7565526" cy="4001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i="1" dirty="0">
                <a:solidFill>
                  <a:schemeClr val="tx2"/>
                </a:solidFill>
              </a:rPr>
              <a:t> </a:t>
            </a:r>
            <a:r>
              <a:rPr lang="de-DE" sz="2000" i="1" dirty="0">
                <a:solidFill>
                  <a:schemeClr val="tx1"/>
                </a:solidFill>
                <a:latin typeface="+mj-lt"/>
              </a:rPr>
              <a:t>großes Potenzial innerhalb des W-Seminars auch</a:t>
            </a:r>
          </a:p>
          <a:p>
            <a:pPr algn="ctr">
              <a:lnSpc>
                <a:spcPct val="150000"/>
              </a:lnSpc>
            </a:pPr>
            <a:r>
              <a:rPr lang="de-DE" sz="2000" i="1" dirty="0">
                <a:solidFill>
                  <a:schemeClr val="tx1"/>
                </a:solidFill>
                <a:latin typeface="+mj-lt"/>
              </a:rPr>
              <a:t>durch verstärkten Rekurs auf gemeinsames Rahmenthema</a:t>
            </a:r>
            <a:endParaRPr lang="de-DE" sz="16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801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56651" y="1390012"/>
            <a:ext cx="11213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1A7950"/>
                </a:solidFill>
                <a:latin typeface="+mj-lt"/>
              </a:rPr>
              <a:t>Das neue W-Seminar im Überblick</a:t>
            </a:r>
          </a:p>
        </p:txBody>
      </p: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22E5E8FF-9DC1-B9B3-1A52-5E6794E519E5}"/>
              </a:ext>
            </a:extLst>
          </p:cNvPr>
          <p:cNvSpPr/>
          <p:nvPr/>
        </p:nvSpPr>
        <p:spPr>
          <a:xfrm>
            <a:off x="640848" y="2662521"/>
            <a:ext cx="3892731" cy="59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r>
              <a:rPr lang="de-DE" sz="2000" dirty="0">
                <a:latin typeface="+mj-lt"/>
              </a:rPr>
              <a:t>Bekanntes aus dem W-Seminar(G8)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63402D0-2671-E59F-A65D-C0F78FBC2E0A}"/>
              </a:ext>
            </a:extLst>
          </p:cNvPr>
          <p:cNvSpPr/>
          <p:nvPr/>
        </p:nvSpPr>
        <p:spPr>
          <a:xfrm>
            <a:off x="505422" y="4962198"/>
            <a:ext cx="4389616" cy="590351"/>
          </a:xfrm>
          <a:prstGeom prst="roundRect">
            <a:avLst/>
          </a:prstGeom>
          <a:solidFill>
            <a:srgbClr val="73FB79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/>
            <a:r>
              <a:rPr lang="de-DE" sz="2000" dirty="0">
                <a:latin typeface="+mj-lt"/>
              </a:rPr>
              <a:t>Neuakzentuierungen im W-Seminar (G9)</a:t>
            </a:r>
          </a:p>
        </p:txBody>
      </p:sp>
      <p:sp>
        <p:nvSpPr>
          <p:cNvPr id="11" name="Rechteck: abgerundete Ecken 8">
            <a:extLst>
              <a:ext uri="{FF2B5EF4-FFF2-40B4-BE49-F238E27FC236}">
                <a16:creationId xmlns:a16="http://schemas.microsoft.com/office/drawing/2014/main" id="{57B35A83-9D83-5975-7C1D-9A7CAE4CF05D}"/>
              </a:ext>
            </a:extLst>
          </p:cNvPr>
          <p:cNvSpPr/>
          <p:nvPr/>
        </p:nvSpPr>
        <p:spPr>
          <a:xfrm>
            <a:off x="5174427" y="1590067"/>
            <a:ext cx="6592619" cy="2387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marL="285750" lvl="0" indent="-285750" algn="l" defTabSz="7112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kern="1200" dirty="0">
                <a:latin typeface="+mj-lt"/>
              </a:rPr>
              <a:t>Bindung an ein Leitfach</a:t>
            </a:r>
          </a:p>
          <a:p>
            <a:pPr marL="285750" marR="0" lvl="0" indent="-285750" algn="l" defTabSz="711200" eaLnBrk="1" fontAlgn="auto" latinLnBrk="0" hangingPunct="1">
              <a:lnSpc>
                <a:spcPct val="150000"/>
              </a:lnSpc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sz="2000" kern="1200" dirty="0">
                <a:latin typeface="+mj-lt"/>
              </a:rPr>
              <a:t>gemeinsame Beleuchtung eines Rahmenthemas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sz="2000" kern="1200" dirty="0">
                <a:latin typeface="+mj-lt"/>
              </a:rPr>
              <a:t>Schulung studienvorbereitender Methodenkompetenzen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sz="2000" kern="1200" dirty="0">
                <a:latin typeface="+mj-lt"/>
              </a:rPr>
              <a:t>Anfertigung einer Seminararbeit mit Präsentation </a:t>
            </a:r>
          </a:p>
          <a:p>
            <a:pPr marL="285750" lvl="0" indent="-285750" algn="l" defTabSz="7112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kern="1200" dirty="0">
                <a:latin typeface="+mj-lt"/>
              </a:rPr>
              <a:t>individuelle Schwerpunktsetzung</a:t>
            </a:r>
          </a:p>
        </p:txBody>
      </p:sp>
      <p:sp>
        <p:nvSpPr>
          <p:cNvPr id="12" name="Rechteck: abgerundete Ecken 10">
            <a:extLst>
              <a:ext uri="{FF2B5EF4-FFF2-40B4-BE49-F238E27FC236}">
                <a16:creationId xmlns:a16="http://schemas.microsoft.com/office/drawing/2014/main" id="{7836DE77-F235-8DF6-9C68-8185DADE81B8}"/>
              </a:ext>
            </a:extLst>
          </p:cNvPr>
          <p:cNvSpPr/>
          <p:nvPr/>
        </p:nvSpPr>
        <p:spPr>
          <a:xfrm>
            <a:off x="5174427" y="4276876"/>
            <a:ext cx="6592618" cy="1982114"/>
          </a:xfrm>
          <a:prstGeom prst="roundRect">
            <a:avLst/>
          </a:prstGeom>
          <a:solidFill>
            <a:srgbClr val="73FB79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7112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Vorentlastung durch Wissenschaftswoche </a:t>
            </a:r>
          </a:p>
          <a:p>
            <a:pPr marL="285750" indent="-285750" defTabSz="7112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Studienerkundungstag</a:t>
            </a:r>
          </a:p>
          <a:p>
            <a:pPr marL="285750" indent="-285750" defTabSz="7112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Fach- und Jahrgangsstufenprofil sowie Fachlehrplan </a:t>
            </a:r>
          </a:p>
          <a:p>
            <a:pPr marL="285750" indent="-285750" defTabSz="7112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kontinuierliche gemeinsame Arbeit am Rahmenthema</a:t>
            </a:r>
          </a:p>
        </p:txBody>
      </p:sp>
    </p:spTree>
    <p:extLst>
      <p:ext uri="{BB962C8B-B14F-4D97-AF65-F5344CB8AC3E}">
        <p14:creationId xmlns:p14="http://schemas.microsoft.com/office/powerpoint/2010/main" val="1372552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82051" y="1402864"/>
            <a:ext cx="11213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1A7950"/>
                </a:solidFill>
                <a:latin typeface="+mj-lt"/>
              </a:rPr>
              <a:t>Das neue W-Seminar mit Leitfach Französisch</a:t>
            </a:r>
          </a:p>
        </p:txBody>
      </p:sp>
      <p:sp>
        <p:nvSpPr>
          <p:cNvPr id="3" name="Rechteck 2"/>
          <p:cNvSpPr/>
          <p:nvPr/>
        </p:nvSpPr>
        <p:spPr>
          <a:xfrm>
            <a:off x="782051" y="1802974"/>
            <a:ext cx="10903284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ct val="100000"/>
              <a:buFont typeface="Symbol" pitchFamily="2" charset="2"/>
              <a:buChar char="-"/>
            </a:pPr>
            <a:r>
              <a:rPr lang="de-DE" sz="2000" dirty="0">
                <a:latin typeface="+mj-lt"/>
                <a:cs typeface="Calibri" panose="020F0502020204030204" pitchFamily="34" charset="0"/>
              </a:rPr>
              <a:t>freie Themenwahl durch Lehrkraft bzw. Schülerinnen und Schüler (Wirtschaft, Literatur, Geschichte, Länder, Regionen etc.)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Symbol" pitchFamily="2" charset="2"/>
              <a:buChar char="-"/>
            </a:pPr>
            <a:r>
              <a:rPr lang="de-DE" sz="2000" dirty="0">
                <a:latin typeface="+mj-lt"/>
                <a:cs typeface="Calibri" panose="020F0502020204030204" pitchFamily="34" charset="0"/>
              </a:rPr>
              <a:t>individuelle Schwerpunktsetzung je nach Profilausrichtung der Schule bzw. Wissenschaftswoche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Symbol" pitchFamily="2" charset="2"/>
              <a:buChar char="-"/>
            </a:pPr>
            <a:r>
              <a:rPr lang="de-DE" sz="2000" dirty="0">
                <a:latin typeface="+mj-lt"/>
                <a:cs typeface="Calibri" panose="020F0502020204030204" pitchFamily="34" charset="0"/>
              </a:rPr>
              <a:t>Wahlmöglichkeit: Abfassung in deutscher oder französischer Sprache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Symbol" pitchFamily="2" charset="2"/>
              <a:buChar char="-"/>
            </a:pPr>
            <a:r>
              <a:rPr lang="de-DE" sz="2000" dirty="0">
                <a:latin typeface="+mj-lt"/>
                <a:cs typeface="Calibri" panose="020F0502020204030204" pitchFamily="34" charset="0"/>
              </a:rPr>
              <a:t>für Schülerinnen und Schüler, die Französisch fortführen oder ablegen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Symbol" pitchFamily="2" charset="2"/>
              <a:buChar char="-"/>
            </a:pPr>
            <a:r>
              <a:rPr lang="de-DE" sz="2000" dirty="0">
                <a:latin typeface="+mj-lt"/>
                <a:cs typeface="Calibri" panose="020F0502020204030204" pitchFamily="34" charset="0"/>
              </a:rPr>
              <a:t>mögliche außerschulische Lernorte: deutsch-französische Hochschule, Institut </a:t>
            </a:r>
            <a:r>
              <a:rPr lang="de-DE" sz="2000" dirty="0" err="1">
                <a:latin typeface="+mj-lt"/>
                <a:cs typeface="Calibri" panose="020F0502020204030204" pitchFamily="34" charset="0"/>
              </a:rPr>
              <a:t>français</a:t>
            </a:r>
            <a:r>
              <a:rPr lang="de-DE" sz="2000" dirty="0">
                <a:latin typeface="+mj-lt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+mj-lt"/>
                <a:cs typeface="Calibri" panose="020F0502020204030204" pitchFamily="34" charset="0"/>
              </a:rPr>
              <a:t>Délégation</a:t>
            </a:r>
            <a:r>
              <a:rPr lang="de-DE" sz="2000" dirty="0">
                <a:latin typeface="+mj-lt"/>
                <a:cs typeface="Calibri" panose="020F0502020204030204" pitchFamily="34" charset="0"/>
              </a:rPr>
              <a:t> du Québec, etc.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Symbol" pitchFamily="2" charset="2"/>
              <a:buChar char="-"/>
            </a:pPr>
            <a:r>
              <a:rPr lang="de-DE" sz="2000" dirty="0">
                <a:latin typeface="+mj-lt"/>
                <a:cs typeface="Calibri" panose="020F0502020204030204" pitchFamily="34" charset="0"/>
              </a:rPr>
              <a:t>evtl. Anbindung an Studienfahrt  </a:t>
            </a:r>
          </a:p>
        </p:txBody>
      </p:sp>
    </p:spTree>
    <p:extLst>
      <p:ext uri="{BB962C8B-B14F-4D97-AF65-F5344CB8AC3E}">
        <p14:creationId xmlns:p14="http://schemas.microsoft.com/office/powerpoint/2010/main" val="2010714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276E6D-2280-4D35-B0BA-E855497753A1}"/>
              </a:ext>
            </a:extLst>
          </p:cNvPr>
          <p:cNvSpPr/>
          <p:nvPr/>
        </p:nvSpPr>
        <p:spPr>
          <a:xfrm>
            <a:off x="764556" y="1486682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	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D328D57-BD33-4832-B67E-B660C2F91702}"/>
              </a:ext>
            </a:extLst>
          </p:cNvPr>
          <p:cNvSpPr/>
          <p:nvPr/>
        </p:nvSpPr>
        <p:spPr>
          <a:xfrm>
            <a:off x="764556" y="3416300"/>
            <a:ext cx="882034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1A7950"/>
                </a:solidFill>
                <a:latin typeface="+mj-lt"/>
                <a:cs typeface="Calibri" pitchFamily="34" charset="0"/>
              </a:rPr>
              <a:t>Kontakt: </a:t>
            </a:r>
            <a:r>
              <a:rPr lang="de-DE" altLang="de-DE" sz="2000" dirty="0">
                <a:solidFill>
                  <a:prstClr val="black"/>
                </a:solidFill>
                <a:latin typeface="+mj-lt"/>
                <a:cs typeface="Calibri" pitchFamily="34" charset="0"/>
                <a:hlinkClick r:id="rId4"/>
              </a:rPr>
              <a:t>stefan.gundel@isb.bayern.de</a:t>
            </a:r>
            <a:endParaRPr lang="de-DE" altLang="de-DE" sz="200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94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34558BB-72B9-4BE0-AAF6-27DCE1F3C005}"/>
              </a:ext>
            </a:extLst>
          </p:cNvPr>
          <p:cNvSpPr/>
          <p:nvPr/>
        </p:nvSpPr>
        <p:spPr>
          <a:xfrm>
            <a:off x="152603" y="1131367"/>
            <a:ext cx="5943397" cy="166852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LehrplanPLUS in Q12/13: KMS (2022) 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+mj-lt"/>
                <a:hlinkClick r:id="rId4"/>
              </a:rPr>
              <a:t>V.4-BS5410.0/39/30 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+mj-lt"/>
                <a:hlinkClick r:id="rId4"/>
              </a:rPr>
              <a:t>vom 28.07.2022 </a:t>
            </a:r>
            <a:endParaRPr lang="de-D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Ellipse 7">
            <a:extLst>
              <a:ext uri="{FF2B5EF4-FFF2-40B4-BE49-F238E27FC236}">
                <a16:creationId xmlns:a16="http://schemas.microsoft.com/office/drawing/2014/main" id="{5E03DF44-D5BD-4CEF-8FD5-58CA0A60D9F0}"/>
              </a:ext>
            </a:extLst>
          </p:cNvPr>
          <p:cNvSpPr/>
          <p:nvPr/>
        </p:nvSpPr>
        <p:spPr>
          <a:xfrm>
            <a:off x="5372793" y="1131367"/>
            <a:ext cx="6467912" cy="1722717"/>
          </a:xfrm>
          <a:prstGeom prst="ellipse">
            <a:avLst/>
          </a:prstGeom>
          <a:solidFill>
            <a:srgbClr val="C1ED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Aufwuchs des G9 in Q12/13: KMS (2023)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V-BS5400.16/94/1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vom 22.06.2023 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F23808-8521-4563-BCDB-F8687D3CEBFF}"/>
              </a:ext>
            </a:extLst>
          </p:cNvPr>
          <p:cNvSpPr/>
          <p:nvPr/>
        </p:nvSpPr>
        <p:spPr>
          <a:xfrm>
            <a:off x="669009" y="3279576"/>
            <a:ext cx="11171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Ellipse 7">
            <a:extLst>
              <a:ext uri="{FF2B5EF4-FFF2-40B4-BE49-F238E27FC236}">
                <a16:creationId xmlns:a16="http://schemas.microsoft.com/office/drawing/2014/main" id="{79BA17CB-0CCD-4992-BE69-B20A25A3523F}"/>
              </a:ext>
            </a:extLst>
          </p:cNvPr>
          <p:cNvSpPr/>
          <p:nvPr/>
        </p:nvSpPr>
        <p:spPr>
          <a:xfrm>
            <a:off x="5173148" y="2854084"/>
            <a:ext cx="6467912" cy="1911457"/>
          </a:xfrm>
          <a:prstGeom prst="ellipse">
            <a:avLst/>
          </a:prstGeom>
          <a:solidFill>
            <a:srgbClr val="99FF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Schriftliche Prüfungsformen: KMS (2023)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6"/>
              </a:rPr>
              <a:t>V.6-BS4402.8/99/1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6"/>
              </a:rPr>
              <a:t>vom 12.06.2023 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Ellipse 7">
            <a:extLst>
              <a:ext uri="{FF2B5EF4-FFF2-40B4-BE49-F238E27FC236}">
                <a16:creationId xmlns:a16="http://schemas.microsoft.com/office/drawing/2014/main" id="{CBF36766-6246-5413-CA66-A26467E44E6E}"/>
              </a:ext>
            </a:extLst>
          </p:cNvPr>
          <p:cNvSpPr/>
          <p:nvPr/>
        </p:nvSpPr>
        <p:spPr>
          <a:xfrm>
            <a:off x="103465" y="2777209"/>
            <a:ext cx="5943397" cy="17227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Themenfelder: KMS (2022)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7"/>
              </a:rPr>
              <a:t>V.6-BS4402.8/92/3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7"/>
              </a:rPr>
              <a:t>vom 23.05.2022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7"/>
              </a:rPr>
              <a:t> 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Ellipse 7">
            <a:extLst>
              <a:ext uri="{FF2B5EF4-FFF2-40B4-BE49-F238E27FC236}">
                <a16:creationId xmlns:a16="http://schemas.microsoft.com/office/drawing/2014/main" id="{778A7AD4-D3A8-A974-9244-EE6C8A1BE79D}"/>
              </a:ext>
            </a:extLst>
          </p:cNvPr>
          <p:cNvSpPr/>
          <p:nvPr/>
        </p:nvSpPr>
        <p:spPr>
          <a:xfrm>
            <a:off x="103465" y="4404586"/>
            <a:ext cx="6594586" cy="1911456"/>
          </a:xfrm>
          <a:prstGeom prst="ellipse">
            <a:avLst/>
          </a:prstGeom>
          <a:solidFill>
            <a:srgbClr val="0090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Mündliche Prüfungsformen: KMS (2023)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8"/>
              </a:rPr>
              <a:t>V.6-BS5402.8/80/1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8"/>
              </a:rPr>
              <a:t>vom 12.06.2023 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Ellipse 7">
            <a:extLst>
              <a:ext uri="{FF2B5EF4-FFF2-40B4-BE49-F238E27FC236}">
                <a16:creationId xmlns:a16="http://schemas.microsoft.com/office/drawing/2014/main" id="{FAE602D4-77EA-D5ED-F962-4AD31D8607DC}"/>
              </a:ext>
            </a:extLst>
          </p:cNvPr>
          <p:cNvSpPr/>
          <p:nvPr/>
        </p:nvSpPr>
        <p:spPr>
          <a:xfrm>
            <a:off x="5015026" y="4661114"/>
            <a:ext cx="7083930" cy="19114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Illustrierende Prüfungsaufgaben: KMS (2023)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hlinkClick r:id="rId9"/>
              </a:rPr>
              <a:t>V.5-BS5503.0/757/1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hlinkClick r:id="rId9"/>
              </a:rPr>
              <a:t>vom </a:t>
            </a:r>
            <a:r>
              <a:rPr lang="de-DE" sz="2000" kern="0" dirty="0">
                <a:solidFill>
                  <a:prstClr val="black"/>
                </a:solidFill>
                <a:latin typeface="+mj-lt"/>
                <a:hlinkClick r:id="rId9"/>
              </a:rPr>
              <a:t>04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hlinkClick r:id="rId9"/>
              </a:rPr>
              <a:t>.09.2023 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4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E435B68-A586-43F1-8627-C114BA2CD26F}"/>
              </a:ext>
            </a:extLst>
          </p:cNvPr>
          <p:cNvSpPr/>
          <p:nvPr/>
        </p:nvSpPr>
        <p:spPr>
          <a:xfrm>
            <a:off x="749770" y="1454354"/>
            <a:ext cx="9886145" cy="4406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9051"/>
                </a:solidFill>
                <a:latin typeface="+mj-lt"/>
              </a:rPr>
              <a:t>Französisch (F1/2/3) auf grundlegendem Anforderungsniveau (</a:t>
            </a:r>
            <a:r>
              <a:rPr lang="de-DE" sz="2000" dirty="0" err="1">
                <a:solidFill>
                  <a:srgbClr val="009051"/>
                </a:solidFill>
                <a:latin typeface="+mj-lt"/>
              </a:rPr>
              <a:t>gA</a:t>
            </a:r>
            <a:r>
              <a:rPr lang="de-DE" sz="2000" dirty="0">
                <a:solidFill>
                  <a:srgbClr val="009051"/>
                </a:solidFill>
                <a:latin typeface="+mj-lt"/>
              </a:rPr>
              <a:t>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Belegung in der Jahrgangsstufe 12: dreistündig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Belegung in der Jahrgangsstufe 13: dreistündig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9051"/>
                </a:solidFill>
                <a:latin typeface="+mj-lt"/>
              </a:rPr>
              <a:t>Französisch (F1/2/3) auf erhöhtem Anforderungsniveau (</a:t>
            </a:r>
            <a:r>
              <a:rPr lang="de-DE" sz="2000" dirty="0" err="1">
                <a:solidFill>
                  <a:srgbClr val="009051"/>
                </a:solidFill>
                <a:latin typeface="+mj-lt"/>
              </a:rPr>
              <a:t>eA</a:t>
            </a:r>
            <a:r>
              <a:rPr lang="de-DE" sz="2000" dirty="0">
                <a:solidFill>
                  <a:srgbClr val="009051"/>
                </a:solidFill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j-lt"/>
              </a:rPr>
              <a:t>Wahl als Leistungsfach für die Jahrgangsstufen 12 sowie 13: fünfstündig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9051"/>
                </a:solidFill>
                <a:latin typeface="+mj-lt"/>
              </a:rPr>
              <a:t>Französisch (</a:t>
            </a:r>
            <a:r>
              <a:rPr lang="de-DE" sz="2000" dirty="0" err="1">
                <a:solidFill>
                  <a:srgbClr val="009051"/>
                </a:solidFill>
                <a:latin typeface="+mj-lt"/>
              </a:rPr>
              <a:t>Fspb</a:t>
            </a:r>
            <a:r>
              <a:rPr lang="de-DE" sz="2000" dirty="0">
                <a:solidFill>
                  <a:srgbClr val="009051"/>
                </a:solidFill>
                <a:latin typeface="+mj-lt"/>
              </a:rPr>
              <a:t>) auf grundlegendem Anforderungsniveau (</a:t>
            </a:r>
            <a:r>
              <a:rPr lang="de-DE" sz="2000" dirty="0" err="1">
                <a:solidFill>
                  <a:srgbClr val="009051"/>
                </a:solidFill>
                <a:latin typeface="+mj-lt"/>
              </a:rPr>
              <a:t>gA</a:t>
            </a:r>
            <a:r>
              <a:rPr lang="de-DE" sz="2000" dirty="0">
                <a:solidFill>
                  <a:srgbClr val="009051"/>
                </a:solidFill>
                <a:latin typeface="+mj-lt"/>
              </a:rPr>
              <a:t>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Belegung in der Jahrgangsstufe 12: dreistündig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Belegung in der Jahrgangsstufe 13: dreistündig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52B6DD-693D-4E73-A582-7A6C13BA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16" y="5079201"/>
            <a:ext cx="5322269" cy="128027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9057EE5-B907-4768-8AAB-61996EE59D8F}"/>
              </a:ext>
            </a:extLst>
          </p:cNvPr>
          <p:cNvSpPr/>
          <p:nvPr/>
        </p:nvSpPr>
        <p:spPr>
          <a:xfrm>
            <a:off x="9220200" y="5025279"/>
            <a:ext cx="2222030" cy="12802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00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E435B68-A586-43F1-8627-C114BA2CD26F}"/>
              </a:ext>
            </a:extLst>
          </p:cNvPr>
          <p:cNvSpPr/>
          <p:nvPr/>
        </p:nvSpPr>
        <p:spPr>
          <a:xfrm>
            <a:off x="791480" y="3074138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91480" y="1283020"/>
            <a:ext cx="11294715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9051"/>
                </a:solidFill>
                <a:latin typeface="+mj-lt"/>
              </a:rPr>
              <a:t>Verpflichtende Belegungen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Deutsch und Mathematik auf </a:t>
            </a:r>
            <a:r>
              <a:rPr lang="de-DE" sz="2000" dirty="0" err="1">
                <a:latin typeface="+mj-lt"/>
              </a:rPr>
              <a:t>eA</a:t>
            </a:r>
            <a:endParaRPr lang="de-DE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mindestens eine </a:t>
            </a:r>
            <a:r>
              <a:rPr lang="de-DE" sz="2000" u="sng" dirty="0">
                <a:latin typeface="+mj-lt"/>
              </a:rPr>
              <a:t>fortgeführte</a:t>
            </a:r>
            <a:r>
              <a:rPr lang="de-DE" sz="2000" dirty="0">
                <a:latin typeface="+mj-lt"/>
              </a:rPr>
              <a:t> Fremdsprache und eine Naturwissenschaft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eine weitere </a:t>
            </a:r>
            <a:r>
              <a:rPr lang="de-DE" sz="2000" u="sng" dirty="0">
                <a:latin typeface="+mj-lt"/>
              </a:rPr>
              <a:t>fortgeführte</a:t>
            </a:r>
            <a:r>
              <a:rPr lang="de-DE" sz="2000" dirty="0">
                <a:latin typeface="+mj-lt"/>
              </a:rPr>
              <a:t>  oder </a:t>
            </a:r>
            <a:r>
              <a:rPr lang="de-DE" sz="2000" u="sng" dirty="0">
                <a:latin typeface="+mj-lt"/>
              </a:rPr>
              <a:t>spät beginnende</a:t>
            </a:r>
            <a:r>
              <a:rPr lang="de-DE" sz="2000" dirty="0">
                <a:latin typeface="+mj-lt"/>
              </a:rPr>
              <a:t> Fremdsprache oder Naturwissenschaft / Informatik</a:t>
            </a:r>
            <a:endParaRPr lang="de-DE" sz="2000" u="sng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9051"/>
                </a:solidFill>
                <a:latin typeface="+mj-lt"/>
              </a:rPr>
              <a:t>Profilbildung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Wahl eines Leistungsfaches auf </a:t>
            </a:r>
            <a:r>
              <a:rPr lang="de-DE" sz="2000" dirty="0" err="1">
                <a:latin typeface="+mj-lt"/>
              </a:rPr>
              <a:t>eA</a:t>
            </a:r>
            <a:r>
              <a:rPr lang="de-DE" sz="2000" dirty="0">
                <a:latin typeface="+mj-lt"/>
              </a:rPr>
              <a:t> (nicht Deutsch und Mathematik)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weitere Fächer des Zusatzangebotes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de-DE" sz="2000" dirty="0">
                <a:latin typeface="+mj-lt"/>
              </a:rPr>
              <a:t>W-Seminar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9051"/>
                </a:solidFill>
                <a:latin typeface="+mj-lt"/>
              </a:rPr>
              <a:t>Abiturprüfung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j-lt"/>
              </a:rPr>
              <a:t>Substitution von Deutsch durch eine </a:t>
            </a:r>
            <a:r>
              <a:rPr lang="de-DE" sz="2000" u="sng" dirty="0">
                <a:latin typeface="+mj-lt"/>
              </a:rPr>
              <a:t>fortgeführte</a:t>
            </a:r>
            <a:r>
              <a:rPr lang="de-DE" sz="2000" dirty="0">
                <a:latin typeface="+mj-lt"/>
              </a:rPr>
              <a:t> Fremdsprache auf </a:t>
            </a:r>
            <a:r>
              <a:rPr lang="de-DE" sz="2000" dirty="0" err="1">
                <a:latin typeface="+mj-lt"/>
              </a:rPr>
              <a:t>eA</a:t>
            </a:r>
            <a:r>
              <a:rPr lang="de-DE" sz="2000" dirty="0">
                <a:latin typeface="+mj-lt"/>
              </a:rPr>
              <a:t> und eine weitere </a:t>
            </a:r>
            <a:r>
              <a:rPr lang="de-DE" sz="2000" u="sng" dirty="0">
                <a:latin typeface="+mj-lt"/>
              </a:rPr>
              <a:t>fortgeführte</a:t>
            </a:r>
            <a:r>
              <a:rPr lang="de-DE" sz="2000" dirty="0">
                <a:latin typeface="+mj-lt"/>
              </a:rPr>
              <a:t> Fremdsprache auf </a:t>
            </a:r>
            <a:r>
              <a:rPr lang="de-DE" sz="2000" dirty="0" err="1">
                <a:latin typeface="+mj-lt"/>
              </a:rPr>
              <a:t>gA</a:t>
            </a:r>
            <a:r>
              <a:rPr lang="de-DE" sz="2000" dirty="0">
                <a:latin typeface="+mj-lt"/>
              </a:rPr>
              <a:t> als Abiturprüfungsfach</a:t>
            </a:r>
          </a:p>
        </p:txBody>
      </p:sp>
    </p:spTree>
    <p:extLst>
      <p:ext uri="{BB962C8B-B14F-4D97-AF65-F5344CB8AC3E}">
        <p14:creationId xmlns:p14="http://schemas.microsoft.com/office/powerpoint/2010/main" val="138611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E435B68-A586-43F1-8627-C114BA2CD26F}"/>
              </a:ext>
            </a:extLst>
          </p:cNvPr>
          <p:cNvSpPr/>
          <p:nvPr/>
        </p:nvSpPr>
        <p:spPr>
          <a:xfrm>
            <a:off x="791480" y="3074138"/>
            <a:ext cx="3498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Rahmenbedingungen</a:t>
            </a: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983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CBB779-67F3-4092-B5F4-F3275232B210}"/>
              </a:ext>
            </a:extLst>
          </p:cNvPr>
          <p:cNvSpPr/>
          <p:nvPr/>
        </p:nvSpPr>
        <p:spPr>
          <a:xfrm>
            <a:off x="757700" y="1334910"/>
            <a:ext cx="10869105" cy="36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4"/>
              </a:rPr>
              <a:t>Bildungsstandards der KMK für die fortgeführte Fremdsprache (E/F) für die Allgemeine Hochschulreife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 Kompetenzerwartungen = Kenntnisstand nach zweijährigem Lernprozess </a:t>
            </a:r>
          </a:p>
          <a:p>
            <a:pPr marL="457200" lvl="0" indent="-4572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KMK-Beschlüsse für ein ländergemeinsames Abitur</a:t>
            </a:r>
          </a:p>
          <a:p>
            <a:pPr marL="457200" indent="-4572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5"/>
              </a:rPr>
              <a:t>Zeugnismuster-</a:t>
            </a:r>
            <a:r>
              <a:rPr lang="de-DE" sz="20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5"/>
              </a:rPr>
              <a:t>KMBek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6"/>
              </a:rPr>
              <a:t>GER-Niveaustufen</a:t>
            </a:r>
            <a:endParaRPr lang="de-DE" sz="20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Themengebiete des LehrplanPLUS und darin enthaltene inhaltliche Vereinbarungen zur Gestaltung der Aufgaben der Gemeinsamen Abituraufgabenpools der Länder („Themenfelder“, KMS V.6-BS5503.0/637/2 vom 20.07.2022)</a:t>
            </a:r>
          </a:p>
        </p:txBody>
      </p:sp>
    </p:spTree>
    <p:extLst>
      <p:ext uri="{BB962C8B-B14F-4D97-AF65-F5344CB8AC3E}">
        <p14:creationId xmlns:p14="http://schemas.microsoft.com/office/powerpoint/2010/main" val="366411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2E6677-5A55-1272-BE52-1CED4319E4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848D4B7-D2FB-AC0B-1103-5DF7D7237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4875"/>
          <a:stretch/>
        </p:blipFill>
        <p:spPr>
          <a:xfrm>
            <a:off x="897021" y="1064126"/>
            <a:ext cx="9770979" cy="520833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3F9D39B-FE91-E5E8-7CC3-1F07B25F98FC}"/>
              </a:ext>
            </a:extLst>
          </p:cNvPr>
          <p:cNvSpPr/>
          <p:nvPr/>
        </p:nvSpPr>
        <p:spPr>
          <a:xfrm>
            <a:off x="8324887" y="2931757"/>
            <a:ext cx="1994938" cy="66821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Sprachbewusstheit</a:t>
            </a:r>
          </a:p>
          <a:p>
            <a:pPr algn="ctr"/>
            <a:r>
              <a:rPr lang="de-DE" sz="15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Sprachlernkompetenz</a:t>
            </a:r>
          </a:p>
        </p:txBody>
      </p:sp>
      <p:sp>
        <p:nvSpPr>
          <p:cNvPr id="3" name="Rechteck 2"/>
          <p:cNvSpPr/>
          <p:nvPr/>
        </p:nvSpPr>
        <p:spPr>
          <a:xfrm>
            <a:off x="5137532" y="6032508"/>
            <a:ext cx="650889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</a:pPr>
            <a:r>
              <a:rPr lang="de-DE" sz="2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Kompetenzstrukturmodell Moderne Fremdsprachen</a:t>
            </a:r>
          </a:p>
        </p:txBody>
      </p:sp>
    </p:spTree>
    <p:extLst>
      <p:ext uri="{BB962C8B-B14F-4D97-AF65-F5344CB8AC3E}">
        <p14:creationId xmlns:p14="http://schemas.microsoft.com/office/powerpoint/2010/main" val="168499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Microsoft Office PowerPoint</Application>
  <PresentationFormat>Breitbild</PresentationFormat>
  <Paragraphs>256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EiJo-1cfb</dc:creator>
  <cp:lastModifiedBy>Gundel, Stefan</cp:lastModifiedBy>
  <cp:revision>134</cp:revision>
  <dcterms:created xsi:type="dcterms:W3CDTF">2023-02-09T15:38:44Z</dcterms:created>
  <dcterms:modified xsi:type="dcterms:W3CDTF">2023-12-21T09:22:11Z</dcterms:modified>
</cp:coreProperties>
</file>