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663" r:id="rId2"/>
    <p:sldId id="256" r:id="rId3"/>
    <p:sldId id="303" r:id="rId4"/>
    <p:sldId id="360" r:id="rId5"/>
    <p:sldId id="423" r:id="rId6"/>
    <p:sldId id="414" r:id="rId7"/>
    <p:sldId id="413" r:id="rId8"/>
    <p:sldId id="416" r:id="rId9"/>
    <p:sldId id="415" r:id="rId10"/>
    <p:sldId id="431" r:id="rId11"/>
    <p:sldId id="417" r:id="rId12"/>
    <p:sldId id="434" r:id="rId13"/>
    <p:sldId id="435"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ambria Math" panose="02040503050406030204" pitchFamily="18" charset="0"/>
      <p:regular r:id="rId22"/>
    </p:embeddedFont>
    <p:embeddedFont>
      <p:font typeface="Cavolini" panose="03000502040302020204" pitchFamily="66" charset="0"/>
      <p:regular r:id="rId23"/>
      <p:bold r:id="rId24"/>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1A7950"/>
    <a:srgbClr val="0070C0"/>
    <a:srgbClr val="FFFFAA"/>
    <a:srgbClr val="3399FF"/>
    <a:srgbClr val="FF8585"/>
    <a:srgbClr val="A40000"/>
    <a:srgbClr val="EFE5F7"/>
    <a:srgbClr val="FFAFAF"/>
    <a:srgbClr val="BA8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1B1A0-F5BF-40F5-939F-9A88C143A3CF}" v="68" dt="2023-02-20T14:29:34.59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2" autoAdjust="0"/>
    <p:restoredTop sz="79777" autoAdjust="0"/>
  </p:normalViewPr>
  <p:slideViewPr>
    <p:cSldViewPr snapToGrid="0">
      <p:cViewPr varScale="1">
        <p:scale>
          <a:sx n="130" d="100"/>
          <a:sy n="130" d="100"/>
        </p:scale>
        <p:origin x="1728" y="12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28.wmf"/><Relationship Id="rId7" Type="http://schemas.openxmlformats.org/officeDocument/2006/relationships/image" Target="../media/image13.wmf"/><Relationship Id="rId2" Type="http://schemas.openxmlformats.org/officeDocument/2006/relationships/image" Target="../media/image51.wmf"/><Relationship Id="rId1" Type="http://schemas.openxmlformats.org/officeDocument/2006/relationships/image" Target="../media/image18.e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28.wmf"/><Relationship Id="rId7" Type="http://schemas.openxmlformats.org/officeDocument/2006/relationships/image" Target="../media/image13.wmf"/><Relationship Id="rId2" Type="http://schemas.openxmlformats.org/officeDocument/2006/relationships/image" Target="../media/image53.wmf"/><Relationship Id="rId1" Type="http://schemas.openxmlformats.org/officeDocument/2006/relationships/image" Target="../media/image18.e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8.emf"/><Relationship Id="rId5" Type="http://schemas.openxmlformats.org/officeDocument/2006/relationships/image" Target="../media/image13.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3.wmf"/><Relationship Id="rId6" Type="http://schemas.openxmlformats.org/officeDocument/2006/relationships/image" Target="../media/image18.emf"/><Relationship Id="rId5" Type="http://schemas.openxmlformats.org/officeDocument/2006/relationships/image" Target="../media/image22.wmf"/><Relationship Id="rId4"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26.wmf"/><Relationship Id="rId2" Type="http://schemas.openxmlformats.org/officeDocument/2006/relationships/image" Target="../media/image23.wmf"/><Relationship Id="rId1" Type="http://schemas.openxmlformats.org/officeDocument/2006/relationships/image" Target="../media/image3.wmf"/><Relationship Id="rId6" Type="http://schemas.openxmlformats.org/officeDocument/2006/relationships/image" Target="../media/image18.emf"/><Relationship Id="rId5" Type="http://schemas.openxmlformats.org/officeDocument/2006/relationships/image" Target="../media/image25.wmf"/><Relationship Id="rId4"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31.wmf"/><Relationship Id="rId2" Type="http://schemas.openxmlformats.org/officeDocument/2006/relationships/image" Target="../media/image27.wmf"/><Relationship Id="rId1" Type="http://schemas.openxmlformats.org/officeDocument/2006/relationships/image" Target="../media/image18.e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image" Target="../media/image45.wmf"/><Relationship Id="rId18" Type="http://schemas.openxmlformats.org/officeDocument/2006/relationships/image" Target="../media/image50.wmf"/><Relationship Id="rId3" Type="http://schemas.openxmlformats.org/officeDocument/2006/relationships/image" Target="../media/image6.wmf"/><Relationship Id="rId7" Type="http://schemas.openxmlformats.org/officeDocument/2006/relationships/image" Target="../media/image29.wmf"/><Relationship Id="rId12" Type="http://schemas.openxmlformats.org/officeDocument/2006/relationships/image" Target="../media/image44.wmf"/><Relationship Id="rId17" Type="http://schemas.openxmlformats.org/officeDocument/2006/relationships/image" Target="../media/image49.wmf"/><Relationship Id="rId2" Type="http://schemas.openxmlformats.org/officeDocument/2006/relationships/image" Target="../media/image5.wmf"/><Relationship Id="rId16" Type="http://schemas.openxmlformats.org/officeDocument/2006/relationships/image" Target="../media/image48.emf"/><Relationship Id="rId1" Type="http://schemas.openxmlformats.org/officeDocument/2006/relationships/image" Target="../media/image4.wmf"/><Relationship Id="rId6" Type="http://schemas.openxmlformats.org/officeDocument/2006/relationships/image" Target="../media/image28.wmf"/><Relationship Id="rId11" Type="http://schemas.openxmlformats.org/officeDocument/2006/relationships/image" Target="../media/image43.wmf"/><Relationship Id="rId5" Type="http://schemas.openxmlformats.org/officeDocument/2006/relationships/image" Target="../media/image42.wmf"/><Relationship Id="rId15" Type="http://schemas.openxmlformats.org/officeDocument/2006/relationships/image" Target="../media/image47.wmf"/><Relationship Id="rId10" Type="http://schemas.openxmlformats.org/officeDocument/2006/relationships/image" Target="../media/image13.wmf"/><Relationship Id="rId4" Type="http://schemas.openxmlformats.org/officeDocument/2006/relationships/image" Target="../media/image18.emf"/><Relationship Id="rId9" Type="http://schemas.openxmlformats.org/officeDocument/2006/relationships/image" Target="../media/image31.wmf"/><Relationship Id="rId14"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6DF6F-B97D-42E6-8052-AEF1BB0DA5C0}" type="datetimeFigureOut">
              <a:rPr lang="de-DE" smtClean="0"/>
              <a:t>02.03.2023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F563C-46BB-48E7-BA22-27B836DC61A9}" type="slidenum">
              <a:rPr lang="de-DE" smtClean="0"/>
              <a:t>‹Nr.›</a:t>
            </a:fld>
            <a:endParaRPr lang="de-DE"/>
          </a:p>
        </p:txBody>
      </p:sp>
    </p:spTree>
    <p:extLst>
      <p:ext uri="{BB962C8B-B14F-4D97-AF65-F5344CB8AC3E}">
        <p14:creationId xmlns:p14="http://schemas.microsoft.com/office/powerpoint/2010/main" val="3896739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68F563C-46BB-48E7-BA22-27B836DC61A9}" type="slidenum">
              <a:rPr lang="de-DE" smtClean="0"/>
              <a:t>2</a:t>
            </a:fld>
            <a:endParaRPr lang="de-DE"/>
          </a:p>
        </p:txBody>
      </p:sp>
    </p:spTree>
    <p:extLst>
      <p:ext uri="{BB962C8B-B14F-4D97-AF65-F5344CB8AC3E}">
        <p14:creationId xmlns:p14="http://schemas.microsoft.com/office/powerpoint/2010/main" val="226889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68F563C-46BB-48E7-BA22-27B836DC61A9}" type="slidenum">
              <a:rPr lang="de-DE" smtClean="0"/>
              <a:t>11</a:t>
            </a:fld>
            <a:endParaRPr lang="de-DE"/>
          </a:p>
        </p:txBody>
      </p:sp>
    </p:spTree>
    <p:extLst>
      <p:ext uri="{BB962C8B-B14F-4D97-AF65-F5344CB8AC3E}">
        <p14:creationId xmlns:p14="http://schemas.microsoft.com/office/powerpoint/2010/main" val="1280218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68F563C-46BB-48E7-BA22-27B836DC61A9}" type="slidenum">
              <a:rPr lang="de-DE" smtClean="0"/>
              <a:t>12</a:t>
            </a:fld>
            <a:endParaRPr lang="de-DE"/>
          </a:p>
        </p:txBody>
      </p:sp>
    </p:spTree>
    <p:extLst>
      <p:ext uri="{BB962C8B-B14F-4D97-AF65-F5344CB8AC3E}">
        <p14:creationId xmlns:p14="http://schemas.microsoft.com/office/powerpoint/2010/main" val="1458329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Der Graph von f schneidet die waagrechte Asymptote y = 2 außerhalb des sichtbaren Bereichs (an der Stelle x = 34/3). Es wäre selbstverständlich denkbar, die Koordinaten des Schnittpunkts rechnerisch zu bestimmen und darüber hinaus zu thematisieren, dass der Graph aufgrund dieser Tatsache im nicht sichtbaren Bereich sowohl einen Tiefpunkt als auch einen Wendepunkt besitzt. Die rechnerische Bestimmung der Koordinaten dieser Punkte mithilfe der ersten und zweiten Ableitungsfunktion ist erst Gegenstand in Jahrgangsstufe 12, was als Ausblick angekündigt werden könnte.</a:t>
            </a:r>
            <a:endParaRPr lang="de-DE" dirty="0"/>
          </a:p>
        </p:txBody>
      </p:sp>
      <p:sp>
        <p:nvSpPr>
          <p:cNvPr id="4" name="Foliennummernplatzhalter 3"/>
          <p:cNvSpPr>
            <a:spLocks noGrp="1"/>
          </p:cNvSpPr>
          <p:nvPr>
            <p:ph type="sldNum" sz="quarter" idx="5"/>
          </p:nvPr>
        </p:nvSpPr>
        <p:spPr/>
        <p:txBody>
          <a:bodyPr/>
          <a:lstStyle/>
          <a:p>
            <a:fld id="{B68F563C-46BB-48E7-BA22-27B836DC61A9}" type="slidenum">
              <a:rPr lang="de-DE" smtClean="0"/>
              <a:t>13</a:t>
            </a:fld>
            <a:endParaRPr lang="de-DE"/>
          </a:p>
        </p:txBody>
      </p:sp>
    </p:spTree>
    <p:extLst>
      <p:ext uri="{BB962C8B-B14F-4D97-AF65-F5344CB8AC3E}">
        <p14:creationId xmlns:p14="http://schemas.microsoft.com/office/powerpoint/2010/main" val="2425325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Eine exakte Definition des Begriffs der gebrochen-rationalen Funktion könnte wie folgt aussehen und an dieser Stelle nochmal wiederholt werden: Eine Funktion heißt </a:t>
            </a:r>
            <a:r>
              <a:rPr lang="de-DE" u="sng"/>
              <a:t>gebrochen-rational</a:t>
            </a:r>
            <a:r>
              <a:rPr lang="de-DE"/>
              <a:t>, wenn sie durch einen Term darstellbar ist, der Quotient zweier Polynome ist, und es sich </a:t>
            </a:r>
            <a:r>
              <a:rPr lang="de-DE" i="1" u="none"/>
              <a:t>nicht</a:t>
            </a:r>
            <a:r>
              <a:rPr lang="de-DE"/>
              <a:t> um eine ganzrationale Funktion handelt.</a:t>
            </a:r>
          </a:p>
          <a:p>
            <a:r>
              <a:rPr lang="de-DE"/>
              <a:t>Im Rahmen des LehrplanPLUS wird eine gebrochen-rationale Funktion als „</a:t>
            </a:r>
            <a:r>
              <a:rPr lang="de-DE" u="sng"/>
              <a:t>elementar</a:t>
            </a:r>
            <a:r>
              <a:rPr lang="de-DE"/>
              <a:t>“ bezeichnet, wenn in der erwähnten Darstellung des Funktionsterms beide Polynome höchstens von Grad 1 sind (genau in diesen Fällen gibt es auch einen Funktionsterm der Form a/(x+b)+c), und als „</a:t>
            </a:r>
            <a:r>
              <a:rPr lang="de-DE" u="sng"/>
              <a:t>einfach</a:t>
            </a:r>
            <a:r>
              <a:rPr lang="de-DE"/>
              <a:t>“, wenn beide Polynome höchstens von Grad 2 sind. Bei gebrochen-rationalen Funktionen müssen im LehrplanPLUS keine Terme betrachtet werden, die als gemeinsamen Faktor ein Polynom von mindestens Grad 1 haben.</a:t>
            </a:r>
          </a:p>
        </p:txBody>
      </p:sp>
      <p:sp>
        <p:nvSpPr>
          <p:cNvPr id="4" name="Foliennummernplatzhalter 3"/>
          <p:cNvSpPr>
            <a:spLocks noGrp="1"/>
          </p:cNvSpPr>
          <p:nvPr>
            <p:ph type="sldNum" sz="quarter" idx="5"/>
          </p:nvPr>
        </p:nvSpPr>
        <p:spPr/>
        <p:txBody>
          <a:bodyPr/>
          <a:lstStyle/>
          <a:p>
            <a:fld id="{B68F563C-46BB-48E7-BA22-27B836DC61A9}" type="slidenum">
              <a:rPr lang="de-DE" smtClean="0"/>
              <a:t>3</a:t>
            </a:fld>
            <a:endParaRPr lang="de-DE"/>
          </a:p>
        </p:txBody>
      </p:sp>
    </p:spTree>
    <p:extLst>
      <p:ext uri="{BB962C8B-B14F-4D97-AF65-F5344CB8AC3E}">
        <p14:creationId xmlns:p14="http://schemas.microsoft.com/office/powerpoint/2010/main" val="1578359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t>
            </a:r>
            <a:r>
              <a:rPr lang="de-DE"/>
              <a:t>jeweiligen bunten Textfelder mit den Begriffen </a:t>
            </a:r>
            <a:r>
              <a:rPr lang="de-DE" dirty="0"/>
              <a:t>erscheinen bei Klick auf </a:t>
            </a:r>
            <a:r>
              <a:rPr lang="de-DE"/>
              <a:t>den entsprechenden </a:t>
            </a:r>
            <a:r>
              <a:rPr lang="de-DE" dirty="0"/>
              <a:t>Buchstaben unten auf </a:t>
            </a:r>
            <a:r>
              <a:rPr lang="de-DE"/>
              <a:t>der Folie. Dabei stehen die Anfangsbuchstaben D, N, P, S, A und V für: </a:t>
            </a:r>
            <a:r>
              <a:rPr lang="de-DE" dirty="0"/>
              <a:t>Definitionsmenge</a:t>
            </a:r>
            <a:r>
              <a:rPr lang="de-DE"/>
              <a:t>, Nullstellen, Polstellen, Schnittpunkte </a:t>
            </a:r>
            <a:r>
              <a:rPr lang="de-DE" dirty="0"/>
              <a:t>mit den Koordinatenachsen</a:t>
            </a:r>
            <a:r>
              <a:rPr lang="de-DE"/>
              <a:t>, Asymptoten, Verhalten für x → ±∞</a:t>
            </a:r>
            <a:endParaRPr lang="de-DE" dirty="0"/>
          </a:p>
        </p:txBody>
      </p:sp>
      <p:sp>
        <p:nvSpPr>
          <p:cNvPr id="4" name="Foliennummernplatzhalter 3"/>
          <p:cNvSpPr>
            <a:spLocks noGrp="1"/>
          </p:cNvSpPr>
          <p:nvPr>
            <p:ph type="sldNum" sz="quarter" idx="5"/>
          </p:nvPr>
        </p:nvSpPr>
        <p:spPr/>
        <p:txBody>
          <a:bodyPr/>
          <a:lstStyle/>
          <a:p>
            <a:fld id="{B68F563C-46BB-48E7-BA22-27B836DC61A9}" type="slidenum">
              <a:rPr lang="de-DE" smtClean="0"/>
              <a:t>4</a:t>
            </a:fld>
            <a:endParaRPr lang="de-DE"/>
          </a:p>
        </p:txBody>
      </p:sp>
    </p:spTree>
    <p:extLst>
      <p:ext uri="{BB962C8B-B14F-4D97-AF65-F5344CB8AC3E}">
        <p14:creationId xmlns:p14="http://schemas.microsoft.com/office/powerpoint/2010/main" val="3604077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0" dirty="0"/>
              <a:t>Die </a:t>
            </a:r>
            <a:r>
              <a:rPr lang="de-DE" i="0"/>
              <a:t>Folie hat das Ziel, </a:t>
            </a:r>
            <a:r>
              <a:rPr lang="de-DE" i="0" dirty="0"/>
              <a:t>einen plakativen </a:t>
            </a:r>
            <a:r>
              <a:rPr lang="de-DE" i="0"/>
              <a:t>Überblick zu geben. Einige Aspekte sind </a:t>
            </a:r>
            <a:r>
              <a:rPr lang="de-DE" i="0" dirty="0"/>
              <a:t>aus diesem </a:t>
            </a:r>
            <a:r>
              <a:rPr lang="de-DE" i="0"/>
              <a:t>Grund verkürzt dargestellt, z. B</a:t>
            </a:r>
            <a:r>
              <a:rPr lang="de-DE" i="0" dirty="0"/>
              <a:t>. sind </a:t>
            </a:r>
            <a:r>
              <a:rPr lang="de-DE" i="0"/>
              <a:t>bei den Polstellen mit der Limes-Schreibweise unter Verwendung des Zeichens „±“ vier Fälle zusammengefasst. </a:t>
            </a:r>
            <a:r>
              <a:rPr lang="de-DE" i="0" dirty="0"/>
              <a:t>Dies sollte im Unterricht mündlich thematisiert </a:t>
            </a:r>
            <a:r>
              <a:rPr lang="de-DE" i="0"/>
              <a:t>werden. Auch sollte darauf hingewiesen werden, dass es nicht immer eine waagrechte bzw. eine senkrechte Asymptote gibt.</a:t>
            </a:r>
            <a:endParaRPr lang="de-DE" i="0" dirty="0"/>
          </a:p>
        </p:txBody>
      </p:sp>
      <p:sp>
        <p:nvSpPr>
          <p:cNvPr id="4" name="Foliennummernplatzhalter 3"/>
          <p:cNvSpPr>
            <a:spLocks noGrp="1"/>
          </p:cNvSpPr>
          <p:nvPr>
            <p:ph type="sldNum" sz="quarter" idx="5"/>
          </p:nvPr>
        </p:nvSpPr>
        <p:spPr/>
        <p:txBody>
          <a:bodyPr/>
          <a:lstStyle/>
          <a:p>
            <a:fld id="{B68F563C-46BB-48E7-BA22-27B836DC61A9}" type="slidenum">
              <a:rPr lang="de-DE" smtClean="0"/>
              <a:t>5</a:t>
            </a:fld>
            <a:endParaRPr lang="de-DE"/>
          </a:p>
        </p:txBody>
      </p:sp>
    </p:spTree>
    <p:extLst>
      <p:ext uri="{BB962C8B-B14F-4D97-AF65-F5344CB8AC3E}">
        <p14:creationId xmlns:p14="http://schemas.microsoft.com/office/powerpoint/2010/main" val="281930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r>
                  <a:rPr lang="de-DE"/>
                  <a:t>Alternativ könnte</a:t>
                </a:r>
                <a:r>
                  <a:rPr lang="de-DE" baseline="0"/>
                  <a:t> </a:t>
                </a:r>
                <a:r>
                  <a:rPr lang="de-DE"/>
                  <a:t>bereits an dieser Stelle auf die</a:t>
                </a:r>
                <a:r>
                  <a:rPr lang="de-DE" baseline="0"/>
                  <a:t> </a:t>
                </a:r>
                <a:r>
                  <a:rPr lang="de-DE"/>
                  <a:t>Faktorisierung des Nennerpolynoms x²−x−30 = (x+5)(x−6) eingegangen werden, die </a:t>
                </a:r>
                <a:r>
                  <a:rPr lang="de-DE" dirty="0"/>
                  <a:t>später </a:t>
                </a:r>
                <a:r>
                  <a:rPr lang="de-DE"/>
                  <a:t>gebraucht wird (</a:t>
                </a:r>
                <a:r>
                  <a:rPr lang="de-DE" dirty="0"/>
                  <a:t>vgl. Folie </a:t>
                </a:r>
                <a:r>
                  <a:rPr lang="de-DE"/>
                  <a:t>9).</a:t>
                </a:r>
                <a:endParaRPr lang="de-DE" dirty="0"/>
              </a:p>
            </p:txBody>
          </p:sp>
        </mc:Choice>
        <mc:Fallback xmlns="">
          <p:sp>
            <p:nvSpPr>
              <p:cNvPr id="3" name="Notizenplatzhalter 2"/>
              <p:cNvSpPr>
                <a:spLocks noGrp="1"/>
              </p:cNvSpPr>
              <p:nvPr>
                <p:ph type="body" idx="1"/>
              </p:nvPr>
            </p:nvSpPr>
            <p:spPr/>
            <p:txBody>
              <a:bodyPr/>
              <a:lstStyle/>
              <a:p>
                <a:r>
                  <a:rPr lang="de-DE" dirty="0"/>
                  <a:t>Evtl. kann bereits hier auf die mögliche Faktorisierung des </a:t>
                </a:r>
                <a:r>
                  <a:rPr lang="de-DE" dirty="0" err="1"/>
                  <a:t>Nennerpolynoms</a:t>
                </a:r>
                <a:r>
                  <a:rPr lang="de-DE" dirty="0"/>
                  <a:t> </a:t>
                </a:r>
                <a:r>
                  <a:rPr lang="de-DE" sz="1200" i="0">
                    <a:latin typeface="Cambria Math" panose="02040503050406030204" pitchFamily="18" charset="0"/>
                  </a:rPr>
                  <a:t>𝑥^2</a:t>
                </a:r>
                <a:r>
                  <a:rPr lang="de-DE" sz="1200" b="0" i="0">
                    <a:latin typeface="Cambria Math" panose="02040503050406030204" pitchFamily="18" charset="0"/>
                  </a:rPr>
                  <a:t>−</a:t>
                </a:r>
                <a:r>
                  <a:rPr lang="de-DE" sz="1200" i="0">
                    <a:latin typeface="Cambria Math" panose="02040503050406030204" pitchFamily="18" charset="0"/>
                  </a:rPr>
                  <a:t>𝑥</a:t>
                </a:r>
                <a:r>
                  <a:rPr lang="de-DE" sz="1200" b="0" i="0">
                    <a:latin typeface="Cambria Math" panose="02040503050406030204" pitchFamily="18" charset="0"/>
                  </a:rPr>
                  <a:t>−</a:t>
                </a:r>
                <a:r>
                  <a:rPr lang="de-DE" sz="1200" i="0">
                    <a:latin typeface="Cambria Math" panose="02040503050406030204" pitchFamily="18" charset="0"/>
                  </a:rPr>
                  <a:t>30=</a:t>
                </a:r>
                <a:r>
                  <a:rPr lang="de-DE" sz="1200" b="0" i="0">
                    <a:latin typeface="Cambria Math" panose="02040503050406030204" pitchFamily="18" charset="0"/>
                  </a:rPr>
                  <a:t>(𝑥+5)(𝑥−6)</a:t>
                </a:r>
                <a:br>
                  <a:rPr lang="de-DE" sz="1200" b="0" dirty="0"/>
                </a:br>
                <a:r>
                  <a:rPr lang="de-DE" dirty="0"/>
                  <a:t>eingegangen werden. Das wird später gebraucht </a:t>
                </a:r>
              </a:p>
            </p:txBody>
          </p:sp>
        </mc:Fallback>
      </mc:AlternateContent>
      <p:sp>
        <p:nvSpPr>
          <p:cNvPr id="4" name="Foliennummernplatzhalter 3"/>
          <p:cNvSpPr>
            <a:spLocks noGrp="1"/>
          </p:cNvSpPr>
          <p:nvPr>
            <p:ph type="sldNum" sz="quarter" idx="5"/>
          </p:nvPr>
        </p:nvSpPr>
        <p:spPr/>
        <p:txBody>
          <a:bodyPr/>
          <a:lstStyle/>
          <a:p>
            <a:fld id="{B68F563C-46BB-48E7-BA22-27B836DC61A9}" type="slidenum">
              <a:rPr lang="de-DE" smtClean="0"/>
              <a:t>6</a:t>
            </a:fld>
            <a:endParaRPr lang="de-DE"/>
          </a:p>
        </p:txBody>
      </p:sp>
    </p:spTree>
    <p:extLst>
      <p:ext uri="{BB962C8B-B14F-4D97-AF65-F5344CB8AC3E}">
        <p14:creationId xmlns:p14="http://schemas.microsoft.com/office/powerpoint/2010/main" val="1819178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i="0" dirty="0"/>
          </a:p>
        </p:txBody>
      </p:sp>
      <p:sp>
        <p:nvSpPr>
          <p:cNvPr id="4" name="Foliennummernplatzhalter 3"/>
          <p:cNvSpPr>
            <a:spLocks noGrp="1"/>
          </p:cNvSpPr>
          <p:nvPr>
            <p:ph type="sldNum" sz="quarter" idx="5"/>
          </p:nvPr>
        </p:nvSpPr>
        <p:spPr/>
        <p:txBody>
          <a:bodyPr/>
          <a:lstStyle/>
          <a:p>
            <a:fld id="{B68F563C-46BB-48E7-BA22-27B836DC61A9}" type="slidenum">
              <a:rPr lang="de-DE" smtClean="0"/>
              <a:t>7</a:t>
            </a:fld>
            <a:endParaRPr lang="de-DE"/>
          </a:p>
        </p:txBody>
      </p:sp>
    </p:spTree>
    <p:extLst>
      <p:ext uri="{BB962C8B-B14F-4D97-AF65-F5344CB8AC3E}">
        <p14:creationId xmlns:p14="http://schemas.microsoft.com/office/powerpoint/2010/main" val="3289507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68F563C-46BB-48E7-BA22-27B836DC61A9}" type="slidenum">
              <a:rPr lang="de-DE" smtClean="0"/>
              <a:t>8</a:t>
            </a:fld>
            <a:endParaRPr lang="de-DE"/>
          </a:p>
        </p:txBody>
      </p:sp>
    </p:spTree>
    <p:extLst>
      <p:ext uri="{BB962C8B-B14F-4D97-AF65-F5344CB8AC3E}">
        <p14:creationId xmlns:p14="http://schemas.microsoft.com/office/powerpoint/2010/main" val="3183791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68F563C-46BB-48E7-BA22-27B836DC61A9}" type="slidenum">
              <a:rPr lang="de-DE" smtClean="0"/>
              <a:t>9</a:t>
            </a:fld>
            <a:endParaRPr lang="de-DE"/>
          </a:p>
        </p:txBody>
      </p:sp>
    </p:spTree>
    <p:extLst>
      <p:ext uri="{BB962C8B-B14F-4D97-AF65-F5344CB8AC3E}">
        <p14:creationId xmlns:p14="http://schemas.microsoft.com/office/powerpoint/2010/main" val="2972699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68F563C-46BB-48E7-BA22-27B836DC61A9}" type="slidenum">
              <a:rPr lang="de-DE" smtClean="0"/>
              <a:t>10</a:t>
            </a:fld>
            <a:endParaRPr lang="de-DE"/>
          </a:p>
        </p:txBody>
      </p:sp>
    </p:spTree>
    <p:extLst>
      <p:ext uri="{BB962C8B-B14F-4D97-AF65-F5344CB8AC3E}">
        <p14:creationId xmlns:p14="http://schemas.microsoft.com/office/powerpoint/2010/main" val="3869653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84920847-5E45-0C4E-089F-DB98CF4983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Tree>
    <p:extLst>
      <p:ext uri="{BB962C8B-B14F-4D97-AF65-F5344CB8AC3E}">
        <p14:creationId xmlns:p14="http://schemas.microsoft.com/office/powerpoint/2010/main" val="2381842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A6A7C2-5726-4539-8E0F-7B1C76B87850}"/>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Vertikaler Textplatzhalter 2">
            <a:extLst>
              <a:ext uri="{FF2B5EF4-FFF2-40B4-BE49-F238E27FC236}">
                <a16:creationId xmlns:a16="http://schemas.microsoft.com/office/drawing/2014/main" id="{39A01694-5EA3-45B2-9C55-164C452077E0}"/>
              </a:ext>
            </a:extLst>
          </p:cNvPr>
          <p:cNvSpPr>
            <a:spLocks noGrp="1"/>
          </p:cNvSpPr>
          <p:nvPr>
            <p:ph type="body" orient="vert" idx="1"/>
          </p:nvPr>
        </p:nvSpPr>
        <p:spPr>
          <a:xfrm>
            <a:off x="838200" y="1825625"/>
            <a:ext cx="105156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EDFE05C-6D3C-44FE-A035-C2E1001736B8}"/>
              </a:ext>
            </a:extLst>
          </p:cNvPr>
          <p:cNvSpPr>
            <a:spLocks noGrp="1"/>
          </p:cNvSpPr>
          <p:nvPr>
            <p:ph type="dt" sz="half" idx="10"/>
          </p:nvPr>
        </p:nvSpPr>
        <p:spPr>
          <a:xfrm>
            <a:off x="838200" y="6356350"/>
            <a:ext cx="2743200" cy="365125"/>
          </a:xfrm>
          <a:prstGeom prst="rect">
            <a:avLst/>
          </a:prstGeom>
        </p:spPr>
        <p:txBody>
          <a:bodyPr/>
          <a:lstStyle/>
          <a:p>
            <a:fld id="{4885ED54-BBAA-422E-911F-E0DB5F83A5AE}" type="datetimeFigureOut">
              <a:rPr lang="de-DE" smtClean="0"/>
              <a:t>02.03.2023</a:t>
            </a:fld>
            <a:endParaRPr lang="de-DE"/>
          </a:p>
        </p:txBody>
      </p:sp>
      <p:sp>
        <p:nvSpPr>
          <p:cNvPr id="5" name="Fußzeilenplatzhalter 4">
            <a:extLst>
              <a:ext uri="{FF2B5EF4-FFF2-40B4-BE49-F238E27FC236}">
                <a16:creationId xmlns:a16="http://schemas.microsoft.com/office/drawing/2014/main" id="{F7F054FC-3B1E-40D2-9008-188298C96D7F}"/>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0F469034-40D9-4D5A-B057-E5BC6CA47308}"/>
              </a:ext>
            </a:extLst>
          </p:cNvPr>
          <p:cNvSpPr>
            <a:spLocks noGrp="1"/>
          </p:cNvSpPr>
          <p:nvPr>
            <p:ph type="sldNum" sz="quarter" idx="12"/>
          </p:nvPr>
        </p:nvSpPr>
        <p:spPr>
          <a:xfrm>
            <a:off x="8610600" y="6356350"/>
            <a:ext cx="2743200" cy="365125"/>
          </a:xfrm>
          <a:prstGeom prst="rect">
            <a:avLst/>
          </a:prstGeom>
        </p:spPr>
        <p:txBody>
          <a:bodyPr/>
          <a:lstStyle/>
          <a:p>
            <a:fld id="{251FB109-3BF0-4972-91E1-1A9E8699E075}" type="slidenum">
              <a:rPr lang="de-DE" smtClean="0"/>
              <a:t>‹Nr.›</a:t>
            </a:fld>
            <a:endParaRPr lang="de-DE"/>
          </a:p>
        </p:txBody>
      </p:sp>
    </p:spTree>
    <p:extLst>
      <p:ext uri="{BB962C8B-B14F-4D97-AF65-F5344CB8AC3E}">
        <p14:creationId xmlns:p14="http://schemas.microsoft.com/office/powerpoint/2010/main" val="1991947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2C7FFAB-F5C4-4A90-9F9C-4802F803D8E9}"/>
              </a:ext>
            </a:extLst>
          </p:cNvPr>
          <p:cNvSpPr>
            <a:spLocks noGrp="1"/>
          </p:cNvSpPr>
          <p:nvPr>
            <p:ph type="title" orient="vert"/>
          </p:nvPr>
        </p:nvSpPr>
        <p:spPr>
          <a:xfrm>
            <a:off x="8724900" y="365125"/>
            <a:ext cx="2628900" cy="5811838"/>
          </a:xfrm>
          <a:prstGeom prst="rect">
            <a:avLst/>
          </a:prstGeo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342F27A-B0D2-4FCA-A8FE-757ED10E3237}"/>
              </a:ext>
            </a:extLst>
          </p:cNvPr>
          <p:cNvSpPr>
            <a:spLocks noGrp="1"/>
          </p:cNvSpPr>
          <p:nvPr>
            <p:ph type="body" orient="vert" idx="1"/>
          </p:nvPr>
        </p:nvSpPr>
        <p:spPr>
          <a:xfrm>
            <a:off x="838200" y="365125"/>
            <a:ext cx="7734300"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0A7BE09-8AC9-4DCA-AAD4-96985C35811A}"/>
              </a:ext>
            </a:extLst>
          </p:cNvPr>
          <p:cNvSpPr>
            <a:spLocks noGrp="1"/>
          </p:cNvSpPr>
          <p:nvPr>
            <p:ph type="dt" sz="half" idx="10"/>
          </p:nvPr>
        </p:nvSpPr>
        <p:spPr>
          <a:xfrm>
            <a:off x="838200" y="6356350"/>
            <a:ext cx="2743200" cy="365125"/>
          </a:xfrm>
          <a:prstGeom prst="rect">
            <a:avLst/>
          </a:prstGeom>
        </p:spPr>
        <p:txBody>
          <a:bodyPr/>
          <a:lstStyle/>
          <a:p>
            <a:fld id="{4885ED54-BBAA-422E-911F-E0DB5F83A5AE}" type="datetimeFigureOut">
              <a:rPr lang="de-DE" smtClean="0"/>
              <a:t>02.03.2023</a:t>
            </a:fld>
            <a:endParaRPr lang="de-DE"/>
          </a:p>
        </p:txBody>
      </p:sp>
      <p:sp>
        <p:nvSpPr>
          <p:cNvPr id="5" name="Fußzeilenplatzhalter 4">
            <a:extLst>
              <a:ext uri="{FF2B5EF4-FFF2-40B4-BE49-F238E27FC236}">
                <a16:creationId xmlns:a16="http://schemas.microsoft.com/office/drawing/2014/main" id="{58A1A001-F275-48D4-85B6-0165E51941A2}"/>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71106872-6EF3-40AE-AEBE-AC97252B4CB8}"/>
              </a:ext>
            </a:extLst>
          </p:cNvPr>
          <p:cNvSpPr>
            <a:spLocks noGrp="1"/>
          </p:cNvSpPr>
          <p:nvPr>
            <p:ph type="sldNum" sz="quarter" idx="12"/>
          </p:nvPr>
        </p:nvSpPr>
        <p:spPr>
          <a:xfrm>
            <a:off x="8610600" y="6356350"/>
            <a:ext cx="2743200" cy="365125"/>
          </a:xfrm>
          <a:prstGeom prst="rect">
            <a:avLst/>
          </a:prstGeom>
        </p:spPr>
        <p:txBody>
          <a:bodyPr/>
          <a:lstStyle/>
          <a:p>
            <a:fld id="{251FB109-3BF0-4972-91E1-1A9E8699E075}" type="slidenum">
              <a:rPr lang="de-DE" smtClean="0"/>
              <a:t>‹Nr.›</a:t>
            </a:fld>
            <a:endParaRPr lang="de-DE"/>
          </a:p>
        </p:txBody>
      </p:sp>
    </p:spTree>
    <p:extLst>
      <p:ext uri="{BB962C8B-B14F-4D97-AF65-F5344CB8AC3E}">
        <p14:creationId xmlns:p14="http://schemas.microsoft.com/office/powerpoint/2010/main" val="2593225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CFD7A-C8B9-F6EA-A778-73DB6FE4D4B2}"/>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254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B218F4-E667-4AC0-9C8F-7B255E741B8D}"/>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F3449DE7-8160-48F0-B8BF-8278303470E9}"/>
              </a:ext>
            </a:extLst>
          </p:cNvPr>
          <p:cNvSpPr>
            <a:spLocks noGrp="1"/>
          </p:cNvSpPr>
          <p:nvPr>
            <p:ph idx="1"/>
          </p:nvPr>
        </p:nvSpPr>
        <p:spPr>
          <a:xfrm>
            <a:off x="838200" y="1825625"/>
            <a:ext cx="10515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EB7BF26-78EB-4D6E-B59F-F695B9C0B68B}"/>
              </a:ext>
            </a:extLst>
          </p:cNvPr>
          <p:cNvSpPr>
            <a:spLocks noGrp="1"/>
          </p:cNvSpPr>
          <p:nvPr>
            <p:ph type="dt" sz="half" idx="10"/>
          </p:nvPr>
        </p:nvSpPr>
        <p:spPr>
          <a:xfrm>
            <a:off x="838200" y="6356350"/>
            <a:ext cx="2743200" cy="365125"/>
          </a:xfrm>
          <a:prstGeom prst="rect">
            <a:avLst/>
          </a:prstGeom>
        </p:spPr>
        <p:txBody>
          <a:bodyPr/>
          <a:lstStyle/>
          <a:p>
            <a:fld id="{4885ED54-BBAA-422E-911F-E0DB5F83A5AE}" type="datetimeFigureOut">
              <a:rPr lang="de-DE" smtClean="0"/>
              <a:t>02.03.2023</a:t>
            </a:fld>
            <a:endParaRPr lang="de-DE"/>
          </a:p>
        </p:txBody>
      </p:sp>
      <p:sp>
        <p:nvSpPr>
          <p:cNvPr id="5" name="Fußzeilenplatzhalter 4">
            <a:extLst>
              <a:ext uri="{FF2B5EF4-FFF2-40B4-BE49-F238E27FC236}">
                <a16:creationId xmlns:a16="http://schemas.microsoft.com/office/drawing/2014/main" id="{A0C0838C-DCC7-433F-91D3-AD90099FFEEC}"/>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57FCBA36-2E2A-4741-BFB8-CD7A6DD766EE}"/>
              </a:ext>
            </a:extLst>
          </p:cNvPr>
          <p:cNvSpPr>
            <a:spLocks noGrp="1"/>
          </p:cNvSpPr>
          <p:nvPr>
            <p:ph type="sldNum" sz="quarter" idx="12"/>
          </p:nvPr>
        </p:nvSpPr>
        <p:spPr>
          <a:xfrm>
            <a:off x="8610600" y="6356350"/>
            <a:ext cx="2743200" cy="365125"/>
          </a:xfrm>
          <a:prstGeom prst="rect">
            <a:avLst/>
          </a:prstGeom>
        </p:spPr>
        <p:txBody>
          <a:bodyPr/>
          <a:lstStyle/>
          <a:p>
            <a:fld id="{251FB109-3BF0-4972-91E1-1A9E8699E075}" type="slidenum">
              <a:rPr lang="de-DE" smtClean="0"/>
              <a:t>‹Nr.›</a:t>
            </a:fld>
            <a:endParaRPr lang="de-DE"/>
          </a:p>
        </p:txBody>
      </p:sp>
    </p:spTree>
    <p:extLst>
      <p:ext uri="{BB962C8B-B14F-4D97-AF65-F5344CB8AC3E}">
        <p14:creationId xmlns:p14="http://schemas.microsoft.com/office/powerpoint/2010/main" val="203150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B41777-B9EA-47F6-B353-57739D09846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2F5475A-08BC-47DE-B36F-5BA28C02F92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BCADAFA-7D14-4563-ACE5-404ECF848A70}"/>
              </a:ext>
            </a:extLst>
          </p:cNvPr>
          <p:cNvSpPr>
            <a:spLocks noGrp="1"/>
          </p:cNvSpPr>
          <p:nvPr>
            <p:ph type="dt" sz="half" idx="10"/>
          </p:nvPr>
        </p:nvSpPr>
        <p:spPr>
          <a:xfrm>
            <a:off x="838200" y="6356350"/>
            <a:ext cx="2743200" cy="365125"/>
          </a:xfrm>
          <a:prstGeom prst="rect">
            <a:avLst/>
          </a:prstGeom>
        </p:spPr>
        <p:txBody>
          <a:bodyPr/>
          <a:lstStyle/>
          <a:p>
            <a:fld id="{4885ED54-BBAA-422E-911F-E0DB5F83A5AE}" type="datetimeFigureOut">
              <a:rPr lang="de-DE" smtClean="0"/>
              <a:t>02.03.2023</a:t>
            </a:fld>
            <a:endParaRPr lang="de-DE"/>
          </a:p>
        </p:txBody>
      </p:sp>
      <p:sp>
        <p:nvSpPr>
          <p:cNvPr id="5" name="Fußzeilenplatzhalter 4">
            <a:extLst>
              <a:ext uri="{FF2B5EF4-FFF2-40B4-BE49-F238E27FC236}">
                <a16:creationId xmlns:a16="http://schemas.microsoft.com/office/drawing/2014/main" id="{C31F9FE9-118E-49FA-9141-798CB1D73B98}"/>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C94161C6-9632-42FA-91A4-AF180D401DDA}"/>
              </a:ext>
            </a:extLst>
          </p:cNvPr>
          <p:cNvSpPr>
            <a:spLocks noGrp="1"/>
          </p:cNvSpPr>
          <p:nvPr>
            <p:ph type="sldNum" sz="quarter" idx="12"/>
          </p:nvPr>
        </p:nvSpPr>
        <p:spPr>
          <a:xfrm>
            <a:off x="8610600" y="6356350"/>
            <a:ext cx="2743200" cy="365125"/>
          </a:xfrm>
          <a:prstGeom prst="rect">
            <a:avLst/>
          </a:prstGeom>
        </p:spPr>
        <p:txBody>
          <a:bodyPr/>
          <a:lstStyle/>
          <a:p>
            <a:fld id="{251FB109-3BF0-4972-91E1-1A9E8699E075}" type="slidenum">
              <a:rPr lang="de-DE" smtClean="0"/>
              <a:t>‹Nr.›</a:t>
            </a:fld>
            <a:endParaRPr lang="de-DE"/>
          </a:p>
        </p:txBody>
      </p:sp>
    </p:spTree>
    <p:extLst>
      <p:ext uri="{BB962C8B-B14F-4D97-AF65-F5344CB8AC3E}">
        <p14:creationId xmlns:p14="http://schemas.microsoft.com/office/powerpoint/2010/main" val="3506602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F26011-90C8-41E8-8025-97059100AF81}"/>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FD48056F-5F66-4FAA-BF6A-B2C6C7B65F5C}"/>
              </a:ext>
            </a:extLst>
          </p:cNvPr>
          <p:cNvSpPr>
            <a:spLocks noGrp="1"/>
          </p:cNvSpPr>
          <p:nvPr>
            <p:ph sz="half" idx="1"/>
          </p:nvPr>
        </p:nvSpPr>
        <p:spPr>
          <a:xfrm>
            <a:off x="838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5C1AFFF-C31B-4C22-98B4-6A17E99FC85F}"/>
              </a:ext>
            </a:extLst>
          </p:cNvPr>
          <p:cNvSpPr>
            <a:spLocks noGrp="1"/>
          </p:cNvSpPr>
          <p:nvPr>
            <p:ph sz="half" idx="2"/>
          </p:nvPr>
        </p:nvSpPr>
        <p:spPr>
          <a:xfrm>
            <a:off x="6172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526DBF6D-7538-40B6-9C01-E57837B91F9C}"/>
              </a:ext>
            </a:extLst>
          </p:cNvPr>
          <p:cNvSpPr>
            <a:spLocks noGrp="1"/>
          </p:cNvSpPr>
          <p:nvPr>
            <p:ph type="dt" sz="half" idx="10"/>
          </p:nvPr>
        </p:nvSpPr>
        <p:spPr>
          <a:xfrm>
            <a:off x="838200" y="6356350"/>
            <a:ext cx="2743200" cy="365125"/>
          </a:xfrm>
          <a:prstGeom prst="rect">
            <a:avLst/>
          </a:prstGeom>
        </p:spPr>
        <p:txBody>
          <a:bodyPr/>
          <a:lstStyle/>
          <a:p>
            <a:fld id="{4885ED54-BBAA-422E-911F-E0DB5F83A5AE}" type="datetimeFigureOut">
              <a:rPr lang="de-DE" smtClean="0"/>
              <a:t>02.03.2023</a:t>
            </a:fld>
            <a:endParaRPr lang="de-DE"/>
          </a:p>
        </p:txBody>
      </p:sp>
      <p:sp>
        <p:nvSpPr>
          <p:cNvPr id="6" name="Fußzeilenplatzhalter 5">
            <a:extLst>
              <a:ext uri="{FF2B5EF4-FFF2-40B4-BE49-F238E27FC236}">
                <a16:creationId xmlns:a16="http://schemas.microsoft.com/office/drawing/2014/main" id="{F78CB53E-F4E3-4D9D-B568-EECCE6A38668}"/>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9BB5B809-33B0-4A6F-83FC-87DEFE6C1CAD}"/>
              </a:ext>
            </a:extLst>
          </p:cNvPr>
          <p:cNvSpPr>
            <a:spLocks noGrp="1"/>
          </p:cNvSpPr>
          <p:nvPr>
            <p:ph type="sldNum" sz="quarter" idx="12"/>
          </p:nvPr>
        </p:nvSpPr>
        <p:spPr>
          <a:xfrm>
            <a:off x="8610600" y="6356350"/>
            <a:ext cx="2743200" cy="365125"/>
          </a:xfrm>
          <a:prstGeom prst="rect">
            <a:avLst/>
          </a:prstGeom>
        </p:spPr>
        <p:txBody>
          <a:bodyPr/>
          <a:lstStyle/>
          <a:p>
            <a:fld id="{251FB109-3BF0-4972-91E1-1A9E8699E075}" type="slidenum">
              <a:rPr lang="de-DE" smtClean="0"/>
              <a:t>‹Nr.›</a:t>
            </a:fld>
            <a:endParaRPr lang="de-DE"/>
          </a:p>
        </p:txBody>
      </p:sp>
    </p:spTree>
    <p:extLst>
      <p:ext uri="{BB962C8B-B14F-4D97-AF65-F5344CB8AC3E}">
        <p14:creationId xmlns:p14="http://schemas.microsoft.com/office/powerpoint/2010/main" val="185432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8CEEF5-5877-443F-AFFE-F4EE9EA84237}"/>
              </a:ext>
            </a:extLst>
          </p:cNvPr>
          <p:cNvSpPr>
            <a:spLocks noGrp="1"/>
          </p:cNvSpPr>
          <p:nvPr>
            <p:ph type="title"/>
          </p:nvPr>
        </p:nvSpPr>
        <p:spPr>
          <a:xfrm>
            <a:off x="839788" y="365125"/>
            <a:ext cx="10515600" cy="1325563"/>
          </a:xfrm>
          <a:prstGeom prst="rect">
            <a:avLst/>
          </a:prstGeom>
        </p:spPr>
        <p:txBody>
          <a:bodyPr/>
          <a:lstStyle/>
          <a:p>
            <a:r>
              <a:rPr lang="de-DE"/>
              <a:t>Mastertitelformat bearbeiten</a:t>
            </a:r>
          </a:p>
        </p:txBody>
      </p:sp>
      <p:sp>
        <p:nvSpPr>
          <p:cNvPr id="3" name="Textplatzhalter 2">
            <a:extLst>
              <a:ext uri="{FF2B5EF4-FFF2-40B4-BE49-F238E27FC236}">
                <a16:creationId xmlns:a16="http://schemas.microsoft.com/office/drawing/2014/main" id="{87103462-7FA3-4D1D-85F4-CD399BAACAD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AF72609-828D-480E-8657-7CA9ABD5FC8F}"/>
              </a:ext>
            </a:extLst>
          </p:cNvPr>
          <p:cNvSpPr>
            <a:spLocks noGrp="1"/>
          </p:cNvSpPr>
          <p:nvPr>
            <p:ph sz="half" idx="2"/>
          </p:nvPr>
        </p:nvSpPr>
        <p:spPr>
          <a:xfrm>
            <a:off x="839788" y="2505075"/>
            <a:ext cx="515778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C785858-E461-41D2-AF72-353B514253F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E53C51A-E474-4C23-9E85-1F40431E832B}"/>
              </a:ext>
            </a:extLst>
          </p:cNvPr>
          <p:cNvSpPr>
            <a:spLocks noGrp="1"/>
          </p:cNvSpPr>
          <p:nvPr>
            <p:ph sz="quarter" idx="4"/>
          </p:nvPr>
        </p:nvSpPr>
        <p:spPr>
          <a:xfrm>
            <a:off x="6172200" y="2505075"/>
            <a:ext cx="51831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B7677BE-F130-410A-A0F4-C42F886F4E31}"/>
              </a:ext>
            </a:extLst>
          </p:cNvPr>
          <p:cNvSpPr>
            <a:spLocks noGrp="1"/>
          </p:cNvSpPr>
          <p:nvPr>
            <p:ph type="dt" sz="half" idx="10"/>
          </p:nvPr>
        </p:nvSpPr>
        <p:spPr>
          <a:xfrm>
            <a:off x="838200" y="6356350"/>
            <a:ext cx="2743200" cy="365125"/>
          </a:xfrm>
          <a:prstGeom prst="rect">
            <a:avLst/>
          </a:prstGeom>
        </p:spPr>
        <p:txBody>
          <a:bodyPr/>
          <a:lstStyle/>
          <a:p>
            <a:fld id="{4885ED54-BBAA-422E-911F-E0DB5F83A5AE}" type="datetimeFigureOut">
              <a:rPr lang="de-DE" smtClean="0"/>
              <a:t>02.03.2023</a:t>
            </a:fld>
            <a:endParaRPr lang="de-DE"/>
          </a:p>
        </p:txBody>
      </p:sp>
      <p:sp>
        <p:nvSpPr>
          <p:cNvPr id="8" name="Fußzeilenplatzhalter 7">
            <a:extLst>
              <a:ext uri="{FF2B5EF4-FFF2-40B4-BE49-F238E27FC236}">
                <a16:creationId xmlns:a16="http://schemas.microsoft.com/office/drawing/2014/main" id="{ECCFED3C-380A-45A1-B046-D0C6821B7BC5}"/>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9" name="Foliennummernplatzhalter 8">
            <a:extLst>
              <a:ext uri="{FF2B5EF4-FFF2-40B4-BE49-F238E27FC236}">
                <a16:creationId xmlns:a16="http://schemas.microsoft.com/office/drawing/2014/main" id="{8A5AF54D-2BD3-48F5-8D3F-6002BFC11088}"/>
              </a:ext>
            </a:extLst>
          </p:cNvPr>
          <p:cNvSpPr>
            <a:spLocks noGrp="1"/>
          </p:cNvSpPr>
          <p:nvPr>
            <p:ph type="sldNum" sz="quarter" idx="12"/>
          </p:nvPr>
        </p:nvSpPr>
        <p:spPr>
          <a:xfrm>
            <a:off x="8610600" y="6356350"/>
            <a:ext cx="2743200" cy="365125"/>
          </a:xfrm>
          <a:prstGeom prst="rect">
            <a:avLst/>
          </a:prstGeom>
        </p:spPr>
        <p:txBody>
          <a:bodyPr/>
          <a:lstStyle/>
          <a:p>
            <a:fld id="{251FB109-3BF0-4972-91E1-1A9E8699E075}" type="slidenum">
              <a:rPr lang="de-DE" smtClean="0"/>
              <a:t>‹Nr.›</a:t>
            </a:fld>
            <a:endParaRPr lang="de-DE"/>
          </a:p>
        </p:txBody>
      </p:sp>
    </p:spTree>
    <p:extLst>
      <p:ext uri="{BB962C8B-B14F-4D97-AF65-F5344CB8AC3E}">
        <p14:creationId xmlns:p14="http://schemas.microsoft.com/office/powerpoint/2010/main" val="14445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6FC6B3-C293-47AC-86D0-9DE43CBE85F6}"/>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Datumsplatzhalter 2">
            <a:extLst>
              <a:ext uri="{FF2B5EF4-FFF2-40B4-BE49-F238E27FC236}">
                <a16:creationId xmlns:a16="http://schemas.microsoft.com/office/drawing/2014/main" id="{70967162-D0E7-44CC-935E-A106B9A01792}"/>
              </a:ext>
            </a:extLst>
          </p:cNvPr>
          <p:cNvSpPr>
            <a:spLocks noGrp="1"/>
          </p:cNvSpPr>
          <p:nvPr>
            <p:ph type="dt" sz="half" idx="10"/>
          </p:nvPr>
        </p:nvSpPr>
        <p:spPr>
          <a:xfrm>
            <a:off x="838200" y="6356350"/>
            <a:ext cx="2743200" cy="365125"/>
          </a:xfrm>
          <a:prstGeom prst="rect">
            <a:avLst/>
          </a:prstGeom>
        </p:spPr>
        <p:txBody>
          <a:bodyPr/>
          <a:lstStyle/>
          <a:p>
            <a:fld id="{4885ED54-BBAA-422E-911F-E0DB5F83A5AE}" type="datetimeFigureOut">
              <a:rPr lang="de-DE" smtClean="0"/>
              <a:t>02.03.2023</a:t>
            </a:fld>
            <a:endParaRPr lang="de-DE"/>
          </a:p>
        </p:txBody>
      </p:sp>
      <p:sp>
        <p:nvSpPr>
          <p:cNvPr id="4" name="Fußzeilenplatzhalter 3">
            <a:extLst>
              <a:ext uri="{FF2B5EF4-FFF2-40B4-BE49-F238E27FC236}">
                <a16:creationId xmlns:a16="http://schemas.microsoft.com/office/drawing/2014/main" id="{B96DE2AB-2CD4-4C82-AFD0-EE94A48BD149}"/>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A3A70C1F-F8F6-4B4C-BD4B-3B5428DCCF41}"/>
              </a:ext>
            </a:extLst>
          </p:cNvPr>
          <p:cNvSpPr>
            <a:spLocks noGrp="1"/>
          </p:cNvSpPr>
          <p:nvPr>
            <p:ph type="sldNum" sz="quarter" idx="12"/>
          </p:nvPr>
        </p:nvSpPr>
        <p:spPr>
          <a:xfrm>
            <a:off x="8610600" y="6356350"/>
            <a:ext cx="2743200" cy="365125"/>
          </a:xfrm>
          <a:prstGeom prst="rect">
            <a:avLst/>
          </a:prstGeom>
        </p:spPr>
        <p:txBody>
          <a:bodyPr/>
          <a:lstStyle/>
          <a:p>
            <a:fld id="{251FB109-3BF0-4972-91E1-1A9E8699E075}" type="slidenum">
              <a:rPr lang="de-DE" smtClean="0"/>
              <a:t>‹Nr.›</a:t>
            </a:fld>
            <a:endParaRPr lang="de-DE"/>
          </a:p>
        </p:txBody>
      </p:sp>
    </p:spTree>
    <p:extLst>
      <p:ext uri="{BB962C8B-B14F-4D97-AF65-F5344CB8AC3E}">
        <p14:creationId xmlns:p14="http://schemas.microsoft.com/office/powerpoint/2010/main" val="325881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D8E26E1-B143-4481-86F9-F9C1CE71F958}"/>
              </a:ext>
            </a:extLst>
          </p:cNvPr>
          <p:cNvSpPr>
            <a:spLocks noGrp="1"/>
          </p:cNvSpPr>
          <p:nvPr>
            <p:ph type="dt" sz="half" idx="10"/>
          </p:nvPr>
        </p:nvSpPr>
        <p:spPr>
          <a:xfrm>
            <a:off x="838200" y="6356350"/>
            <a:ext cx="2743200" cy="365125"/>
          </a:xfrm>
          <a:prstGeom prst="rect">
            <a:avLst/>
          </a:prstGeom>
        </p:spPr>
        <p:txBody>
          <a:bodyPr/>
          <a:lstStyle/>
          <a:p>
            <a:fld id="{4885ED54-BBAA-422E-911F-E0DB5F83A5AE}" type="datetimeFigureOut">
              <a:rPr lang="de-DE" smtClean="0"/>
              <a:t>02.03.2023</a:t>
            </a:fld>
            <a:endParaRPr lang="de-DE"/>
          </a:p>
        </p:txBody>
      </p:sp>
      <p:sp>
        <p:nvSpPr>
          <p:cNvPr id="3" name="Fußzeilenplatzhalter 2">
            <a:extLst>
              <a:ext uri="{FF2B5EF4-FFF2-40B4-BE49-F238E27FC236}">
                <a16:creationId xmlns:a16="http://schemas.microsoft.com/office/drawing/2014/main" id="{4C9D0FC3-EA6D-497C-BAC9-B528B6CC2E7E}"/>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Foliennummernplatzhalter 3">
            <a:extLst>
              <a:ext uri="{FF2B5EF4-FFF2-40B4-BE49-F238E27FC236}">
                <a16:creationId xmlns:a16="http://schemas.microsoft.com/office/drawing/2014/main" id="{4F27CB56-0586-444E-AA72-E00063A735B5}"/>
              </a:ext>
            </a:extLst>
          </p:cNvPr>
          <p:cNvSpPr>
            <a:spLocks noGrp="1"/>
          </p:cNvSpPr>
          <p:nvPr>
            <p:ph type="sldNum" sz="quarter" idx="12"/>
          </p:nvPr>
        </p:nvSpPr>
        <p:spPr>
          <a:xfrm>
            <a:off x="8610600" y="6356350"/>
            <a:ext cx="2743200" cy="365125"/>
          </a:xfrm>
          <a:prstGeom prst="rect">
            <a:avLst/>
          </a:prstGeom>
        </p:spPr>
        <p:txBody>
          <a:bodyPr/>
          <a:lstStyle/>
          <a:p>
            <a:fld id="{251FB109-3BF0-4972-91E1-1A9E8699E075}" type="slidenum">
              <a:rPr lang="de-DE" smtClean="0"/>
              <a:t>‹Nr.›</a:t>
            </a:fld>
            <a:endParaRPr lang="de-DE"/>
          </a:p>
        </p:txBody>
      </p:sp>
    </p:spTree>
    <p:extLst>
      <p:ext uri="{BB962C8B-B14F-4D97-AF65-F5344CB8AC3E}">
        <p14:creationId xmlns:p14="http://schemas.microsoft.com/office/powerpoint/2010/main" val="62576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6D0DC-2557-44DD-95BC-A8D297D7AA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335FC6F-89A9-4AE4-85DE-6FF1BCEE103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A07EF05-0711-4321-847B-CAF047F741F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2941C5E-B75A-428B-A580-5DDADC4CAC9E}"/>
              </a:ext>
            </a:extLst>
          </p:cNvPr>
          <p:cNvSpPr>
            <a:spLocks noGrp="1"/>
          </p:cNvSpPr>
          <p:nvPr>
            <p:ph type="dt" sz="half" idx="10"/>
          </p:nvPr>
        </p:nvSpPr>
        <p:spPr>
          <a:xfrm>
            <a:off x="838200" y="6356350"/>
            <a:ext cx="2743200" cy="365125"/>
          </a:xfrm>
          <a:prstGeom prst="rect">
            <a:avLst/>
          </a:prstGeom>
        </p:spPr>
        <p:txBody>
          <a:bodyPr/>
          <a:lstStyle/>
          <a:p>
            <a:fld id="{4885ED54-BBAA-422E-911F-E0DB5F83A5AE}" type="datetimeFigureOut">
              <a:rPr lang="de-DE" smtClean="0"/>
              <a:t>02.03.2023</a:t>
            </a:fld>
            <a:endParaRPr lang="de-DE"/>
          </a:p>
        </p:txBody>
      </p:sp>
      <p:sp>
        <p:nvSpPr>
          <p:cNvPr id="6" name="Fußzeilenplatzhalter 5">
            <a:extLst>
              <a:ext uri="{FF2B5EF4-FFF2-40B4-BE49-F238E27FC236}">
                <a16:creationId xmlns:a16="http://schemas.microsoft.com/office/drawing/2014/main" id="{EF7BA20B-9C69-4759-A959-FCB7E7B93CFB}"/>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7E66C1A1-896F-4E6A-9C5D-28C01F30D323}"/>
              </a:ext>
            </a:extLst>
          </p:cNvPr>
          <p:cNvSpPr>
            <a:spLocks noGrp="1"/>
          </p:cNvSpPr>
          <p:nvPr>
            <p:ph type="sldNum" sz="quarter" idx="12"/>
          </p:nvPr>
        </p:nvSpPr>
        <p:spPr>
          <a:xfrm>
            <a:off x="8610600" y="6356350"/>
            <a:ext cx="2743200" cy="365125"/>
          </a:xfrm>
          <a:prstGeom prst="rect">
            <a:avLst/>
          </a:prstGeom>
        </p:spPr>
        <p:txBody>
          <a:bodyPr/>
          <a:lstStyle/>
          <a:p>
            <a:fld id="{251FB109-3BF0-4972-91E1-1A9E8699E075}" type="slidenum">
              <a:rPr lang="de-DE" smtClean="0"/>
              <a:t>‹Nr.›</a:t>
            </a:fld>
            <a:endParaRPr lang="de-DE"/>
          </a:p>
        </p:txBody>
      </p:sp>
    </p:spTree>
    <p:extLst>
      <p:ext uri="{BB962C8B-B14F-4D97-AF65-F5344CB8AC3E}">
        <p14:creationId xmlns:p14="http://schemas.microsoft.com/office/powerpoint/2010/main" val="3796790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98B40-B7AF-4623-BEF3-291CAC7B3D4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5C19E90-F147-4533-8E69-B5974A4EDE1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5F60817-154E-4118-9A76-B937EAD7BD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69CF5E3-9BDB-4187-8281-E87C791A0D85}"/>
              </a:ext>
            </a:extLst>
          </p:cNvPr>
          <p:cNvSpPr>
            <a:spLocks noGrp="1"/>
          </p:cNvSpPr>
          <p:nvPr>
            <p:ph type="dt" sz="half" idx="10"/>
          </p:nvPr>
        </p:nvSpPr>
        <p:spPr>
          <a:xfrm>
            <a:off x="838200" y="6356350"/>
            <a:ext cx="2743200" cy="365125"/>
          </a:xfrm>
          <a:prstGeom prst="rect">
            <a:avLst/>
          </a:prstGeom>
        </p:spPr>
        <p:txBody>
          <a:bodyPr/>
          <a:lstStyle/>
          <a:p>
            <a:fld id="{4885ED54-BBAA-422E-911F-E0DB5F83A5AE}" type="datetimeFigureOut">
              <a:rPr lang="de-DE" smtClean="0"/>
              <a:t>02.03.2023</a:t>
            </a:fld>
            <a:endParaRPr lang="de-DE"/>
          </a:p>
        </p:txBody>
      </p:sp>
      <p:sp>
        <p:nvSpPr>
          <p:cNvPr id="6" name="Fußzeilenplatzhalter 5">
            <a:extLst>
              <a:ext uri="{FF2B5EF4-FFF2-40B4-BE49-F238E27FC236}">
                <a16:creationId xmlns:a16="http://schemas.microsoft.com/office/drawing/2014/main" id="{75CB607C-124F-4B4C-BA16-E821D8E75F37}"/>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40666630-A0DC-4D34-A67D-FAA532514E9E}"/>
              </a:ext>
            </a:extLst>
          </p:cNvPr>
          <p:cNvSpPr>
            <a:spLocks noGrp="1"/>
          </p:cNvSpPr>
          <p:nvPr>
            <p:ph type="sldNum" sz="quarter" idx="12"/>
          </p:nvPr>
        </p:nvSpPr>
        <p:spPr>
          <a:xfrm>
            <a:off x="8610600" y="6356350"/>
            <a:ext cx="2743200" cy="365125"/>
          </a:xfrm>
          <a:prstGeom prst="rect">
            <a:avLst/>
          </a:prstGeom>
        </p:spPr>
        <p:txBody>
          <a:bodyPr/>
          <a:lstStyle/>
          <a:p>
            <a:fld id="{251FB109-3BF0-4972-91E1-1A9E8699E075}" type="slidenum">
              <a:rPr lang="de-DE" smtClean="0"/>
              <a:t>‹Nr.›</a:t>
            </a:fld>
            <a:endParaRPr lang="de-DE"/>
          </a:p>
        </p:txBody>
      </p:sp>
    </p:spTree>
    <p:extLst>
      <p:ext uri="{BB962C8B-B14F-4D97-AF65-F5344CB8AC3E}">
        <p14:creationId xmlns:p14="http://schemas.microsoft.com/office/powerpoint/2010/main" val="1551602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260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oleObject" Target="../embeddings/oleObject33.bin"/><Relationship Id="rId3" Type="http://schemas.openxmlformats.org/officeDocument/2006/relationships/notesSlide" Target="../notesSlides/notesSlide9.xml"/><Relationship Id="rId21" Type="http://schemas.openxmlformats.org/officeDocument/2006/relationships/image" Target="../media/image28.wmf"/><Relationship Id="rId7" Type="http://schemas.openxmlformats.org/officeDocument/2006/relationships/image" Target="../media/image27.wmf"/><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30.wmf"/><Relationship Id="rId2" Type="http://schemas.openxmlformats.org/officeDocument/2006/relationships/slideLayout" Target="../slideLayouts/slideLayout2.xml"/><Relationship Id="rId16" Type="http://schemas.openxmlformats.org/officeDocument/2006/relationships/image" Target="../media/image38.png"/><Relationship Id="rId20" Type="http://schemas.openxmlformats.org/officeDocument/2006/relationships/oleObject" Target="../embeddings/oleObject30.bin"/><Relationship Id="rId1" Type="http://schemas.openxmlformats.org/officeDocument/2006/relationships/vmlDrawing" Target="../drawings/vmlDrawing8.vml"/><Relationship Id="rId6" Type="http://schemas.openxmlformats.org/officeDocument/2006/relationships/oleObject" Target="../embeddings/oleObject29.bin"/><Relationship Id="rId11" Type="http://schemas.openxmlformats.org/officeDocument/2006/relationships/image" Target="../media/image33.png"/><Relationship Id="rId24" Type="http://schemas.openxmlformats.org/officeDocument/2006/relationships/oleObject" Target="../embeddings/oleObject32.bin"/><Relationship Id="rId5" Type="http://schemas.openxmlformats.org/officeDocument/2006/relationships/image" Target="../media/image18.emf"/><Relationship Id="rId15" Type="http://schemas.openxmlformats.org/officeDocument/2006/relationships/image" Target="../media/image37.png"/><Relationship Id="rId23" Type="http://schemas.openxmlformats.org/officeDocument/2006/relationships/image" Target="../media/image29.wmf"/><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oleObject" Target="../embeddings/oleObject19.bin"/><Relationship Id="rId9" Type="http://schemas.openxmlformats.org/officeDocument/2006/relationships/image" Target="../media/image13.wmf"/><Relationship Id="rId14" Type="http://schemas.openxmlformats.org/officeDocument/2006/relationships/image" Target="../media/image36.png"/><Relationship Id="rId22" Type="http://schemas.openxmlformats.org/officeDocument/2006/relationships/oleObject" Target="../embeddings/oleObject31.bin"/><Relationship Id="rId27" Type="http://schemas.openxmlformats.org/officeDocument/2006/relationships/image" Target="../media/image31.wmf"/></Relationships>
</file>

<file path=ppt/slides/_rels/slide11.xml.rels><?xml version="1.0" encoding="UTF-8" standalone="yes"?>
<Relationships xmlns="http://schemas.openxmlformats.org/package/2006/relationships"><Relationship Id="rId13" Type="http://schemas.openxmlformats.org/officeDocument/2006/relationships/oleObject" Target="../embeddings/oleObject34.bin"/><Relationship Id="rId18" Type="http://schemas.openxmlformats.org/officeDocument/2006/relationships/image" Target="../media/image29.wmf"/><Relationship Id="rId26" Type="http://schemas.openxmlformats.org/officeDocument/2006/relationships/oleObject" Target="../embeddings/oleObject39.bin"/><Relationship Id="rId39" Type="http://schemas.openxmlformats.org/officeDocument/2006/relationships/image" Target="../media/image49.wmf"/><Relationship Id="rId21" Type="http://schemas.openxmlformats.org/officeDocument/2006/relationships/oleObject" Target="../embeddings/oleObject38.bin"/><Relationship Id="rId34" Type="http://schemas.openxmlformats.org/officeDocument/2006/relationships/oleObject" Target="../embeddings/oleObject43.bin"/><Relationship Id="rId7" Type="http://schemas.openxmlformats.org/officeDocument/2006/relationships/oleObject" Target="../embeddings/oleObject5.bin"/><Relationship Id="rId2" Type="http://schemas.openxmlformats.org/officeDocument/2006/relationships/slideLayout" Target="../slideLayouts/slideLayout2.xml"/><Relationship Id="rId16" Type="http://schemas.openxmlformats.org/officeDocument/2006/relationships/image" Target="../media/image28.wmf"/><Relationship Id="rId20" Type="http://schemas.openxmlformats.org/officeDocument/2006/relationships/image" Target="../media/image30.wmf"/><Relationship Id="rId29" Type="http://schemas.openxmlformats.org/officeDocument/2006/relationships/image" Target="../media/image44.wmf"/><Relationship Id="rId41" Type="http://schemas.openxmlformats.org/officeDocument/2006/relationships/image" Target="../media/image50.wmf"/><Relationship Id="rId1" Type="http://schemas.openxmlformats.org/officeDocument/2006/relationships/vmlDrawing" Target="../drawings/vmlDrawing9.vml"/><Relationship Id="rId6" Type="http://schemas.openxmlformats.org/officeDocument/2006/relationships/image" Target="../media/image4.wmf"/><Relationship Id="rId11" Type="http://schemas.openxmlformats.org/officeDocument/2006/relationships/oleObject" Target="../embeddings/oleObject19.bin"/><Relationship Id="rId24" Type="http://schemas.openxmlformats.org/officeDocument/2006/relationships/image" Target="../media/image13.wmf"/><Relationship Id="rId32" Type="http://schemas.openxmlformats.org/officeDocument/2006/relationships/oleObject" Target="../embeddings/oleObject42.bin"/><Relationship Id="rId37" Type="http://schemas.openxmlformats.org/officeDocument/2006/relationships/image" Target="../media/image48.emf"/><Relationship Id="rId40" Type="http://schemas.openxmlformats.org/officeDocument/2006/relationships/oleObject" Target="../embeddings/oleObject46.bin"/><Relationship Id="rId5" Type="http://schemas.openxmlformats.org/officeDocument/2006/relationships/oleObject" Target="../embeddings/oleObject4.bin"/><Relationship Id="rId15" Type="http://schemas.openxmlformats.org/officeDocument/2006/relationships/oleObject" Target="../embeddings/oleObject35.bin"/><Relationship Id="rId23" Type="http://schemas.openxmlformats.org/officeDocument/2006/relationships/oleObject" Target="../embeddings/oleObject20.bin"/><Relationship Id="rId28" Type="http://schemas.openxmlformats.org/officeDocument/2006/relationships/oleObject" Target="../embeddings/oleObject40.bin"/><Relationship Id="rId36" Type="http://schemas.openxmlformats.org/officeDocument/2006/relationships/oleObject" Target="../embeddings/oleObject44.bin"/><Relationship Id="rId10" Type="http://schemas.openxmlformats.org/officeDocument/2006/relationships/image" Target="../media/image6.wmf"/><Relationship Id="rId19" Type="http://schemas.openxmlformats.org/officeDocument/2006/relationships/oleObject" Target="../embeddings/oleObject37.bin"/><Relationship Id="rId31" Type="http://schemas.openxmlformats.org/officeDocument/2006/relationships/image" Target="../media/image45.wmf"/><Relationship Id="rId4" Type="http://schemas.openxmlformats.org/officeDocument/2006/relationships/image" Target="../media/image42.png"/><Relationship Id="rId9" Type="http://schemas.openxmlformats.org/officeDocument/2006/relationships/oleObject" Target="../embeddings/oleObject6.bin"/><Relationship Id="rId14" Type="http://schemas.openxmlformats.org/officeDocument/2006/relationships/image" Target="../media/image42.wmf"/><Relationship Id="rId22" Type="http://schemas.openxmlformats.org/officeDocument/2006/relationships/image" Target="../media/image31.wmf"/><Relationship Id="rId27" Type="http://schemas.openxmlformats.org/officeDocument/2006/relationships/image" Target="../media/image43.wmf"/><Relationship Id="rId30" Type="http://schemas.openxmlformats.org/officeDocument/2006/relationships/oleObject" Target="../embeddings/oleObject41.bin"/><Relationship Id="rId35" Type="http://schemas.openxmlformats.org/officeDocument/2006/relationships/image" Target="../media/image47.wmf"/><Relationship Id="rId8" Type="http://schemas.openxmlformats.org/officeDocument/2006/relationships/image" Target="../media/image5.wmf"/><Relationship Id="rId3" Type="http://schemas.openxmlformats.org/officeDocument/2006/relationships/notesSlide" Target="../notesSlides/notesSlide10.xml"/><Relationship Id="rId12" Type="http://schemas.openxmlformats.org/officeDocument/2006/relationships/image" Target="../media/image18.emf"/><Relationship Id="rId17" Type="http://schemas.openxmlformats.org/officeDocument/2006/relationships/oleObject" Target="../embeddings/oleObject36.bin"/><Relationship Id="rId25" Type="http://schemas.openxmlformats.org/officeDocument/2006/relationships/image" Target="../media/image44.png"/><Relationship Id="rId33" Type="http://schemas.openxmlformats.org/officeDocument/2006/relationships/image" Target="../media/image46.wmf"/><Relationship Id="rId38" Type="http://schemas.openxmlformats.org/officeDocument/2006/relationships/oleObject" Target="../embeddings/oleObject45.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30.wmf"/><Relationship Id="rId18" Type="http://schemas.openxmlformats.org/officeDocument/2006/relationships/image" Target="../media/image44.png"/><Relationship Id="rId3" Type="http://schemas.openxmlformats.org/officeDocument/2006/relationships/notesSlide" Target="../notesSlides/notesSlide11.xml"/><Relationship Id="rId21" Type="http://schemas.openxmlformats.org/officeDocument/2006/relationships/image" Target="../media/image55.png"/><Relationship Id="rId7" Type="http://schemas.openxmlformats.org/officeDocument/2006/relationships/image" Target="../media/image51.wmf"/><Relationship Id="rId12" Type="http://schemas.openxmlformats.org/officeDocument/2006/relationships/oleObject" Target="../embeddings/oleObject50.bin"/><Relationship Id="rId17" Type="http://schemas.openxmlformats.org/officeDocument/2006/relationships/image" Target="../media/image13.wmf"/><Relationship Id="rId2" Type="http://schemas.openxmlformats.org/officeDocument/2006/relationships/slideLayout" Target="../slideLayouts/slideLayout2.xml"/><Relationship Id="rId16" Type="http://schemas.openxmlformats.org/officeDocument/2006/relationships/oleObject" Target="../embeddings/oleObject20.bin"/><Relationship Id="rId20" Type="http://schemas.openxmlformats.org/officeDocument/2006/relationships/image" Target="../media/image52.wmf"/><Relationship Id="rId1" Type="http://schemas.openxmlformats.org/officeDocument/2006/relationships/vmlDrawing" Target="../drawings/vmlDrawing10.vml"/><Relationship Id="rId6" Type="http://schemas.openxmlformats.org/officeDocument/2006/relationships/oleObject" Target="../embeddings/oleObject47.bin"/><Relationship Id="rId11" Type="http://schemas.openxmlformats.org/officeDocument/2006/relationships/image" Target="../media/image29.wmf"/><Relationship Id="rId5" Type="http://schemas.openxmlformats.org/officeDocument/2006/relationships/image" Target="../media/image18.emf"/><Relationship Id="rId15" Type="http://schemas.openxmlformats.org/officeDocument/2006/relationships/image" Target="../media/image31.wmf"/><Relationship Id="rId10" Type="http://schemas.openxmlformats.org/officeDocument/2006/relationships/oleObject" Target="../embeddings/oleObject49.bin"/><Relationship Id="rId19" Type="http://schemas.openxmlformats.org/officeDocument/2006/relationships/oleObject" Target="../embeddings/oleObject52.bin"/><Relationship Id="rId4" Type="http://schemas.openxmlformats.org/officeDocument/2006/relationships/oleObject" Target="../embeddings/oleObject19.bin"/><Relationship Id="rId9" Type="http://schemas.openxmlformats.org/officeDocument/2006/relationships/image" Target="../media/image28.wmf"/><Relationship Id="rId14" Type="http://schemas.openxmlformats.org/officeDocument/2006/relationships/oleObject" Target="../embeddings/oleObject51.bin"/><Relationship Id="rId22" Type="http://schemas.openxmlformats.org/officeDocument/2006/relationships/image" Target="../media/image56.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30.wmf"/><Relationship Id="rId18" Type="http://schemas.openxmlformats.org/officeDocument/2006/relationships/image" Target="../media/image44.png"/><Relationship Id="rId3" Type="http://schemas.openxmlformats.org/officeDocument/2006/relationships/notesSlide" Target="../notesSlides/notesSlide12.xml"/><Relationship Id="rId21" Type="http://schemas.openxmlformats.org/officeDocument/2006/relationships/image" Target="../media/image41.png"/><Relationship Id="rId7" Type="http://schemas.openxmlformats.org/officeDocument/2006/relationships/image" Target="../media/image53.wmf"/><Relationship Id="rId12" Type="http://schemas.openxmlformats.org/officeDocument/2006/relationships/oleObject" Target="../embeddings/oleObject56.bin"/><Relationship Id="rId17" Type="http://schemas.openxmlformats.org/officeDocument/2006/relationships/image" Target="../media/image13.wmf"/><Relationship Id="rId2" Type="http://schemas.openxmlformats.org/officeDocument/2006/relationships/slideLayout" Target="../slideLayouts/slideLayout2.xml"/><Relationship Id="rId16" Type="http://schemas.openxmlformats.org/officeDocument/2006/relationships/oleObject" Target="../embeddings/oleObject20.bin"/><Relationship Id="rId20" Type="http://schemas.openxmlformats.org/officeDocument/2006/relationships/image" Target="../media/image54.wmf"/><Relationship Id="rId1" Type="http://schemas.openxmlformats.org/officeDocument/2006/relationships/vmlDrawing" Target="../drawings/vmlDrawing11.vml"/><Relationship Id="rId6" Type="http://schemas.openxmlformats.org/officeDocument/2006/relationships/oleObject" Target="../embeddings/oleObject53.bin"/><Relationship Id="rId11" Type="http://schemas.openxmlformats.org/officeDocument/2006/relationships/image" Target="../media/image29.wmf"/><Relationship Id="rId5" Type="http://schemas.openxmlformats.org/officeDocument/2006/relationships/image" Target="../media/image18.emf"/><Relationship Id="rId15" Type="http://schemas.openxmlformats.org/officeDocument/2006/relationships/image" Target="../media/image31.wmf"/><Relationship Id="rId23" Type="http://schemas.openxmlformats.org/officeDocument/2006/relationships/image" Target="../media/image58.png"/><Relationship Id="rId10" Type="http://schemas.openxmlformats.org/officeDocument/2006/relationships/oleObject" Target="../embeddings/oleObject55.bin"/><Relationship Id="rId19" Type="http://schemas.openxmlformats.org/officeDocument/2006/relationships/oleObject" Target="../embeddings/oleObject58.bin"/><Relationship Id="rId4" Type="http://schemas.openxmlformats.org/officeDocument/2006/relationships/oleObject" Target="../embeddings/oleObject19.bin"/><Relationship Id="rId9" Type="http://schemas.openxmlformats.org/officeDocument/2006/relationships/image" Target="../media/image28.wmf"/><Relationship Id="rId14" Type="http://schemas.openxmlformats.org/officeDocument/2006/relationships/oleObject" Target="../embeddings/oleObject57.bin"/><Relationship Id="rId22"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notesSlide" Target="../notesSlides/notesSlide2.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wmf"/><Relationship Id="rId3" Type="http://schemas.openxmlformats.org/officeDocument/2006/relationships/notesSlide" Target="../notesSlides/notesSlide4.xml"/><Relationship Id="rId7" Type="http://schemas.openxmlformats.org/officeDocument/2006/relationships/image" Target="../media/image9.png"/><Relationship Id="rId12" Type="http://schemas.openxmlformats.org/officeDocument/2006/relationships/oleObject" Target="../embeddings/oleObject4.bin"/><Relationship Id="rId17" Type="http://schemas.openxmlformats.org/officeDocument/2006/relationships/image" Target="../media/image6.wmf"/><Relationship Id="rId2" Type="http://schemas.openxmlformats.org/officeDocument/2006/relationships/slideLayout" Target="../slideLayouts/slideLayout2.xml"/><Relationship Id="rId16" Type="http://schemas.openxmlformats.org/officeDocument/2006/relationships/oleObject" Target="../embeddings/oleObject6.bin"/><Relationship Id="rId1" Type="http://schemas.openxmlformats.org/officeDocument/2006/relationships/vmlDrawing" Target="../drawings/vmlDrawing3.vml"/><Relationship Id="rId6" Type="http://schemas.openxmlformats.org/officeDocument/2006/relationships/image" Target="../media/image8.png"/><Relationship Id="rId11" Type="http://schemas.openxmlformats.org/officeDocument/2006/relationships/image" Target="../media/image3.wmf"/><Relationship Id="rId5" Type="http://schemas.openxmlformats.org/officeDocument/2006/relationships/image" Target="../media/image7.png"/><Relationship Id="rId15" Type="http://schemas.openxmlformats.org/officeDocument/2006/relationships/image" Target="../media/image5.wmf"/><Relationship Id="rId10" Type="http://schemas.openxmlformats.org/officeDocument/2006/relationships/oleObject" Target="../embeddings/oleObject3.bin"/><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1.wmf"/><Relationship Id="rId3" Type="http://schemas.openxmlformats.org/officeDocument/2006/relationships/notesSlide" Target="../notesSlides/notesSlide5.xml"/><Relationship Id="rId7" Type="http://schemas.openxmlformats.org/officeDocument/2006/relationships/image" Target="../media/image8.wmf"/><Relationship Id="rId12" Type="http://schemas.openxmlformats.org/officeDocument/2006/relationships/oleObject" Target="../embeddings/oleObject11.bin"/><Relationship Id="rId17" Type="http://schemas.openxmlformats.org/officeDocument/2006/relationships/image" Target="../media/image13.wmf"/><Relationship Id="rId2" Type="http://schemas.openxmlformats.org/officeDocument/2006/relationships/slideLayout" Target="../slideLayouts/slideLayout2.xml"/><Relationship Id="rId16" Type="http://schemas.openxmlformats.org/officeDocument/2006/relationships/oleObject" Target="../embeddings/oleObject13.bin"/><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10.wmf"/><Relationship Id="rId5" Type="http://schemas.openxmlformats.org/officeDocument/2006/relationships/image" Target="../media/image7.wmf"/><Relationship Id="rId15" Type="http://schemas.openxmlformats.org/officeDocument/2006/relationships/image" Target="../media/image12.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9.wmf"/><Relationship Id="rId1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13.wmf"/><Relationship Id="rId3" Type="http://schemas.openxmlformats.org/officeDocument/2006/relationships/notesSlide" Target="../notesSlides/notesSlide6.xml"/><Relationship Id="rId7" Type="http://schemas.openxmlformats.org/officeDocument/2006/relationships/image" Target="../media/image15.wmf"/><Relationship Id="rId12"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5.bin"/><Relationship Id="rId11" Type="http://schemas.openxmlformats.org/officeDocument/2006/relationships/image" Target="../media/image17.wmf"/><Relationship Id="rId5" Type="http://schemas.openxmlformats.org/officeDocument/2006/relationships/image" Target="../media/image14.wmf"/><Relationship Id="rId15" Type="http://schemas.openxmlformats.org/officeDocument/2006/relationships/image" Target="../media/image18.e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16.wmf"/><Relationship Id="rId14" Type="http://schemas.openxmlformats.org/officeDocument/2006/relationships/oleObject" Target="../embeddings/oleObject19.bin"/></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oleObject" Target="../embeddings/oleObject23.bin"/><Relationship Id="rId18" Type="http://schemas.openxmlformats.org/officeDocument/2006/relationships/image" Target="../media/image18.emf"/><Relationship Id="rId3" Type="http://schemas.openxmlformats.org/officeDocument/2006/relationships/notesSlide" Target="../notesSlides/notesSlide7.xml"/><Relationship Id="rId7" Type="http://schemas.openxmlformats.org/officeDocument/2006/relationships/image" Target="../media/image10.png"/><Relationship Id="rId12" Type="http://schemas.openxmlformats.org/officeDocument/2006/relationships/image" Target="../media/image20.wmf"/><Relationship Id="rId17"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image" Target="../media/image22.wmf"/><Relationship Id="rId1" Type="http://schemas.openxmlformats.org/officeDocument/2006/relationships/vmlDrawing" Target="../drawings/vmlDrawing6.vml"/><Relationship Id="rId11" Type="http://schemas.openxmlformats.org/officeDocument/2006/relationships/oleObject" Target="../embeddings/oleObject22.bin"/><Relationship Id="rId5" Type="http://schemas.openxmlformats.org/officeDocument/2006/relationships/image" Target="../media/image13.wmf"/><Relationship Id="rId15" Type="http://schemas.openxmlformats.org/officeDocument/2006/relationships/oleObject" Target="../embeddings/oleObject24.bin"/><Relationship Id="rId10" Type="http://schemas.openxmlformats.org/officeDocument/2006/relationships/image" Target="../media/image19.wmf"/><Relationship Id="rId4" Type="http://schemas.openxmlformats.org/officeDocument/2006/relationships/oleObject" Target="../embeddings/oleObject20.bin"/><Relationship Id="rId9" Type="http://schemas.openxmlformats.org/officeDocument/2006/relationships/oleObject" Target="../embeddings/oleObject21.bin"/><Relationship Id="rId14" Type="http://schemas.openxmlformats.org/officeDocument/2006/relationships/image" Target="../media/image21.wmf"/></Relationships>
</file>

<file path=ppt/slides/_rels/slide9.xml.rels><?xml version="1.0" encoding="UTF-8" standalone="yes"?>
<Relationships xmlns="http://schemas.openxmlformats.org/package/2006/relationships"><Relationship Id="rId13" Type="http://schemas.openxmlformats.org/officeDocument/2006/relationships/image" Target="../media/image23.wmf"/><Relationship Id="rId18" Type="http://schemas.openxmlformats.org/officeDocument/2006/relationships/oleObject" Target="../embeddings/oleObject27.bin"/><Relationship Id="rId3" Type="http://schemas.openxmlformats.org/officeDocument/2006/relationships/notesSlide" Target="../notesSlides/notesSlide8.xml"/><Relationship Id="rId21" Type="http://schemas.openxmlformats.org/officeDocument/2006/relationships/image" Target="../media/image18.emf"/><Relationship Id="rId12" Type="http://schemas.openxmlformats.org/officeDocument/2006/relationships/oleObject" Target="../embeddings/oleObject25.bin"/><Relationship Id="rId17" Type="http://schemas.openxmlformats.org/officeDocument/2006/relationships/image" Target="../media/image24.wmf"/><Relationship Id="rId2" Type="http://schemas.openxmlformats.org/officeDocument/2006/relationships/slideLayout" Target="../slideLayouts/slideLayout2.xml"/><Relationship Id="rId16" Type="http://schemas.openxmlformats.org/officeDocument/2006/relationships/oleObject" Target="../embeddings/oleObject26.bin"/><Relationship Id="rId20" Type="http://schemas.openxmlformats.org/officeDocument/2006/relationships/oleObject" Target="../embeddings/oleObject19.bin"/><Relationship Id="rId1" Type="http://schemas.openxmlformats.org/officeDocument/2006/relationships/vmlDrawing" Target="../drawings/vmlDrawing7.vml"/><Relationship Id="rId11" Type="http://schemas.openxmlformats.org/officeDocument/2006/relationships/image" Target="../media/image3.wmf"/><Relationship Id="rId15" Type="http://schemas.openxmlformats.org/officeDocument/2006/relationships/image" Target="../media/image13.wmf"/><Relationship Id="rId23" Type="http://schemas.openxmlformats.org/officeDocument/2006/relationships/image" Target="../media/image26.wmf"/><Relationship Id="rId10" Type="http://schemas.openxmlformats.org/officeDocument/2006/relationships/oleObject" Target="../embeddings/oleObject3.bin"/><Relationship Id="rId19" Type="http://schemas.openxmlformats.org/officeDocument/2006/relationships/image" Target="../media/image25.wmf"/><Relationship Id="rId9" Type="http://schemas.openxmlformats.org/officeDocument/2006/relationships/image" Target="../media/image220.png"/><Relationship Id="rId14" Type="http://schemas.openxmlformats.org/officeDocument/2006/relationships/oleObject" Target="../embeddings/oleObject20.bin"/><Relationship Id="rId22" Type="http://schemas.openxmlformats.org/officeDocument/2006/relationships/oleObject" Target="../embeddings/oleObject2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a:extLst>
              <a:ext uri="{FF2B5EF4-FFF2-40B4-BE49-F238E27FC236}">
                <a16:creationId xmlns:a16="http://schemas.microsoft.com/office/drawing/2014/main" id="{B8E959B3-13E3-40AB-55A8-BDCA0888D005}"/>
              </a:ext>
            </a:extLst>
          </p:cNvPr>
          <p:cNvSpPr>
            <a:spLocks noChangeArrowheads="1"/>
          </p:cNvSpPr>
          <p:nvPr/>
        </p:nvSpPr>
        <p:spPr bwMode="auto">
          <a:xfrm>
            <a:off x="1381474" y="159024"/>
            <a:ext cx="6179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ct val="100000"/>
              </a:spcAft>
              <a:buClr>
                <a:srgbClr val="008000"/>
              </a:buClr>
              <a:buFont typeface="Wingdings" pitchFamily="2" charset="2"/>
              <a:buNone/>
            </a:pPr>
            <a:r>
              <a:rPr lang="de-DE" sz="2400" b="1">
                <a:solidFill>
                  <a:srgbClr val="00764C"/>
                </a:solidFill>
                <a:latin typeface="Arial" panose="020B0604020202020204" pitchFamily="34" charset="0"/>
                <a:cs typeface="Arial" panose="020B0604020202020204" pitchFamily="34" charset="0"/>
              </a:rPr>
              <a:t>Individuelle Lernzeitverkürzung (ILV)</a:t>
            </a:r>
          </a:p>
        </p:txBody>
      </p:sp>
      <p:sp>
        <p:nvSpPr>
          <p:cNvPr id="7" name="Textfeld 6">
            <a:extLst>
              <a:ext uri="{FF2B5EF4-FFF2-40B4-BE49-F238E27FC236}">
                <a16:creationId xmlns:a16="http://schemas.microsoft.com/office/drawing/2014/main" id="{7F97D58D-E6C2-EF57-D47C-BE0DB36D6C1D}"/>
              </a:ext>
            </a:extLst>
          </p:cNvPr>
          <p:cNvSpPr txBox="1"/>
          <p:nvPr/>
        </p:nvSpPr>
        <p:spPr>
          <a:xfrm>
            <a:off x="694800" y="2304000"/>
            <a:ext cx="10800000" cy="707886"/>
          </a:xfrm>
          <a:prstGeom prst="rect">
            <a:avLst/>
          </a:prstGeom>
          <a:noFill/>
        </p:spPr>
        <p:txBody>
          <a:bodyPr wrap="square" rtlCol="0">
            <a:spAutoFit/>
          </a:bodyPr>
          <a:lstStyle/>
          <a:p>
            <a:pPr algn="ctr"/>
            <a:r>
              <a:rPr lang="de-DE" sz="4000" b="1">
                <a:solidFill>
                  <a:srgbClr val="1A7950"/>
                </a:solidFill>
                <a:latin typeface="Arial" panose="020B0604020202020204" pitchFamily="34" charset="0"/>
                <a:cs typeface="Arial" panose="020B0604020202020204" pitchFamily="34" charset="0"/>
              </a:rPr>
              <a:t>Repetitorium für das Fach Mathematik</a:t>
            </a:r>
          </a:p>
        </p:txBody>
      </p:sp>
      <p:sp>
        <p:nvSpPr>
          <p:cNvPr id="8" name="Textfeld 7">
            <a:extLst>
              <a:ext uri="{FF2B5EF4-FFF2-40B4-BE49-F238E27FC236}">
                <a16:creationId xmlns:a16="http://schemas.microsoft.com/office/drawing/2014/main" id="{7F525EA3-42C4-E42C-8E23-491AE7C3C5CE}"/>
              </a:ext>
            </a:extLst>
          </p:cNvPr>
          <p:cNvSpPr txBox="1"/>
          <p:nvPr/>
        </p:nvSpPr>
        <p:spPr>
          <a:xfrm>
            <a:off x="694800" y="4032000"/>
            <a:ext cx="10800000" cy="553998"/>
          </a:xfrm>
          <a:prstGeom prst="rect">
            <a:avLst/>
          </a:prstGeom>
          <a:noFill/>
        </p:spPr>
        <p:txBody>
          <a:bodyPr wrap="square" rtlCol="0">
            <a:spAutoFit/>
          </a:bodyPr>
          <a:lstStyle/>
          <a:p>
            <a:pPr algn="ctr"/>
            <a:r>
              <a:rPr lang="de-DE" sz="3000">
                <a:latin typeface="Arial" panose="020B0604020202020204" pitchFamily="34" charset="0"/>
                <a:cs typeface="Arial" panose="020B0604020202020204" pitchFamily="34" charset="0"/>
              </a:rPr>
              <a:t>Einfache gebrochen-rationale Funktionen</a:t>
            </a:r>
          </a:p>
        </p:txBody>
      </p:sp>
    </p:spTree>
    <p:extLst>
      <p:ext uri="{BB962C8B-B14F-4D97-AF65-F5344CB8AC3E}">
        <p14:creationId xmlns:p14="http://schemas.microsoft.com/office/powerpoint/2010/main" val="3632020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hteck 50">
            <a:extLst>
              <a:ext uri="{FF2B5EF4-FFF2-40B4-BE49-F238E27FC236}">
                <a16:creationId xmlns:a16="http://schemas.microsoft.com/office/drawing/2014/main" id="{1EE2AEA6-73E5-55BF-1BE2-ECA09B8DE5D8}"/>
              </a:ext>
            </a:extLst>
          </p:cNvPr>
          <p:cNvSpPr/>
          <p:nvPr/>
        </p:nvSpPr>
        <p:spPr>
          <a:xfrm>
            <a:off x="5339821" y="2661727"/>
            <a:ext cx="1172946" cy="414266"/>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a:extLst>
              <a:ext uri="{FF2B5EF4-FFF2-40B4-BE49-F238E27FC236}">
                <a16:creationId xmlns:a16="http://schemas.microsoft.com/office/drawing/2014/main" id="{9BFBADA1-D64C-927B-C262-BA761F2498BE}"/>
              </a:ext>
            </a:extLst>
          </p:cNvPr>
          <p:cNvSpPr/>
          <p:nvPr/>
        </p:nvSpPr>
        <p:spPr>
          <a:xfrm>
            <a:off x="4425421" y="2652396"/>
            <a:ext cx="818384" cy="414266"/>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a:extLst>
              <a:ext uri="{FF2B5EF4-FFF2-40B4-BE49-F238E27FC236}">
                <a16:creationId xmlns:a16="http://schemas.microsoft.com/office/drawing/2014/main" id="{26C706DE-96B4-C454-C617-1A797D8C5827}"/>
              </a:ext>
            </a:extLst>
          </p:cNvPr>
          <p:cNvSpPr/>
          <p:nvPr/>
        </p:nvSpPr>
        <p:spPr>
          <a:xfrm>
            <a:off x="2920082" y="2649286"/>
            <a:ext cx="942791" cy="414266"/>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a:extLst>
              <a:ext uri="{FF2B5EF4-FFF2-40B4-BE49-F238E27FC236}">
                <a16:creationId xmlns:a16="http://schemas.microsoft.com/office/drawing/2014/main" id="{B99A589B-AAEA-F63F-7056-0A88B9756058}"/>
              </a:ext>
            </a:extLst>
          </p:cNvPr>
          <p:cNvSpPr/>
          <p:nvPr/>
        </p:nvSpPr>
        <p:spPr>
          <a:xfrm>
            <a:off x="3741177" y="1744216"/>
            <a:ext cx="1455974" cy="414266"/>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a:extLst>
              <a:ext uri="{FF2B5EF4-FFF2-40B4-BE49-F238E27FC236}">
                <a16:creationId xmlns:a16="http://schemas.microsoft.com/office/drawing/2014/main" id="{DD0E2510-BB70-8B77-44AD-41F9DA602397}"/>
              </a:ext>
            </a:extLst>
          </p:cNvPr>
          <p:cNvSpPr/>
          <p:nvPr/>
        </p:nvSpPr>
        <p:spPr>
          <a:xfrm>
            <a:off x="2842327" y="1741106"/>
            <a:ext cx="787281" cy="414266"/>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80A79CB2-638B-6305-EE27-E97199B18703}"/>
              </a:ext>
            </a:extLst>
          </p:cNvPr>
          <p:cNvSpPr/>
          <p:nvPr/>
        </p:nvSpPr>
        <p:spPr>
          <a:xfrm>
            <a:off x="4360107" y="2139211"/>
            <a:ext cx="1602154" cy="575997"/>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Denkblase: wolkenförmig 8">
            <a:extLst>
              <a:ext uri="{FF2B5EF4-FFF2-40B4-BE49-F238E27FC236}">
                <a16:creationId xmlns:a16="http://schemas.microsoft.com/office/drawing/2014/main" id="{85406D34-4240-831F-3AB3-916C4D78BDCB}"/>
              </a:ext>
            </a:extLst>
          </p:cNvPr>
          <p:cNvSpPr/>
          <p:nvPr/>
        </p:nvSpPr>
        <p:spPr>
          <a:xfrm>
            <a:off x="1042133" y="4748979"/>
            <a:ext cx="4863641" cy="1563487"/>
          </a:xfrm>
          <a:prstGeom prst="cloudCallout">
            <a:avLst>
              <a:gd name="adj1" fmla="val -58541"/>
              <a:gd name="adj2" fmla="val 69236"/>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a:solidFill>
                  <a:schemeClr val="accent1"/>
                </a:solidFill>
                <a:latin typeface="Cavolini" panose="03000502040302020204" pitchFamily="66" charset="0"/>
                <a:cs typeface="Cavolini" panose="03000502040302020204" pitchFamily="66" charset="0"/>
              </a:rPr>
              <a:t>Ich übertrage die bisherigen Ergebnisse </a:t>
            </a:r>
            <a:r>
              <a:rPr lang="de-DE" dirty="0">
                <a:solidFill>
                  <a:schemeClr val="accent1"/>
                </a:solidFill>
                <a:latin typeface="Cavolini" panose="03000502040302020204" pitchFamily="66" charset="0"/>
                <a:cs typeface="Cavolini" panose="03000502040302020204" pitchFamily="66" charset="0"/>
              </a:rPr>
              <a:t>in </a:t>
            </a:r>
            <a:r>
              <a:rPr lang="de-DE">
                <a:solidFill>
                  <a:schemeClr val="accent1"/>
                </a:solidFill>
                <a:latin typeface="Cavolini" panose="03000502040302020204" pitchFamily="66" charset="0"/>
                <a:cs typeface="Cavolini" panose="03000502040302020204" pitchFamily="66" charset="0"/>
              </a:rPr>
              <a:t>ein Koordinatensystem.</a:t>
            </a:r>
            <a:endParaRPr lang="de-DE" b="1" dirty="0">
              <a:solidFill>
                <a:schemeClr val="accent1"/>
              </a:solidFill>
              <a:latin typeface="Cavolini" panose="03000502040302020204" pitchFamily="66" charset="0"/>
              <a:cs typeface="Cavolini" panose="03000502040302020204" pitchFamily="66" charset="0"/>
            </a:endParaRPr>
          </a:p>
        </p:txBody>
      </p:sp>
      <p:grpSp>
        <p:nvGrpSpPr>
          <p:cNvPr id="2" name="Gruppieren 1">
            <a:extLst>
              <a:ext uri="{FF2B5EF4-FFF2-40B4-BE49-F238E27FC236}">
                <a16:creationId xmlns:a16="http://schemas.microsoft.com/office/drawing/2014/main" id="{E747A40A-948B-BD4F-0616-BFDF3FDD9E72}"/>
              </a:ext>
            </a:extLst>
          </p:cNvPr>
          <p:cNvGrpSpPr/>
          <p:nvPr/>
        </p:nvGrpSpPr>
        <p:grpSpPr>
          <a:xfrm>
            <a:off x="133199" y="1332989"/>
            <a:ext cx="6625819" cy="1708160"/>
            <a:chOff x="211470" y="1332989"/>
            <a:chExt cx="6625819" cy="1708160"/>
          </a:xfrm>
        </p:grpSpPr>
        <p:sp>
          <p:nvSpPr>
            <p:cNvPr id="3" name="Textfeld 2">
              <a:extLst>
                <a:ext uri="{FF2B5EF4-FFF2-40B4-BE49-F238E27FC236}">
                  <a16:creationId xmlns:a16="http://schemas.microsoft.com/office/drawing/2014/main" id="{7230FE32-BDE6-1EEA-0BC7-C89A26A52EAB}"/>
                </a:ext>
              </a:extLst>
            </p:cNvPr>
            <p:cNvSpPr txBox="1"/>
            <p:nvPr/>
          </p:nvSpPr>
          <p:spPr>
            <a:xfrm>
              <a:off x="211470" y="1332989"/>
              <a:ext cx="6625819" cy="1708160"/>
            </a:xfrm>
            <a:prstGeom prst="rect">
              <a:avLst/>
            </a:prstGeom>
            <a:noFill/>
          </p:spPr>
          <p:txBody>
            <a:bodyPr wrap="square" lIns="0" tIns="0" rIns="0" bIns="0" rtlCol="0">
              <a:spAutoFit/>
            </a:bodyPr>
            <a:lstStyle/>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 </a:t>
              </a:r>
            </a:p>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doppelte Nullstelle </a:t>
              </a:r>
              <a:r>
                <a:rPr lang="de-DE" sz="2400">
                  <a:solidFill>
                    <a:srgbClr val="FF0000"/>
                  </a:solidFill>
                  <a:latin typeface="Arial" panose="020B0604020202020204" pitchFamily="34" charset="0"/>
                  <a:cs typeface="Arial" panose="020B0604020202020204" pitchFamily="34" charset="0"/>
                </a:rPr>
                <a:t>x = 2</a:t>
              </a:r>
              <a:r>
                <a:rPr lang="de-DE" sz="2400">
                  <a:latin typeface="Arial" panose="020B0604020202020204" pitchFamily="34" charset="0"/>
                  <a:cs typeface="Arial" panose="020B0604020202020204" pitchFamily="34" charset="0"/>
                </a:rPr>
                <a:t> (ohne VZW)</a:t>
              </a:r>
            </a:p>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Schnittpunkt mit der y-Achse:</a:t>
              </a:r>
            </a:p>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einfache Polstellen </a:t>
              </a:r>
              <a:r>
                <a:rPr lang="de-DE" sz="2400">
                  <a:solidFill>
                    <a:srgbClr val="00B050"/>
                  </a:solidFill>
                  <a:latin typeface="Arial" panose="020B0604020202020204" pitchFamily="34" charset="0"/>
                  <a:cs typeface="Arial" panose="020B0604020202020204" pitchFamily="34" charset="0"/>
                </a:rPr>
                <a:t>x = −5</a:t>
              </a:r>
              <a:r>
                <a:rPr lang="de-DE" sz="2400">
                  <a:latin typeface="Arial" panose="020B0604020202020204" pitchFamily="34" charset="0"/>
                  <a:cs typeface="Arial" panose="020B0604020202020204" pitchFamily="34" charset="0"/>
                </a:rPr>
                <a:t> und </a:t>
              </a:r>
              <a:r>
                <a:rPr lang="de-DE" sz="2400">
                  <a:solidFill>
                    <a:srgbClr val="00B050"/>
                  </a:solidFill>
                  <a:latin typeface="Arial" panose="020B0604020202020204" pitchFamily="34" charset="0"/>
                  <a:cs typeface="Arial" panose="020B0604020202020204" pitchFamily="34" charset="0"/>
                </a:rPr>
                <a:t>x = 6</a:t>
              </a:r>
              <a:r>
                <a:rPr lang="de-DE" sz="2400">
                  <a:latin typeface="Arial" panose="020B0604020202020204" pitchFamily="34" charset="0"/>
                  <a:cs typeface="Arial" panose="020B0604020202020204" pitchFamily="34" charset="0"/>
                </a:rPr>
                <a:t> (mit VZW)</a:t>
              </a:r>
              <a:endParaRPr lang="de-DE" sz="2400" dirty="0">
                <a:latin typeface="Arial" panose="020B0604020202020204" pitchFamily="34" charset="0"/>
                <a:cs typeface="Arial" panose="020B0604020202020204" pitchFamily="34" charset="0"/>
              </a:endParaRPr>
            </a:p>
          </p:txBody>
        </p:sp>
        <p:graphicFrame>
          <p:nvGraphicFramePr>
            <p:cNvPr id="5" name="Objekt 4">
              <a:extLst>
                <a:ext uri="{FF2B5EF4-FFF2-40B4-BE49-F238E27FC236}">
                  <a16:creationId xmlns:a16="http://schemas.microsoft.com/office/drawing/2014/main" id="{436CDBF7-D8C1-3651-0DB2-898624EE4A6C}"/>
                </a:ext>
              </a:extLst>
            </p:cNvPr>
            <p:cNvGraphicFramePr>
              <a:graphicFrameLocks noChangeAspect="1"/>
            </p:cNvGraphicFramePr>
            <p:nvPr>
              <p:extLst>
                <p:ext uri="{D42A27DB-BD31-4B8C-83A1-F6EECF244321}">
                  <p14:modId xmlns:p14="http://schemas.microsoft.com/office/powerpoint/2010/main" val="3621648897"/>
                </p:ext>
              </p:extLst>
            </p:nvPr>
          </p:nvGraphicFramePr>
          <p:xfrm>
            <a:off x="382775" y="1336581"/>
            <a:ext cx="1793574" cy="431800"/>
          </p:xfrm>
          <a:graphic>
            <a:graphicData uri="http://schemas.openxmlformats.org/presentationml/2006/ole">
              <mc:AlternateContent xmlns:mc="http://schemas.openxmlformats.org/markup-compatibility/2006">
                <mc:Choice xmlns:v="urn:schemas-microsoft-com:vml" Requires="v">
                  <p:oleObj spid="_x0000_s8194" name="Equation" r:id="rId4" imgW="1891581" imgH="431295" progId="Equation.DSMT4">
                    <p:embed/>
                  </p:oleObj>
                </mc:Choice>
                <mc:Fallback>
                  <p:oleObj name="Equation" r:id="rId4" imgW="1891581" imgH="431295" progId="Equation.DSMT4">
                    <p:embed/>
                    <p:pic>
                      <p:nvPicPr>
                        <p:cNvPr id="5" name="Objekt 4">
                          <a:extLst>
                            <a:ext uri="{FF2B5EF4-FFF2-40B4-BE49-F238E27FC236}">
                              <a16:creationId xmlns:a16="http://schemas.microsoft.com/office/drawing/2014/main" id="{436CDBF7-D8C1-3651-0DB2-898624EE4A6C}"/>
                            </a:ext>
                          </a:extLst>
                        </p:cNvPr>
                        <p:cNvPicPr/>
                        <p:nvPr/>
                      </p:nvPicPr>
                      <p:blipFill>
                        <a:blip r:embed="rId5"/>
                        <a:stretch>
                          <a:fillRect/>
                        </a:stretch>
                      </p:blipFill>
                      <p:spPr>
                        <a:xfrm>
                          <a:off x="382775" y="1336581"/>
                          <a:ext cx="1793574" cy="431800"/>
                        </a:xfrm>
                        <a:prstGeom prst="rect">
                          <a:avLst/>
                        </a:prstGeom>
                      </p:spPr>
                    </p:pic>
                  </p:oleObj>
                </mc:Fallback>
              </mc:AlternateContent>
            </a:graphicData>
          </a:graphic>
        </p:graphicFrame>
        <p:graphicFrame>
          <p:nvGraphicFramePr>
            <p:cNvPr id="7" name="Objekt 6">
              <a:extLst>
                <a:ext uri="{FF2B5EF4-FFF2-40B4-BE49-F238E27FC236}">
                  <a16:creationId xmlns:a16="http://schemas.microsoft.com/office/drawing/2014/main" id="{8F59CC85-D593-CB1B-A517-9BDC9AB4996D}"/>
                </a:ext>
              </a:extLst>
            </p:cNvPr>
            <p:cNvGraphicFramePr>
              <a:graphicFrameLocks noChangeAspect="1"/>
            </p:cNvGraphicFramePr>
            <p:nvPr>
              <p:extLst>
                <p:ext uri="{D42A27DB-BD31-4B8C-83A1-F6EECF244321}">
                  <p14:modId xmlns:p14="http://schemas.microsoft.com/office/powerpoint/2010/main" val="865588290"/>
                </p:ext>
              </p:extLst>
            </p:nvPr>
          </p:nvGraphicFramePr>
          <p:xfrm>
            <a:off x="4459771" y="2120900"/>
            <a:ext cx="1549400" cy="635000"/>
          </p:xfrm>
          <a:graphic>
            <a:graphicData uri="http://schemas.openxmlformats.org/presentationml/2006/ole">
              <mc:AlternateContent xmlns:mc="http://schemas.openxmlformats.org/markup-compatibility/2006">
                <mc:Choice xmlns:v="urn:schemas-microsoft-com:vml" Requires="v">
                  <p:oleObj spid="_x0000_s8195" name="Equation" r:id="rId6" imgW="1549080" imgH="634680" progId="Equation.DSMT4">
                    <p:embed/>
                  </p:oleObj>
                </mc:Choice>
                <mc:Fallback>
                  <p:oleObj name="Equation" r:id="rId6" imgW="1549080" imgH="634680" progId="Equation.DSMT4">
                    <p:embed/>
                    <p:pic>
                      <p:nvPicPr>
                        <p:cNvPr id="7" name="Objekt 6">
                          <a:extLst>
                            <a:ext uri="{FF2B5EF4-FFF2-40B4-BE49-F238E27FC236}">
                              <a16:creationId xmlns:a16="http://schemas.microsoft.com/office/drawing/2014/main" id="{8F59CC85-D593-CB1B-A517-9BDC9AB4996D}"/>
                            </a:ext>
                          </a:extLst>
                        </p:cNvPr>
                        <p:cNvPicPr/>
                        <p:nvPr/>
                      </p:nvPicPr>
                      <p:blipFill>
                        <a:blip r:embed="rId7"/>
                        <a:stretch>
                          <a:fillRect/>
                        </a:stretch>
                      </p:blipFill>
                      <p:spPr>
                        <a:xfrm>
                          <a:off x="4459771" y="2120900"/>
                          <a:ext cx="1549400" cy="635000"/>
                        </a:xfrm>
                        <a:prstGeom prst="rect">
                          <a:avLst/>
                        </a:prstGeom>
                      </p:spPr>
                    </p:pic>
                  </p:oleObj>
                </mc:Fallback>
              </mc:AlternateContent>
            </a:graphicData>
          </a:graphic>
        </p:graphicFrame>
      </p:grpSp>
      <p:sp>
        <p:nvSpPr>
          <p:cNvPr id="13" name="Titel 1">
            <a:extLst>
              <a:ext uri="{FF2B5EF4-FFF2-40B4-BE49-F238E27FC236}">
                <a16:creationId xmlns:a16="http://schemas.microsoft.com/office/drawing/2014/main" id="{0543372A-48D0-5819-D79A-CEDEA6FE079C}"/>
              </a:ext>
            </a:extLst>
          </p:cNvPr>
          <p:cNvSpPr txBox="1">
            <a:spLocks/>
          </p:cNvSpPr>
          <p:nvPr/>
        </p:nvSpPr>
        <p:spPr>
          <a:xfrm>
            <a:off x="3528000" y="133200"/>
            <a:ext cx="5135217" cy="1425600"/>
          </a:xfrm>
          <a:prstGeom prst="rect">
            <a:avLst/>
          </a:prstGeom>
          <a:solidFill>
            <a:schemeClr val="bg1">
              <a:lumMod val="95000"/>
            </a:schemeClr>
          </a:solidFill>
          <a:ln>
            <a:solidFill>
              <a:schemeClr val="tx1"/>
            </a:solidFill>
          </a:ln>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de-DE" sz="2200" b="1" dirty="0">
                <a:latin typeface="Arial" panose="020B0604020202020204" pitchFamily="34" charset="0"/>
                <a:cs typeface="Arial" panose="020B0604020202020204" pitchFamily="34" charset="0"/>
              </a:rPr>
              <a:t>Untersuchung einfacher </a:t>
            </a:r>
            <a:r>
              <a:rPr lang="de-DE" sz="2200" b="1">
                <a:latin typeface="Arial" panose="020B0604020202020204" pitchFamily="34" charset="0"/>
                <a:cs typeface="Arial" panose="020B0604020202020204" pitchFamily="34" charset="0"/>
              </a:rPr>
              <a:t>gebrochen-rationaler Funktionen am Beispiel</a:t>
            </a:r>
          </a:p>
        </p:txBody>
      </p:sp>
      <p:graphicFrame>
        <p:nvGraphicFramePr>
          <p:cNvPr id="14" name="Objekt 13">
            <a:extLst>
              <a:ext uri="{FF2B5EF4-FFF2-40B4-BE49-F238E27FC236}">
                <a16:creationId xmlns:a16="http://schemas.microsoft.com/office/drawing/2014/main" id="{57D457DF-F809-5852-381F-E151F18EF547}"/>
              </a:ext>
            </a:extLst>
          </p:cNvPr>
          <p:cNvGraphicFramePr>
            <a:graphicFrameLocks noChangeAspect="1"/>
          </p:cNvGraphicFramePr>
          <p:nvPr>
            <p:extLst>
              <p:ext uri="{D42A27DB-BD31-4B8C-83A1-F6EECF244321}">
                <p14:modId xmlns:p14="http://schemas.microsoft.com/office/powerpoint/2010/main" val="4082786156"/>
              </p:ext>
            </p:extLst>
          </p:nvPr>
        </p:nvGraphicFramePr>
        <p:xfrm>
          <a:off x="4929188" y="790306"/>
          <a:ext cx="2311400" cy="749300"/>
        </p:xfrm>
        <a:graphic>
          <a:graphicData uri="http://schemas.openxmlformats.org/presentationml/2006/ole">
            <mc:AlternateContent xmlns:mc="http://schemas.openxmlformats.org/markup-compatibility/2006">
              <mc:Choice xmlns:v="urn:schemas-microsoft-com:vml" Requires="v">
                <p:oleObj spid="_x0000_s8196" name="Equation" r:id="rId8" imgW="2311200" imgH="749160" progId="Equation.DSMT4">
                  <p:embed/>
                </p:oleObj>
              </mc:Choice>
              <mc:Fallback>
                <p:oleObj name="Equation" r:id="rId8" imgW="2311200" imgH="749160" progId="Equation.DSMT4">
                  <p:embed/>
                  <p:pic>
                    <p:nvPicPr>
                      <p:cNvPr id="14" name="Objekt 13">
                        <a:extLst>
                          <a:ext uri="{FF2B5EF4-FFF2-40B4-BE49-F238E27FC236}">
                            <a16:creationId xmlns:a16="http://schemas.microsoft.com/office/drawing/2014/main" id="{57D457DF-F809-5852-381F-E151F18EF547}"/>
                          </a:ext>
                        </a:extLst>
                      </p:cNvPr>
                      <p:cNvPicPr/>
                      <p:nvPr/>
                    </p:nvPicPr>
                    <p:blipFill>
                      <a:blip r:embed="rId9"/>
                      <a:stretch>
                        <a:fillRect/>
                      </a:stretch>
                    </p:blipFill>
                    <p:spPr>
                      <a:xfrm>
                        <a:off x="4929188" y="790306"/>
                        <a:ext cx="2311400" cy="749300"/>
                      </a:xfrm>
                      <a:prstGeom prst="rect">
                        <a:avLst/>
                      </a:prstGeom>
                    </p:spPr>
                  </p:pic>
                </p:oleObj>
              </mc:Fallback>
            </mc:AlternateContent>
          </a:graphicData>
        </a:graphic>
      </p:graphicFrame>
      <p:pic>
        <p:nvPicPr>
          <p:cNvPr id="17" name="Grafik 16">
            <a:extLst>
              <a:ext uri="{FF2B5EF4-FFF2-40B4-BE49-F238E27FC236}">
                <a16:creationId xmlns:a16="http://schemas.microsoft.com/office/drawing/2014/main" id="{125D1D8C-AC79-F13D-7AD4-EF399FA2E4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19200" y="1584000"/>
            <a:ext cx="5141472" cy="5141472"/>
          </a:xfrm>
          <a:prstGeom prst="rect">
            <a:avLst/>
          </a:prstGeom>
        </p:spPr>
      </p:pic>
      <p:pic>
        <p:nvPicPr>
          <p:cNvPr id="26" name="Grafik 25">
            <a:extLst>
              <a:ext uri="{FF2B5EF4-FFF2-40B4-BE49-F238E27FC236}">
                <a16:creationId xmlns:a16="http://schemas.microsoft.com/office/drawing/2014/main" id="{710108D6-D8FB-3756-9B0F-84B1FCD5545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19200" y="1584000"/>
            <a:ext cx="5140800" cy="5140800"/>
          </a:xfrm>
          <a:prstGeom prst="rect">
            <a:avLst/>
          </a:prstGeom>
        </p:spPr>
      </p:pic>
      <p:pic>
        <p:nvPicPr>
          <p:cNvPr id="30" name="Grafik 29">
            <a:extLst>
              <a:ext uri="{FF2B5EF4-FFF2-40B4-BE49-F238E27FC236}">
                <a16:creationId xmlns:a16="http://schemas.microsoft.com/office/drawing/2014/main" id="{20DF8BC9-97BE-677B-24EC-6F050CD6CD3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19200" y="1584000"/>
            <a:ext cx="5140800" cy="5140800"/>
          </a:xfrm>
          <a:prstGeom prst="rect">
            <a:avLst/>
          </a:prstGeom>
        </p:spPr>
      </p:pic>
      <p:pic>
        <p:nvPicPr>
          <p:cNvPr id="32" name="Grafik 31">
            <a:extLst>
              <a:ext uri="{FF2B5EF4-FFF2-40B4-BE49-F238E27FC236}">
                <a16:creationId xmlns:a16="http://schemas.microsoft.com/office/drawing/2014/main" id="{BFEDC3A2-B42F-8298-A539-0767215D2C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19200" y="1584000"/>
            <a:ext cx="5140800" cy="5140800"/>
          </a:xfrm>
          <a:prstGeom prst="rect">
            <a:avLst/>
          </a:prstGeom>
        </p:spPr>
      </p:pic>
      <p:pic>
        <p:nvPicPr>
          <p:cNvPr id="34" name="Grafik 33">
            <a:extLst>
              <a:ext uri="{FF2B5EF4-FFF2-40B4-BE49-F238E27FC236}">
                <a16:creationId xmlns:a16="http://schemas.microsoft.com/office/drawing/2014/main" id="{3C0C39DD-2276-3423-47A4-64C2C6D98BB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19200" y="1584000"/>
            <a:ext cx="5140800" cy="5140800"/>
          </a:xfrm>
          <a:prstGeom prst="rect">
            <a:avLst/>
          </a:prstGeom>
        </p:spPr>
      </p:pic>
      <p:pic>
        <p:nvPicPr>
          <p:cNvPr id="36" name="Grafik 35">
            <a:extLst>
              <a:ext uri="{FF2B5EF4-FFF2-40B4-BE49-F238E27FC236}">
                <a16:creationId xmlns:a16="http://schemas.microsoft.com/office/drawing/2014/main" id="{3ED57CD4-B0F0-41E1-B5F2-BA97B92EA4E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919200" y="1584000"/>
            <a:ext cx="5140800" cy="5140800"/>
          </a:xfrm>
          <a:prstGeom prst="rect">
            <a:avLst/>
          </a:prstGeom>
        </p:spPr>
      </p:pic>
      <p:pic>
        <p:nvPicPr>
          <p:cNvPr id="39" name="Grafik 38">
            <a:extLst>
              <a:ext uri="{FF2B5EF4-FFF2-40B4-BE49-F238E27FC236}">
                <a16:creationId xmlns:a16="http://schemas.microsoft.com/office/drawing/2014/main" id="{08EAE5CD-C745-44E0-526D-3984D51A65F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19200" y="1584000"/>
            <a:ext cx="5140800" cy="5140800"/>
          </a:xfrm>
          <a:prstGeom prst="rect">
            <a:avLst/>
          </a:prstGeom>
        </p:spPr>
      </p:pic>
      <p:pic>
        <p:nvPicPr>
          <p:cNvPr id="41" name="Grafik 40">
            <a:extLst>
              <a:ext uri="{FF2B5EF4-FFF2-40B4-BE49-F238E27FC236}">
                <a16:creationId xmlns:a16="http://schemas.microsoft.com/office/drawing/2014/main" id="{5BAB4C10-E108-A1FD-0713-8B2BDE508F2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919200" y="1584000"/>
            <a:ext cx="5140800" cy="5140800"/>
          </a:xfrm>
          <a:prstGeom prst="rect">
            <a:avLst/>
          </a:prstGeom>
        </p:spPr>
      </p:pic>
      <p:pic>
        <p:nvPicPr>
          <p:cNvPr id="43" name="Grafik 42">
            <a:extLst>
              <a:ext uri="{FF2B5EF4-FFF2-40B4-BE49-F238E27FC236}">
                <a16:creationId xmlns:a16="http://schemas.microsoft.com/office/drawing/2014/main" id="{99C77AFB-46EE-E45A-065A-67D5F1DFCDA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919200" y="1584000"/>
            <a:ext cx="5140800" cy="5140800"/>
          </a:xfrm>
          <a:prstGeom prst="rect">
            <a:avLst/>
          </a:prstGeom>
        </p:spPr>
      </p:pic>
      <p:pic>
        <p:nvPicPr>
          <p:cNvPr id="45" name="Grafik 44">
            <a:extLst>
              <a:ext uri="{FF2B5EF4-FFF2-40B4-BE49-F238E27FC236}">
                <a16:creationId xmlns:a16="http://schemas.microsoft.com/office/drawing/2014/main" id="{6219CD76-022D-DE02-E6AF-B0F520D7D5A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919200" y="1584000"/>
            <a:ext cx="5140800" cy="5140800"/>
          </a:xfrm>
          <a:prstGeom prst="rect">
            <a:avLst/>
          </a:prstGeom>
        </p:spPr>
      </p:pic>
      <p:graphicFrame>
        <p:nvGraphicFramePr>
          <p:cNvPr id="52" name="Objekt 51">
            <a:extLst>
              <a:ext uri="{FF2B5EF4-FFF2-40B4-BE49-F238E27FC236}">
                <a16:creationId xmlns:a16="http://schemas.microsoft.com/office/drawing/2014/main" id="{DDFC5D10-554E-269E-B081-858617BFBD93}"/>
              </a:ext>
            </a:extLst>
          </p:cNvPr>
          <p:cNvGraphicFramePr>
            <a:graphicFrameLocks noChangeAspect="1"/>
          </p:cNvGraphicFramePr>
          <p:nvPr>
            <p:extLst>
              <p:ext uri="{D42A27DB-BD31-4B8C-83A1-F6EECF244321}">
                <p14:modId xmlns:p14="http://schemas.microsoft.com/office/powerpoint/2010/main" val="224615594"/>
              </p:ext>
            </p:extLst>
          </p:nvPr>
        </p:nvGraphicFramePr>
        <p:xfrm>
          <a:off x="306000" y="3153600"/>
          <a:ext cx="2311400" cy="584200"/>
        </p:xfrm>
        <a:graphic>
          <a:graphicData uri="http://schemas.openxmlformats.org/presentationml/2006/ole">
            <mc:AlternateContent xmlns:mc="http://schemas.openxmlformats.org/markup-compatibility/2006">
              <mc:Choice xmlns:v="urn:schemas-microsoft-com:vml" Requires="v">
                <p:oleObj spid="_x0000_s8197" name="Equation" r:id="rId20" imgW="2311200" imgH="583920" progId="Equation.DSMT4">
                  <p:embed/>
                </p:oleObj>
              </mc:Choice>
              <mc:Fallback>
                <p:oleObj name="Equation" r:id="rId20" imgW="2311200" imgH="583920" progId="Equation.DSMT4">
                  <p:embed/>
                  <p:pic>
                    <p:nvPicPr>
                      <p:cNvPr id="52" name="Objekt 51">
                        <a:extLst>
                          <a:ext uri="{FF2B5EF4-FFF2-40B4-BE49-F238E27FC236}">
                            <a16:creationId xmlns:a16="http://schemas.microsoft.com/office/drawing/2014/main" id="{DDFC5D10-554E-269E-B081-858617BFBD93}"/>
                          </a:ext>
                        </a:extLst>
                      </p:cNvPr>
                      <p:cNvPicPr/>
                      <p:nvPr/>
                    </p:nvPicPr>
                    <p:blipFill>
                      <a:blip r:embed="rId21"/>
                      <a:stretch>
                        <a:fillRect/>
                      </a:stretch>
                    </p:blipFill>
                    <p:spPr>
                      <a:xfrm>
                        <a:off x="306000" y="3153600"/>
                        <a:ext cx="2311400" cy="584200"/>
                      </a:xfrm>
                      <a:prstGeom prst="rect">
                        <a:avLst/>
                      </a:prstGeom>
                    </p:spPr>
                  </p:pic>
                </p:oleObj>
              </mc:Fallback>
            </mc:AlternateContent>
          </a:graphicData>
        </a:graphic>
      </p:graphicFrame>
      <p:graphicFrame>
        <p:nvGraphicFramePr>
          <p:cNvPr id="53" name="Objekt 52">
            <a:extLst>
              <a:ext uri="{FF2B5EF4-FFF2-40B4-BE49-F238E27FC236}">
                <a16:creationId xmlns:a16="http://schemas.microsoft.com/office/drawing/2014/main" id="{33A20BA6-4712-300A-EF05-0C632F097B03}"/>
              </a:ext>
            </a:extLst>
          </p:cNvPr>
          <p:cNvGraphicFramePr>
            <a:graphicFrameLocks noChangeAspect="1"/>
          </p:cNvGraphicFramePr>
          <p:nvPr>
            <p:extLst>
              <p:ext uri="{D42A27DB-BD31-4B8C-83A1-F6EECF244321}">
                <p14:modId xmlns:p14="http://schemas.microsoft.com/office/powerpoint/2010/main" val="1622152004"/>
              </p:ext>
            </p:extLst>
          </p:nvPr>
        </p:nvGraphicFramePr>
        <p:xfrm>
          <a:off x="306000" y="3873600"/>
          <a:ext cx="2324100" cy="584200"/>
        </p:xfrm>
        <a:graphic>
          <a:graphicData uri="http://schemas.openxmlformats.org/presentationml/2006/ole">
            <mc:AlternateContent xmlns:mc="http://schemas.openxmlformats.org/markup-compatibility/2006">
              <mc:Choice xmlns:v="urn:schemas-microsoft-com:vml" Requires="v">
                <p:oleObj spid="_x0000_s8198" name="Equation" r:id="rId22" imgW="2323800" imgH="583920" progId="Equation.DSMT4">
                  <p:embed/>
                </p:oleObj>
              </mc:Choice>
              <mc:Fallback>
                <p:oleObj name="Equation" r:id="rId22" imgW="2323800" imgH="583920" progId="Equation.DSMT4">
                  <p:embed/>
                  <p:pic>
                    <p:nvPicPr>
                      <p:cNvPr id="53" name="Objekt 52">
                        <a:extLst>
                          <a:ext uri="{FF2B5EF4-FFF2-40B4-BE49-F238E27FC236}">
                            <a16:creationId xmlns:a16="http://schemas.microsoft.com/office/drawing/2014/main" id="{33A20BA6-4712-300A-EF05-0C632F097B03}"/>
                          </a:ext>
                        </a:extLst>
                      </p:cNvPr>
                      <p:cNvPicPr/>
                      <p:nvPr/>
                    </p:nvPicPr>
                    <p:blipFill>
                      <a:blip r:embed="rId23"/>
                      <a:stretch>
                        <a:fillRect/>
                      </a:stretch>
                    </p:blipFill>
                    <p:spPr>
                      <a:xfrm>
                        <a:off x="306000" y="3873600"/>
                        <a:ext cx="2324100" cy="584200"/>
                      </a:xfrm>
                      <a:prstGeom prst="rect">
                        <a:avLst/>
                      </a:prstGeom>
                    </p:spPr>
                  </p:pic>
                </p:oleObj>
              </mc:Fallback>
            </mc:AlternateContent>
          </a:graphicData>
        </a:graphic>
      </p:graphicFrame>
      <p:graphicFrame>
        <p:nvGraphicFramePr>
          <p:cNvPr id="54" name="Objekt 53">
            <a:extLst>
              <a:ext uri="{FF2B5EF4-FFF2-40B4-BE49-F238E27FC236}">
                <a16:creationId xmlns:a16="http://schemas.microsoft.com/office/drawing/2014/main" id="{E6A78091-4864-06C2-1369-C8E67BD6DEC9}"/>
              </a:ext>
            </a:extLst>
          </p:cNvPr>
          <p:cNvGraphicFramePr>
            <a:graphicFrameLocks noChangeAspect="1"/>
          </p:cNvGraphicFramePr>
          <p:nvPr>
            <p:extLst>
              <p:ext uri="{D42A27DB-BD31-4B8C-83A1-F6EECF244321}">
                <p14:modId xmlns:p14="http://schemas.microsoft.com/office/powerpoint/2010/main" val="3543710492"/>
              </p:ext>
            </p:extLst>
          </p:nvPr>
        </p:nvGraphicFramePr>
        <p:xfrm>
          <a:off x="3402000" y="3154977"/>
          <a:ext cx="2171700" cy="584200"/>
        </p:xfrm>
        <a:graphic>
          <a:graphicData uri="http://schemas.openxmlformats.org/presentationml/2006/ole">
            <mc:AlternateContent xmlns:mc="http://schemas.openxmlformats.org/markup-compatibility/2006">
              <mc:Choice xmlns:v="urn:schemas-microsoft-com:vml" Requires="v">
                <p:oleObj spid="_x0000_s8199" name="Equation" r:id="rId24" imgW="2171520" imgH="583920" progId="Equation.DSMT4">
                  <p:embed/>
                </p:oleObj>
              </mc:Choice>
              <mc:Fallback>
                <p:oleObj name="Equation" r:id="rId24" imgW="2171520" imgH="583920" progId="Equation.DSMT4">
                  <p:embed/>
                  <p:pic>
                    <p:nvPicPr>
                      <p:cNvPr id="54" name="Objekt 53">
                        <a:extLst>
                          <a:ext uri="{FF2B5EF4-FFF2-40B4-BE49-F238E27FC236}">
                            <a16:creationId xmlns:a16="http://schemas.microsoft.com/office/drawing/2014/main" id="{E6A78091-4864-06C2-1369-C8E67BD6DEC9}"/>
                          </a:ext>
                        </a:extLst>
                      </p:cNvPr>
                      <p:cNvPicPr/>
                      <p:nvPr/>
                    </p:nvPicPr>
                    <p:blipFill>
                      <a:blip r:embed="rId25"/>
                      <a:stretch>
                        <a:fillRect/>
                      </a:stretch>
                    </p:blipFill>
                    <p:spPr>
                      <a:xfrm>
                        <a:off x="3402000" y="3154977"/>
                        <a:ext cx="2171700" cy="584200"/>
                      </a:xfrm>
                      <a:prstGeom prst="rect">
                        <a:avLst/>
                      </a:prstGeom>
                    </p:spPr>
                  </p:pic>
                </p:oleObj>
              </mc:Fallback>
            </mc:AlternateContent>
          </a:graphicData>
        </a:graphic>
      </p:graphicFrame>
      <p:graphicFrame>
        <p:nvGraphicFramePr>
          <p:cNvPr id="55" name="Objekt 54">
            <a:extLst>
              <a:ext uri="{FF2B5EF4-FFF2-40B4-BE49-F238E27FC236}">
                <a16:creationId xmlns:a16="http://schemas.microsoft.com/office/drawing/2014/main" id="{3B8E69B9-5205-5C97-BD86-4B7523CC4C2B}"/>
              </a:ext>
            </a:extLst>
          </p:cNvPr>
          <p:cNvGraphicFramePr>
            <a:graphicFrameLocks noChangeAspect="1"/>
          </p:cNvGraphicFramePr>
          <p:nvPr>
            <p:extLst>
              <p:ext uri="{D42A27DB-BD31-4B8C-83A1-F6EECF244321}">
                <p14:modId xmlns:p14="http://schemas.microsoft.com/office/powerpoint/2010/main" val="460637789"/>
              </p:ext>
            </p:extLst>
          </p:nvPr>
        </p:nvGraphicFramePr>
        <p:xfrm>
          <a:off x="3402000" y="3873500"/>
          <a:ext cx="2184400" cy="584200"/>
        </p:xfrm>
        <a:graphic>
          <a:graphicData uri="http://schemas.openxmlformats.org/presentationml/2006/ole">
            <mc:AlternateContent xmlns:mc="http://schemas.openxmlformats.org/markup-compatibility/2006">
              <mc:Choice xmlns:v="urn:schemas-microsoft-com:vml" Requires="v">
                <p:oleObj spid="_x0000_s8200" name="Equation" r:id="rId26" imgW="2184120" imgH="583920" progId="Equation.DSMT4">
                  <p:embed/>
                </p:oleObj>
              </mc:Choice>
              <mc:Fallback>
                <p:oleObj name="Equation" r:id="rId26" imgW="2184120" imgH="583920" progId="Equation.DSMT4">
                  <p:embed/>
                  <p:pic>
                    <p:nvPicPr>
                      <p:cNvPr id="55" name="Objekt 54">
                        <a:extLst>
                          <a:ext uri="{FF2B5EF4-FFF2-40B4-BE49-F238E27FC236}">
                            <a16:creationId xmlns:a16="http://schemas.microsoft.com/office/drawing/2014/main" id="{3B8E69B9-5205-5C97-BD86-4B7523CC4C2B}"/>
                          </a:ext>
                        </a:extLst>
                      </p:cNvPr>
                      <p:cNvPicPr/>
                      <p:nvPr/>
                    </p:nvPicPr>
                    <p:blipFill>
                      <a:blip r:embed="rId27"/>
                      <a:stretch>
                        <a:fillRect/>
                      </a:stretch>
                    </p:blipFill>
                    <p:spPr>
                      <a:xfrm>
                        <a:off x="3402000" y="3873500"/>
                        <a:ext cx="2184400" cy="584200"/>
                      </a:xfrm>
                      <a:prstGeom prst="rect">
                        <a:avLst/>
                      </a:prstGeom>
                    </p:spPr>
                  </p:pic>
                </p:oleObj>
              </mc:Fallback>
            </mc:AlternateContent>
          </a:graphicData>
        </a:graphic>
      </p:graphicFrame>
    </p:spTree>
    <p:extLst>
      <p:ext uri="{BB962C8B-B14F-4D97-AF65-F5344CB8AC3E}">
        <p14:creationId xmlns:p14="http://schemas.microsoft.com/office/powerpoint/2010/main" val="319503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48"/>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32"/>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49"/>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34"/>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50"/>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36"/>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39"/>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5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41"/>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4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43"/>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4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5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55"/>
                                        </p:tgtEl>
                                        <p:attrNameLst>
                                          <p:attrName>style.visibility</p:attrName>
                                        </p:attrNameLst>
                                      </p:cBhvr>
                                      <p:to>
                                        <p:strVal val="visible"/>
                                      </p:to>
                                    </p:set>
                                  </p:childTnLst>
                                </p:cTn>
                              </p:par>
                              <p:par>
                                <p:cTn id="109" presetID="1" presetClass="exit" presetSubtype="0" fill="hold" grpId="1" nodeType="withEffect">
                                  <p:stCondLst>
                                    <p:cond delay="0"/>
                                  </p:stCondLst>
                                  <p:childTnLst>
                                    <p:set>
                                      <p:cBhvr>
                                        <p:cTn id="110" dur="1"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50" grpId="0" animBg="1"/>
      <p:bldP spid="50" grpId="1" animBg="1"/>
      <p:bldP spid="49" grpId="0" animBg="1"/>
      <p:bldP spid="49" grpId="1" animBg="1"/>
      <p:bldP spid="48" grpId="0" animBg="1"/>
      <p:bldP spid="48" grpId="1" animBg="1"/>
      <p:bldP spid="47" grpId="0" animBg="1"/>
      <p:bldP spid="47" grpId="1" animBg="1"/>
      <p:bldP spid="46" grpId="0" animBg="1"/>
      <p:bldP spid="46" grpId="1"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hteck 5">
                <a:extLst>
                  <a:ext uri="{FF2B5EF4-FFF2-40B4-BE49-F238E27FC236}">
                    <a16:creationId xmlns:a16="http://schemas.microsoft.com/office/drawing/2014/main" id="{95848AE6-AD6E-FB14-C8A9-A62FFB02F558}"/>
                  </a:ext>
                </a:extLst>
              </p:cNvPr>
              <p:cNvSpPr/>
              <p:nvPr/>
            </p:nvSpPr>
            <p:spPr>
              <a:xfrm>
                <a:off x="9181520" y="2332800"/>
                <a:ext cx="2880000" cy="1080000"/>
              </a:xfrm>
              <a:prstGeom prst="rect">
                <a:avLst/>
              </a:prstGeom>
              <a:solidFill>
                <a:srgbClr val="BA8C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2200" b="1" dirty="0">
                    <a:solidFill>
                      <a:schemeClr val="tx1"/>
                    </a:solidFill>
                    <a:latin typeface="Arial" panose="020B0604020202020204" pitchFamily="34" charset="0"/>
                    <a:cs typeface="Arial" panose="020B0604020202020204" pitchFamily="34" charset="0"/>
                  </a:rPr>
                  <a:t>Verhalten für</a:t>
                </a:r>
                <a:br>
                  <a:rPr lang="de-DE" sz="2200" b="1" dirty="0">
                    <a:solidFill>
                      <a:schemeClr val="tx1"/>
                    </a:solidFill>
                    <a:latin typeface="Arial" panose="020B0604020202020204" pitchFamily="34" charset="0"/>
                    <a:cs typeface="Arial" panose="020B0604020202020204" pitchFamily="34" charset="0"/>
                  </a:rPr>
                </a:br>
                <a:r>
                  <a:rPr lang="de-DE" sz="2200" b="1" dirty="0">
                    <a:solidFill>
                      <a:schemeClr val="tx1"/>
                    </a:solidFill>
                    <a:latin typeface="Arial" panose="020B0604020202020204" pitchFamily="34" charset="0"/>
                    <a:cs typeface="Arial" panose="020B0604020202020204" pitchFamily="34" charset="0"/>
                  </a:rPr>
                  <a:t> </a:t>
                </a:r>
                <a14:m>
                  <m:oMath xmlns:m="http://schemas.openxmlformats.org/officeDocument/2006/math">
                    <m:r>
                      <m:rPr>
                        <m:nor/>
                      </m:rPr>
                      <a:rPr lang="de-DE" sz="2200" b="1" i="0" smtClean="0">
                        <a:solidFill>
                          <a:schemeClr val="tx1"/>
                        </a:solidFill>
                        <a:effectLst/>
                        <a:latin typeface="Arial" panose="020B0604020202020204" pitchFamily="34" charset="0"/>
                        <a:ea typeface="Calibri" panose="020F0502020204030204" pitchFamily="34" charset="0"/>
                        <a:cs typeface="Arial" panose="020B0604020202020204" pitchFamily="34" charset="0"/>
                      </a:rPr>
                      <m:t>x</m:t>
                    </m:r>
                    <m:r>
                      <m:rPr>
                        <m:nor/>
                      </m:rPr>
                      <a:rPr lang="de-DE" sz="2200" b="1" i="0" smtClean="0">
                        <a:solidFill>
                          <a:schemeClr val="tx1"/>
                        </a:solidFill>
                        <a:effectLst/>
                        <a:latin typeface="Arial" panose="020B0604020202020204" pitchFamily="34" charset="0"/>
                        <a:ea typeface="Calibri" panose="020F0502020204030204" pitchFamily="34" charset="0"/>
                        <a:cs typeface="Arial" panose="020B0604020202020204" pitchFamily="34" charset="0"/>
                      </a:rPr>
                      <m:t> → </m:t>
                    </m:r>
                    <m:r>
                      <m:rPr>
                        <m:nor/>
                      </m:rPr>
                      <a:rPr lang="de-DE" sz="2200" b="1" i="0" smtClean="0">
                        <a:solidFill>
                          <a:schemeClr val="tx1"/>
                        </a:solidFill>
                        <a:effectLst/>
                        <a:latin typeface="Arial" panose="020B0604020202020204" pitchFamily="34" charset="0"/>
                        <a:ea typeface="Calibri" panose="020F0502020204030204" pitchFamily="34" charset="0"/>
                        <a:cs typeface="Arial" panose="020B0604020202020204" pitchFamily="34" charset="0"/>
                      </a:rPr>
                      <m:t>±</m:t>
                    </m:r>
                    <m:r>
                      <m:rPr>
                        <m:nor/>
                      </m:rPr>
                      <a:rPr lang="de-DE" sz="2200" b="1" i="0" smtClean="0">
                        <a:solidFill>
                          <a:schemeClr val="tx1"/>
                        </a:solidFill>
                        <a:effectLst/>
                        <a:latin typeface="Arial" panose="020B0604020202020204" pitchFamily="34" charset="0"/>
                        <a:ea typeface="Calibri" panose="020F0502020204030204" pitchFamily="34" charset="0"/>
                        <a:cs typeface="Arial" panose="020B0604020202020204" pitchFamily="34" charset="0"/>
                      </a:rPr>
                      <m:t>∞ </m:t>
                    </m:r>
                  </m:oMath>
                </a14:m>
                <a:endParaRPr lang="de-DE" sz="2200" b="1" dirty="0">
                  <a:solidFill>
                    <a:schemeClr val="tx1"/>
                  </a:solidFill>
                  <a:latin typeface="Arial" panose="020B0604020202020204" pitchFamily="34" charset="0"/>
                  <a:cs typeface="Arial" panose="020B0604020202020204" pitchFamily="34" charset="0"/>
                </a:endParaRPr>
              </a:p>
            </p:txBody>
          </p:sp>
        </mc:Choice>
        <mc:Fallback xmlns="">
          <p:sp>
            <p:nvSpPr>
              <p:cNvPr id="6" name="Rechteck 5">
                <a:extLst>
                  <a:ext uri="{FF2B5EF4-FFF2-40B4-BE49-F238E27FC236}">
                    <a16:creationId xmlns:a16="http://schemas.microsoft.com/office/drawing/2014/main" id="{95848AE6-AD6E-FB14-C8A9-A62FFB02F558}"/>
                  </a:ext>
                </a:extLst>
              </p:cNvPr>
              <p:cNvSpPr>
                <a:spLocks noRot="1" noChangeAspect="1" noMove="1" noResize="1" noEditPoints="1" noAdjustHandles="1" noChangeArrowheads="1" noChangeShapeType="1" noTextEdit="1"/>
              </p:cNvSpPr>
              <p:nvPr/>
            </p:nvSpPr>
            <p:spPr>
              <a:xfrm>
                <a:off x="9181520" y="2332800"/>
                <a:ext cx="2880000" cy="1080000"/>
              </a:xfrm>
              <a:prstGeom prst="rect">
                <a:avLst/>
              </a:prstGeom>
              <a:blipFill>
                <a:blip r:embed="rId4"/>
                <a:stretch>
                  <a:fillRect/>
                </a:stretch>
              </a:blipFill>
              <a:ln>
                <a:solidFill>
                  <a:schemeClr val="tx1"/>
                </a:solid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BF677433-A324-F0C6-4773-541ACA348012}"/>
              </a:ext>
            </a:extLst>
          </p:cNvPr>
          <p:cNvSpPr/>
          <p:nvPr/>
        </p:nvSpPr>
        <p:spPr>
          <a:xfrm>
            <a:off x="9176400" y="3412800"/>
            <a:ext cx="2880000" cy="684000"/>
          </a:xfrm>
          <a:prstGeom prst="rect">
            <a:avLst/>
          </a:prstGeom>
          <a:solidFill>
            <a:srgbClr val="EFE5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900" b="1" dirty="0">
                <a:solidFill>
                  <a:schemeClr val="tx1"/>
                </a:solidFill>
                <a:latin typeface="Arial" panose="020B0604020202020204" pitchFamily="34" charset="0"/>
                <a:cs typeface="Arial" panose="020B0604020202020204" pitchFamily="34" charset="0"/>
              </a:rPr>
              <a:t>Strategie 1</a:t>
            </a:r>
            <a:r>
              <a:rPr lang="de-DE" sz="1900" dirty="0">
                <a:solidFill>
                  <a:schemeClr val="tx1"/>
                </a:solidFill>
                <a:latin typeface="Arial" panose="020B0604020202020204" pitchFamily="34" charset="0"/>
                <a:cs typeface="Arial" panose="020B0604020202020204" pitchFamily="34" charset="0"/>
              </a:rPr>
              <a:t>: </a:t>
            </a:r>
            <a:r>
              <a:rPr lang="de-DE" sz="1900">
                <a:solidFill>
                  <a:schemeClr val="tx1"/>
                </a:solidFill>
                <a:latin typeface="Arial" panose="020B0604020202020204" pitchFamily="34" charset="0"/>
                <a:cs typeface="Arial" panose="020B0604020202020204" pitchFamily="34" charset="0"/>
              </a:rPr>
              <a:t>mit höchster </a:t>
            </a:r>
            <a:r>
              <a:rPr lang="de-DE" sz="1900" dirty="0">
                <a:solidFill>
                  <a:schemeClr val="tx1"/>
                </a:solidFill>
                <a:latin typeface="Arial" panose="020B0604020202020204" pitchFamily="34" charset="0"/>
                <a:cs typeface="Arial" panose="020B0604020202020204" pitchFamily="34" charset="0"/>
              </a:rPr>
              <a:t>Nennerpotenz kürzen</a:t>
            </a:r>
          </a:p>
        </p:txBody>
      </p:sp>
      <p:sp>
        <p:nvSpPr>
          <p:cNvPr id="8" name="Rechteck 7">
            <a:extLst>
              <a:ext uri="{FF2B5EF4-FFF2-40B4-BE49-F238E27FC236}">
                <a16:creationId xmlns:a16="http://schemas.microsoft.com/office/drawing/2014/main" id="{342CEFF9-4168-9951-55D9-C2DF40D0C47B}"/>
              </a:ext>
            </a:extLst>
          </p:cNvPr>
          <p:cNvSpPr/>
          <p:nvPr/>
        </p:nvSpPr>
        <p:spPr>
          <a:xfrm>
            <a:off x="9176400" y="4096800"/>
            <a:ext cx="2880000" cy="684000"/>
          </a:xfrm>
          <a:prstGeom prst="rect">
            <a:avLst/>
          </a:prstGeom>
          <a:solidFill>
            <a:srgbClr val="EFE5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900" b="1" dirty="0">
                <a:solidFill>
                  <a:schemeClr val="tx1"/>
                </a:solidFill>
                <a:latin typeface="Arial" panose="020B0604020202020204" pitchFamily="34" charset="0"/>
                <a:cs typeface="Arial" panose="020B0604020202020204" pitchFamily="34" charset="0"/>
              </a:rPr>
              <a:t>Strategie 2</a:t>
            </a:r>
            <a:r>
              <a:rPr lang="de-DE" sz="1900">
                <a:solidFill>
                  <a:schemeClr val="tx1"/>
                </a:solidFill>
                <a:latin typeface="Arial" panose="020B0604020202020204" pitchFamily="34" charset="0"/>
                <a:cs typeface="Arial" panose="020B0604020202020204" pitchFamily="34" charset="0"/>
              </a:rPr>
              <a:t>: Zählergrad z und Nennergrad n vergl.</a:t>
            </a:r>
            <a:endParaRPr lang="de-DE" sz="1900" dirty="0">
              <a:solidFill>
                <a:schemeClr val="tx1"/>
              </a:solidFill>
              <a:latin typeface="Arial" panose="020B0604020202020204" pitchFamily="34" charset="0"/>
              <a:cs typeface="Arial" panose="020B0604020202020204" pitchFamily="34" charset="0"/>
            </a:endParaRPr>
          </a:p>
        </p:txBody>
      </p:sp>
      <p:sp>
        <p:nvSpPr>
          <p:cNvPr id="9" name="Rechteck 8">
            <a:extLst>
              <a:ext uri="{FF2B5EF4-FFF2-40B4-BE49-F238E27FC236}">
                <a16:creationId xmlns:a16="http://schemas.microsoft.com/office/drawing/2014/main" id="{F54EC682-27B1-40BA-9FA6-9A8813B34E57}"/>
              </a:ext>
            </a:extLst>
          </p:cNvPr>
          <p:cNvSpPr/>
          <p:nvPr/>
        </p:nvSpPr>
        <p:spPr>
          <a:xfrm>
            <a:off x="9176400" y="4780800"/>
            <a:ext cx="2880000" cy="1944000"/>
          </a:xfrm>
          <a:prstGeom prst="rect">
            <a:avLst/>
          </a:prstGeom>
          <a:solidFill>
            <a:srgbClr val="EFE5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p>
            <a:r>
              <a:rPr lang="de-DE" sz="1900" b="1">
                <a:solidFill>
                  <a:srgbClr val="7030A0"/>
                </a:solidFill>
                <a:latin typeface="Arial" panose="020B0604020202020204" pitchFamily="34" charset="0"/>
                <a:cs typeface="Arial" panose="020B0604020202020204" pitchFamily="34" charset="0"/>
              </a:rPr>
              <a:t>z &lt; n </a:t>
            </a:r>
            <a:endParaRPr lang="de-DE" sz="1900" b="1" dirty="0">
              <a:solidFill>
                <a:srgbClr val="7030A0"/>
              </a:solidFill>
              <a:latin typeface="Arial" panose="020B0604020202020204" pitchFamily="34" charset="0"/>
              <a:cs typeface="Arial" panose="020B0604020202020204" pitchFamily="34" charset="0"/>
            </a:endParaRPr>
          </a:p>
          <a:p>
            <a:endParaRPr lang="de-DE" sz="1900" b="1" dirty="0">
              <a:solidFill>
                <a:srgbClr val="7030A0"/>
              </a:solidFill>
              <a:latin typeface="Arial" panose="020B0604020202020204" pitchFamily="34" charset="0"/>
              <a:cs typeface="Arial" panose="020B0604020202020204" pitchFamily="34" charset="0"/>
            </a:endParaRPr>
          </a:p>
          <a:p>
            <a:r>
              <a:rPr lang="de-DE" sz="1900" b="1">
                <a:solidFill>
                  <a:srgbClr val="7030A0"/>
                </a:solidFill>
                <a:latin typeface="Arial" panose="020B0604020202020204" pitchFamily="34" charset="0"/>
                <a:cs typeface="Arial" panose="020B0604020202020204" pitchFamily="34" charset="0"/>
              </a:rPr>
              <a:t>z = n</a:t>
            </a:r>
            <a:endParaRPr lang="de-DE" sz="1900" b="1" dirty="0">
              <a:solidFill>
                <a:srgbClr val="7030A0"/>
              </a:solidFill>
              <a:latin typeface="Arial" panose="020B0604020202020204" pitchFamily="34" charset="0"/>
              <a:cs typeface="Arial" panose="020B0604020202020204" pitchFamily="34" charset="0"/>
            </a:endParaRPr>
          </a:p>
          <a:p>
            <a:endParaRPr lang="de-DE" sz="1900" b="1" dirty="0">
              <a:solidFill>
                <a:srgbClr val="7030A0"/>
              </a:solidFill>
              <a:latin typeface="Arial" panose="020B0604020202020204" pitchFamily="34" charset="0"/>
              <a:cs typeface="Arial" panose="020B0604020202020204" pitchFamily="34" charset="0"/>
            </a:endParaRPr>
          </a:p>
          <a:p>
            <a:r>
              <a:rPr lang="de-DE" sz="1900" b="1">
                <a:solidFill>
                  <a:srgbClr val="7030A0"/>
                </a:solidFill>
                <a:latin typeface="Arial" panose="020B0604020202020204" pitchFamily="34" charset="0"/>
                <a:cs typeface="Arial" panose="020B0604020202020204" pitchFamily="34" charset="0"/>
              </a:rPr>
              <a:t>z &gt; n</a:t>
            </a:r>
            <a:endParaRPr lang="de-DE" sz="1900" b="1" dirty="0">
              <a:solidFill>
                <a:srgbClr val="7030A0"/>
              </a:solidFill>
              <a:latin typeface="Arial" panose="020B0604020202020204" pitchFamily="34" charset="0"/>
              <a:cs typeface="Arial" panose="020B0604020202020204" pitchFamily="34" charset="0"/>
            </a:endParaRPr>
          </a:p>
        </p:txBody>
      </p:sp>
      <p:graphicFrame>
        <p:nvGraphicFramePr>
          <p:cNvPr id="10" name="Objekt 9">
            <a:extLst>
              <a:ext uri="{FF2B5EF4-FFF2-40B4-BE49-F238E27FC236}">
                <a16:creationId xmlns:a16="http://schemas.microsoft.com/office/drawing/2014/main" id="{789773EF-C271-3ADF-DA1E-95D764A85807}"/>
              </a:ext>
            </a:extLst>
          </p:cNvPr>
          <p:cNvGraphicFramePr>
            <a:graphicFrameLocks noChangeAspect="1"/>
          </p:cNvGraphicFramePr>
          <p:nvPr>
            <p:extLst>
              <p:ext uri="{D42A27DB-BD31-4B8C-83A1-F6EECF244321}">
                <p14:modId xmlns:p14="http://schemas.microsoft.com/office/powerpoint/2010/main" val="1302598083"/>
              </p:ext>
            </p:extLst>
          </p:nvPr>
        </p:nvGraphicFramePr>
        <p:xfrm>
          <a:off x="10004775" y="4999671"/>
          <a:ext cx="1549400" cy="495300"/>
        </p:xfrm>
        <a:graphic>
          <a:graphicData uri="http://schemas.openxmlformats.org/presentationml/2006/ole">
            <mc:AlternateContent xmlns:mc="http://schemas.openxmlformats.org/markup-compatibility/2006">
              <mc:Choice xmlns:v="urn:schemas-microsoft-com:vml" Requires="v">
                <p:oleObj spid="_x0000_s9218" name="Equation" r:id="rId5" imgW="1549080" imgH="495000" progId="Equation.DSMT4">
                  <p:embed/>
                </p:oleObj>
              </mc:Choice>
              <mc:Fallback>
                <p:oleObj name="Equation" r:id="rId5" imgW="1549080" imgH="495000" progId="Equation.DSMT4">
                  <p:embed/>
                  <p:pic>
                    <p:nvPicPr>
                      <p:cNvPr id="10" name="Objekt 9">
                        <a:extLst>
                          <a:ext uri="{FF2B5EF4-FFF2-40B4-BE49-F238E27FC236}">
                            <a16:creationId xmlns:a16="http://schemas.microsoft.com/office/drawing/2014/main" id="{789773EF-C271-3ADF-DA1E-95D764A85807}"/>
                          </a:ext>
                        </a:extLst>
                      </p:cNvPr>
                      <p:cNvPicPr/>
                      <p:nvPr/>
                    </p:nvPicPr>
                    <p:blipFill>
                      <a:blip r:embed="rId6"/>
                      <a:stretch>
                        <a:fillRect/>
                      </a:stretch>
                    </p:blipFill>
                    <p:spPr>
                      <a:xfrm>
                        <a:off x="10004775" y="4999671"/>
                        <a:ext cx="1549400" cy="495300"/>
                      </a:xfrm>
                      <a:prstGeom prst="rect">
                        <a:avLst/>
                      </a:prstGeom>
                    </p:spPr>
                  </p:pic>
                </p:oleObj>
              </mc:Fallback>
            </mc:AlternateContent>
          </a:graphicData>
        </a:graphic>
      </p:graphicFrame>
      <p:graphicFrame>
        <p:nvGraphicFramePr>
          <p:cNvPr id="11" name="Objekt 10">
            <a:extLst>
              <a:ext uri="{FF2B5EF4-FFF2-40B4-BE49-F238E27FC236}">
                <a16:creationId xmlns:a16="http://schemas.microsoft.com/office/drawing/2014/main" id="{1EB8E1AC-84C3-4098-0E87-CD208E629BF6}"/>
              </a:ext>
            </a:extLst>
          </p:cNvPr>
          <p:cNvGraphicFramePr>
            <a:graphicFrameLocks noChangeAspect="1"/>
          </p:cNvGraphicFramePr>
          <p:nvPr>
            <p:extLst>
              <p:ext uri="{D42A27DB-BD31-4B8C-83A1-F6EECF244321}">
                <p14:modId xmlns:p14="http://schemas.microsoft.com/office/powerpoint/2010/main" val="1956660065"/>
              </p:ext>
            </p:extLst>
          </p:nvPr>
        </p:nvGraphicFramePr>
        <p:xfrm>
          <a:off x="10002141" y="5607818"/>
          <a:ext cx="1955800" cy="495300"/>
        </p:xfrm>
        <a:graphic>
          <a:graphicData uri="http://schemas.openxmlformats.org/presentationml/2006/ole">
            <mc:AlternateContent xmlns:mc="http://schemas.openxmlformats.org/markup-compatibility/2006">
              <mc:Choice xmlns:v="urn:schemas-microsoft-com:vml" Requires="v">
                <p:oleObj spid="_x0000_s9219" name="Equation" r:id="rId7" imgW="1955520" imgH="495000" progId="Equation.DSMT4">
                  <p:embed/>
                </p:oleObj>
              </mc:Choice>
              <mc:Fallback>
                <p:oleObj name="Equation" r:id="rId7" imgW="1955520" imgH="495000" progId="Equation.DSMT4">
                  <p:embed/>
                  <p:pic>
                    <p:nvPicPr>
                      <p:cNvPr id="11" name="Objekt 10">
                        <a:extLst>
                          <a:ext uri="{FF2B5EF4-FFF2-40B4-BE49-F238E27FC236}">
                            <a16:creationId xmlns:a16="http://schemas.microsoft.com/office/drawing/2014/main" id="{1EB8E1AC-84C3-4098-0E87-CD208E629BF6}"/>
                          </a:ext>
                        </a:extLst>
                      </p:cNvPr>
                      <p:cNvPicPr/>
                      <p:nvPr/>
                    </p:nvPicPr>
                    <p:blipFill>
                      <a:blip r:embed="rId8"/>
                      <a:stretch>
                        <a:fillRect/>
                      </a:stretch>
                    </p:blipFill>
                    <p:spPr>
                      <a:xfrm>
                        <a:off x="10002141" y="5607818"/>
                        <a:ext cx="1955800" cy="495300"/>
                      </a:xfrm>
                      <a:prstGeom prst="rect">
                        <a:avLst/>
                      </a:prstGeom>
                    </p:spPr>
                  </p:pic>
                </p:oleObj>
              </mc:Fallback>
            </mc:AlternateContent>
          </a:graphicData>
        </a:graphic>
      </p:graphicFrame>
      <p:graphicFrame>
        <p:nvGraphicFramePr>
          <p:cNvPr id="12" name="Objekt 11">
            <a:extLst>
              <a:ext uri="{FF2B5EF4-FFF2-40B4-BE49-F238E27FC236}">
                <a16:creationId xmlns:a16="http://schemas.microsoft.com/office/drawing/2014/main" id="{3C1AE7AB-D1FF-FF72-09D5-2898D0D39636}"/>
              </a:ext>
            </a:extLst>
          </p:cNvPr>
          <p:cNvGraphicFramePr>
            <a:graphicFrameLocks noChangeAspect="1"/>
          </p:cNvGraphicFramePr>
          <p:nvPr>
            <p:extLst>
              <p:ext uri="{D42A27DB-BD31-4B8C-83A1-F6EECF244321}">
                <p14:modId xmlns:p14="http://schemas.microsoft.com/office/powerpoint/2010/main" val="2553482818"/>
              </p:ext>
            </p:extLst>
          </p:nvPr>
        </p:nvGraphicFramePr>
        <p:xfrm>
          <a:off x="9998423" y="6211796"/>
          <a:ext cx="1739900" cy="495300"/>
        </p:xfrm>
        <a:graphic>
          <a:graphicData uri="http://schemas.openxmlformats.org/presentationml/2006/ole">
            <mc:AlternateContent xmlns:mc="http://schemas.openxmlformats.org/markup-compatibility/2006">
              <mc:Choice xmlns:v="urn:schemas-microsoft-com:vml" Requires="v">
                <p:oleObj spid="_x0000_s9220" name="Equation" r:id="rId9" imgW="1739880" imgH="495000" progId="Equation.DSMT4">
                  <p:embed/>
                </p:oleObj>
              </mc:Choice>
              <mc:Fallback>
                <p:oleObj name="Equation" r:id="rId9" imgW="1739880" imgH="495000" progId="Equation.DSMT4">
                  <p:embed/>
                  <p:pic>
                    <p:nvPicPr>
                      <p:cNvPr id="12" name="Objekt 11">
                        <a:extLst>
                          <a:ext uri="{FF2B5EF4-FFF2-40B4-BE49-F238E27FC236}">
                            <a16:creationId xmlns:a16="http://schemas.microsoft.com/office/drawing/2014/main" id="{3C1AE7AB-D1FF-FF72-09D5-2898D0D39636}"/>
                          </a:ext>
                        </a:extLst>
                      </p:cNvPr>
                      <p:cNvPicPr/>
                      <p:nvPr/>
                    </p:nvPicPr>
                    <p:blipFill>
                      <a:blip r:embed="rId10"/>
                      <a:stretch>
                        <a:fillRect/>
                      </a:stretch>
                    </p:blipFill>
                    <p:spPr>
                      <a:xfrm>
                        <a:off x="9998423" y="6211796"/>
                        <a:ext cx="1739900" cy="495300"/>
                      </a:xfrm>
                      <a:prstGeom prst="rect">
                        <a:avLst/>
                      </a:prstGeom>
                    </p:spPr>
                  </p:pic>
                </p:oleObj>
              </mc:Fallback>
            </mc:AlternateContent>
          </a:graphicData>
        </a:graphic>
      </p:graphicFrame>
      <p:grpSp>
        <p:nvGrpSpPr>
          <p:cNvPr id="19" name="Gruppieren 18">
            <a:extLst>
              <a:ext uri="{FF2B5EF4-FFF2-40B4-BE49-F238E27FC236}">
                <a16:creationId xmlns:a16="http://schemas.microsoft.com/office/drawing/2014/main" id="{DF7D0F13-7365-17F8-5CA4-9D5110FE2B84}"/>
              </a:ext>
            </a:extLst>
          </p:cNvPr>
          <p:cNvGrpSpPr/>
          <p:nvPr/>
        </p:nvGrpSpPr>
        <p:grpSpPr>
          <a:xfrm>
            <a:off x="133199" y="1332989"/>
            <a:ext cx="6625819" cy="1708160"/>
            <a:chOff x="211470" y="1332989"/>
            <a:chExt cx="6625819" cy="1708160"/>
          </a:xfrm>
        </p:grpSpPr>
        <p:sp>
          <p:nvSpPr>
            <p:cNvPr id="20" name="Textfeld 19">
              <a:extLst>
                <a:ext uri="{FF2B5EF4-FFF2-40B4-BE49-F238E27FC236}">
                  <a16:creationId xmlns:a16="http://schemas.microsoft.com/office/drawing/2014/main" id="{00A98B12-3967-880E-C835-845B70E671E5}"/>
                </a:ext>
              </a:extLst>
            </p:cNvPr>
            <p:cNvSpPr txBox="1"/>
            <p:nvPr/>
          </p:nvSpPr>
          <p:spPr>
            <a:xfrm>
              <a:off x="211470" y="1332989"/>
              <a:ext cx="6625819" cy="1708160"/>
            </a:xfrm>
            <a:prstGeom prst="rect">
              <a:avLst/>
            </a:prstGeom>
            <a:noFill/>
          </p:spPr>
          <p:txBody>
            <a:bodyPr wrap="square" lIns="0" tIns="0" rIns="0" bIns="0" rtlCol="0">
              <a:spAutoFit/>
            </a:bodyPr>
            <a:lstStyle/>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 </a:t>
              </a:r>
            </a:p>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doppelte Nullstelle </a:t>
              </a:r>
              <a:r>
                <a:rPr lang="de-DE" sz="2400">
                  <a:solidFill>
                    <a:srgbClr val="FF0000"/>
                  </a:solidFill>
                  <a:latin typeface="Arial" panose="020B0604020202020204" pitchFamily="34" charset="0"/>
                  <a:cs typeface="Arial" panose="020B0604020202020204" pitchFamily="34" charset="0"/>
                </a:rPr>
                <a:t>x = 2</a:t>
              </a:r>
              <a:r>
                <a:rPr lang="de-DE" sz="2400">
                  <a:latin typeface="Arial" panose="020B0604020202020204" pitchFamily="34" charset="0"/>
                  <a:cs typeface="Arial" panose="020B0604020202020204" pitchFamily="34" charset="0"/>
                </a:rPr>
                <a:t> (ohne VZW)</a:t>
              </a:r>
            </a:p>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Schnittpunkt mit der y-Achse:</a:t>
              </a:r>
            </a:p>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einfache Polstellen </a:t>
              </a:r>
              <a:r>
                <a:rPr lang="de-DE" sz="2400">
                  <a:solidFill>
                    <a:srgbClr val="00B050"/>
                  </a:solidFill>
                  <a:latin typeface="Arial" panose="020B0604020202020204" pitchFamily="34" charset="0"/>
                  <a:cs typeface="Arial" panose="020B0604020202020204" pitchFamily="34" charset="0"/>
                </a:rPr>
                <a:t>x = −5</a:t>
              </a:r>
              <a:r>
                <a:rPr lang="de-DE" sz="2400">
                  <a:latin typeface="Arial" panose="020B0604020202020204" pitchFamily="34" charset="0"/>
                  <a:cs typeface="Arial" panose="020B0604020202020204" pitchFamily="34" charset="0"/>
                </a:rPr>
                <a:t> und </a:t>
              </a:r>
              <a:r>
                <a:rPr lang="de-DE" sz="2400">
                  <a:solidFill>
                    <a:srgbClr val="00B050"/>
                  </a:solidFill>
                  <a:latin typeface="Arial" panose="020B0604020202020204" pitchFamily="34" charset="0"/>
                  <a:cs typeface="Arial" panose="020B0604020202020204" pitchFamily="34" charset="0"/>
                </a:rPr>
                <a:t>x = 6</a:t>
              </a:r>
              <a:r>
                <a:rPr lang="de-DE" sz="2400">
                  <a:latin typeface="Arial" panose="020B0604020202020204" pitchFamily="34" charset="0"/>
                  <a:cs typeface="Arial" panose="020B0604020202020204" pitchFamily="34" charset="0"/>
                </a:rPr>
                <a:t> (mit VZW)</a:t>
              </a:r>
              <a:endParaRPr lang="de-DE" sz="2400" dirty="0">
                <a:latin typeface="Arial" panose="020B0604020202020204" pitchFamily="34" charset="0"/>
                <a:cs typeface="Arial" panose="020B0604020202020204" pitchFamily="34" charset="0"/>
              </a:endParaRPr>
            </a:p>
          </p:txBody>
        </p:sp>
        <p:graphicFrame>
          <p:nvGraphicFramePr>
            <p:cNvPr id="21" name="Objekt 20">
              <a:extLst>
                <a:ext uri="{FF2B5EF4-FFF2-40B4-BE49-F238E27FC236}">
                  <a16:creationId xmlns:a16="http://schemas.microsoft.com/office/drawing/2014/main" id="{F0354C73-A138-D0B3-DE01-37067EE98181}"/>
                </a:ext>
              </a:extLst>
            </p:cNvPr>
            <p:cNvGraphicFramePr>
              <a:graphicFrameLocks noChangeAspect="1"/>
            </p:cNvGraphicFramePr>
            <p:nvPr>
              <p:extLst>
                <p:ext uri="{D42A27DB-BD31-4B8C-83A1-F6EECF244321}">
                  <p14:modId xmlns:p14="http://schemas.microsoft.com/office/powerpoint/2010/main" val="1416090833"/>
                </p:ext>
              </p:extLst>
            </p:nvPr>
          </p:nvGraphicFramePr>
          <p:xfrm>
            <a:off x="382775" y="1336581"/>
            <a:ext cx="1793574" cy="431800"/>
          </p:xfrm>
          <a:graphic>
            <a:graphicData uri="http://schemas.openxmlformats.org/presentationml/2006/ole">
              <mc:AlternateContent xmlns:mc="http://schemas.openxmlformats.org/markup-compatibility/2006">
                <mc:Choice xmlns:v="urn:schemas-microsoft-com:vml" Requires="v">
                  <p:oleObj spid="_x0000_s9221" name="Equation" r:id="rId11" imgW="1891581" imgH="431295" progId="Equation.DSMT4">
                    <p:embed/>
                  </p:oleObj>
                </mc:Choice>
                <mc:Fallback>
                  <p:oleObj name="Equation" r:id="rId11" imgW="1891581" imgH="431295" progId="Equation.DSMT4">
                    <p:embed/>
                    <p:pic>
                      <p:nvPicPr>
                        <p:cNvPr id="21" name="Objekt 20">
                          <a:extLst>
                            <a:ext uri="{FF2B5EF4-FFF2-40B4-BE49-F238E27FC236}">
                              <a16:creationId xmlns:a16="http://schemas.microsoft.com/office/drawing/2014/main" id="{F0354C73-A138-D0B3-DE01-37067EE98181}"/>
                            </a:ext>
                          </a:extLst>
                        </p:cNvPr>
                        <p:cNvPicPr/>
                        <p:nvPr/>
                      </p:nvPicPr>
                      <p:blipFill>
                        <a:blip r:embed="rId12"/>
                        <a:stretch>
                          <a:fillRect/>
                        </a:stretch>
                      </p:blipFill>
                      <p:spPr>
                        <a:xfrm>
                          <a:off x="382775" y="1336581"/>
                          <a:ext cx="1793574" cy="431800"/>
                        </a:xfrm>
                        <a:prstGeom prst="rect">
                          <a:avLst/>
                        </a:prstGeom>
                      </p:spPr>
                    </p:pic>
                  </p:oleObj>
                </mc:Fallback>
              </mc:AlternateContent>
            </a:graphicData>
          </a:graphic>
        </p:graphicFrame>
        <p:graphicFrame>
          <p:nvGraphicFramePr>
            <p:cNvPr id="22" name="Objekt 21">
              <a:extLst>
                <a:ext uri="{FF2B5EF4-FFF2-40B4-BE49-F238E27FC236}">
                  <a16:creationId xmlns:a16="http://schemas.microsoft.com/office/drawing/2014/main" id="{6D4A840A-D7F5-D0D3-8157-D56BF3555C83}"/>
                </a:ext>
              </a:extLst>
            </p:cNvPr>
            <p:cNvGraphicFramePr>
              <a:graphicFrameLocks noChangeAspect="1"/>
            </p:cNvGraphicFramePr>
            <p:nvPr>
              <p:extLst>
                <p:ext uri="{D42A27DB-BD31-4B8C-83A1-F6EECF244321}">
                  <p14:modId xmlns:p14="http://schemas.microsoft.com/office/powerpoint/2010/main" val="3420040986"/>
                </p:ext>
              </p:extLst>
            </p:nvPr>
          </p:nvGraphicFramePr>
          <p:xfrm>
            <a:off x="4459771" y="2120900"/>
            <a:ext cx="1549400" cy="635000"/>
          </p:xfrm>
          <a:graphic>
            <a:graphicData uri="http://schemas.openxmlformats.org/presentationml/2006/ole">
              <mc:AlternateContent xmlns:mc="http://schemas.openxmlformats.org/markup-compatibility/2006">
                <mc:Choice xmlns:v="urn:schemas-microsoft-com:vml" Requires="v">
                  <p:oleObj spid="_x0000_s9222" name="Equation" r:id="rId13" imgW="1549080" imgH="634680" progId="Equation.DSMT4">
                    <p:embed/>
                  </p:oleObj>
                </mc:Choice>
                <mc:Fallback>
                  <p:oleObj name="Equation" r:id="rId13" imgW="1549080" imgH="634680" progId="Equation.DSMT4">
                    <p:embed/>
                    <p:pic>
                      <p:nvPicPr>
                        <p:cNvPr id="22" name="Objekt 21">
                          <a:extLst>
                            <a:ext uri="{FF2B5EF4-FFF2-40B4-BE49-F238E27FC236}">
                              <a16:creationId xmlns:a16="http://schemas.microsoft.com/office/drawing/2014/main" id="{6D4A840A-D7F5-D0D3-8157-D56BF3555C83}"/>
                            </a:ext>
                          </a:extLst>
                        </p:cNvPr>
                        <p:cNvPicPr/>
                        <p:nvPr/>
                      </p:nvPicPr>
                      <p:blipFill>
                        <a:blip r:embed="rId14"/>
                        <a:stretch>
                          <a:fillRect/>
                        </a:stretch>
                      </p:blipFill>
                      <p:spPr>
                        <a:xfrm>
                          <a:off x="4459771" y="2120900"/>
                          <a:ext cx="1549400" cy="635000"/>
                        </a:xfrm>
                        <a:prstGeom prst="rect">
                          <a:avLst/>
                        </a:prstGeom>
                      </p:spPr>
                    </p:pic>
                  </p:oleObj>
                </mc:Fallback>
              </mc:AlternateContent>
            </a:graphicData>
          </a:graphic>
        </p:graphicFrame>
      </p:grpSp>
      <p:graphicFrame>
        <p:nvGraphicFramePr>
          <p:cNvPr id="23" name="Objekt 22">
            <a:extLst>
              <a:ext uri="{FF2B5EF4-FFF2-40B4-BE49-F238E27FC236}">
                <a16:creationId xmlns:a16="http://schemas.microsoft.com/office/drawing/2014/main" id="{12CB3034-FB86-8D3B-869D-3621852527DE}"/>
              </a:ext>
            </a:extLst>
          </p:cNvPr>
          <p:cNvGraphicFramePr>
            <a:graphicFrameLocks noChangeAspect="1"/>
          </p:cNvGraphicFramePr>
          <p:nvPr>
            <p:extLst>
              <p:ext uri="{D42A27DB-BD31-4B8C-83A1-F6EECF244321}">
                <p14:modId xmlns:p14="http://schemas.microsoft.com/office/powerpoint/2010/main" val="4269142279"/>
              </p:ext>
            </p:extLst>
          </p:nvPr>
        </p:nvGraphicFramePr>
        <p:xfrm>
          <a:off x="306000" y="3153600"/>
          <a:ext cx="2311400" cy="584200"/>
        </p:xfrm>
        <a:graphic>
          <a:graphicData uri="http://schemas.openxmlformats.org/presentationml/2006/ole">
            <mc:AlternateContent xmlns:mc="http://schemas.openxmlformats.org/markup-compatibility/2006">
              <mc:Choice xmlns:v="urn:schemas-microsoft-com:vml" Requires="v">
                <p:oleObj spid="_x0000_s9223" name="Equation" r:id="rId15" imgW="2311200" imgH="583920" progId="Equation.DSMT4">
                  <p:embed/>
                </p:oleObj>
              </mc:Choice>
              <mc:Fallback>
                <p:oleObj name="Equation" r:id="rId15" imgW="2311200" imgH="583920" progId="Equation.DSMT4">
                  <p:embed/>
                  <p:pic>
                    <p:nvPicPr>
                      <p:cNvPr id="23" name="Objekt 22">
                        <a:extLst>
                          <a:ext uri="{FF2B5EF4-FFF2-40B4-BE49-F238E27FC236}">
                            <a16:creationId xmlns:a16="http://schemas.microsoft.com/office/drawing/2014/main" id="{12CB3034-FB86-8D3B-869D-3621852527DE}"/>
                          </a:ext>
                        </a:extLst>
                      </p:cNvPr>
                      <p:cNvPicPr/>
                      <p:nvPr/>
                    </p:nvPicPr>
                    <p:blipFill>
                      <a:blip r:embed="rId16"/>
                      <a:stretch>
                        <a:fillRect/>
                      </a:stretch>
                    </p:blipFill>
                    <p:spPr>
                      <a:xfrm>
                        <a:off x="306000" y="3153600"/>
                        <a:ext cx="2311400" cy="584200"/>
                      </a:xfrm>
                      <a:prstGeom prst="rect">
                        <a:avLst/>
                      </a:prstGeom>
                    </p:spPr>
                  </p:pic>
                </p:oleObj>
              </mc:Fallback>
            </mc:AlternateContent>
          </a:graphicData>
        </a:graphic>
      </p:graphicFrame>
      <p:graphicFrame>
        <p:nvGraphicFramePr>
          <p:cNvPr id="24" name="Objekt 23">
            <a:extLst>
              <a:ext uri="{FF2B5EF4-FFF2-40B4-BE49-F238E27FC236}">
                <a16:creationId xmlns:a16="http://schemas.microsoft.com/office/drawing/2014/main" id="{0214393C-EFD0-57CB-46AA-27CB83E96575}"/>
              </a:ext>
            </a:extLst>
          </p:cNvPr>
          <p:cNvGraphicFramePr>
            <a:graphicFrameLocks noChangeAspect="1"/>
          </p:cNvGraphicFramePr>
          <p:nvPr>
            <p:extLst>
              <p:ext uri="{D42A27DB-BD31-4B8C-83A1-F6EECF244321}">
                <p14:modId xmlns:p14="http://schemas.microsoft.com/office/powerpoint/2010/main" val="119003594"/>
              </p:ext>
            </p:extLst>
          </p:nvPr>
        </p:nvGraphicFramePr>
        <p:xfrm>
          <a:off x="306000" y="3873600"/>
          <a:ext cx="2324100" cy="584200"/>
        </p:xfrm>
        <a:graphic>
          <a:graphicData uri="http://schemas.openxmlformats.org/presentationml/2006/ole">
            <mc:AlternateContent xmlns:mc="http://schemas.openxmlformats.org/markup-compatibility/2006">
              <mc:Choice xmlns:v="urn:schemas-microsoft-com:vml" Requires="v">
                <p:oleObj spid="_x0000_s9224" name="Equation" r:id="rId17" imgW="2323800" imgH="583920" progId="Equation.DSMT4">
                  <p:embed/>
                </p:oleObj>
              </mc:Choice>
              <mc:Fallback>
                <p:oleObj name="Equation" r:id="rId17" imgW="2323800" imgH="583920" progId="Equation.DSMT4">
                  <p:embed/>
                  <p:pic>
                    <p:nvPicPr>
                      <p:cNvPr id="24" name="Objekt 23">
                        <a:extLst>
                          <a:ext uri="{FF2B5EF4-FFF2-40B4-BE49-F238E27FC236}">
                            <a16:creationId xmlns:a16="http://schemas.microsoft.com/office/drawing/2014/main" id="{0214393C-EFD0-57CB-46AA-27CB83E96575}"/>
                          </a:ext>
                        </a:extLst>
                      </p:cNvPr>
                      <p:cNvPicPr/>
                      <p:nvPr/>
                    </p:nvPicPr>
                    <p:blipFill>
                      <a:blip r:embed="rId18"/>
                      <a:stretch>
                        <a:fillRect/>
                      </a:stretch>
                    </p:blipFill>
                    <p:spPr>
                      <a:xfrm>
                        <a:off x="306000" y="3873600"/>
                        <a:ext cx="2324100" cy="584200"/>
                      </a:xfrm>
                      <a:prstGeom prst="rect">
                        <a:avLst/>
                      </a:prstGeom>
                    </p:spPr>
                  </p:pic>
                </p:oleObj>
              </mc:Fallback>
            </mc:AlternateContent>
          </a:graphicData>
        </a:graphic>
      </p:graphicFrame>
      <p:graphicFrame>
        <p:nvGraphicFramePr>
          <p:cNvPr id="25" name="Objekt 24">
            <a:extLst>
              <a:ext uri="{FF2B5EF4-FFF2-40B4-BE49-F238E27FC236}">
                <a16:creationId xmlns:a16="http://schemas.microsoft.com/office/drawing/2014/main" id="{1E7E2BAE-418B-3643-153D-4F7C13DCD879}"/>
              </a:ext>
            </a:extLst>
          </p:cNvPr>
          <p:cNvGraphicFramePr>
            <a:graphicFrameLocks noChangeAspect="1"/>
          </p:cNvGraphicFramePr>
          <p:nvPr>
            <p:extLst>
              <p:ext uri="{D42A27DB-BD31-4B8C-83A1-F6EECF244321}">
                <p14:modId xmlns:p14="http://schemas.microsoft.com/office/powerpoint/2010/main" val="877560049"/>
              </p:ext>
            </p:extLst>
          </p:nvPr>
        </p:nvGraphicFramePr>
        <p:xfrm>
          <a:off x="3402000" y="3154977"/>
          <a:ext cx="2171700" cy="584200"/>
        </p:xfrm>
        <a:graphic>
          <a:graphicData uri="http://schemas.openxmlformats.org/presentationml/2006/ole">
            <mc:AlternateContent xmlns:mc="http://schemas.openxmlformats.org/markup-compatibility/2006">
              <mc:Choice xmlns:v="urn:schemas-microsoft-com:vml" Requires="v">
                <p:oleObj spid="_x0000_s9225" name="Equation" r:id="rId19" imgW="2171520" imgH="583920" progId="Equation.DSMT4">
                  <p:embed/>
                </p:oleObj>
              </mc:Choice>
              <mc:Fallback>
                <p:oleObj name="Equation" r:id="rId19" imgW="2171520" imgH="583920" progId="Equation.DSMT4">
                  <p:embed/>
                  <p:pic>
                    <p:nvPicPr>
                      <p:cNvPr id="25" name="Objekt 24">
                        <a:extLst>
                          <a:ext uri="{FF2B5EF4-FFF2-40B4-BE49-F238E27FC236}">
                            <a16:creationId xmlns:a16="http://schemas.microsoft.com/office/drawing/2014/main" id="{1E7E2BAE-418B-3643-153D-4F7C13DCD879}"/>
                          </a:ext>
                        </a:extLst>
                      </p:cNvPr>
                      <p:cNvPicPr/>
                      <p:nvPr/>
                    </p:nvPicPr>
                    <p:blipFill>
                      <a:blip r:embed="rId20"/>
                      <a:stretch>
                        <a:fillRect/>
                      </a:stretch>
                    </p:blipFill>
                    <p:spPr>
                      <a:xfrm>
                        <a:off x="3402000" y="3154977"/>
                        <a:ext cx="2171700" cy="584200"/>
                      </a:xfrm>
                      <a:prstGeom prst="rect">
                        <a:avLst/>
                      </a:prstGeom>
                    </p:spPr>
                  </p:pic>
                </p:oleObj>
              </mc:Fallback>
            </mc:AlternateContent>
          </a:graphicData>
        </a:graphic>
      </p:graphicFrame>
      <p:graphicFrame>
        <p:nvGraphicFramePr>
          <p:cNvPr id="26" name="Objekt 25">
            <a:extLst>
              <a:ext uri="{FF2B5EF4-FFF2-40B4-BE49-F238E27FC236}">
                <a16:creationId xmlns:a16="http://schemas.microsoft.com/office/drawing/2014/main" id="{7DE2F9EE-2B39-515E-521A-7037607BDFEB}"/>
              </a:ext>
            </a:extLst>
          </p:cNvPr>
          <p:cNvGraphicFramePr>
            <a:graphicFrameLocks noChangeAspect="1"/>
          </p:cNvGraphicFramePr>
          <p:nvPr>
            <p:extLst>
              <p:ext uri="{D42A27DB-BD31-4B8C-83A1-F6EECF244321}">
                <p14:modId xmlns:p14="http://schemas.microsoft.com/office/powerpoint/2010/main" val="1237336468"/>
              </p:ext>
            </p:extLst>
          </p:nvPr>
        </p:nvGraphicFramePr>
        <p:xfrm>
          <a:off x="3402000" y="3873500"/>
          <a:ext cx="2184400" cy="584200"/>
        </p:xfrm>
        <a:graphic>
          <a:graphicData uri="http://schemas.openxmlformats.org/presentationml/2006/ole">
            <mc:AlternateContent xmlns:mc="http://schemas.openxmlformats.org/markup-compatibility/2006">
              <mc:Choice xmlns:v="urn:schemas-microsoft-com:vml" Requires="v">
                <p:oleObj spid="_x0000_s9226" name="Equation" r:id="rId21" imgW="2184120" imgH="583920" progId="Equation.DSMT4">
                  <p:embed/>
                </p:oleObj>
              </mc:Choice>
              <mc:Fallback>
                <p:oleObj name="Equation" r:id="rId21" imgW="2184120" imgH="583920" progId="Equation.DSMT4">
                  <p:embed/>
                  <p:pic>
                    <p:nvPicPr>
                      <p:cNvPr id="26" name="Objekt 25">
                        <a:extLst>
                          <a:ext uri="{FF2B5EF4-FFF2-40B4-BE49-F238E27FC236}">
                            <a16:creationId xmlns:a16="http://schemas.microsoft.com/office/drawing/2014/main" id="{7DE2F9EE-2B39-515E-521A-7037607BDFEB}"/>
                          </a:ext>
                        </a:extLst>
                      </p:cNvPr>
                      <p:cNvPicPr/>
                      <p:nvPr/>
                    </p:nvPicPr>
                    <p:blipFill>
                      <a:blip r:embed="rId22"/>
                      <a:stretch>
                        <a:fillRect/>
                      </a:stretch>
                    </p:blipFill>
                    <p:spPr>
                      <a:xfrm>
                        <a:off x="3402000" y="3873500"/>
                        <a:ext cx="2184400" cy="584200"/>
                      </a:xfrm>
                      <a:prstGeom prst="rect">
                        <a:avLst/>
                      </a:prstGeom>
                    </p:spPr>
                  </p:pic>
                </p:oleObj>
              </mc:Fallback>
            </mc:AlternateContent>
          </a:graphicData>
        </a:graphic>
      </p:graphicFrame>
      <p:sp>
        <p:nvSpPr>
          <p:cNvPr id="45" name="Titel 1">
            <a:extLst>
              <a:ext uri="{FF2B5EF4-FFF2-40B4-BE49-F238E27FC236}">
                <a16:creationId xmlns:a16="http://schemas.microsoft.com/office/drawing/2014/main" id="{EAD38B60-5EB2-D4BD-6473-02F3F0984F9E}"/>
              </a:ext>
            </a:extLst>
          </p:cNvPr>
          <p:cNvSpPr txBox="1">
            <a:spLocks/>
          </p:cNvSpPr>
          <p:nvPr/>
        </p:nvSpPr>
        <p:spPr>
          <a:xfrm>
            <a:off x="3528000" y="133200"/>
            <a:ext cx="5135217" cy="1425600"/>
          </a:xfrm>
          <a:prstGeom prst="rect">
            <a:avLst/>
          </a:prstGeom>
          <a:solidFill>
            <a:schemeClr val="bg1">
              <a:lumMod val="95000"/>
            </a:schemeClr>
          </a:solidFill>
          <a:ln>
            <a:solidFill>
              <a:schemeClr val="tx1"/>
            </a:solidFill>
          </a:ln>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de-DE" sz="2200" b="1" dirty="0">
                <a:latin typeface="Arial" panose="020B0604020202020204" pitchFamily="34" charset="0"/>
                <a:cs typeface="Arial" panose="020B0604020202020204" pitchFamily="34" charset="0"/>
              </a:rPr>
              <a:t>Untersuchung einfacher </a:t>
            </a:r>
            <a:r>
              <a:rPr lang="de-DE" sz="2200" b="1">
                <a:latin typeface="Arial" panose="020B0604020202020204" pitchFamily="34" charset="0"/>
                <a:cs typeface="Arial" panose="020B0604020202020204" pitchFamily="34" charset="0"/>
              </a:rPr>
              <a:t>gebrochen-rationaler Funktionen am Beispiel</a:t>
            </a:r>
          </a:p>
        </p:txBody>
      </p:sp>
      <p:graphicFrame>
        <p:nvGraphicFramePr>
          <p:cNvPr id="47" name="Objekt 46">
            <a:extLst>
              <a:ext uri="{FF2B5EF4-FFF2-40B4-BE49-F238E27FC236}">
                <a16:creationId xmlns:a16="http://schemas.microsoft.com/office/drawing/2014/main" id="{6898E420-48C8-5DED-A69A-1FB3AB8B6B31}"/>
              </a:ext>
            </a:extLst>
          </p:cNvPr>
          <p:cNvGraphicFramePr>
            <a:graphicFrameLocks noChangeAspect="1"/>
          </p:cNvGraphicFramePr>
          <p:nvPr>
            <p:extLst>
              <p:ext uri="{D42A27DB-BD31-4B8C-83A1-F6EECF244321}">
                <p14:modId xmlns:p14="http://schemas.microsoft.com/office/powerpoint/2010/main" val="1920868459"/>
              </p:ext>
            </p:extLst>
          </p:nvPr>
        </p:nvGraphicFramePr>
        <p:xfrm>
          <a:off x="4929188" y="790306"/>
          <a:ext cx="2311400" cy="749300"/>
        </p:xfrm>
        <a:graphic>
          <a:graphicData uri="http://schemas.openxmlformats.org/presentationml/2006/ole">
            <mc:AlternateContent xmlns:mc="http://schemas.openxmlformats.org/markup-compatibility/2006">
              <mc:Choice xmlns:v="urn:schemas-microsoft-com:vml" Requires="v">
                <p:oleObj spid="_x0000_s9227" name="Equation" r:id="rId23" imgW="2311200" imgH="749160" progId="Equation.DSMT4">
                  <p:embed/>
                </p:oleObj>
              </mc:Choice>
              <mc:Fallback>
                <p:oleObj name="Equation" r:id="rId23" imgW="2311200" imgH="749160" progId="Equation.DSMT4">
                  <p:embed/>
                  <p:pic>
                    <p:nvPicPr>
                      <p:cNvPr id="47" name="Objekt 46">
                        <a:extLst>
                          <a:ext uri="{FF2B5EF4-FFF2-40B4-BE49-F238E27FC236}">
                            <a16:creationId xmlns:a16="http://schemas.microsoft.com/office/drawing/2014/main" id="{6898E420-48C8-5DED-A69A-1FB3AB8B6B31}"/>
                          </a:ext>
                        </a:extLst>
                      </p:cNvPr>
                      <p:cNvPicPr/>
                      <p:nvPr/>
                    </p:nvPicPr>
                    <p:blipFill>
                      <a:blip r:embed="rId24"/>
                      <a:stretch>
                        <a:fillRect/>
                      </a:stretch>
                    </p:blipFill>
                    <p:spPr>
                      <a:xfrm>
                        <a:off x="4929188" y="790306"/>
                        <a:ext cx="2311400" cy="7493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9" name="Textfeld 48">
                <a:extLst>
                  <a:ext uri="{FF2B5EF4-FFF2-40B4-BE49-F238E27FC236}">
                    <a16:creationId xmlns:a16="http://schemas.microsoft.com/office/drawing/2014/main" id="{80237108-295A-79D8-B3FA-46C59602871F}"/>
                  </a:ext>
                </a:extLst>
              </p:cNvPr>
              <p:cNvSpPr txBox="1"/>
              <p:nvPr/>
            </p:nvSpPr>
            <p:spPr>
              <a:xfrm>
                <a:off x="133200" y="4567955"/>
                <a:ext cx="6625819" cy="369332"/>
              </a:xfrm>
              <a:prstGeom prst="rect">
                <a:avLst/>
              </a:prstGeom>
              <a:noFill/>
            </p:spPr>
            <p:txBody>
              <a:bodyPr wrap="square" lIns="0" tIns="0" rIns="0" bIns="0" rtlCol="0">
                <a:spAutoFit/>
              </a:bodyPr>
              <a:lstStyle/>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Verhalten für </a:t>
                </a:r>
                <a14:m>
                  <m:oMath xmlns:m="http://schemas.openxmlformats.org/officeDocument/2006/math">
                    <m:r>
                      <m:rPr>
                        <m:nor/>
                      </m:rPr>
                      <a:rPr lang="de-DE" sz="2400" i="0">
                        <a:latin typeface="Arial" panose="020B0604020202020204" pitchFamily="34" charset="0"/>
                        <a:cs typeface="Arial" panose="020B0604020202020204" pitchFamily="34" charset="0"/>
                      </a:rPr>
                      <m:t>x</m:t>
                    </m:r>
                    <m:r>
                      <m:rPr>
                        <m:nor/>
                      </m:rPr>
                      <a:rPr lang="de-DE" sz="2400" b="0" i="0" smtClean="0">
                        <a:latin typeface="Arial" panose="020B0604020202020204" pitchFamily="34" charset="0"/>
                        <a:cs typeface="Arial" panose="020B0604020202020204" pitchFamily="34" charset="0"/>
                      </a:rPr>
                      <m:t> </m:t>
                    </m:r>
                    <m:r>
                      <m:rPr>
                        <m:nor/>
                      </m:rPr>
                      <a:rPr lang="de-DE" sz="2400" i="0">
                        <a:latin typeface="Arial" panose="020B0604020202020204" pitchFamily="34" charset="0"/>
                        <a:ea typeface="Cambria Math" panose="02040503050406030204" pitchFamily="18" charset="0"/>
                        <a:cs typeface="Arial" panose="020B0604020202020204" pitchFamily="34" charset="0"/>
                      </a:rPr>
                      <m:t>→</m:t>
                    </m:r>
                    <m:r>
                      <m:rPr>
                        <m:nor/>
                      </m:rPr>
                      <a:rPr lang="de-DE" sz="2400" b="0" i="0" smtClean="0">
                        <a:latin typeface="Arial" panose="020B0604020202020204" pitchFamily="34" charset="0"/>
                        <a:ea typeface="Cambria Math" panose="02040503050406030204" pitchFamily="18" charset="0"/>
                        <a:cs typeface="Arial" panose="020B0604020202020204" pitchFamily="34" charset="0"/>
                      </a:rPr>
                      <m:t> </m:t>
                    </m:r>
                    <m:r>
                      <m:rPr>
                        <m:nor/>
                      </m:rPr>
                      <a:rPr lang="de-DE" sz="2400" i="0">
                        <a:latin typeface="Arial" panose="020B0604020202020204" pitchFamily="34" charset="0"/>
                        <a:ea typeface="Cambria Math" panose="02040503050406030204" pitchFamily="18" charset="0"/>
                        <a:cs typeface="Arial" panose="020B0604020202020204" pitchFamily="34" charset="0"/>
                      </a:rPr>
                      <m:t>±</m:t>
                    </m:r>
                    <m:r>
                      <m:rPr>
                        <m:nor/>
                      </m:rPr>
                      <a:rPr lang="de-DE" sz="2400" i="0">
                        <a:latin typeface="Arial" panose="020B0604020202020204" pitchFamily="34" charset="0"/>
                        <a:ea typeface="Cambria Math" panose="02040503050406030204" pitchFamily="18" charset="0"/>
                        <a:cs typeface="Arial" panose="020B0604020202020204" pitchFamily="34" charset="0"/>
                      </a:rPr>
                      <m:t>∞</m:t>
                    </m:r>
                  </m:oMath>
                </a14:m>
                <a:r>
                  <a:rPr lang="de-DE" sz="2400">
                    <a:latin typeface="Arial" panose="020B0604020202020204" pitchFamily="34" charset="0"/>
                    <a:cs typeface="Arial" panose="020B0604020202020204" pitchFamily="34" charset="0"/>
                  </a:rPr>
                  <a:t>:</a:t>
                </a:r>
              </a:p>
            </p:txBody>
          </p:sp>
        </mc:Choice>
        <mc:Fallback xmlns="">
          <p:sp>
            <p:nvSpPr>
              <p:cNvPr id="49" name="Textfeld 48">
                <a:extLst>
                  <a:ext uri="{FF2B5EF4-FFF2-40B4-BE49-F238E27FC236}">
                    <a16:creationId xmlns:a16="http://schemas.microsoft.com/office/drawing/2014/main" id="{80237108-295A-79D8-B3FA-46C59602871F}"/>
                  </a:ext>
                </a:extLst>
              </p:cNvPr>
              <p:cNvSpPr txBox="1">
                <a:spLocks noRot="1" noChangeAspect="1" noMove="1" noResize="1" noEditPoints="1" noAdjustHandles="1" noChangeArrowheads="1" noChangeShapeType="1" noTextEdit="1"/>
              </p:cNvSpPr>
              <p:nvPr/>
            </p:nvSpPr>
            <p:spPr>
              <a:xfrm>
                <a:off x="133200" y="4567955"/>
                <a:ext cx="6625819" cy="369332"/>
              </a:xfrm>
              <a:prstGeom prst="rect">
                <a:avLst/>
              </a:prstGeom>
              <a:blipFill>
                <a:blip r:embed="rId25"/>
                <a:stretch>
                  <a:fillRect l="-2668" t="-22951" b="-50820"/>
                </a:stretch>
              </a:blipFill>
            </p:spPr>
            <p:txBody>
              <a:bodyPr/>
              <a:lstStyle/>
              <a:p>
                <a:r>
                  <a:rPr lang="de-DE">
                    <a:noFill/>
                  </a:rPr>
                  <a:t> </a:t>
                </a:r>
              </a:p>
            </p:txBody>
          </p:sp>
        </mc:Fallback>
      </mc:AlternateContent>
      <p:graphicFrame>
        <p:nvGraphicFramePr>
          <p:cNvPr id="52" name="Objekt 51">
            <a:extLst>
              <a:ext uri="{FF2B5EF4-FFF2-40B4-BE49-F238E27FC236}">
                <a16:creationId xmlns:a16="http://schemas.microsoft.com/office/drawing/2014/main" id="{F27F64FA-3EA0-D9B7-BEE9-598073E9AE7E}"/>
              </a:ext>
            </a:extLst>
          </p:cNvPr>
          <p:cNvGraphicFramePr>
            <a:graphicFrameLocks noChangeAspect="1"/>
          </p:cNvGraphicFramePr>
          <p:nvPr>
            <p:extLst>
              <p:ext uri="{D42A27DB-BD31-4B8C-83A1-F6EECF244321}">
                <p14:modId xmlns:p14="http://schemas.microsoft.com/office/powerpoint/2010/main" val="2737387970"/>
              </p:ext>
            </p:extLst>
          </p:nvPr>
        </p:nvGraphicFramePr>
        <p:xfrm>
          <a:off x="306000" y="5332988"/>
          <a:ext cx="1600200" cy="584200"/>
        </p:xfrm>
        <a:graphic>
          <a:graphicData uri="http://schemas.openxmlformats.org/presentationml/2006/ole">
            <mc:AlternateContent xmlns:mc="http://schemas.openxmlformats.org/markup-compatibility/2006">
              <mc:Choice xmlns:v="urn:schemas-microsoft-com:vml" Requires="v">
                <p:oleObj spid="_x0000_s9228" name="Equation" r:id="rId26" imgW="1600200" imgH="583920" progId="Equation.DSMT4">
                  <p:embed/>
                </p:oleObj>
              </mc:Choice>
              <mc:Fallback>
                <p:oleObj name="Equation" r:id="rId26" imgW="1600200" imgH="583920" progId="Equation.DSMT4">
                  <p:embed/>
                  <p:pic>
                    <p:nvPicPr>
                      <p:cNvPr id="52" name="Objekt 51">
                        <a:extLst>
                          <a:ext uri="{FF2B5EF4-FFF2-40B4-BE49-F238E27FC236}">
                            <a16:creationId xmlns:a16="http://schemas.microsoft.com/office/drawing/2014/main" id="{F27F64FA-3EA0-D9B7-BEE9-598073E9AE7E}"/>
                          </a:ext>
                        </a:extLst>
                      </p:cNvPr>
                      <p:cNvPicPr/>
                      <p:nvPr/>
                    </p:nvPicPr>
                    <p:blipFill>
                      <a:blip r:embed="rId27"/>
                      <a:stretch>
                        <a:fillRect/>
                      </a:stretch>
                    </p:blipFill>
                    <p:spPr>
                      <a:xfrm>
                        <a:off x="306000" y="5332988"/>
                        <a:ext cx="1600200" cy="584200"/>
                      </a:xfrm>
                      <a:prstGeom prst="rect">
                        <a:avLst/>
                      </a:prstGeom>
                    </p:spPr>
                  </p:pic>
                </p:oleObj>
              </mc:Fallback>
            </mc:AlternateContent>
          </a:graphicData>
        </a:graphic>
      </p:graphicFrame>
      <p:graphicFrame>
        <p:nvGraphicFramePr>
          <p:cNvPr id="66" name="Objekt 65">
            <a:extLst>
              <a:ext uri="{FF2B5EF4-FFF2-40B4-BE49-F238E27FC236}">
                <a16:creationId xmlns:a16="http://schemas.microsoft.com/office/drawing/2014/main" id="{1344518F-622A-63F2-6C57-4682AFDA4CCA}"/>
              </a:ext>
            </a:extLst>
          </p:cNvPr>
          <p:cNvGraphicFramePr>
            <a:graphicFrameLocks noChangeAspect="1"/>
          </p:cNvGraphicFramePr>
          <p:nvPr>
            <p:extLst>
              <p:ext uri="{D42A27DB-BD31-4B8C-83A1-F6EECF244321}">
                <p14:modId xmlns:p14="http://schemas.microsoft.com/office/powerpoint/2010/main" val="458675564"/>
              </p:ext>
            </p:extLst>
          </p:nvPr>
        </p:nvGraphicFramePr>
        <p:xfrm>
          <a:off x="1874635" y="5065812"/>
          <a:ext cx="2717800" cy="901700"/>
        </p:xfrm>
        <a:graphic>
          <a:graphicData uri="http://schemas.openxmlformats.org/presentationml/2006/ole">
            <mc:AlternateContent xmlns:mc="http://schemas.openxmlformats.org/markup-compatibility/2006">
              <mc:Choice xmlns:v="urn:schemas-microsoft-com:vml" Requires="v">
                <p:oleObj spid="_x0000_s9229" name="Equation" r:id="rId28" imgW="2717640" imgH="901440" progId="Equation.DSMT4">
                  <p:embed/>
                </p:oleObj>
              </mc:Choice>
              <mc:Fallback>
                <p:oleObj name="Equation" r:id="rId28" imgW="2717640" imgH="901440" progId="Equation.DSMT4">
                  <p:embed/>
                  <p:pic>
                    <p:nvPicPr>
                      <p:cNvPr id="66" name="Objekt 65">
                        <a:extLst>
                          <a:ext uri="{FF2B5EF4-FFF2-40B4-BE49-F238E27FC236}">
                            <a16:creationId xmlns:a16="http://schemas.microsoft.com/office/drawing/2014/main" id="{1344518F-622A-63F2-6C57-4682AFDA4CCA}"/>
                          </a:ext>
                        </a:extLst>
                      </p:cNvPr>
                      <p:cNvPicPr/>
                      <p:nvPr/>
                    </p:nvPicPr>
                    <p:blipFill>
                      <a:blip r:embed="rId29"/>
                      <a:stretch>
                        <a:fillRect/>
                      </a:stretch>
                    </p:blipFill>
                    <p:spPr>
                      <a:xfrm>
                        <a:off x="1874635" y="5065812"/>
                        <a:ext cx="2717800" cy="901700"/>
                      </a:xfrm>
                      <a:prstGeom prst="rect">
                        <a:avLst/>
                      </a:prstGeom>
                    </p:spPr>
                  </p:pic>
                </p:oleObj>
              </mc:Fallback>
            </mc:AlternateContent>
          </a:graphicData>
        </a:graphic>
      </p:graphicFrame>
      <p:graphicFrame>
        <p:nvGraphicFramePr>
          <p:cNvPr id="67" name="Objekt 66">
            <a:extLst>
              <a:ext uri="{FF2B5EF4-FFF2-40B4-BE49-F238E27FC236}">
                <a16:creationId xmlns:a16="http://schemas.microsoft.com/office/drawing/2014/main" id="{98FB2502-9B8F-3F00-84AD-5C807328BFEF}"/>
              </a:ext>
            </a:extLst>
          </p:cNvPr>
          <p:cNvGraphicFramePr>
            <a:graphicFrameLocks noChangeAspect="1"/>
          </p:cNvGraphicFramePr>
          <p:nvPr>
            <p:extLst>
              <p:ext uri="{D42A27DB-BD31-4B8C-83A1-F6EECF244321}">
                <p14:modId xmlns:p14="http://schemas.microsoft.com/office/powerpoint/2010/main" val="4009498908"/>
              </p:ext>
            </p:extLst>
          </p:nvPr>
        </p:nvGraphicFramePr>
        <p:xfrm>
          <a:off x="4565045" y="4787260"/>
          <a:ext cx="3200400" cy="1524000"/>
        </p:xfrm>
        <a:graphic>
          <a:graphicData uri="http://schemas.openxmlformats.org/presentationml/2006/ole">
            <mc:AlternateContent xmlns:mc="http://schemas.openxmlformats.org/markup-compatibility/2006">
              <mc:Choice xmlns:v="urn:schemas-microsoft-com:vml" Requires="v">
                <p:oleObj spid="_x0000_s9230" name="Equation" r:id="rId30" imgW="3200400" imgH="1523880" progId="Equation.DSMT4">
                  <p:embed/>
                </p:oleObj>
              </mc:Choice>
              <mc:Fallback>
                <p:oleObj name="Equation" r:id="rId30" imgW="3200400" imgH="1523880" progId="Equation.DSMT4">
                  <p:embed/>
                  <p:pic>
                    <p:nvPicPr>
                      <p:cNvPr id="67" name="Objekt 66">
                        <a:extLst>
                          <a:ext uri="{FF2B5EF4-FFF2-40B4-BE49-F238E27FC236}">
                            <a16:creationId xmlns:a16="http://schemas.microsoft.com/office/drawing/2014/main" id="{98FB2502-9B8F-3F00-84AD-5C807328BFEF}"/>
                          </a:ext>
                        </a:extLst>
                      </p:cNvPr>
                      <p:cNvPicPr/>
                      <p:nvPr/>
                    </p:nvPicPr>
                    <p:blipFill>
                      <a:blip r:embed="rId31"/>
                      <a:stretch>
                        <a:fillRect/>
                      </a:stretch>
                    </p:blipFill>
                    <p:spPr>
                      <a:xfrm>
                        <a:off x="4565045" y="4787260"/>
                        <a:ext cx="3200400" cy="1524000"/>
                      </a:xfrm>
                      <a:prstGeom prst="rect">
                        <a:avLst/>
                      </a:prstGeom>
                    </p:spPr>
                  </p:pic>
                </p:oleObj>
              </mc:Fallback>
            </mc:AlternateContent>
          </a:graphicData>
        </a:graphic>
      </p:graphicFrame>
      <p:cxnSp>
        <p:nvCxnSpPr>
          <p:cNvPr id="69" name="Gerade Verbindung mit Pfeil 68">
            <a:extLst>
              <a:ext uri="{FF2B5EF4-FFF2-40B4-BE49-F238E27FC236}">
                <a16:creationId xmlns:a16="http://schemas.microsoft.com/office/drawing/2014/main" id="{52531458-2150-29B0-5E0E-12F699672608}"/>
              </a:ext>
            </a:extLst>
          </p:cNvPr>
          <p:cNvCxnSpPr>
            <a:cxnSpLocks/>
          </p:cNvCxnSpPr>
          <p:nvPr/>
        </p:nvCxnSpPr>
        <p:spPr>
          <a:xfrm flipV="1">
            <a:off x="5367174" y="4890981"/>
            <a:ext cx="326616" cy="398705"/>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72" name="Gerade Verbindung mit Pfeil 71">
            <a:extLst>
              <a:ext uri="{FF2B5EF4-FFF2-40B4-BE49-F238E27FC236}">
                <a16:creationId xmlns:a16="http://schemas.microsoft.com/office/drawing/2014/main" id="{1412CDA5-DA37-68F3-3329-BDC871C29CEA}"/>
              </a:ext>
            </a:extLst>
          </p:cNvPr>
          <p:cNvCxnSpPr>
            <a:cxnSpLocks/>
          </p:cNvCxnSpPr>
          <p:nvPr/>
        </p:nvCxnSpPr>
        <p:spPr>
          <a:xfrm flipV="1">
            <a:off x="5406453" y="5665550"/>
            <a:ext cx="326616" cy="398705"/>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73" name="Objekt 72">
            <a:extLst>
              <a:ext uri="{FF2B5EF4-FFF2-40B4-BE49-F238E27FC236}">
                <a16:creationId xmlns:a16="http://schemas.microsoft.com/office/drawing/2014/main" id="{A3B0C8D2-B09D-158F-5325-932B217A2D08}"/>
              </a:ext>
            </a:extLst>
          </p:cNvPr>
          <p:cNvGraphicFramePr>
            <a:graphicFrameLocks noChangeAspect="1"/>
          </p:cNvGraphicFramePr>
          <p:nvPr>
            <p:extLst>
              <p:ext uri="{D42A27DB-BD31-4B8C-83A1-F6EECF244321}">
                <p14:modId xmlns:p14="http://schemas.microsoft.com/office/powerpoint/2010/main" val="626110670"/>
              </p:ext>
            </p:extLst>
          </p:nvPr>
        </p:nvGraphicFramePr>
        <p:xfrm>
          <a:off x="4567194" y="4913505"/>
          <a:ext cx="2374900" cy="1270000"/>
        </p:xfrm>
        <a:graphic>
          <a:graphicData uri="http://schemas.openxmlformats.org/presentationml/2006/ole">
            <mc:AlternateContent xmlns:mc="http://schemas.openxmlformats.org/markup-compatibility/2006">
              <mc:Choice xmlns:v="urn:schemas-microsoft-com:vml" Requires="v">
                <p:oleObj spid="_x0000_s9231" name="Equation" r:id="rId32" imgW="2374560" imgH="1269720" progId="Equation.DSMT4">
                  <p:embed/>
                </p:oleObj>
              </mc:Choice>
              <mc:Fallback>
                <p:oleObj name="Equation" r:id="rId32" imgW="2374560" imgH="1269720" progId="Equation.DSMT4">
                  <p:embed/>
                  <p:pic>
                    <p:nvPicPr>
                      <p:cNvPr id="73" name="Objekt 72">
                        <a:extLst>
                          <a:ext uri="{FF2B5EF4-FFF2-40B4-BE49-F238E27FC236}">
                            <a16:creationId xmlns:a16="http://schemas.microsoft.com/office/drawing/2014/main" id="{A3B0C8D2-B09D-158F-5325-932B217A2D08}"/>
                          </a:ext>
                        </a:extLst>
                      </p:cNvPr>
                      <p:cNvPicPr/>
                      <p:nvPr/>
                    </p:nvPicPr>
                    <p:blipFill>
                      <a:blip r:embed="rId33"/>
                      <a:stretch>
                        <a:fillRect/>
                      </a:stretch>
                    </p:blipFill>
                    <p:spPr>
                      <a:xfrm>
                        <a:off x="4567194" y="4913505"/>
                        <a:ext cx="2374900" cy="1270000"/>
                      </a:xfrm>
                      <a:prstGeom prst="rect">
                        <a:avLst/>
                      </a:prstGeom>
                    </p:spPr>
                  </p:pic>
                </p:oleObj>
              </mc:Fallback>
            </mc:AlternateContent>
          </a:graphicData>
        </a:graphic>
      </p:graphicFrame>
      <p:sp>
        <p:nvSpPr>
          <p:cNvPr id="74" name="Ellipse 73">
            <a:extLst>
              <a:ext uri="{FF2B5EF4-FFF2-40B4-BE49-F238E27FC236}">
                <a16:creationId xmlns:a16="http://schemas.microsoft.com/office/drawing/2014/main" id="{A8760064-F181-8AA4-E0ED-B065EB20D33F}"/>
              </a:ext>
            </a:extLst>
          </p:cNvPr>
          <p:cNvSpPr/>
          <p:nvPr/>
        </p:nvSpPr>
        <p:spPr>
          <a:xfrm>
            <a:off x="5768802" y="4907907"/>
            <a:ext cx="286766" cy="6059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Ellipse 75">
            <a:extLst>
              <a:ext uri="{FF2B5EF4-FFF2-40B4-BE49-F238E27FC236}">
                <a16:creationId xmlns:a16="http://schemas.microsoft.com/office/drawing/2014/main" id="{A9EDDC54-7848-E4A4-C555-C684C9F1F093}"/>
              </a:ext>
            </a:extLst>
          </p:cNvPr>
          <p:cNvSpPr/>
          <p:nvPr/>
        </p:nvSpPr>
        <p:spPr>
          <a:xfrm>
            <a:off x="5734589" y="5564160"/>
            <a:ext cx="286766" cy="6059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Ellipse 77">
            <a:extLst>
              <a:ext uri="{FF2B5EF4-FFF2-40B4-BE49-F238E27FC236}">
                <a16:creationId xmlns:a16="http://schemas.microsoft.com/office/drawing/2014/main" id="{3E707221-AEE5-09BA-A5EB-D95DCD3299CD}"/>
              </a:ext>
            </a:extLst>
          </p:cNvPr>
          <p:cNvSpPr/>
          <p:nvPr/>
        </p:nvSpPr>
        <p:spPr>
          <a:xfrm>
            <a:off x="6176238" y="5548608"/>
            <a:ext cx="504480" cy="6593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Ellipse 79">
            <a:extLst>
              <a:ext uri="{FF2B5EF4-FFF2-40B4-BE49-F238E27FC236}">
                <a16:creationId xmlns:a16="http://schemas.microsoft.com/office/drawing/2014/main" id="{CC5D87FD-965A-45EA-7E67-0844E63BC4CF}"/>
              </a:ext>
            </a:extLst>
          </p:cNvPr>
          <p:cNvSpPr/>
          <p:nvPr/>
        </p:nvSpPr>
        <p:spPr>
          <a:xfrm>
            <a:off x="6235333" y="4870584"/>
            <a:ext cx="426725" cy="6593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81" name="Objekt 80">
            <a:extLst>
              <a:ext uri="{FF2B5EF4-FFF2-40B4-BE49-F238E27FC236}">
                <a16:creationId xmlns:a16="http://schemas.microsoft.com/office/drawing/2014/main" id="{B64D5F04-5969-A1AE-0962-DAECA70538F6}"/>
              </a:ext>
            </a:extLst>
          </p:cNvPr>
          <p:cNvGraphicFramePr>
            <a:graphicFrameLocks noChangeAspect="1"/>
          </p:cNvGraphicFramePr>
          <p:nvPr>
            <p:extLst>
              <p:ext uri="{D42A27DB-BD31-4B8C-83A1-F6EECF244321}">
                <p14:modId xmlns:p14="http://schemas.microsoft.com/office/powerpoint/2010/main" val="3549955317"/>
              </p:ext>
            </p:extLst>
          </p:nvPr>
        </p:nvGraphicFramePr>
        <p:xfrm>
          <a:off x="5883632" y="4549944"/>
          <a:ext cx="571500" cy="292100"/>
        </p:xfrm>
        <a:graphic>
          <a:graphicData uri="http://schemas.openxmlformats.org/presentationml/2006/ole">
            <mc:AlternateContent xmlns:mc="http://schemas.openxmlformats.org/markup-compatibility/2006">
              <mc:Choice xmlns:v="urn:schemas-microsoft-com:vml" Requires="v">
                <p:oleObj spid="_x0000_s9232" name="Equation" r:id="rId34" imgW="571320" imgH="291960" progId="Equation.DSMT4">
                  <p:embed/>
                </p:oleObj>
              </mc:Choice>
              <mc:Fallback>
                <p:oleObj name="Equation" r:id="rId34" imgW="571320" imgH="291960" progId="Equation.DSMT4">
                  <p:embed/>
                  <p:pic>
                    <p:nvPicPr>
                      <p:cNvPr id="81" name="Objekt 80">
                        <a:extLst>
                          <a:ext uri="{FF2B5EF4-FFF2-40B4-BE49-F238E27FC236}">
                            <a16:creationId xmlns:a16="http://schemas.microsoft.com/office/drawing/2014/main" id="{B64D5F04-5969-A1AE-0962-DAECA70538F6}"/>
                          </a:ext>
                        </a:extLst>
                      </p:cNvPr>
                      <p:cNvPicPr/>
                      <p:nvPr/>
                    </p:nvPicPr>
                    <p:blipFill>
                      <a:blip r:embed="rId35"/>
                      <a:stretch>
                        <a:fillRect/>
                      </a:stretch>
                    </p:blipFill>
                    <p:spPr>
                      <a:xfrm>
                        <a:off x="5883632" y="4549944"/>
                        <a:ext cx="571500" cy="292100"/>
                      </a:xfrm>
                      <a:prstGeom prst="rect">
                        <a:avLst/>
                      </a:prstGeom>
                    </p:spPr>
                  </p:pic>
                </p:oleObj>
              </mc:Fallback>
            </mc:AlternateContent>
          </a:graphicData>
        </a:graphic>
      </p:graphicFrame>
      <p:graphicFrame>
        <p:nvGraphicFramePr>
          <p:cNvPr id="82" name="Objekt 81">
            <a:extLst>
              <a:ext uri="{FF2B5EF4-FFF2-40B4-BE49-F238E27FC236}">
                <a16:creationId xmlns:a16="http://schemas.microsoft.com/office/drawing/2014/main" id="{846CBA5B-5596-4B1A-075D-42E72860E429}"/>
              </a:ext>
            </a:extLst>
          </p:cNvPr>
          <p:cNvGraphicFramePr>
            <a:graphicFrameLocks noChangeAspect="1"/>
          </p:cNvGraphicFramePr>
          <p:nvPr>
            <p:extLst>
              <p:ext uri="{D42A27DB-BD31-4B8C-83A1-F6EECF244321}">
                <p14:modId xmlns:p14="http://schemas.microsoft.com/office/powerpoint/2010/main" val="3461028874"/>
              </p:ext>
            </p:extLst>
          </p:nvPr>
        </p:nvGraphicFramePr>
        <p:xfrm>
          <a:off x="5875565" y="6203438"/>
          <a:ext cx="571500" cy="290513"/>
        </p:xfrm>
        <a:graphic>
          <a:graphicData uri="http://schemas.openxmlformats.org/presentationml/2006/ole">
            <mc:AlternateContent xmlns:mc="http://schemas.openxmlformats.org/markup-compatibility/2006">
              <mc:Choice xmlns:v="urn:schemas-microsoft-com:vml" Requires="v">
                <p:oleObj spid="_x0000_s9233" name="Equation" r:id="rId36" imgW="571723" imgH="291250" progId="Equation.DSMT4">
                  <p:embed/>
                </p:oleObj>
              </mc:Choice>
              <mc:Fallback>
                <p:oleObj name="Equation" r:id="rId36" imgW="571723" imgH="291250" progId="Equation.DSMT4">
                  <p:embed/>
                  <p:pic>
                    <p:nvPicPr>
                      <p:cNvPr id="82" name="Objekt 81">
                        <a:extLst>
                          <a:ext uri="{FF2B5EF4-FFF2-40B4-BE49-F238E27FC236}">
                            <a16:creationId xmlns:a16="http://schemas.microsoft.com/office/drawing/2014/main" id="{846CBA5B-5596-4B1A-075D-42E72860E429}"/>
                          </a:ext>
                        </a:extLst>
                      </p:cNvPr>
                      <p:cNvPicPr/>
                      <p:nvPr/>
                    </p:nvPicPr>
                    <p:blipFill>
                      <a:blip r:embed="rId37"/>
                      <a:stretch>
                        <a:fillRect/>
                      </a:stretch>
                    </p:blipFill>
                    <p:spPr>
                      <a:xfrm>
                        <a:off x="5875565" y="6203438"/>
                        <a:ext cx="571500" cy="290513"/>
                      </a:xfrm>
                      <a:prstGeom prst="rect">
                        <a:avLst/>
                      </a:prstGeom>
                    </p:spPr>
                  </p:pic>
                </p:oleObj>
              </mc:Fallback>
            </mc:AlternateContent>
          </a:graphicData>
        </a:graphic>
      </p:graphicFrame>
      <p:graphicFrame>
        <p:nvGraphicFramePr>
          <p:cNvPr id="83" name="Objekt 82">
            <a:extLst>
              <a:ext uri="{FF2B5EF4-FFF2-40B4-BE49-F238E27FC236}">
                <a16:creationId xmlns:a16="http://schemas.microsoft.com/office/drawing/2014/main" id="{A2FC8107-0354-D46E-93FB-567CD220C3ED}"/>
              </a:ext>
            </a:extLst>
          </p:cNvPr>
          <p:cNvGraphicFramePr>
            <a:graphicFrameLocks noChangeAspect="1"/>
          </p:cNvGraphicFramePr>
          <p:nvPr>
            <p:extLst>
              <p:ext uri="{D42A27DB-BD31-4B8C-83A1-F6EECF244321}">
                <p14:modId xmlns:p14="http://schemas.microsoft.com/office/powerpoint/2010/main" val="1252743191"/>
              </p:ext>
            </p:extLst>
          </p:nvPr>
        </p:nvGraphicFramePr>
        <p:xfrm>
          <a:off x="6985937" y="5167485"/>
          <a:ext cx="495300" cy="723900"/>
        </p:xfrm>
        <a:graphic>
          <a:graphicData uri="http://schemas.openxmlformats.org/presentationml/2006/ole">
            <mc:AlternateContent xmlns:mc="http://schemas.openxmlformats.org/markup-compatibility/2006">
              <mc:Choice xmlns:v="urn:schemas-microsoft-com:vml" Requires="v">
                <p:oleObj spid="_x0000_s9234" name="Equation" r:id="rId38" imgW="495000" imgH="723600" progId="Equation.DSMT4">
                  <p:embed/>
                </p:oleObj>
              </mc:Choice>
              <mc:Fallback>
                <p:oleObj name="Equation" r:id="rId38" imgW="495000" imgH="723600" progId="Equation.DSMT4">
                  <p:embed/>
                  <p:pic>
                    <p:nvPicPr>
                      <p:cNvPr id="83" name="Objekt 82">
                        <a:extLst>
                          <a:ext uri="{FF2B5EF4-FFF2-40B4-BE49-F238E27FC236}">
                            <a16:creationId xmlns:a16="http://schemas.microsoft.com/office/drawing/2014/main" id="{A2FC8107-0354-D46E-93FB-567CD220C3ED}"/>
                          </a:ext>
                        </a:extLst>
                      </p:cNvPr>
                      <p:cNvPicPr/>
                      <p:nvPr/>
                    </p:nvPicPr>
                    <p:blipFill>
                      <a:blip r:embed="rId39"/>
                      <a:stretch>
                        <a:fillRect/>
                      </a:stretch>
                    </p:blipFill>
                    <p:spPr>
                      <a:xfrm>
                        <a:off x="6985937" y="5167485"/>
                        <a:ext cx="495300" cy="723900"/>
                      </a:xfrm>
                      <a:prstGeom prst="rect">
                        <a:avLst/>
                      </a:prstGeom>
                    </p:spPr>
                  </p:pic>
                </p:oleObj>
              </mc:Fallback>
            </mc:AlternateContent>
          </a:graphicData>
        </a:graphic>
      </p:graphicFrame>
      <p:graphicFrame>
        <p:nvGraphicFramePr>
          <p:cNvPr id="84" name="Objekt 83">
            <a:extLst>
              <a:ext uri="{FF2B5EF4-FFF2-40B4-BE49-F238E27FC236}">
                <a16:creationId xmlns:a16="http://schemas.microsoft.com/office/drawing/2014/main" id="{5170F70D-E01B-9099-AE99-B3FCCAC398C4}"/>
              </a:ext>
            </a:extLst>
          </p:cNvPr>
          <p:cNvGraphicFramePr>
            <a:graphicFrameLocks noChangeAspect="1"/>
          </p:cNvGraphicFramePr>
          <p:nvPr>
            <p:extLst>
              <p:ext uri="{D42A27DB-BD31-4B8C-83A1-F6EECF244321}">
                <p14:modId xmlns:p14="http://schemas.microsoft.com/office/powerpoint/2010/main" val="2829721307"/>
              </p:ext>
            </p:extLst>
          </p:nvPr>
        </p:nvGraphicFramePr>
        <p:xfrm>
          <a:off x="7527962" y="5373759"/>
          <a:ext cx="203200" cy="279400"/>
        </p:xfrm>
        <a:graphic>
          <a:graphicData uri="http://schemas.openxmlformats.org/presentationml/2006/ole">
            <mc:AlternateContent xmlns:mc="http://schemas.openxmlformats.org/markup-compatibility/2006">
              <mc:Choice xmlns:v="urn:schemas-microsoft-com:vml" Requires="v">
                <p:oleObj spid="_x0000_s9235" name="Equation" r:id="rId40" imgW="203040" imgH="279360" progId="Equation.DSMT4">
                  <p:embed/>
                </p:oleObj>
              </mc:Choice>
              <mc:Fallback>
                <p:oleObj name="Equation" r:id="rId40" imgW="203040" imgH="279360" progId="Equation.DSMT4">
                  <p:embed/>
                  <p:pic>
                    <p:nvPicPr>
                      <p:cNvPr id="84" name="Objekt 83">
                        <a:extLst>
                          <a:ext uri="{FF2B5EF4-FFF2-40B4-BE49-F238E27FC236}">
                            <a16:creationId xmlns:a16="http://schemas.microsoft.com/office/drawing/2014/main" id="{5170F70D-E01B-9099-AE99-B3FCCAC398C4}"/>
                          </a:ext>
                        </a:extLst>
                      </p:cNvPr>
                      <p:cNvPicPr/>
                      <p:nvPr/>
                    </p:nvPicPr>
                    <p:blipFill>
                      <a:blip r:embed="rId41"/>
                      <a:stretch>
                        <a:fillRect/>
                      </a:stretch>
                    </p:blipFill>
                    <p:spPr>
                      <a:xfrm>
                        <a:off x="7527962" y="5373759"/>
                        <a:ext cx="203200" cy="279400"/>
                      </a:xfrm>
                      <a:prstGeom prst="rect">
                        <a:avLst/>
                      </a:prstGeom>
                    </p:spPr>
                  </p:pic>
                </p:oleObj>
              </mc:Fallback>
            </mc:AlternateContent>
          </a:graphicData>
        </a:graphic>
      </p:graphicFrame>
    </p:spTree>
    <p:extLst>
      <p:ext uri="{BB962C8B-B14F-4D97-AF65-F5344CB8AC3E}">
        <p14:creationId xmlns:p14="http://schemas.microsoft.com/office/powerpoint/2010/main" val="344244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72"/>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childTnLst>
                                </p:cTn>
                              </p:par>
                              <p:par>
                                <p:cTn id="67" presetID="10" presetClass="entr" presetSubtype="0"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par>
                                <p:cTn id="70" presetID="10" presetClass="entr" presetSubtype="0"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par>
                                <p:cTn id="73" presetID="10"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9" grpId="0"/>
      <p:bldP spid="74" grpId="0" animBg="1"/>
      <p:bldP spid="76" grpId="0" animBg="1"/>
      <p:bldP spid="78" grpId="0" animBg="1"/>
      <p:bldP spid="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ieren 18">
            <a:extLst>
              <a:ext uri="{FF2B5EF4-FFF2-40B4-BE49-F238E27FC236}">
                <a16:creationId xmlns:a16="http://schemas.microsoft.com/office/drawing/2014/main" id="{DF7D0F13-7365-17F8-5CA4-9D5110FE2B84}"/>
              </a:ext>
            </a:extLst>
          </p:cNvPr>
          <p:cNvGrpSpPr/>
          <p:nvPr/>
        </p:nvGrpSpPr>
        <p:grpSpPr>
          <a:xfrm>
            <a:off x="133199" y="1332989"/>
            <a:ext cx="6625819" cy="1708160"/>
            <a:chOff x="211470" y="1332989"/>
            <a:chExt cx="6625819" cy="1708160"/>
          </a:xfrm>
        </p:grpSpPr>
        <p:sp>
          <p:nvSpPr>
            <p:cNvPr id="20" name="Textfeld 19">
              <a:extLst>
                <a:ext uri="{FF2B5EF4-FFF2-40B4-BE49-F238E27FC236}">
                  <a16:creationId xmlns:a16="http://schemas.microsoft.com/office/drawing/2014/main" id="{00A98B12-3967-880E-C835-845B70E671E5}"/>
                </a:ext>
              </a:extLst>
            </p:cNvPr>
            <p:cNvSpPr txBox="1"/>
            <p:nvPr/>
          </p:nvSpPr>
          <p:spPr>
            <a:xfrm>
              <a:off x="211470" y="1332989"/>
              <a:ext cx="6625819" cy="1708160"/>
            </a:xfrm>
            <a:prstGeom prst="rect">
              <a:avLst/>
            </a:prstGeom>
            <a:noFill/>
          </p:spPr>
          <p:txBody>
            <a:bodyPr wrap="square" lIns="0" tIns="0" rIns="0" bIns="0" rtlCol="0">
              <a:spAutoFit/>
            </a:bodyPr>
            <a:lstStyle/>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 </a:t>
              </a:r>
            </a:p>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doppelte Nullstelle </a:t>
              </a:r>
              <a:r>
                <a:rPr lang="de-DE" sz="2400">
                  <a:solidFill>
                    <a:srgbClr val="FF0000"/>
                  </a:solidFill>
                  <a:latin typeface="Arial" panose="020B0604020202020204" pitchFamily="34" charset="0"/>
                  <a:cs typeface="Arial" panose="020B0604020202020204" pitchFamily="34" charset="0"/>
                </a:rPr>
                <a:t>x = 2</a:t>
              </a:r>
              <a:r>
                <a:rPr lang="de-DE" sz="2400">
                  <a:latin typeface="Arial" panose="020B0604020202020204" pitchFamily="34" charset="0"/>
                  <a:cs typeface="Arial" panose="020B0604020202020204" pitchFamily="34" charset="0"/>
                </a:rPr>
                <a:t> (ohne VZW)</a:t>
              </a:r>
            </a:p>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Schnittpunkt mit der y-Achse:</a:t>
              </a:r>
            </a:p>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einfache Polstellen </a:t>
              </a:r>
              <a:r>
                <a:rPr lang="de-DE" sz="2400">
                  <a:solidFill>
                    <a:srgbClr val="00B050"/>
                  </a:solidFill>
                  <a:latin typeface="Arial" panose="020B0604020202020204" pitchFamily="34" charset="0"/>
                  <a:cs typeface="Arial" panose="020B0604020202020204" pitchFamily="34" charset="0"/>
                </a:rPr>
                <a:t>x = −5</a:t>
              </a:r>
              <a:r>
                <a:rPr lang="de-DE" sz="2400">
                  <a:latin typeface="Arial" panose="020B0604020202020204" pitchFamily="34" charset="0"/>
                  <a:cs typeface="Arial" panose="020B0604020202020204" pitchFamily="34" charset="0"/>
                </a:rPr>
                <a:t> und </a:t>
              </a:r>
              <a:r>
                <a:rPr lang="de-DE" sz="2400">
                  <a:solidFill>
                    <a:srgbClr val="00B050"/>
                  </a:solidFill>
                  <a:latin typeface="Arial" panose="020B0604020202020204" pitchFamily="34" charset="0"/>
                  <a:cs typeface="Arial" panose="020B0604020202020204" pitchFamily="34" charset="0"/>
                </a:rPr>
                <a:t>x = 6</a:t>
              </a:r>
              <a:r>
                <a:rPr lang="de-DE" sz="2400">
                  <a:latin typeface="Arial" panose="020B0604020202020204" pitchFamily="34" charset="0"/>
                  <a:cs typeface="Arial" panose="020B0604020202020204" pitchFamily="34" charset="0"/>
                </a:rPr>
                <a:t> (mit VZW)</a:t>
              </a:r>
              <a:endParaRPr lang="de-DE" sz="2400" dirty="0">
                <a:latin typeface="Arial" panose="020B0604020202020204" pitchFamily="34" charset="0"/>
                <a:cs typeface="Arial" panose="020B0604020202020204" pitchFamily="34" charset="0"/>
              </a:endParaRPr>
            </a:p>
          </p:txBody>
        </p:sp>
        <p:graphicFrame>
          <p:nvGraphicFramePr>
            <p:cNvPr id="21" name="Objekt 20">
              <a:extLst>
                <a:ext uri="{FF2B5EF4-FFF2-40B4-BE49-F238E27FC236}">
                  <a16:creationId xmlns:a16="http://schemas.microsoft.com/office/drawing/2014/main" id="{F0354C73-A138-D0B3-DE01-37067EE98181}"/>
                </a:ext>
              </a:extLst>
            </p:cNvPr>
            <p:cNvGraphicFramePr>
              <a:graphicFrameLocks noChangeAspect="1"/>
            </p:cNvGraphicFramePr>
            <p:nvPr/>
          </p:nvGraphicFramePr>
          <p:xfrm>
            <a:off x="382775" y="1336581"/>
            <a:ext cx="1793574" cy="431800"/>
          </p:xfrm>
          <a:graphic>
            <a:graphicData uri="http://schemas.openxmlformats.org/presentationml/2006/ole">
              <mc:AlternateContent xmlns:mc="http://schemas.openxmlformats.org/markup-compatibility/2006">
                <mc:Choice xmlns:v="urn:schemas-microsoft-com:vml" Requires="v">
                  <p:oleObj spid="_x0000_s10242" name="Equation" r:id="rId4" imgW="1891581" imgH="431295" progId="Equation.DSMT4">
                    <p:embed/>
                  </p:oleObj>
                </mc:Choice>
                <mc:Fallback>
                  <p:oleObj name="Equation" r:id="rId4" imgW="1891581" imgH="431295" progId="Equation.DSMT4">
                    <p:embed/>
                    <p:pic>
                      <p:nvPicPr>
                        <p:cNvPr id="21" name="Objekt 20">
                          <a:extLst>
                            <a:ext uri="{FF2B5EF4-FFF2-40B4-BE49-F238E27FC236}">
                              <a16:creationId xmlns:a16="http://schemas.microsoft.com/office/drawing/2014/main" id="{F0354C73-A138-D0B3-DE01-37067EE98181}"/>
                            </a:ext>
                          </a:extLst>
                        </p:cNvPr>
                        <p:cNvPicPr/>
                        <p:nvPr/>
                      </p:nvPicPr>
                      <p:blipFill>
                        <a:blip r:embed="rId5"/>
                        <a:stretch>
                          <a:fillRect/>
                        </a:stretch>
                      </p:blipFill>
                      <p:spPr>
                        <a:xfrm>
                          <a:off x="382775" y="1336581"/>
                          <a:ext cx="1793574" cy="431800"/>
                        </a:xfrm>
                        <a:prstGeom prst="rect">
                          <a:avLst/>
                        </a:prstGeom>
                      </p:spPr>
                    </p:pic>
                  </p:oleObj>
                </mc:Fallback>
              </mc:AlternateContent>
            </a:graphicData>
          </a:graphic>
        </p:graphicFrame>
        <p:graphicFrame>
          <p:nvGraphicFramePr>
            <p:cNvPr id="22" name="Objekt 21">
              <a:extLst>
                <a:ext uri="{FF2B5EF4-FFF2-40B4-BE49-F238E27FC236}">
                  <a16:creationId xmlns:a16="http://schemas.microsoft.com/office/drawing/2014/main" id="{6D4A840A-D7F5-D0D3-8157-D56BF3555C83}"/>
                </a:ext>
              </a:extLst>
            </p:cNvPr>
            <p:cNvGraphicFramePr>
              <a:graphicFrameLocks noChangeAspect="1"/>
            </p:cNvGraphicFramePr>
            <p:nvPr>
              <p:extLst>
                <p:ext uri="{D42A27DB-BD31-4B8C-83A1-F6EECF244321}">
                  <p14:modId xmlns:p14="http://schemas.microsoft.com/office/powerpoint/2010/main" val="2417185595"/>
                </p:ext>
              </p:extLst>
            </p:nvPr>
          </p:nvGraphicFramePr>
          <p:xfrm>
            <a:off x="4459771" y="2120900"/>
            <a:ext cx="1549400" cy="635000"/>
          </p:xfrm>
          <a:graphic>
            <a:graphicData uri="http://schemas.openxmlformats.org/presentationml/2006/ole">
              <mc:AlternateContent xmlns:mc="http://schemas.openxmlformats.org/markup-compatibility/2006">
                <mc:Choice xmlns:v="urn:schemas-microsoft-com:vml" Requires="v">
                  <p:oleObj spid="_x0000_s10243" name="Equation" r:id="rId6" imgW="1549080" imgH="634680" progId="Equation.DSMT4">
                    <p:embed/>
                  </p:oleObj>
                </mc:Choice>
                <mc:Fallback>
                  <p:oleObj name="Equation" r:id="rId6" imgW="1549080" imgH="634680" progId="Equation.DSMT4">
                    <p:embed/>
                    <p:pic>
                      <p:nvPicPr>
                        <p:cNvPr id="22" name="Objekt 21">
                          <a:extLst>
                            <a:ext uri="{FF2B5EF4-FFF2-40B4-BE49-F238E27FC236}">
                              <a16:creationId xmlns:a16="http://schemas.microsoft.com/office/drawing/2014/main" id="{6D4A840A-D7F5-D0D3-8157-D56BF3555C83}"/>
                            </a:ext>
                          </a:extLst>
                        </p:cNvPr>
                        <p:cNvPicPr/>
                        <p:nvPr/>
                      </p:nvPicPr>
                      <p:blipFill>
                        <a:blip r:embed="rId7"/>
                        <a:stretch>
                          <a:fillRect/>
                        </a:stretch>
                      </p:blipFill>
                      <p:spPr>
                        <a:xfrm>
                          <a:off x="4459771" y="2120900"/>
                          <a:ext cx="1549400" cy="635000"/>
                        </a:xfrm>
                        <a:prstGeom prst="rect">
                          <a:avLst/>
                        </a:prstGeom>
                      </p:spPr>
                    </p:pic>
                  </p:oleObj>
                </mc:Fallback>
              </mc:AlternateContent>
            </a:graphicData>
          </a:graphic>
        </p:graphicFrame>
      </p:grpSp>
      <p:graphicFrame>
        <p:nvGraphicFramePr>
          <p:cNvPr id="23" name="Objekt 22">
            <a:extLst>
              <a:ext uri="{FF2B5EF4-FFF2-40B4-BE49-F238E27FC236}">
                <a16:creationId xmlns:a16="http://schemas.microsoft.com/office/drawing/2014/main" id="{12CB3034-FB86-8D3B-869D-3621852527DE}"/>
              </a:ext>
            </a:extLst>
          </p:cNvPr>
          <p:cNvGraphicFramePr>
            <a:graphicFrameLocks noChangeAspect="1"/>
          </p:cNvGraphicFramePr>
          <p:nvPr/>
        </p:nvGraphicFramePr>
        <p:xfrm>
          <a:off x="306000" y="3153600"/>
          <a:ext cx="2311400" cy="584200"/>
        </p:xfrm>
        <a:graphic>
          <a:graphicData uri="http://schemas.openxmlformats.org/presentationml/2006/ole">
            <mc:AlternateContent xmlns:mc="http://schemas.openxmlformats.org/markup-compatibility/2006">
              <mc:Choice xmlns:v="urn:schemas-microsoft-com:vml" Requires="v">
                <p:oleObj spid="_x0000_s10244" name="Equation" r:id="rId8" imgW="2311200" imgH="583920" progId="Equation.DSMT4">
                  <p:embed/>
                </p:oleObj>
              </mc:Choice>
              <mc:Fallback>
                <p:oleObj name="Equation" r:id="rId8" imgW="2311200" imgH="583920" progId="Equation.DSMT4">
                  <p:embed/>
                  <p:pic>
                    <p:nvPicPr>
                      <p:cNvPr id="23" name="Objekt 22">
                        <a:extLst>
                          <a:ext uri="{FF2B5EF4-FFF2-40B4-BE49-F238E27FC236}">
                            <a16:creationId xmlns:a16="http://schemas.microsoft.com/office/drawing/2014/main" id="{12CB3034-FB86-8D3B-869D-3621852527DE}"/>
                          </a:ext>
                        </a:extLst>
                      </p:cNvPr>
                      <p:cNvPicPr/>
                      <p:nvPr/>
                    </p:nvPicPr>
                    <p:blipFill>
                      <a:blip r:embed="rId9"/>
                      <a:stretch>
                        <a:fillRect/>
                      </a:stretch>
                    </p:blipFill>
                    <p:spPr>
                      <a:xfrm>
                        <a:off x="306000" y="3153600"/>
                        <a:ext cx="2311400" cy="584200"/>
                      </a:xfrm>
                      <a:prstGeom prst="rect">
                        <a:avLst/>
                      </a:prstGeom>
                    </p:spPr>
                  </p:pic>
                </p:oleObj>
              </mc:Fallback>
            </mc:AlternateContent>
          </a:graphicData>
        </a:graphic>
      </p:graphicFrame>
      <p:graphicFrame>
        <p:nvGraphicFramePr>
          <p:cNvPr id="24" name="Objekt 23">
            <a:extLst>
              <a:ext uri="{FF2B5EF4-FFF2-40B4-BE49-F238E27FC236}">
                <a16:creationId xmlns:a16="http://schemas.microsoft.com/office/drawing/2014/main" id="{0214393C-EFD0-57CB-46AA-27CB83E96575}"/>
              </a:ext>
            </a:extLst>
          </p:cNvPr>
          <p:cNvGraphicFramePr>
            <a:graphicFrameLocks noChangeAspect="1"/>
          </p:cNvGraphicFramePr>
          <p:nvPr/>
        </p:nvGraphicFramePr>
        <p:xfrm>
          <a:off x="306000" y="3873600"/>
          <a:ext cx="2324100" cy="584200"/>
        </p:xfrm>
        <a:graphic>
          <a:graphicData uri="http://schemas.openxmlformats.org/presentationml/2006/ole">
            <mc:AlternateContent xmlns:mc="http://schemas.openxmlformats.org/markup-compatibility/2006">
              <mc:Choice xmlns:v="urn:schemas-microsoft-com:vml" Requires="v">
                <p:oleObj spid="_x0000_s10245" name="Equation" r:id="rId10" imgW="2323800" imgH="583920" progId="Equation.DSMT4">
                  <p:embed/>
                </p:oleObj>
              </mc:Choice>
              <mc:Fallback>
                <p:oleObj name="Equation" r:id="rId10" imgW="2323800" imgH="583920" progId="Equation.DSMT4">
                  <p:embed/>
                  <p:pic>
                    <p:nvPicPr>
                      <p:cNvPr id="24" name="Objekt 23">
                        <a:extLst>
                          <a:ext uri="{FF2B5EF4-FFF2-40B4-BE49-F238E27FC236}">
                            <a16:creationId xmlns:a16="http://schemas.microsoft.com/office/drawing/2014/main" id="{0214393C-EFD0-57CB-46AA-27CB83E96575}"/>
                          </a:ext>
                        </a:extLst>
                      </p:cNvPr>
                      <p:cNvPicPr/>
                      <p:nvPr/>
                    </p:nvPicPr>
                    <p:blipFill>
                      <a:blip r:embed="rId11"/>
                      <a:stretch>
                        <a:fillRect/>
                      </a:stretch>
                    </p:blipFill>
                    <p:spPr>
                      <a:xfrm>
                        <a:off x="306000" y="3873600"/>
                        <a:ext cx="2324100" cy="584200"/>
                      </a:xfrm>
                      <a:prstGeom prst="rect">
                        <a:avLst/>
                      </a:prstGeom>
                    </p:spPr>
                  </p:pic>
                </p:oleObj>
              </mc:Fallback>
            </mc:AlternateContent>
          </a:graphicData>
        </a:graphic>
      </p:graphicFrame>
      <p:graphicFrame>
        <p:nvGraphicFramePr>
          <p:cNvPr id="25" name="Objekt 24">
            <a:extLst>
              <a:ext uri="{FF2B5EF4-FFF2-40B4-BE49-F238E27FC236}">
                <a16:creationId xmlns:a16="http://schemas.microsoft.com/office/drawing/2014/main" id="{1E7E2BAE-418B-3643-153D-4F7C13DCD879}"/>
              </a:ext>
            </a:extLst>
          </p:cNvPr>
          <p:cNvGraphicFramePr>
            <a:graphicFrameLocks noChangeAspect="1"/>
          </p:cNvGraphicFramePr>
          <p:nvPr/>
        </p:nvGraphicFramePr>
        <p:xfrm>
          <a:off x="3402000" y="3154977"/>
          <a:ext cx="2171700" cy="584200"/>
        </p:xfrm>
        <a:graphic>
          <a:graphicData uri="http://schemas.openxmlformats.org/presentationml/2006/ole">
            <mc:AlternateContent xmlns:mc="http://schemas.openxmlformats.org/markup-compatibility/2006">
              <mc:Choice xmlns:v="urn:schemas-microsoft-com:vml" Requires="v">
                <p:oleObj spid="_x0000_s10246" name="Equation" r:id="rId12" imgW="2171520" imgH="583920" progId="Equation.DSMT4">
                  <p:embed/>
                </p:oleObj>
              </mc:Choice>
              <mc:Fallback>
                <p:oleObj name="Equation" r:id="rId12" imgW="2171520" imgH="583920" progId="Equation.DSMT4">
                  <p:embed/>
                  <p:pic>
                    <p:nvPicPr>
                      <p:cNvPr id="25" name="Objekt 24">
                        <a:extLst>
                          <a:ext uri="{FF2B5EF4-FFF2-40B4-BE49-F238E27FC236}">
                            <a16:creationId xmlns:a16="http://schemas.microsoft.com/office/drawing/2014/main" id="{1E7E2BAE-418B-3643-153D-4F7C13DCD879}"/>
                          </a:ext>
                        </a:extLst>
                      </p:cNvPr>
                      <p:cNvPicPr/>
                      <p:nvPr/>
                    </p:nvPicPr>
                    <p:blipFill>
                      <a:blip r:embed="rId13"/>
                      <a:stretch>
                        <a:fillRect/>
                      </a:stretch>
                    </p:blipFill>
                    <p:spPr>
                      <a:xfrm>
                        <a:off x="3402000" y="3154977"/>
                        <a:ext cx="2171700" cy="584200"/>
                      </a:xfrm>
                      <a:prstGeom prst="rect">
                        <a:avLst/>
                      </a:prstGeom>
                    </p:spPr>
                  </p:pic>
                </p:oleObj>
              </mc:Fallback>
            </mc:AlternateContent>
          </a:graphicData>
        </a:graphic>
      </p:graphicFrame>
      <p:graphicFrame>
        <p:nvGraphicFramePr>
          <p:cNvPr id="26" name="Objekt 25">
            <a:extLst>
              <a:ext uri="{FF2B5EF4-FFF2-40B4-BE49-F238E27FC236}">
                <a16:creationId xmlns:a16="http://schemas.microsoft.com/office/drawing/2014/main" id="{7DE2F9EE-2B39-515E-521A-7037607BDFEB}"/>
              </a:ext>
            </a:extLst>
          </p:cNvPr>
          <p:cNvGraphicFramePr>
            <a:graphicFrameLocks noChangeAspect="1"/>
          </p:cNvGraphicFramePr>
          <p:nvPr/>
        </p:nvGraphicFramePr>
        <p:xfrm>
          <a:off x="3402000" y="3873500"/>
          <a:ext cx="2184400" cy="584200"/>
        </p:xfrm>
        <a:graphic>
          <a:graphicData uri="http://schemas.openxmlformats.org/presentationml/2006/ole">
            <mc:AlternateContent xmlns:mc="http://schemas.openxmlformats.org/markup-compatibility/2006">
              <mc:Choice xmlns:v="urn:schemas-microsoft-com:vml" Requires="v">
                <p:oleObj spid="_x0000_s10247" name="Equation" r:id="rId14" imgW="2184120" imgH="583920" progId="Equation.DSMT4">
                  <p:embed/>
                </p:oleObj>
              </mc:Choice>
              <mc:Fallback>
                <p:oleObj name="Equation" r:id="rId14" imgW="2184120" imgH="583920" progId="Equation.DSMT4">
                  <p:embed/>
                  <p:pic>
                    <p:nvPicPr>
                      <p:cNvPr id="26" name="Objekt 25">
                        <a:extLst>
                          <a:ext uri="{FF2B5EF4-FFF2-40B4-BE49-F238E27FC236}">
                            <a16:creationId xmlns:a16="http://schemas.microsoft.com/office/drawing/2014/main" id="{7DE2F9EE-2B39-515E-521A-7037607BDFEB}"/>
                          </a:ext>
                        </a:extLst>
                      </p:cNvPr>
                      <p:cNvPicPr/>
                      <p:nvPr/>
                    </p:nvPicPr>
                    <p:blipFill>
                      <a:blip r:embed="rId15"/>
                      <a:stretch>
                        <a:fillRect/>
                      </a:stretch>
                    </p:blipFill>
                    <p:spPr>
                      <a:xfrm>
                        <a:off x="3402000" y="3873500"/>
                        <a:ext cx="2184400" cy="584200"/>
                      </a:xfrm>
                      <a:prstGeom prst="rect">
                        <a:avLst/>
                      </a:prstGeom>
                    </p:spPr>
                  </p:pic>
                </p:oleObj>
              </mc:Fallback>
            </mc:AlternateContent>
          </a:graphicData>
        </a:graphic>
      </p:graphicFrame>
      <p:sp>
        <p:nvSpPr>
          <p:cNvPr id="45" name="Titel 1">
            <a:extLst>
              <a:ext uri="{FF2B5EF4-FFF2-40B4-BE49-F238E27FC236}">
                <a16:creationId xmlns:a16="http://schemas.microsoft.com/office/drawing/2014/main" id="{EAD38B60-5EB2-D4BD-6473-02F3F0984F9E}"/>
              </a:ext>
            </a:extLst>
          </p:cNvPr>
          <p:cNvSpPr txBox="1">
            <a:spLocks/>
          </p:cNvSpPr>
          <p:nvPr/>
        </p:nvSpPr>
        <p:spPr>
          <a:xfrm>
            <a:off x="3528000" y="133200"/>
            <a:ext cx="5135217" cy="1425600"/>
          </a:xfrm>
          <a:prstGeom prst="rect">
            <a:avLst/>
          </a:prstGeom>
          <a:solidFill>
            <a:schemeClr val="bg1">
              <a:lumMod val="95000"/>
            </a:schemeClr>
          </a:solidFill>
          <a:ln>
            <a:solidFill>
              <a:schemeClr val="tx1"/>
            </a:solidFill>
          </a:ln>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de-DE" sz="2200" b="1" dirty="0">
                <a:latin typeface="Arial" panose="020B0604020202020204" pitchFamily="34" charset="0"/>
                <a:cs typeface="Arial" panose="020B0604020202020204" pitchFamily="34" charset="0"/>
              </a:rPr>
              <a:t>Untersuchung einfacher </a:t>
            </a:r>
            <a:r>
              <a:rPr lang="de-DE" sz="2200" b="1">
                <a:latin typeface="Arial" panose="020B0604020202020204" pitchFamily="34" charset="0"/>
                <a:cs typeface="Arial" panose="020B0604020202020204" pitchFamily="34" charset="0"/>
              </a:rPr>
              <a:t>gebrochen-rationaler Funktionen am Beispiel</a:t>
            </a:r>
          </a:p>
        </p:txBody>
      </p:sp>
      <p:graphicFrame>
        <p:nvGraphicFramePr>
          <p:cNvPr id="47" name="Objekt 46">
            <a:extLst>
              <a:ext uri="{FF2B5EF4-FFF2-40B4-BE49-F238E27FC236}">
                <a16:creationId xmlns:a16="http://schemas.microsoft.com/office/drawing/2014/main" id="{6898E420-48C8-5DED-A69A-1FB3AB8B6B31}"/>
              </a:ext>
            </a:extLst>
          </p:cNvPr>
          <p:cNvGraphicFramePr>
            <a:graphicFrameLocks noChangeAspect="1"/>
          </p:cNvGraphicFramePr>
          <p:nvPr/>
        </p:nvGraphicFramePr>
        <p:xfrm>
          <a:off x="4929188" y="790306"/>
          <a:ext cx="2311400" cy="749300"/>
        </p:xfrm>
        <a:graphic>
          <a:graphicData uri="http://schemas.openxmlformats.org/presentationml/2006/ole">
            <mc:AlternateContent xmlns:mc="http://schemas.openxmlformats.org/markup-compatibility/2006">
              <mc:Choice xmlns:v="urn:schemas-microsoft-com:vml" Requires="v">
                <p:oleObj spid="_x0000_s10248" name="Equation" r:id="rId16" imgW="2311200" imgH="749160" progId="Equation.DSMT4">
                  <p:embed/>
                </p:oleObj>
              </mc:Choice>
              <mc:Fallback>
                <p:oleObj name="Equation" r:id="rId16" imgW="2311200" imgH="749160" progId="Equation.DSMT4">
                  <p:embed/>
                  <p:pic>
                    <p:nvPicPr>
                      <p:cNvPr id="47" name="Objekt 46">
                        <a:extLst>
                          <a:ext uri="{FF2B5EF4-FFF2-40B4-BE49-F238E27FC236}">
                            <a16:creationId xmlns:a16="http://schemas.microsoft.com/office/drawing/2014/main" id="{6898E420-48C8-5DED-A69A-1FB3AB8B6B31}"/>
                          </a:ext>
                        </a:extLst>
                      </p:cNvPr>
                      <p:cNvPicPr/>
                      <p:nvPr/>
                    </p:nvPicPr>
                    <p:blipFill>
                      <a:blip r:embed="rId17"/>
                      <a:stretch>
                        <a:fillRect/>
                      </a:stretch>
                    </p:blipFill>
                    <p:spPr>
                      <a:xfrm>
                        <a:off x="4929188" y="790306"/>
                        <a:ext cx="2311400" cy="7493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9" name="Textfeld 48">
                <a:extLst>
                  <a:ext uri="{FF2B5EF4-FFF2-40B4-BE49-F238E27FC236}">
                    <a16:creationId xmlns:a16="http://schemas.microsoft.com/office/drawing/2014/main" id="{80237108-295A-79D8-B3FA-46C59602871F}"/>
                  </a:ext>
                </a:extLst>
              </p:cNvPr>
              <p:cNvSpPr txBox="1"/>
              <p:nvPr/>
            </p:nvSpPr>
            <p:spPr>
              <a:xfrm>
                <a:off x="133200" y="4567955"/>
                <a:ext cx="6625819" cy="369332"/>
              </a:xfrm>
              <a:prstGeom prst="rect">
                <a:avLst/>
              </a:prstGeom>
              <a:noFill/>
            </p:spPr>
            <p:txBody>
              <a:bodyPr wrap="square" lIns="0" tIns="0" rIns="0" bIns="0" rtlCol="0">
                <a:spAutoFit/>
              </a:bodyPr>
              <a:lstStyle/>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Verhalten für </a:t>
                </a:r>
                <a14:m>
                  <m:oMath xmlns:m="http://schemas.openxmlformats.org/officeDocument/2006/math">
                    <m:r>
                      <m:rPr>
                        <m:nor/>
                      </m:rPr>
                      <a:rPr lang="de-DE" sz="2400" i="0">
                        <a:latin typeface="Arial" panose="020B0604020202020204" pitchFamily="34" charset="0"/>
                        <a:cs typeface="Arial" panose="020B0604020202020204" pitchFamily="34" charset="0"/>
                      </a:rPr>
                      <m:t>x</m:t>
                    </m:r>
                    <m:r>
                      <m:rPr>
                        <m:nor/>
                      </m:rPr>
                      <a:rPr lang="de-DE" sz="2400" b="0" i="0" smtClean="0">
                        <a:latin typeface="Arial" panose="020B0604020202020204" pitchFamily="34" charset="0"/>
                        <a:cs typeface="Arial" panose="020B0604020202020204" pitchFamily="34" charset="0"/>
                      </a:rPr>
                      <m:t> </m:t>
                    </m:r>
                    <m:r>
                      <m:rPr>
                        <m:nor/>
                      </m:rPr>
                      <a:rPr lang="de-DE" sz="2400" i="0">
                        <a:latin typeface="Arial" panose="020B0604020202020204" pitchFamily="34" charset="0"/>
                        <a:ea typeface="Cambria Math" panose="02040503050406030204" pitchFamily="18" charset="0"/>
                        <a:cs typeface="Arial" panose="020B0604020202020204" pitchFamily="34" charset="0"/>
                      </a:rPr>
                      <m:t>→</m:t>
                    </m:r>
                    <m:r>
                      <m:rPr>
                        <m:nor/>
                      </m:rPr>
                      <a:rPr lang="de-DE" sz="2400" b="0" i="0" smtClean="0">
                        <a:latin typeface="Arial" panose="020B0604020202020204" pitchFamily="34" charset="0"/>
                        <a:ea typeface="Cambria Math" panose="02040503050406030204" pitchFamily="18" charset="0"/>
                        <a:cs typeface="Arial" panose="020B0604020202020204" pitchFamily="34" charset="0"/>
                      </a:rPr>
                      <m:t> </m:t>
                    </m:r>
                    <m:r>
                      <m:rPr>
                        <m:nor/>
                      </m:rPr>
                      <a:rPr lang="de-DE" sz="2400" i="0">
                        <a:latin typeface="Arial" panose="020B0604020202020204" pitchFamily="34" charset="0"/>
                        <a:ea typeface="Cambria Math" panose="02040503050406030204" pitchFamily="18" charset="0"/>
                        <a:cs typeface="Arial" panose="020B0604020202020204" pitchFamily="34" charset="0"/>
                      </a:rPr>
                      <m:t>±</m:t>
                    </m:r>
                    <m:r>
                      <m:rPr>
                        <m:nor/>
                      </m:rPr>
                      <a:rPr lang="de-DE" sz="2400" i="0">
                        <a:latin typeface="Arial" panose="020B0604020202020204" pitchFamily="34" charset="0"/>
                        <a:ea typeface="Cambria Math" panose="02040503050406030204" pitchFamily="18" charset="0"/>
                        <a:cs typeface="Arial" panose="020B0604020202020204" pitchFamily="34" charset="0"/>
                      </a:rPr>
                      <m:t>∞</m:t>
                    </m:r>
                  </m:oMath>
                </a14:m>
                <a:r>
                  <a:rPr lang="de-DE" sz="2400">
                    <a:latin typeface="Arial" panose="020B0604020202020204" pitchFamily="34" charset="0"/>
                    <a:cs typeface="Arial" panose="020B0604020202020204" pitchFamily="34" charset="0"/>
                  </a:rPr>
                  <a:t>:</a:t>
                </a:r>
              </a:p>
            </p:txBody>
          </p:sp>
        </mc:Choice>
        <mc:Fallback xmlns="">
          <p:sp>
            <p:nvSpPr>
              <p:cNvPr id="49" name="Textfeld 48">
                <a:extLst>
                  <a:ext uri="{FF2B5EF4-FFF2-40B4-BE49-F238E27FC236}">
                    <a16:creationId xmlns:a16="http://schemas.microsoft.com/office/drawing/2014/main" id="{80237108-295A-79D8-B3FA-46C59602871F}"/>
                  </a:ext>
                </a:extLst>
              </p:cNvPr>
              <p:cNvSpPr txBox="1">
                <a:spLocks noRot="1" noChangeAspect="1" noMove="1" noResize="1" noEditPoints="1" noAdjustHandles="1" noChangeArrowheads="1" noChangeShapeType="1" noTextEdit="1"/>
              </p:cNvSpPr>
              <p:nvPr/>
            </p:nvSpPr>
            <p:spPr>
              <a:xfrm>
                <a:off x="133200" y="4567955"/>
                <a:ext cx="6625819" cy="369332"/>
              </a:xfrm>
              <a:prstGeom prst="rect">
                <a:avLst/>
              </a:prstGeom>
              <a:blipFill>
                <a:blip r:embed="rId18"/>
                <a:stretch>
                  <a:fillRect l="-2668" t="-22951" b="-50820"/>
                </a:stretch>
              </a:blipFill>
            </p:spPr>
            <p:txBody>
              <a:bodyPr/>
              <a:lstStyle/>
              <a:p>
                <a:r>
                  <a:rPr lang="de-DE">
                    <a:noFill/>
                  </a:rPr>
                  <a:t> </a:t>
                </a:r>
              </a:p>
            </p:txBody>
          </p:sp>
        </mc:Fallback>
      </mc:AlternateContent>
      <p:graphicFrame>
        <p:nvGraphicFramePr>
          <p:cNvPr id="52" name="Objekt 51">
            <a:extLst>
              <a:ext uri="{FF2B5EF4-FFF2-40B4-BE49-F238E27FC236}">
                <a16:creationId xmlns:a16="http://schemas.microsoft.com/office/drawing/2014/main" id="{F27F64FA-3EA0-D9B7-BEE9-598073E9AE7E}"/>
              </a:ext>
            </a:extLst>
          </p:cNvPr>
          <p:cNvGraphicFramePr>
            <a:graphicFrameLocks noChangeAspect="1"/>
          </p:cNvGraphicFramePr>
          <p:nvPr>
            <p:extLst>
              <p:ext uri="{D42A27DB-BD31-4B8C-83A1-F6EECF244321}">
                <p14:modId xmlns:p14="http://schemas.microsoft.com/office/powerpoint/2010/main" val="3965329340"/>
              </p:ext>
            </p:extLst>
          </p:nvPr>
        </p:nvGraphicFramePr>
        <p:xfrm>
          <a:off x="3333570" y="4572523"/>
          <a:ext cx="1841500" cy="584200"/>
        </p:xfrm>
        <a:graphic>
          <a:graphicData uri="http://schemas.openxmlformats.org/presentationml/2006/ole">
            <mc:AlternateContent xmlns:mc="http://schemas.openxmlformats.org/markup-compatibility/2006">
              <mc:Choice xmlns:v="urn:schemas-microsoft-com:vml" Requires="v">
                <p:oleObj spid="_x0000_s10249" name="Equation" r:id="rId19" imgW="1841400" imgH="583920" progId="Equation.DSMT4">
                  <p:embed/>
                </p:oleObj>
              </mc:Choice>
              <mc:Fallback>
                <p:oleObj name="Equation" r:id="rId19" imgW="1841400" imgH="583920" progId="Equation.DSMT4">
                  <p:embed/>
                  <p:pic>
                    <p:nvPicPr>
                      <p:cNvPr id="52" name="Objekt 51">
                        <a:extLst>
                          <a:ext uri="{FF2B5EF4-FFF2-40B4-BE49-F238E27FC236}">
                            <a16:creationId xmlns:a16="http://schemas.microsoft.com/office/drawing/2014/main" id="{F27F64FA-3EA0-D9B7-BEE9-598073E9AE7E}"/>
                          </a:ext>
                        </a:extLst>
                      </p:cNvPr>
                      <p:cNvPicPr/>
                      <p:nvPr/>
                    </p:nvPicPr>
                    <p:blipFill>
                      <a:blip r:embed="rId20"/>
                      <a:stretch>
                        <a:fillRect/>
                      </a:stretch>
                    </p:blipFill>
                    <p:spPr>
                      <a:xfrm>
                        <a:off x="3333570" y="4572523"/>
                        <a:ext cx="1841500" cy="584200"/>
                      </a:xfrm>
                      <a:prstGeom prst="rect">
                        <a:avLst/>
                      </a:prstGeom>
                    </p:spPr>
                  </p:pic>
                </p:oleObj>
              </mc:Fallback>
            </mc:AlternateContent>
          </a:graphicData>
        </a:graphic>
      </p:graphicFrame>
      <p:sp>
        <p:nvSpPr>
          <p:cNvPr id="2" name="Rechteck 1">
            <a:extLst>
              <a:ext uri="{FF2B5EF4-FFF2-40B4-BE49-F238E27FC236}">
                <a16:creationId xmlns:a16="http://schemas.microsoft.com/office/drawing/2014/main" id="{A5408617-FF15-1AF7-234A-92E5A49F9AEC}"/>
              </a:ext>
            </a:extLst>
          </p:cNvPr>
          <p:cNvSpPr/>
          <p:nvPr/>
        </p:nvSpPr>
        <p:spPr>
          <a:xfrm>
            <a:off x="6163200" y="4276799"/>
            <a:ext cx="2880000" cy="1080000"/>
          </a:xfrm>
          <a:prstGeom prst="rect">
            <a:avLst/>
          </a:prstGeom>
          <a:solidFill>
            <a:srgbClr val="FF85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2200" b="1" dirty="0">
                <a:solidFill>
                  <a:schemeClr val="tx1"/>
                </a:solidFill>
                <a:latin typeface="Arial" panose="020B0604020202020204" pitchFamily="34" charset="0"/>
                <a:cs typeface="Arial" panose="020B0604020202020204" pitchFamily="34" charset="0"/>
              </a:rPr>
              <a:t>Asymptoten</a:t>
            </a:r>
          </a:p>
        </p:txBody>
      </p:sp>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D14560A5-A479-842A-BF56-A0A36318D1FB}"/>
                  </a:ext>
                </a:extLst>
              </p:cNvPr>
              <p:cNvSpPr/>
              <p:nvPr/>
            </p:nvSpPr>
            <p:spPr>
              <a:xfrm>
                <a:off x="6163200" y="6040800"/>
                <a:ext cx="2880000" cy="684000"/>
              </a:xfrm>
              <a:prstGeom prst="rect">
                <a:avLst/>
              </a:prstGeom>
              <a:solidFill>
                <a:srgbClr val="FF8585">
                  <a:alpha val="3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900">
                    <a:solidFill>
                      <a:schemeClr val="tx1"/>
                    </a:solidFill>
                    <a:latin typeface="Arial" panose="020B0604020202020204" pitchFamily="34" charset="0"/>
                    <a:cs typeface="Arial" panose="020B0604020202020204" pitchFamily="34" charset="0"/>
                  </a:rPr>
                  <a:t>senkr. </a:t>
                </a:r>
                <a:r>
                  <a:rPr lang="de-DE" sz="1900" dirty="0">
                    <a:solidFill>
                      <a:schemeClr val="tx1"/>
                    </a:solidFill>
                    <a:latin typeface="Arial" panose="020B0604020202020204" pitchFamily="34" charset="0"/>
                    <a:cs typeface="Arial" panose="020B0604020202020204" pitchFamily="34" charset="0"/>
                  </a:rPr>
                  <a:t>Asymptote(</a:t>
                </a:r>
                <a:r>
                  <a:rPr lang="de-DE" sz="1900">
                    <a:solidFill>
                      <a:schemeClr val="tx1"/>
                    </a:solidFill>
                    <a:latin typeface="Arial" panose="020B0604020202020204" pitchFamily="34" charset="0"/>
                    <a:cs typeface="Arial" panose="020B0604020202020204" pitchFamily="34" charset="0"/>
                  </a:rPr>
                  <a:t>n)</a:t>
                </a:r>
              </a:p>
              <a:p>
                <a:pPr algn="ctr"/>
                <a14:m>
                  <m:oMathPara xmlns:m="http://schemas.openxmlformats.org/officeDocument/2006/math">
                    <m:oMathParaPr>
                      <m:jc m:val="centerGroup"/>
                    </m:oMathParaPr>
                    <m:oMath xmlns:m="http://schemas.openxmlformats.org/officeDocument/2006/math">
                      <m:r>
                        <m:rPr>
                          <m:nor/>
                        </m:rPr>
                        <a:rPr lang="de-DE" sz="1900" b="0" i="0" smtClean="0">
                          <a:solidFill>
                            <a:schemeClr val="tx1"/>
                          </a:solidFill>
                          <a:latin typeface="Arial" panose="020B0604020202020204" pitchFamily="34" charset="0"/>
                          <a:cs typeface="Arial" panose="020B0604020202020204" pitchFamily="34" charset="0"/>
                        </a:rPr>
                        <m:t>x</m:t>
                      </m:r>
                      <m:r>
                        <m:rPr>
                          <m:nor/>
                        </m:rPr>
                        <a:rPr lang="de-DE" sz="1900" b="0" i="0" smtClean="0">
                          <a:solidFill>
                            <a:schemeClr val="tx1"/>
                          </a:solidFill>
                          <a:latin typeface="Arial" panose="020B0604020202020204" pitchFamily="34" charset="0"/>
                          <a:cs typeface="Arial" panose="020B0604020202020204" pitchFamily="34" charset="0"/>
                        </a:rPr>
                        <m:t> = </m:t>
                      </m:r>
                      <m:r>
                        <m:rPr>
                          <m:nor/>
                        </m:rPr>
                        <a:rPr lang="de-DE" sz="1900" b="0" i="0" smtClean="0">
                          <a:solidFill>
                            <a:schemeClr val="tx1"/>
                          </a:solidFill>
                          <a:latin typeface="Arial" panose="020B0604020202020204" pitchFamily="34" charset="0"/>
                          <a:cs typeface="Arial" panose="020B0604020202020204" pitchFamily="34" charset="0"/>
                        </a:rPr>
                        <m:t>b</m:t>
                      </m:r>
                    </m:oMath>
                  </m:oMathPara>
                </a14:m>
                <a:endParaRPr lang="de-DE" sz="1900" dirty="0">
                  <a:solidFill>
                    <a:schemeClr val="tx1"/>
                  </a:solidFill>
                  <a:latin typeface="Arial" panose="020B0604020202020204" pitchFamily="34" charset="0"/>
                  <a:cs typeface="Arial" panose="020B0604020202020204" pitchFamily="34" charset="0"/>
                </a:endParaRPr>
              </a:p>
            </p:txBody>
          </p:sp>
        </mc:Choice>
        <mc:Fallback xmlns="">
          <p:sp>
            <p:nvSpPr>
              <p:cNvPr id="3" name="Rechteck 2">
                <a:extLst>
                  <a:ext uri="{FF2B5EF4-FFF2-40B4-BE49-F238E27FC236}">
                    <a16:creationId xmlns:a16="http://schemas.microsoft.com/office/drawing/2014/main" id="{D14560A5-A479-842A-BF56-A0A36318D1FB}"/>
                  </a:ext>
                </a:extLst>
              </p:cNvPr>
              <p:cNvSpPr>
                <a:spLocks noRot="1" noChangeAspect="1" noMove="1" noResize="1" noEditPoints="1" noAdjustHandles="1" noChangeArrowheads="1" noChangeShapeType="1" noTextEdit="1"/>
              </p:cNvSpPr>
              <p:nvPr/>
            </p:nvSpPr>
            <p:spPr>
              <a:xfrm>
                <a:off x="6163200" y="6040800"/>
                <a:ext cx="2880000" cy="684000"/>
              </a:xfrm>
              <a:prstGeom prst="rect">
                <a:avLst/>
              </a:prstGeom>
              <a:blipFill>
                <a:blip r:embed="rId21"/>
                <a:stretch>
                  <a:fillRect t="-3509"/>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 name="Rechteck 3">
                <a:extLst>
                  <a:ext uri="{FF2B5EF4-FFF2-40B4-BE49-F238E27FC236}">
                    <a16:creationId xmlns:a16="http://schemas.microsoft.com/office/drawing/2014/main" id="{66208B60-3669-020D-1232-ECCB706CECF2}"/>
                  </a:ext>
                </a:extLst>
              </p:cNvPr>
              <p:cNvSpPr/>
              <p:nvPr/>
            </p:nvSpPr>
            <p:spPr>
              <a:xfrm>
                <a:off x="6163200" y="5356800"/>
                <a:ext cx="2880000" cy="684000"/>
              </a:xfrm>
              <a:prstGeom prst="rect">
                <a:avLst/>
              </a:prstGeom>
              <a:solidFill>
                <a:srgbClr val="FF8585">
                  <a:alpha val="3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900">
                    <a:solidFill>
                      <a:schemeClr val="tx1"/>
                    </a:solidFill>
                    <a:latin typeface="Arial" panose="020B0604020202020204" pitchFamily="34" charset="0"/>
                    <a:cs typeface="Arial" panose="020B0604020202020204" pitchFamily="34" charset="0"/>
                  </a:rPr>
                  <a:t>waagr. Asymptote</a:t>
                </a:r>
              </a:p>
              <a:p>
                <a:pPr algn="ctr"/>
                <a14:m>
                  <m:oMathPara xmlns:m="http://schemas.openxmlformats.org/officeDocument/2006/math">
                    <m:oMathParaPr>
                      <m:jc m:val="centerGroup"/>
                    </m:oMathParaPr>
                    <m:oMath xmlns:m="http://schemas.openxmlformats.org/officeDocument/2006/math">
                      <m:r>
                        <m:rPr>
                          <m:nor/>
                        </m:rPr>
                        <a:rPr lang="de-DE" sz="1900" b="0" i="0" smtClean="0">
                          <a:solidFill>
                            <a:schemeClr val="tx1"/>
                          </a:solidFill>
                          <a:latin typeface="Arial" panose="020B0604020202020204" pitchFamily="34" charset="0"/>
                          <a:cs typeface="Arial" panose="020B0604020202020204" pitchFamily="34" charset="0"/>
                        </a:rPr>
                        <m:t>y</m:t>
                      </m:r>
                      <m:r>
                        <m:rPr>
                          <m:nor/>
                        </m:rPr>
                        <a:rPr lang="de-DE" sz="1900" b="0" i="0" smtClean="0">
                          <a:solidFill>
                            <a:schemeClr val="tx1"/>
                          </a:solidFill>
                          <a:latin typeface="Arial" panose="020B0604020202020204" pitchFamily="34" charset="0"/>
                          <a:cs typeface="Arial" panose="020B0604020202020204" pitchFamily="34" charset="0"/>
                        </a:rPr>
                        <m:t> = </m:t>
                      </m:r>
                      <m:r>
                        <m:rPr>
                          <m:nor/>
                        </m:rPr>
                        <a:rPr lang="de-DE" sz="1900" b="0" i="0" smtClean="0">
                          <a:solidFill>
                            <a:schemeClr val="tx1"/>
                          </a:solidFill>
                          <a:latin typeface="Arial" panose="020B0604020202020204" pitchFamily="34" charset="0"/>
                          <a:cs typeface="Arial" panose="020B0604020202020204" pitchFamily="34" charset="0"/>
                        </a:rPr>
                        <m:t>a</m:t>
                      </m:r>
                    </m:oMath>
                  </m:oMathPara>
                </a14:m>
                <a:endParaRPr lang="de-DE" sz="1900" dirty="0">
                  <a:solidFill>
                    <a:schemeClr val="tx1"/>
                  </a:solidFill>
                  <a:latin typeface="Arial" panose="020B0604020202020204" pitchFamily="34" charset="0"/>
                  <a:cs typeface="Arial" panose="020B0604020202020204" pitchFamily="34" charset="0"/>
                </a:endParaRPr>
              </a:p>
            </p:txBody>
          </p:sp>
        </mc:Choice>
        <mc:Fallback xmlns="">
          <p:sp>
            <p:nvSpPr>
              <p:cNvPr id="4" name="Rechteck 3">
                <a:extLst>
                  <a:ext uri="{FF2B5EF4-FFF2-40B4-BE49-F238E27FC236}">
                    <a16:creationId xmlns:a16="http://schemas.microsoft.com/office/drawing/2014/main" id="{66208B60-3669-020D-1232-ECCB706CECF2}"/>
                  </a:ext>
                </a:extLst>
              </p:cNvPr>
              <p:cNvSpPr>
                <a:spLocks noRot="1" noChangeAspect="1" noMove="1" noResize="1" noEditPoints="1" noAdjustHandles="1" noChangeArrowheads="1" noChangeShapeType="1" noTextEdit="1"/>
              </p:cNvSpPr>
              <p:nvPr/>
            </p:nvSpPr>
            <p:spPr>
              <a:xfrm>
                <a:off x="6163200" y="5356800"/>
                <a:ext cx="2880000" cy="684000"/>
              </a:xfrm>
              <a:prstGeom prst="rect">
                <a:avLst/>
              </a:prstGeom>
              <a:blipFill>
                <a:blip r:embed="rId22"/>
                <a:stretch>
                  <a:fillRect t="-3509" b="-3509"/>
                </a:stretch>
              </a:blipFill>
              <a:ln>
                <a:solidFill>
                  <a:schemeClr val="tx1"/>
                </a:solidFill>
              </a:ln>
            </p:spPr>
            <p:txBody>
              <a:bodyPr/>
              <a:lstStyle/>
              <a:p>
                <a:r>
                  <a:rPr lang="de-DE">
                    <a:noFill/>
                  </a:rPr>
                  <a:t> </a:t>
                </a:r>
              </a:p>
            </p:txBody>
          </p:sp>
        </mc:Fallback>
      </mc:AlternateContent>
      <p:sp>
        <p:nvSpPr>
          <p:cNvPr id="5" name="Textfeld 4">
            <a:extLst>
              <a:ext uri="{FF2B5EF4-FFF2-40B4-BE49-F238E27FC236}">
                <a16:creationId xmlns:a16="http://schemas.microsoft.com/office/drawing/2014/main" id="{7CC9FDDA-3043-49EE-31F0-4D6D9A1044BA}"/>
              </a:ext>
            </a:extLst>
          </p:cNvPr>
          <p:cNvSpPr txBox="1"/>
          <p:nvPr/>
        </p:nvSpPr>
        <p:spPr>
          <a:xfrm>
            <a:off x="133200" y="5295391"/>
            <a:ext cx="6625819" cy="815608"/>
          </a:xfrm>
          <a:prstGeom prst="rect">
            <a:avLst/>
          </a:prstGeom>
          <a:noFill/>
        </p:spPr>
        <p:txBody>
          <a:bodyPr wrap="square" lIns="0" tIns="0" rIns="0" bIns="0" rtlCol="0">
            <a:spAutoFit/>
          </a:bodyPr>
          <a:lstStyle/>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waagrechte Asymptote: </a:t>
            </a:r>
            <a:r>
              <a:rPr lang="de-DE" sz="2400">
                <a:solidFill>
                  <a:srgbClr val="9933FF"/>
                </a:solidFill>
                <a:latin typeface="Arial" panose="020B0604020202020204" pitchFamily="34" charset="0"/>
                <a:cs typeface="Arial" panose="020B0604020202020204" pitchFamily="34" charset="0"/>
              </a:rPr>
              <a:t>y = 2</a:t>
            </a:r>
          </a:p>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senkrechte Asymptoten: </a:t>
            </a:r>
            <a:r>
              <a:rPr lang="de-DE" sz="2400">
                <a:solidFill>
                  <a:srgbClr val="00B050"/>
                </a:solidFill>
                <a:latin typeface="Arial" panose="020B0604020202020204" pitchFamily="34" charset="0"/>
                <a:cs typeface="Arial" panose="020B0604020202020204" pitchFamily="34" charset="0"/>
              </a:rPr>
              <a:t>x = −5</a:t>
            </a:r>
            <a:r>
              <a:rPr lang="de-DE" sz="2400">
                <a:latin typeface="Arial" panose="020B0604020202020204" pitchFamily="34" charset="0"/>
                <a:cs typeface="Arial" panose="020B0604020202020204" pitchFamily="34" charset="0"/>
              </a:rPr>
              <a:t>; </a:t>
            </a:r>
            <a:r>
              <a:rPr lang="de-DE" sz="2400">
                <a:solidFill>
                  <a:srgbClr val="00B050"/>
                </a:solidFill>
                <a:latin typeface="Arial" panose="020B0604020202020204" pitchFamily="34" charset="0"/>
                <a:cs typeface="Arial" panose="020B0604020202020204" pitchFamily="34" charset="0"/>
              </a:rPr>
              <a:t>x = 6</a:t>
            </a:r>
            <a:endParaRPr lang="de-DE"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856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60A378BE-78D2-F00A-E1AF-73130C404617}"/>
              </a:ext>
            </a:extLst>
          </p:cNvPr>
          <p:cNvSpPr/>
          <p:nvPr/>
        </p:nvSpPr>
        <p:spPr>
          <a:xfrm>
            <a:off x="3513970" y="5279364"/>
            <a:ext cx="765799" cy="414266"/>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DF7D0F13-7365-17F8-5CA4-9D5110FE2B84}"/>
              </a:ext>
            </a:extLst>
          </p:cNvPr>
          <p:cNvGrpSpPr/>
          <p:nvPr/>
        </p:nvGrpSpPr>
        <p:grpSpPr>
          <a:xfrm>
            <a:off x="133199" y="1332989"/>
            <a:ext cx="6625819" cy="1708160"/>
            <a:chOff x="211470" y="1332989"/>
            <a:chExt cx="6625819" cy="1708160"/>
          </a:xfrm>
        </p:grpSpPr>
        <p:sp>
          <p:nvSpPr>
            <p:cNvPr id="20" name="Textfeld 19">
              <a:extLst>
                <a:ext uri="{FF2B5EF4-FFF2-40B4-BE49-F238E27FC236}">
                  <a16:creationId xmlns:a16="http://schemas.microsoft.com/office/drawing/2014/main" id="{00A98B12-3967-880E-C835-845B70E671E5}"/>
                </a:ext>
              </a:extLst>
            </p:cNvPr>
            <p:cNvSpPr txBox="1"/>
            <p:nvPr/>
          </p:nvSpPr>
          <p:spPr>
            <a:xfrm>
              <a:off x="211470" y="1332989"/>
              <a:ext cx="6625819" cy="1708160"/>
            </a:xfrm>
            <a:prstGeom prst="rect">
              <a:avLst/>
            </a:prstGeom>
            <a:noFill/>
          </p:spPr>
          <p:txBody>
            <a:bodyPr wrap="square" lIns="0" tIns="0" rIns="0" bIns="0" rtlCol="0">
              <a:spAutoFit/>
            </a:bodyPr>
            <a:lstStyle/>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 </a:t>
              </a:r>
            </a:p>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doppelte Nullstelle </a:t>
              </a:r>
              <a:r>
                <a:rPr lang="de-DE" sz="2400">
                  <a:solidFill>
                    <a:srgbClr val="FF0000"/>
                  </a:solidFill>
                  <a:latin typeface="Arial" panose="020B0604020202020204" pitchFamily="34" charset="0"/>
                  <a:cs typeface="Arial" panose="020B0604020202020204" pitchFamily="34" charset="0"/>
                </a:rPr>
                <a:t>x = 2</a:t>
              </a:r>
              <a:r>
                <a:rPr lang="de-DE" sz="2400">
                  <a:latin typeface="Arial" panose="020B0604020202020204" pitchFamily="34" charset="0"/>
                  <a:cs typeface="Arial" panose="020B0604020202020204" pitchFamily="34" charset="0"/>
                </a:rPr>
                <a:t> (ohne VZW)</a:t>
              </a:r>
            </a:p>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Schnittpunkt mit der y-Achse:</a:t>
              </a:r>
            </a:p>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einfache Polstellen </a:t>
              </a:r>
              <a:r>
                <a:rPr lang="de-DE" sz="2400">
                  <a:solidFill>
                    <a:srgbClr val="00B050"/>
                  </a:solidFill>
                  <a:latin typeface="Arial" panose="020B0604020202020204" pitchFamily="34" charset="0"/>
                  <a:cs typeface="Arial" panose="020B0604020202020204" pitchFamily="34" charset="0"/>
                </a:rPr>
                <a:t>x = −5</a:t>
              </a:r>
              <a:r>
                <a:rPr lang="de-DE" sz="2400">
                  <a:latin typeface="Arial" panose="020B0604020202020204" pitchFamily="34" charset="0"/>
                  <a:cs typeface="Arial" panose="020B0604020202020204" pitchFamily="34" charset="0"/>
                </a:rPr>
                <a:t> und </a:t>
              </a:r>
              <a:r>
                <a:rPr lang="de-DE" sz="2400">
                  <a:solidFill>
                    <a:srgbClr val="00B050"/>
                  </a:solidFill>
                  <a:latin typeface="Arial" panose="020B0604020202020204" pitchFamily="34" charset="0"/>
                  <a:cs typeface="Arial" panose="020B0604020202020204" pitchFamily="34" charset="0"/>
                </a:rPr>
                <a:t>x = 6</a:t>
              </a:r>
              <a:r>
                <a:rPr lang="de-DE" sz="2400">
                  <a:latin typeface="Arial" panose="020B0604020202020204" pitchFamily="34" charset="0"/>
                  <a:cs typeface="Arial" panose="020B0604020202020204" pitchFamily="34" charset="0"/>
                </a:rPr>
                <a:t> (mit VZW)</a:t>
              </a:r>
              <a:endParaRPr lang="de-DE" sz="2400" dirty="0">
                <a:latin typeface="Arial" panose="020B0604020202020204" pitchFamily="34" charset="0"/>
                <a:cs typeface="Arial" panose="020B0604020202020204" pitchFamily="34" charset="0"/>
              </a:endParaRPr>
            </a:p>
          </p:txBody>
        </p:sp>
        <p:graphicFrame>
          <p:nvGraphicFramePr>
            <p:cNvPr id="21" name="Objekt 20">
              <a:extLst>
                <a:ext uri="{FF2B5EF4-FFF2-40B4-BE49-F238E27FC236}">
                  <a16:creationId xmlns:a16="http://schemas.microsoft.com/office/drawing/2014/main" id="{F0354C73-A138-D0B3-DE01-37067EE98181}"/>
                </a:ext>
              </a:extLst>
            </p:cNvPr>
            <p:cNvGraphicFramePr>
              <a:graphicFrameLocks noChangeAspect="1"/>
            </p:cNvGraphicFramePr>
            <p:nvPr/>
          </p:nvGraphicFramePr>
          <p:xfrm>
            <a:off x="382775" y="1336581"/>
            <a:ext cx="1793574" cy="431800"/>
          </p:xfrm>
          <a:graphic>
            <a:graphicData uri="http://schemas.openxmlformats.org/presentationml/2006/ole">
              <mc:AlternateContent xmlns:mc="http://schemas.openxmlformats.org/markup-compatibility/2006">
                <mc:Choice xmlns:v="urn:schemas-microsoft-com:vml" Requires="v">
                  <p:oleObj spid="_x0000_s11266" name="Equation" r:id="rId4" imgW="1891581" imgH="431295" progId="Equation.DSMT4">
                    <p:embed/>
                  </p:oleObj>
                </mc:Choice>
                <mc:Fallback>
                  <p:oleObj name="Equation" r:id="rId4" imgW="1891581" imgH="431295" progId="Equation.DSMT4">
                    <p:embed/>
                    <p:pic>
                      <p:nvPicPr>
                        <p:cNvPr id="21" name="Objekt 20">
                          <a:extLst>
                            <a:ext uri="{FF2B5EF4-FFF2-40B4-BE49-F238E27FC236}">
                              <a16:creationId xmlns:a16="http://schemas.microsoft.com/office/drawing/2014/main" id="{F0354C73-A138-D0B3-DE01-37067EE98181}"/>
                            </a:ext>
                          </a:extLst>
                        </p:cNvPr>
                        <p:cNvPicPr/>
                        <p:nvPr/>
                      </p:nvPicPr>
                      <p:blipFill>
                        <a:blip r:embed="rId5"/>
                        <a:stretch>
                          <a:fillRect/>
                        </a:stretch>
                      </p:blipFill>
                      <p:spPr>
                        <a:xfrm>
                          <a:off x="382775" y="1336581"/>
                          <a:ext cx="1793574" cy="431800"/>
                        </a:xfrm>
                        <a:prstGeom prst="rect">
                          <a:avLst/>
                        </a:prstGeom>
                      </p:spPr>
                    </p:pic>
                  </p:oleObj>
                </mc:Fallback>
              </mc:AlternateContent>
            </a:graphicData>
          </a:graphic>
        </p:graphicFrame>
        <p:graphicFrame>
          <p:nvGraphicFramePr>
            <p:cNvPr id="22" name="Objekt 21">
              <a:extLst>
                <a:ext uri="{FF2B5EF4-FFF2-40B4-BE49-F238E27FC236}">
                  <a16:creationId xmlns:a16="http://schemas.microsoft.com/office/drawing/2014/main" id="{6D4A840A-D7F5-D0D3-8157-D56BF3555C83}"/>
                </a:ext>
              </a:extLst>
            </p:cNvPr>
            <p:cNvGraphicFramePr>
              <a:graphicFrameLocks noChangeAspect="1"/>
            </p:cNvGraphicFramePr>
            <p:nvPr>
              <p:extLst>
                <p:ext uri="{D42A27DB-BD31-4B8C-83A1-F6EECF244321}">
                  <p14:modId xmlns:p14="http://schemas.microsoft.com/office/powerpoint/2010/main" val="1549857415"/>
                </p:ext>
              </p:extLst>
            </p:nvPr>
          </p:nvGraphicFramePr>
          <p:xfrm>
            <a:off x="4459771" y="2120900"/>
            <a:ext cx="1549400" cy="635000"/>
          </p:xfrm>
          <a:graphic>
            <a:graphicData uri="http://schemas.openxmlformats.org/presentationml/2006/ole">
              <mc:AlternateContent xmlns:mc="http://schemas.openxmlformats.org/markup-compatibility/2006">
                <mc:Choice xmlns:v="urn:schemas-microsoft-com:vml" Requires="v">
                  <p:oleObj spid="_x0000_s11267" name="Equation" r:id="rId6" imgW="1549080" imgH="634680" progId="Equation.DSMT4">
                    <p:embed/>
                  </p:oleObj>
                </mc:Choice>
                <mc:Fallback>
                  <p:oleObj name="Equation" r:id="rId6" imgW="1549080" imgH="634680" progId="Equation.DSMT4">
                    <p:embed/>
                    <p:pic>
                      <p:nvPicPr>
                        <p:cNvPr id="22" name="Objekt 21">
                          <a:extLst>
                            <a:ext uri="{FF2B5EF4-FFF2-40B4-BE49-F238E27FC236}">
                              <a16:creationId xmlns:a16="http://schemas.microsoft.com/office/drawing/2014/main" id="{6D4A840A-D7F5-D0D3-8157-D56BF3555C83}"/>
                            </a:ext>
                          </a:extLst>
                        </p:cNvPr>
                        <p:cNvPicPr/>
                        <p:nvPr/>
                      </p:nvPicPr>
                      <p:blipFill>
                        <a:blip r:embed="rId7"/>
                        <a:stretch>
                          <a:fillRect/>
                        </a:stretch>
                      </p:blipFill>
                      <p:spPr>
                        <a:xfrm>
                          <a:off x="4459771" y="2120900"/>
                          <a:ext cx="1549400" cy="635000"/>
                        </a:xfrm>
                        <a:prstGeom prst="rect">
                          <a:avLst/>
                        </a:prstGeom>
                      </p:spPr>
                    </p:pic>
                  </p:oleObj>
                </mc:Fallback>
              </mc:AlternateContent>
            </a:graphicData>
          </a:graphic>
        </p:graphicFrame>
      </p:grpSp>
      <p:graphicFrame>
        <p:nvGraphicFramePr>
          <p:cNvPr id="23" name="Objekt 22">
            <a:extLst>
              <a:ext uri="{FF2B5EF4-FFF2-40B4-BE49-F238E27FC236}">
                <a16:creationId xmlns:a16="http://schemas.microsoft.com/office/drawing/2014/main" id="{12CB3034-FB86-8D3B-869D-3621852527DE}"/>
              </a:ext>
            </a:extLst>
          </p:cNvPr>
          <p:cNvGraphicFramePr>
            <a:graphicFrameLocks noChangeAspect="1"/>
          </p:cNvGraphicFramePr>
          <p:nvPr/>
        </p:nvGraphicFramePr>
        <p:xfrm>
          <a:off x="306000" y="3153600"/>
          <a:ext cx="2311400" cy="584200"/>
        </p:xfrm>
        <a:graphic>
          <a:graphicData uri="http://schemas.openxmlformats.org/presentationml/2006/ole">
            <mc:AlternateContent xmlns:mc="http://schemas.openxmlformats.org/markup-compatibility/2006">
              <mc:Choice xmlns:v="urn:schemas-microsoft-com:vml" Requires="v">
                <p:oleObj spid="_x0000_s11268" name="Equation" r:id="rId8" imgW="2311200" imgH="583920" progId="Equation.DSMT4">
                  <p:embed/>
                </p:oleObj>
              </mc:Choice>
              <mc:Fallback>
                <p:oleObj name="Equation" r:id="rId8" imgW="2311200" imgH="583920" progId="Equation.DSMT4">
                  <p:embed/>
                  <p:pic>
                    <p:nvPicPr>
                      <p:cNvPr id="23" name="Objekt 22">
                        <a:extLst>
                          <a:ext uri="{FF2B5EF4-FFF2-40B4-BE49-F238E27FC236}">
                            <a16:creationId xmlns:a16="http://schemas.microsoft.com/office/drawing/2014/main" id="{12CB3034-FB86-8D3B-869D-3621852527DE}"/>
                          </a:ext>
                        </a:extLst>
                      </p:cNvPr>
                      <p:cNvPicPr/>
                      <p:nvPr/>
                    </p:nvPicPr>
                    <p:blipFill>
                      <a:blip r:embed="rId9"/>
                      <a:stretch>
                        <a:fillRect/>
                      </a:stretch>
                    </p:blipFill>
                    <p:spPr>
                      <a:xfrm>
                        <a:off x="306000" y="3153600"/>
                        <a:ext cx="2311400" cy="584200"/>
                      </a:xfrm>
                      <a:prstGeom prst="rect">
                        <a:avLst/>
                      </a:prstGeom>
                    </p:spPr>
                  </p:pic>
                </p:oleObj>
              </mc:Fallback>
            </mc:AlternateContent>
          </a:graphicData>
        </a:graphic>
      </p:graphicFrame>
      <p:graphicFrame>
        <p:nvGraphicFramePr>
          <p:cNvPr id="24" name="Objekt 23">
            <a:extLst>
              <a:ext uri="{FF2B5EF4-FFF2-40B4-BE49-F238E27FC236}">
                <a16:creationId xmlns:a16="http://schemas.microsoft.com/office/drawing/2014/main" id="{0214393C-EFD0-57CB-46AA-27CB83E96575}"/>
              </a:ext>
            </a:extLst>
          </p:cNvPr>
          <p:cNvGraphicFramePr>
            <a:graphicFrameLocks noChangeAspect="1"/>
          </p:cNvGraphicFramePr>
          <p:nvPr/>
        </p:nvGraphicFramePr>
        <p:xfrm>
          <a:off x="306000" y="3873600"/>
          <a:ext cx="2324100" cy="584200"/>
        </p:xfrm>
        <a:graphic>
          <a:graphicData uri="http://schemas.openxmlformats.org/presentationml/2006/ole">
            <mc:AlternateContent xmlns:mc="http://schemas.openxmlformats.org/markup-compatibility/2006">
              <mc:Choice xmlns:v="urn:schemas-microsoft-com:vml" Requires="v">
                <p:oleObj spid="_x0000_s11269" name="Equation" r:id="rId10" imgW="2323800" imgH="583920" progId="Equation.DSMT4">
                  <p:embed/>
                </p:oleObj>
              </mc:Choice>
              <mc:Fallback>
                <p:oleObj name="Equation" r:id="rId10" imgW="2323800" imgH="583920" progId="Equation.DSMT4">
                  <p:embed/>
                  <p:pic>
                    <p:nvPicPr>
                      <p:cNvPr id="24" name="Objekt 23">
                        <a:extLst>
                          <a:ext uri="{FF2B5EF4-FFF2-40B4-BE49-F238E27FC236}">
                            <a16:creationId xmlns:a16="http://schemas.microsoft.com/office/drawing/2014/main" id="{0214393C-EFD0-57CB-46AA-27CB83E96575}"/>
                          </a:ext>
                        </a:extLst>
                      </p:cNvPr>
                      <p:cNvPicPr/>
                      <p:nvPr/>
                    </p:nvPicPr>
                    <p:blipFill>
                      <a:blip r:embed="rId11"/>
                      <a:stretch>
                        <a:fillRect/>
                      </a:stretch>
                    </p:blipFill>
                    <p:spPr>
                      <a:xfrm>
                        <a:off x="306000" y="3873600"/>
                        <a:ext cx="2324100" cy="584200"/>
                      </a:xfrm>
                      <a:prstGeom prst="rect">
                        <a:avLst/>
                      </a:prstGeom>
                    </p:spPr>
                  </p:pic>
                </p:oleObj>
              </mc:Fallback>
            </mc:AlternateContent>
          </a:graphicData>
        </a:graphic>
      </p:graphicFrame>
      <p:graphicFrame>
        <p:nvGraphicFramePr>
          <p:cNvPr id="25" name="Objekt 24">
            <a:extLst>
              <a:ext uri="{FF2B5EF4-FFF2-40B4-BE49-F238E27FC236}">
                <a16:creationId xmlns:a16="http://schemas.microsoft.com/office/drawing/2014/main" id="{1E7E2BAE-418B-3643-153D-4F7C13DCD879}"/>
              </a:ext>
            </a:extLst>
          </p:cNvPr>
          <p:cNvGraphicFramePr>
            <a:graphicFrameLocks noChangeAspect="1"/>
          </p:cNvGraphicFramePr>
          <p:nvPr/>
        </p:nvGraphicFramePr>
        <p:xfrm>
          <a:off x="3402000" y="3154977"/>
          <a:ext cx="2171700" cy="584200"/>
        </p:xfrm>
        <a:graphic>
          <a:graphicData uri="http://schemas.openxmlformats.org/presentationml/2006/ole">
            <mc:AlternateContent xmlns:mc="http://schemas.openxmlformats.org/markup-compatibility/2006">
              <mc:Choice xmlns:v="urn:schemas-microsoft-com:vml" Requires="v">
                <p:oleObj spid="_x0000_s11270" name="Equation" r:id="rId12" imgW="2171520" imgH="583920" progId="Equation.DSMT4">
                  <p:embed/>
                </p:oleObj>
              </mc:Choice>
              <mc:Fallback>
                <p:oleObj name="Equation" r:id="rId12" imgW="2171520" imgH="583920" progId="Equation.DSMT4">
                  <p:embed/>
                  <p:pic>
                    <p:nvPicPr>
                      <p:cNvPr id="25" name="Objekt 24">
                        <a:extLst>
                          <a:ext uri="{FF2B5EF4-FFF2-40B4-BE49-F238E27FC236}">
                            <a16:creationId xmlns:a16="http://schemas.microsoft.com/office/drawing/2014/main" id="{1E7E2BAE-418B-3643-153D-4F7C13DCD879}"/>
                          </a:ext>
                        </a:extLst>
                      </p:cNvPr>
                      <p:cNvPicPr/>
                      <p:nvPr/>
                    </p:nvPicPr>
                    <p:blipFill>
                      <a:blip r:embed="rId13"/>
                      <a:stretch>
                        <a:fillRect/>
                      </a:stretch>
                    </p:blipFill>
                    <p:spPr>
                      <a:xfrm>
                        <a:off x="3402000" y="3154977"/>
                        <a:ext cx="2171700" cy="584200"/>
                      </a:xfrm>
                      <a:prstGeom prst="rect">
                        <a:avLst/>
                      </a:prstGeom>
                    </p:spPr>
                  </p:pic>
                </p:oleObj>
              </mc:Fallback>
            </mc:AlternateContent>
          </a:graphicData>
        </a:graphic>
      </p:graphicFrame>
      <p:graphicFrame>
        <p:nvGraphicFramePr>
          <p:cNvPr id="26" name="Objekt 25">
            <a:extLst>
              <a:ext uri="{FF2B5EF4-FFF2-40B4-BE49-F238E27FC236}">
                <a16:creationId xmlns:a16="http://schemas.microsoft.com/office/drawing/2014/main" id="{7DE2F9EE-2B39-515E-521A-7037607BDFEB}"/>
              </a:ext>
            </a:extLst>
          </p:cNvPr>
          <p:cNvGraphicFramePr>
            <a:graphicFrameLocks noChangeAspect="1"/>
          </p:cNvGraphicFramePr>
          <p:nvPr/>
        </p:nvGraphicFramePr>
        <p:xfrm>
          <a:off x="3402000" y="3873500"/>
          <a:ext cx="2184400" cy="584200"/>
        </p:xfrm>
        <a:graphic>
          <a:graphicData uri="http://schemas.openxmlformats.org/presentationml/2006/ole">
            <mc:AlternateContent xmlns:mc="http://schemas.openxmlformats.org/markup-compatibility/2006">
              <mc:Choice xmlns:v="urn:schemas-microsoft-com:vml" Requires="v">
                <p:oleObj spid="_x0000_s11271" name="Equation" r:id="rId14" imgW="2184120" imgH="583920" progId="Equation.DSMT4">
                  <p:embed/>
                </p:oleObj>
              </mc:Choice>
              <mc:Fallback>
                <p:oleObj name="Equation" r:id="rId14" imgW="2184120" imgH="583920" progId="Equation.DSMT4">
                  <p:embed/>
                  <p:pic>
                    <p:nvPicPr>
                      <p:cNvPr id="26" name="Objekt 25">
                        <a:extLst>
                          <a:ext uri="{FF2B5EF4-FFF2-40B4-BE49-F238E27FC236}">
                            <a16:creationId xmlns:a16="http://schemas.microsoft.com/office/drawing/2014/main" id="{7DE2F9EE-2B39-515E-521A-7037607BDFEB}"/>
                          </a:ext>
                        </a:extLst>
                      </p:cNvPr>
                      <p:cNvPicPr/>
                      <p:nvPr/>
                    </p:nvPicPr>
                    <p:blipFill>
                      <a:blip r:embed="rId15"/>
                      <a:stretch>
                        <a:fillRect/>
                      </a:stretch>
                    </p:blipFill>
                    <p:spPr>
                      <a:xfrm>
                        <a:off x="3402000" y="3873500"/>
                        <a:ext cx="2184400" cy="584200"/>
                      </a:xfrm>
                      <a:prstGeom prst="rect">
                        <a:avLst/>
                      </a:prstGeom>
                    </p:spPr>
                  </p:pic>
                </p:oleObj>
              </mc:Fallback>
            </mc:AlternateContent>
          </a:graphicData>
        </a:graphic>
      </p:graphicFrame>
      <p:sp>
        <p:nvSpPr>
          <p:cNvPr id="45" name="Titel 1">
            <a:extLst>
              <a:ext uri="{FF2B5EF4-FFF2-40B4-BE49-F238E27FC236}">
                <a16:creationId xmlns:a16="http://schemas.microsoft.com/office/drawing/2014/main" id="{EAD38B60-5EB2-D4BD-6473-02F3F0984F9E}"/>
              </a:ext>
            </a:extLst>
          </p:cNvPr>
          <p:cNvSpPr txBox="1">
            <a:spLocks/>
          </p:cNvSpPr>
          <p:nvPr/>
        </p:nvSpPr>
        <p:spPr>
          <a:xfrm>
            <a:off x="3528000" y="133200"/>
            <a:ext cx="5135217" cy="1425600"/>
          </a:xfrm>
          <a:prstGeom prst="rect">
            <a:avLst/>
          </a:prstGeom>
          <a:solidFill>
            <a:schemeClr val="bg1">
              <a:lumMod val="95000"/>
            </a:schemeClr>
          </a:solidFill>
          <a:ln>
            <a:solidFill>
              <a:schemeClr val="tx1"/>
            </a:solidFill>
          </a:ln>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de-DE" sz="2200" b="1" dirty="0">
                <a:latin typeface="Arial" panose="020B0604020202020204" pitchFamily="34" charset="0"/>
                <a:cs typeface="Arial" panose="020B0604020202020204" pitchFamily="34" charset="0"/>
              </a:rPr>
              <a:t>Untersuchung einfacher </a:t>
            </a:r>
            <a:r>
              <a:rPr lang="de-DE" sz="2200" b="1">
                <a:latin typeface="Arial" panose="020B0604020202020204" pitchFamily="34" charset="0"/>
                <a:cs typeface="Arial" panose="020B0604020202020204" pitchFamily="34" charset="0"/>
              </a:rPr>
              <a:t>gebrochen-rationaler Funktionen am Beispiel</a:t>
            </a:r>
          </a:p>
        </p:txBody>
      </p:sp>
      <p:graphicFrame>
        <p:nvGraphicFramePr>
          <p:cNvPr id="47" name="Objekt 46">
            <a:extLst>
              <a:ext uri="{FF2B5EF4-FFF2-40B4-BE49-F238E27FC236}">
                <a16:creationId xmlns:a16="http://schemas.microsoft.com/office/drawing/2014/main" id="{6898E420-48C8-5DED-A69A-1FB3AB8B6B31}"/>
              </a:ext>
            </a:extLst>
          </p:cNvPr>
          <p:cNvGraphicFramePr>
            <a:graphicFrameLocks noChangeAspect="1"/>
          </p:cNvGraphicFramePr>
          <p:nvPr/>
        </p:nvGraphicFramePr>
        <p:xfrm>
          <a:off x="4929188" y="790306"/>
          <a:ext cx="2311400" cy="749300"/>
        </p:xfrm>
        <a:graphic>
          <a:graphicData uri="http://schemas.openxmlformats.org/presentationml/2006/ole">
            <mc:AlternateContent xmlns:mc="http://schemas.openxmlformats.org/markup-compatibility/2006">
              <mc:Choice xmlns:v="urn:schemas-microsoft-com:vml" Requires="v">
                <p:oleObj spid="_x0000_s11272" name="Equation" r:id="rId16" imgW="2311200" imgH="749160" progId="Equation.DSMT4">
                  <p:embed/>
                </p:oleObj>
              </mc:Choice>
              <mc:Fallback>
                <p:oleObj name="Equation" r:id="rId16" imgW="2311200" imgH="749160" progId="Equation.DSMT4">
                  <p:embed/>
                  <p:pic>
                    <p:nvPicPr>
                      <p:cNvPr id="47" name="Objekt 46">
                        <a:extLst>
                          <a:ext uri="{FF2B5EF4-FFF2-40B4-BE49-F238E27FC236}">
                            <a16:creationId xmlns:a16="http://schemas.microsoft.com/office/drawing/2014/main" id="{6898E420-48C8-5DED-A69A-1FB3AB8B6B31}"/>
                          </a:ext>
                        </a:extLst>
                      </p:cNvPr>
                      <p:cNvPicPr/>
                      <p:nvPr/>
                    </p:nvPicPr>
                    <p:blipFill>
                      <a:blip r:embed="rId17"/>
                      <a:stretch>
                        <a:fillRect/>
                      </a:stretch>
                    </p:blipFill>
                    <p:spPr>
                      <a:xfrm>
                        <a:off x="4929188" y="790306"/>
                        <a:ext cx="2311400" cy="7493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9" name="Textfeld 48">
                <a:extLst>
                  <a:ext uri="{FF2B5EF4-FFF2-40B4-BE49-F238E27FC236}">
                    <a16:creationId xmlns:a16="http://schemas.microsoft.com/office/drawing/2014/main" id="{80237108-295A-79D8-B3FA-46C59602871F}"/>
                  </a:ext>
                </a:extLst>
              </p:cNvPr>
              <p:cNvSpPr txBox="1"/>
              <p:nvPr/>
            </p:nvSpPr>
            <p:spPr>
              <a:xfrm>
                <a:off x="133200" y="4567955"/>
                <a:ext cx="6625819" cy="369332"/>
              </a:xfrm>
              <a:prstGeom prst="rect">
                <a:avLst/>
              </a:prstGeom>
              <a:noFill/>
            </p:spPr>
            <p:txBody>
              <a:bodyPr wrap="square" lIns="0" tIns="0" rIns="0" bIns="0" rtlCol="0">
                <a:spAutoFit/>
              </a:bodyPr>
              <a:lstStyle/>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Verhalten für </a:t>
                </a:r>
                <a14:m>
                  <m:oMath xmlns:m="http://schemas.openxmlformats.org/officeDocument/2006/math">
                    <m:r>
                      <m:rPr>
                        <m:nor/>
                      </m:rPr>
                      <a:rPr lang="de-DE" sz="2400" i="0">
                        <a:latin typeface="Arial" panose="020B0604020202020204" pitchFamily="34" charset="0"/>
                        <a:cs typeface="Arial" panose="020B0604020202020204" pitchFamily="34" charset="0"/>
                      </a:rPr>
                      <m:t>x</m:t>
                    </m:r>
                    <m:r>
                      <m:rPr>
                        <m:nor/>
                      </m:rPr>
                      <a:rPr lang="de-DE" sz="2400" b="0" i="0" smtClean="0">
                        <a:latin typeface="Arial" panose="020B0604020202020204" pitchFamily="34" charset="0"/>
                        <a:cs typeface="Arial" panose="020B0604020202020204" pitchFamily="34" charset="0"/>
                      </a:rPr>
                      <m:t> </m:t>
                    </m:r>
                    <m:r>
                      <m:rPr>
                        <m:nor/>
                      </m:rPr>
                      <a:rPr lang="de-DE" sz="2400" i="0">
                        <a:latin typeface="Arial" panose="020B0604020202020204" pitchFamily="34" charset="0"/>
                        <a:ea typeface="Cambria Math" panose="02040503050406030204" pitchFamily="18" charset="0"/>
                        <a:cs typeface="Arial" panose="020B0604020202020204" pitchFamily="34" charset="0"/>
                      </a:rPr>
                      <m:t>→</m:t>
                    </m:r>
                    <m:r>
                      <m:rPr>
                        <m:nor/>
                      </m:rPr>
                      <a:rPr lang="de-DE" sz="2400" b="0" i="0" smtClean="0">
                        <a:latin typeface="Arial" panose="020B0604020202020204" pitchFamily="34" charset="0"/>
                        <a:ea typeface="Cambria Math" panose="02040503050406030204" pitchFamily="18" charset="0"/>
                        <a:cs typeface="Arial" panose="020B0604020202020204" pitchFamily="34" charset="0"/>
                      </a:rPr>
                      <m:t> </m:t>
                    </m:r>
                    <m:r>
                      <m:rPr>
                        <m:nor/>
                      </m:rPr>
                      <a:rPr lang="de-DE" sz="2400" i="0">
                        <a:latin typeface="Arial" panose="020B0604020202020204" pitchFamily="34" charset="0"/>
                        <a:ea typeface="Cambria Math" panose="02040503050406030204" pitchFamily="18" charset="0"/>
                        <a:cs typeface="Arial" panose="020B0604020202020204" pitchFamily="34" charset="0"/>
                      </a:rPr>
                      <m:t>±</m:t>
                    </m:r>
                    <m:r>
                      <m:rPr>
                        <m:nor/>
                      </m:rPr>
                      <a:rPr lang="de-DE" sz="2400" i="0">
                        <a:latin typeface="Arial" panose="020B0604020202020204" pitchFamily="34" charset="0"/>
                        <a:ea typeface="Cambria Math" panose="02040503050406030204" pitchFamily="18" charset="0"/>
                        <a:cs typeface="Arial" panose="020B0604020202020204" pitchFamily="34" charset="0"/>
                      </a:rPr>
                      <m:t>∞</m:t>
                    </m:r>
                  </m:oMath>
                </a14:m>
                <a:r>
                  <a:rPr lang="de-DE" sz="2400">
                    <a:latin typeface="Arial" panose="020B0604020202020204" pitchFamily="34" charset="0"/>
                    <a:cs typeface="Arial" panose="020B0604020202020204" pitchFamily="34" charset="0"/>
                  </a:rPr>
                  <a:t>:</a:t>
                </a:r>
              </a:p>
            </p:txBody>
          </p:sp>
        </mc:Choice>
        <mc:Fallback xmlns="">
          <p:sp>
            <p:nvSpPr>
              <p:cNvPr id="49" name="Textfeld 48">
                <a:extLst>
                  <a:ext uri="{FF2B5EF4-FFF2-40B4-BE49-F238E27FC236}">
                    <a16:creationId xmlns:a16="http://schemas.microsoft.com/office/drawing/2014/main" id="{80237108-295A-79D8-B3FA-46C59602871F}"/>
                  </a:ext>
                </a:extLst>
              </p:cNvPr>
              <p:cNvSpPr txBox="1">
                <a:spLocks noRot="1" noChangeAspect="1" noMove="1" noResize="1" noEditPoints="1" noAdjustHandles="1" noChangeArrowheads="1" noChangeShapeType="1" noTextEdit="1"/>
              </p:cNvSpPr>
              <p:nvPr/>
            </p:nvSpPr>
            <p:spPr>
              <a:xfrm>
                <a:off x="133200" y="4567955"/>
                <a:ext cx="6625819" cy="369332"/>
              </a:xfrm>
              <a:prstGeom prst="rect">
                <a:avLst/>
              </a:prstGeom>
              <a:blipFill>
                <a:blip r:embed="rId18"/>
                <a:stretch>
                  <a:fillRect l="-2668" t="-22951" b="-50820"/>
                </a:stretch>
              </a:blipFill>
            </p:spPr>
            <p:txBody>
              <a:bodyPr/>
              <a:lstStyle/>
              <a:p>
                <a:r>
                  <a:rPr lang="de-DE">
                    <a:noFill/>
                  </a:rPr>
                  <a:t> </a:t>
                </a:r>
              </a:p>
            </p:txBody>
          </p:sp>
        </mc:Fallback>
      </mc:AlternateContent>
      <p:graphicFrame>
        <p:nvGraphicFramePr>
          <p:cNvPr id="52" name="Objekt 51">
            <a:extLst>
              <a:ext uri="{FF2B5EF4-FFF2-40B4-BE49-F238E27FC236}">
                <a16:creationId xmlns:a16="http://schemas.microsoft.com/office/drawing/2014/main" id="{F27F64FA-3EA0-D9B7-BEE9-598073E9AE7E}"/>
              </a:ext>
            </a:extLst>
          </p:cNvPr>
          <p:cNvGraphicFramePr>
            <a:graphicFrameLocks noChangeAspect="1"/>
          </p:cNvGraphicFramePr>
          <p:nvPr>
            <p:extLst>
              <p:ext uri="{D42A27DB-BD31-4B8C-83A1-F6EECF244321}">
                <p14:modId xmlns:p14="http://schemas.microsoft.com/office/powerpoint/2010/main" val="1012451053"/>
              </p:ext>
            </p:extLst>
          </p:nvPr>
        </p:nvGraphicFramePr>
        <p:xfrm>
          <a:off x="3333570" y="4572523"/>
          <a:ext cx="1841500" cy="584200"/>
        </p:xfrm>
        <a:graphic>
          <a:graphicData uri="http://schemas.openxmlformats.org/presentationml/2006/ole">
            <mc:AlternateContent xmlns:mc="http://schemas.openxmlformats.org/markup-compatibility/2006">
              <mc:Choice xmlns:v="urn:schemas-microsoft-com:vml" Requires="v">
                <p:oleObj spid="_x0000_s11273" name="Equation" r:id="rId19" imgW="1841400" imgH="583920" progId="Equation.DSMT4">
                  <p:embed/>
                </p:oleObj>
              </mc:Choice>
              <mc:Fallback>
                <p:oleObj name="Equation" r:id="rId19" imgW="1841400" imgH="583920" progId="Equation.DSMT4">
                  <p:embed/>
                  <p:pic>
                    <p:nvPicPr>
                      <p:cNvPr id="52" name="Objekt 51">
                        <a:extLst>
                          <a:ext uri="{FF2B5EF4-FFF2-40B4-BE49-F238E27FC236}">
                            <a16:creationId xmlns:a16="http://schemas.microsoft.com/office/drawing/2014/main" id="{F27F64FA-3EA0-D9B7-BEE9-598073E9AE7E}"/>
                          </a:ext>
                        </a:extLst>
                      </p:cNvPr>
                      <p:cNvPicPr/>
                      <p:nvPr/>
                    </p:nvPicPr>
                    <p:blipFill>
                      <a:blip r:embed="rId20"/>
                      <a:stretch>
                        <a:fillRect/>
                      </a:stretch>
                    </p:blipFill>
                    <p:spPr>
                      <a:xfrm>
                        <a:off x="3333570" y="4572523"/>
                        <a:ext cx="1841500" cy="584200"/>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7CC9FDDA-3043-49EE-31F0-4D6D9A1044BA}"/>
              </a:ext>
            </a:extLst>
          </p:cNvPr>
          <p:cNvSpPr txBox="1"/>
          <p:nvPr/>
        </p:nvSpPr>
        <p:spPr>
          <a:xfrm>
            <a:off x="133200" y="5295391"/>
            <a:ext cx="6625819" cy="815608"/>
          </a:xfrm>
          <a:prstGeom prst="rect">
            <a:avLst/>
          </a:prstGeom>
          <a:noFill/>
        </p:spPr>
        <p:txBody>
          <a:bodyPr wrap="square" lIns="0" tIns="0" rIns="0" bIns="0" rtlCol="0">
            <a:spAutoFit/>
          </a:bodyPr>
          <a:lstStyle/>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waagrechte Asymptote: </a:t>
            </a:r>
            <a:r>
              <a:rPr lang="de-DE" sz="2400">
                <a:solidFill>
                  <a:srgbClr val="9933FF"/>
                </a:solidFill>
                <a:latin typeface="Arial" panose="020B0604020202020204" pitchFamily="34" charset="0"/>
                <a:cs typeface="Arial" panose="020B0604020202020204" pitchFamily="34" charset="0"/>
              </a:rPr>
              <a:t>y = 2</a:t>
            </a:r>
          </a:p>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senkrechte Asymptoten: </a:t>
            </a:r>
            <a:r>
              <a:rPr lang="de-DE" sz="2400">
                <a:solidFill>
                  <a:srgbClr val="00B050"/>
                </a:solidFill>
                <a:latin typeface="Arial" panose="020B0604020202020204" pitchFamily="34" charset="0"/>
                <a:cs typeface="Arial" panose="020B0604020202020204" pitchFamily="34" charset="0"/>
              </a:rPr>
              <a:t>x = −5</a:t>
            </a:r>
            <a:r>
              <a:rPr lang="de-DE" sz="2400">
                <a:latin typeface="Arial" panose="020B0604020202020204" pitchFamily="34" charset="0"/>
                <a:cs typeface="Arial" panose="020B0604020202020204" pitchFamily="34" charset="0"/>
              </a:rPr>
              <a:t>; </a:t>
            </a:r>
            <a:r>
              <a:rPr lang="de-DE" sz="2400">
                <a:solidFill>
                  <a:srgbClr val="00B050"/>
                </a:solidFill>
                <a:latin typeface="Arial" panose="020B0604020202020204" pitchFamily="34" charset="0"/>
                <a:cs typeface="Arial" panose="020B0604020202020204" pitchFamily="34" charset="0"/>
              </a:rPr>
              <a:t>x = 6</a:t>
            </a:r>
            <a:endParaRPr lang="de-DE" sz="2400">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59F26ABA-4023-0BD3-131A-8DF2AECF9AD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919200" y="1584000"/>
            <a:ext cx="5140800" cy="5140800"/>
          </a:xfrm>
          <a:prstGeom prst="rect">
            <a:avLst/>
          </a:prstGeom>
        </p:spPr>
      </p:pic>
      <p:pic>
        <p:nvPicPr>
          <p:cNvPr id="9" name="Grafik 8">
            <a:extLst>
              <a:ext uri="{FF2B5EF4-FFF2-40B4-BE49-F238E27FC236}">
                <a16:creationId xmlns:a16="http://schemas.microsoft.com/office/drawing/2014/main" id="{5306D733-AB87-8879-DDD5-569920EF903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919200" y="1584000"/>
            <a:ext cx="5140800" cy="5140800"/>
          </a:xfrm>
          <a:prstGeom prst="rect">
            <a:avLst/>
          </a:prstGeom>
        </p:spPr>
      </p:pic>
      <p:pic>
        <p:nvPicPr>
          <p:cNvPr id="11" name="Grafik 10">
            <a:extLst>
              <a:ext uri="{FF2B5EF4-FFF2-40B4-BE49-F238E27FC236}">
                <a16:creationId xmlns:a16="http://schemas.microsoft.com/office/drawing/2014/main" id="{105CFC88-F188-FACD-1790-5A1705298BE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919200" y="1584000"/>
            <a:ext cx="5140800" cy="5140800"/>
          </a:xfrm>
          <a:prstGeom prst="rect">
            <a:avLst/>
          </a:prstGeom>
        </p:spPr>
      </p:pic>
      <p:sp>
        <p:nvSpPr>
          <p:cNvPr id="13" name="Denkblase: wolkenförmig 12">
            <a:extLst>
              <a:ext uri="{FF2B5EF4-FFF2-40B4-BE49-F238E27FC236}">
                <a16:creationId xmlns:a16="http://schemas.microsoft.com/office/drawing/2014/main" id="{7BF2B235-EA16-C0F7-E023-2B216A84D34D}"/>
              </a:ext>
            </a:extLst>
          </p:cNvPr>
          <p:cNvSpPr/>
          <p:nvPr/>
        </p:nvSpPr>
        <p:spPr>
          <a:xfrm>
            <a:off x="8742784" y="80508"/>
            <a:ext cx="3376503" cy="1067157"/>
          </a:xfrm>
          <a:prstGeom prst="cloudCallout">
            <a:avLst>
              <a:gd name="adj1" fmla="val -43144"/>
              <a:gd name="adj2" fmla="val 76481"/>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a:solidFill>
                  <a:schemeClr val="accent1"/>
                </a:solidFill>
                <a:latin typeface="Cavolini" panose="03000502040302020204" pitchFamily="66" charset="0"/>
                <a:cs typeface="Cavolini" panose="03000502040302020204" pitchFamily="66" charset="0"/>
              </a:rPr>
              <a:t>Graph vervollständigen</a:t>
            </a:r>
            <a:endParaRPr lang="de-DE" b="1" dirty="0">
              <a:solidFill>
                <a:schemeClr val="accent1"/>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25829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A3BCF89-39CE-5D83-3D23-9CAD148196B6}"/>
              </a:ext>
            </a:extLst>
          </p:cNvPr>
          <p:cNvSpPr txBox="1"/>
          <p:nvPr/>
        </p:nvSpPr>
        <p:spPr>
          <a:xfrm>
            <a:off x="1760326" y="2751492"/>
            <a:ext cx="2103461" cy="1323439"/>
          </a:xfrm>
          <a:prstGeom prst="rect">
            <a:avLst/>
          </a:prstGeom>
          <a:noFill/>
        </p:spPr>
        <p:txBody>
          <a:bodyPr wrap="square" rtlCol="0">
            <a:spAutoFit/>
          </a:bodyPr>
          <a:lstStyle/>
          <a:p>
            <a:pPr algn="ctr"/>
            <a:r>
              <a:rPr lang="de-DE" sz="8000">
                <a:solidFill>
                  <a:srgbClr val="FF0000"/>
                </a:solidFill>
                <a:latin typeface="Arial" panose="020B0604020202020204" pitchFamily="34" charset="0"/>
                <a:cs typeface="Arial" panose="020B0604020202020204" pitchFamily="34" charset="0"/>
              </a:rPr>
              <a:t>🤔</a:t>
            </a:r>
            <a:endParaRPr lang="de-DE" sz="8000" dirty="0">
              <a:latin typeface="Arial" panose="020B0604020202020204" pitchFamily="34" charset="0"/>
              <a:cs typeface="Arial" panose="020B0604020202020204" pitchFamily="34" charset="0"/>
            </a:endParaRPr>
          </a:p>
        </p:txBody>
      </p:sp>
      <p:sp>
        <p:nvSpPr>
          <p:cNvPr id="3" name="Denkblase: wolkenförmig 2">
            <a:extLst>
              <a:ext uri="{FF2B5EF4-FFF2-40B4-BE49-F238E27FC236}">
                <a16:creationId xmlns:a16="http://schemas.microsoft.com/office/drawing/2014/main" id="{1BCA0266-5C55-4D76-6059-3F7BD13AF14B}"/>
              </a:ext>
            </a:extLst>
          </p:cNvPr>
          <p:cNvSpPr/>
          <p:nvPr/>
        </p:nvSpPr>
        <p:spPr>
          <a:xfrm>
            <a:off x="5456044" y="2032598"/>
            <a:ext cx="4844403" cy="1439147"/>
          </a:xfrm>
          <a:prstGeom prst="cloudCallout">
            <a:avLst>
              <a:gd name="adj1" fmla="val -86776"/>
              <a:gd name="adj2" fmla="val 443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rgbClr val="0070C0"/>
                </a:solidFill>
                <a:latin typeface="Cavolini" panose="03000502040302020204" pitchFamily="66" charset="0"/>
                <a:cs typeface="Cavolini" panose="03000502040302020204" pitchFamily="66" charset="0"/>
              </a:rPr>
              <a:t>Was war nochmal eine gebrochen-rationale Funktion?</a:t>
            </a:r>
            <a:endParaRPr lang="de-DE" dirty="0">
              <a:solidFill>
                <a:srgbClr val="0070C0"/>
              </a:solidFill>
              <a:latin typeface="Cavolini" panose="03000502040302020204" pitchFamily="66" charset="0"/>
              <a:cs typeface="Cavolini" panose="03000502040302020204" pitchFamily="66" charset="0"/>
            </a:endParaRPr>
          </a:p>
        </p:txBody>
      </p:sp>
      <p:sp>
        <p:nvSpPr>
          <p:cNvPr id="6" name="Titel 1">
            <a:extLst>
              <a:ext uri="{FF2B5EF4-FFF2-40B4-BE49-F238E27FC236}">
                <a16:creationId xmlns:a16="http://schemas.microsoft.com/office/drawing/2014/main" id="{B6A3B0A3-3F5C-DEC7-9FF1-039AFFFABE4D}"/>
              </a:ext>
            </a:extLst>
          </p:cNvPr>
          <p:cNvSpPr txBox="1">
            <a:spLocks/>
          </p:cNvSpPr>
          <p:nvPr/>
        </p:nvSpPr>
        <p:spPr>
          <a:xfrm>
            <a:off x="3528000" y="133200"/>
            <a:ext cx="5135217" cy="792000"/>
          </a:xfrm>
          <a:prstGeom prst="rect">
            <a:avLst/>
          </a:prstGeom>
          <a:solidFill>
            <a:schemeClr val="bg1">
              <a:lumMod val="95000"/>
            </a:schemeClr>
          </a:solidFill>
          <a:ln>
            <a:solidFill>
              <a:schemeClr val="tx1"/>
            </a:solidFill>
          </a:ln>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de-DE" sz="2200" b="1" dirty="0">
                <a:latin typeface="Arial" panose="020B0604020202020204" pitchFamily="34" charset="0"/>
                <a:cs typeface="Arial" panose="020B0604020202020204" pitchFamily="34" charset="0"/>
              </a:rPr>
              <a:t>Untersuchung einfacher gebrochen-rationaler Funktionen</a:t>
            </a:r>
          </a:p>
        </p:txBody>
      </p:sp>
    </p:spTree>
    <p:extLst>
      <p:ext uri="{BB962C8B-B14F-4D97-AF65-F5344CB8AC3E}">
        <p14:creationId xmlns:p14="http://schemas.microsoft.com/office/powerpoint/2010/main" val="102360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2">
                <a:extLst>
                  <a:ext uri="{FF2B5EF4-FFF2-40B4-BE49-F238E27FC236}">
                    <a16:creationId xmlns:a16="http://schemas.microsoft.com/office/drawing/2014/main" id="{F5C4F3E2-7485-4735-9AA2-F45E8E7837E2}"/>
                  </a:ext>
                </a:extLst>
              </p:cNvPr>
              <p:cNvSpPr txBox="1"/>
              <p:nvPr/>
            </p:nvSpPr>
            <p:spPr>
              <a:xfrm>
                <a:off x="2067259" y="2316430"/>
                <a:ext cx="2121854" cy="1067555"/>
              </a:xfrm>
              <a:prstGeom prst="rect">
                <a:avLst/>
              </a:prstGeom>
              <a:solidFill>
                <a:srgbClr val="FFC000">
                  <a:lumMod val="40000"/>
                  <a:lumOff val="60000"/>
                </a:srgbClr>
              </a:solidFill>
              <a:ln w="6350">
                <a:solidFill>
                  <a:prstClr val="black"/>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de-DE" sz="2400" i="0" smtClean="0">
                          <a:effectLst/>
                          <a:latin typeface="Arial" panose="020B0604020202020204" pitchFamily="34" charset="0"/>
                          <a:ea typeface="Calibri" panose="020F0502020204030204" pitchFamily="34" charset="0"/>
                          <a:cs typeface="Arial" panose="020B0604020202020204" pitchFamily="34" charset="0"/>
                        </a:rPr>
                        <m:t>f</m:t>
                      </m:r>
                      <m:d>
                        <m:dPr>
                          <m:ctrlPr>
                            <a:rPr lang="de-DE" sz="2400" i="1">
                              <a:latin typeface="Cambria Math" panose="02040503050406030204" pitchFamily="18" charset="0"/>
                              <a:ea typeface="Calibri" panose="020F0502020204030204" pitchFamily="34" charset="0"/>
                              <a:cs typeface="Arial" panose="020B0604020202020204" pitchFamily="34" charset="0"/>
                            </a:rPr>
                          </m:ctrlPr>
                        </m:dPr>
                        <m:e>
                          <m:r>
                            <m:rPr>
                              <m:nor/>
                            </m:rPr>
                            <a:rPr lang="de-DE" sz="2400">
                              <a:latin typeface="Arial" panose="020B0604020202020204" pitchFamily="34" charset="0"/>
                              <a:ea typeface="Calibri" panose="020F0502020204030204" pitchFamily="34" charset="0"/>
                              <a:cs typeface="Arial" panose="020B0604020202020204" pitchFamily="34" charset="0"/>
                            </a:rPr>
                            <m:t>x</m:t>
                          </m:r>
                        </m:e>
                      </m:d>
                      <m:r>
                        <m:rPr>
                          <m:nor/>
                        </m:rPr>
                        <a:rPr lang="de-DE" sz="2400" b="0" i="0" smtClean="0">
                          <a:effectLst/>
                          <a:latin typeface="Arial" panose="020B0604020202020204" pitchFamily="34" charset="0"/>
                          <a:ea typeface="Calibri" panose="020F0502020204030204" pitchFamily="34" charset="0"/>
                          <a:cs typeface="Arial" panose="020B0604020202020204" pitchFamily="34" charset="0"/>
                        </a:rPr>
                        <m:t> </m:t>
                      </m:r>
                      <m:r>
                        <m:rPr>
                          <m:nor/>
                        </m:rPr>
                        <a:rPr lang="de-DE" sz="2400" i="0">
                          <a:effectLst/>
                          <a:latin typeface="Arial" panose="020B0604020202020204" pitchFamily="34" charset="0"/>
                          <a:ea typeface="Calibri" panose="020F0502020204030204" pitchFamily="34" charset="0"/>
                          <a:cs typeface="Arial" panose="020B0604020202020204" pitchFamily="34" charset="0"/>
                        </a:rPr>
                        <m:t>=</m:t>
                      </m:r>
                      <m:r>
                        <a:rPr lang="de-DE" sz="2400" b="0" i="1" smtClean="0">
                          <a:effectLst/>
                          <a:latin typeface="Cambria Math" panose="02040503050406030204" pitchFamily="18" charset="0"/>
                          <a:ea typeface="Calibri" panose="020F0502020204030204" pitchFamily="34" charset="0"/>
                          <a:cs typeface="Arial" panose="020B0604020202020204" pitchFamily="34" charset="0"/>
                        </a:rPr>
                        <m:t> </m:t>
                      </m:r>
                      <m:f>
                        <m:fPr>
                          <m:ctrlPr>
                            <a:rPr lang="de-DE" sz="2400" i="1">
                              <a:effectLst/>
                              <a:latin typeface="Cambria Math" panose="02040503050406030204" pitchFamily="18" charset="0"/>
                              <a:ea typeface="Calibri" panose="020F0502020204030204" pitchFamily="34" charset="0"/>
                              <a:cs typeface="Arial" panose="020B0604020202020204" pitchFamily="34" charset="0"/>
                            </a:rPr>
                          </m:ctrlPr>
                        </m:fPr>
                        <m:num>
                          <m:r>
                            <m:rPr>
                              <m:nor/>
                            </m:rPr>
                            <a:rPr lang="de-DE" sz="2400" i="0">
                              <a:effectLst/>
                              <a:latin typeface="Arial" panose="020B0604020202020204" pitchFamily="34" charset="0"/>
                              <a:ea typeface="Calibri" panose="020F0502020204030204" pitchFamily="34" charset="0"/>
                              <a:cs typeface="Arial" panose="020B0604020202020204" pitchFamily="34" charset="0"/>
                            </a:rPr>
                            <m:t>p</m:t>
                          </m:r>
                          <m:d>
                            <m:dPr>
                              <m:ctrlPr>
                                <a:rPr lang="de-DE" sz="2400" i="1">
                                  <a:latin typeface="Cambria Math" panose="02040503050406030204" pitchFamily="18" charset="0"/>
                                  <a:ea typeface="Calibri" panose="020F0502020204030204" pitchFamily="34" charset="0"/>
                                  <a:cs typeface="Arial" panose="020B0604020202020204" pitchFamily="34" charset="0"/>
                                </a:rPr>
                              </m:ctrlPr>
                            </m:dPr>
                            <m:e>
                              <m:r>
                                <m:rPr>
                                  <m:nor/>
                                </m:rPr>
                                <a:rPr lang="de-DE" sz="2400">
                                  <a:latin typeface="Arial" panose="020B0604020202020204" pitchFamily="34" charset="0"/>
                                  <a:ea typeface="Calibri" panose="020F0502020204030204" pitchFamily="34" charset="0"/>
                                  <a:cs typeface="Arial" panose="020B0604020202020204" pitchFamily="34" charset="0"/>
                                </a:rPr>
                                <m:t>x</m:t>
                              </m:r>
                            </m:e>
                          </m:d>
                        </m:num>
                        <m:den>
                          <m:r>
                            <m:rPr>
                              <m:nor/>
                            </m:rPr>
                            <a:rPr lang="de-DE" sz="2400" i="0">
                              <a:effectLst/>
                              <a:latin typeface="Arial" panose="020B0604020202020204" pitchFamily="34" charset="0"/>
                              <a:ea typeface="Calibri" panose="020F0502020204030204" pitchFamily="34" charset="0"/>
                              <a:cs typeface="Arial" panose="020B0604020202020204" pitchFamily="34" charset="0"/>
                            </a:rPr>
                            <m:t>q</m:t>
                          </m:r>
                          <m:d>
                            <m:dPr>
                              <m:ctrlPr>
                                <a:rPr lang="de-DE" sz="2400" i="1">
                                  <a:latin typeface="Cambria Math" panose="02040503050406030204" pitchFamily="18" charset="0"/>
                                  <a:ea typeface="Calibri" panose="020F0502020204030204" pitchFamily="34" charset="0"/>
                                  <a:cs typeface="Arial" panose="020B0604020202020204" pitchFamily="34" charset="0"/>
                                </a:rPr>
                              </m:ctrlPr>
                            </m:dPr>
                            <m:e>
                              <m:r>
                                <m:rPr>
                                  <m:nor/>
                                </m:rPr>
                                <a:rPr lang="de-DE" sz="2400">
                                  <a:latin typeface="Arial" panose="020B0604020202020204" pitchFamily="34" charset="0"/>
                                  <a:ea typeface="Calibri" panose="020F0502020204030204" pitchFamily="34" charset="0"/>
                                  <a:cs typeface="Arial" panose="020B0604020202020204" pitchFamily="34" charset="0"/>
                                </a:rPr>
                                <m:t>x</m:t>
                              </m:r>
                            </m:e>
                          </m:d>
                        </m:den>
                      </m:f>
                    </m:oMath>
                  </m:oMathPara>
                </a14:m>
                <a:endParaRPr lang="de-DE" sz="2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Textfeld 2">
                <a:extLst>
                  <a:ext uri="{FF2B5EF4-FFF2-40B4-BE49-F238E27FC236}">
                    <a16:creationId xmlns:a16="http://schemas.microsoft.com/office/drawing/2014/main" id="{F5C4F3E2-7485-4735-9AA2-F45E8E7837E2}"/>
                  </a:ext>
                </a:extLst>
              </p:cNvPr>
              <p:cNvSpPr txBox="1">
                <a:spLocks noRot="1" noChangeAspect="1" noMove="1" noResize="1" noEditPoints="1" noAdjustHandles="1" noChangeArrowheads="1" noChangeShapeType="1" noTextEdit="1"/>
              </p:cNvSpPr>
              <p:nvPr/>
            </p:nvSpPr>
            <p:spPr>
              <a:xfrm>
                <a:off x="2067259" y="2316430"/>
                <a:ext cx="2121854" cy="1067555"/>
              </a:xfrm>
              <a:prstGeom prst="rect">
                <a:avLst/>
              </a:prstGeom>
              <a:blipFill>
                <a:blip r:embed="rId4"/>
                <a:stretch>
                  <a:fillRect/>
                </a:stretch>
              </a:blipFill>
              <a:ln w="6350">
                <a:solidFill>
                  <a:prstClr val="black"/>
                </a:solidFill>
              </a:ln>
              <a:effectLst/>
            </p:spPr>
            <p:txBody>
              <a:bodyPr/>
              <a:lstStyle/>
              <a:p>
                <a:r>
                  <a:rPr lang="de-DE">
                    <a:noFill/>
                  </a:rPr>
                  <a:t> </a:t>
                </a:r>
              </a:p>
            </p:txBody>
          </p:sp>
        </mc:Fallback>
      </mc:AlternateContent>
      <p:sp>
        <p:nvSpPr>
          <p:cNvPr id="3" name="Textfeld 2">
            <a:extLst>
              <a:ext uri="{FF2B5EF4-FFF2-40B4-BE49-F238E27FC236}">
                <a16:creationId xmlns:a16="http://schemas.microsoft.com/office/drawing/2014/main" id="{4F12FA39-E822-08E7-7F27-53D6F20BEF13}"/>
              </a:ext>
            </a:extLst>
          </p:cNvPr>
          <p:cNvSpPr txBox="1"/>
          <p:nvPr/>
        </p:nvSpPr>
        <p:spPr>
          <a:xfrm>
            <a:off x="4743283" y="4452923"/>
            <a:ext cx="5213397" cy="1263936"/>
          </a:xfrm>
          <a:prstGeom prst="rect">
            <a:avLst/>
          </a:prstGeom>
          <a:solidFill>
            <a:srgbClr val="FFC000">
              <a:lumMod val="40000"/>
              <a:lumOff val="60000"/>
            </a:srgbClr>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DE" sz="2400" dirty="0">
                <a:effectLst/>
                <a:latin typeface="Arial" panose="020B0604020202020204" pitchFamily="34" charset="0"/>
                <a:ea typeface="Times New Roman" panose="02020603050405020304" pitchFamily="18" charset="0"/>
                <a:cs typeface="Times New Roman" panose="02020603050405020304" pitchFamily="18" charset="0"/>
              </a:rPr>
              <a:t>Der größte </a:t>
            </a:r>
            <a:r>
              <a:rPr lang="de-DE" sz="2400">
                <a:effectLst/>
                <a:latin typeface="Arial" panose="020B0604020202020204" pitchFamily="34" charset="0"/>
                <a:ea typeface="Times New Roman" panose="02020603050405020304" pitchFamily="18" charset="0"/>
                <a:cs typeface="Times New Roman" panose="02020603050405020304" pitchFamily="18" charset="0"/>
              </a:rPr>
              <a:t>vorkommende Exponent bei einer Potenz von x </a:t>
            </a:r>
            <a:r>
              <a:rPr lang="de-DE" sz="2400" dirty="0">
                <a:effectLst/>
                <a:latin typeface="Arial" panose="020B0604020202020204" pitchFamily="34" charset="0"/>
                <a:ea typeface="Times New Roman" panose="02020603050405020304" pitchFamily="18" charset="0"/>
                <a:cs typeface="Times New Roman" panose="02020603050405020304" pitchFamily="18" charset="0"/>
              </a:rPr>
              <a:t>bestimmt den Grad </a:t>
            </a:r>
            <a:r>
              <a:rPr lang="de-DE" sz="2400">
                <a:effectLst/>
                <a:latin typeface="Arial" panose="020B0604020202020204" pitchFamily="34" charset="0"/>
                <a:ea typeface="Times New Roman" panose="02020603050405020304" pitchFamily="18" charset="0"/>
                <a:cs typeface="Times New Roman" panose="02020603050405020304" pitchFamily="18" charset="0"/>
              </a:rPr>
              <a:t>des Polynoms.</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400" b="1" u="none" strike="noStrike" dirty="0">
                <a:effectLst/>
                <a:latin typeface="Arial" panose="020B0604020202020204" pitchFamily="34" charset="0"/>
                <a:ea typeface="Calibri" panose="020F0502020204030204" pitchFamily="34" charset="0"/>
                <a:cs typeface="Times New Roman" panose="02020603050405020304" pitchFamily="18" charset="0"/>
              </a:rPr>
              <a:t>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feld 2">
                <a:extLst>
                  <a:ext uri="{FF2B5EF4-FFF2-40B4-BE49-F238E27FC236}">
                    <a16:creationId xmlns:a16="http://schemas.microsoft.com/office/drawing/2014/main" id="{0D8F62A7-0DA2-A5E8-A03E-7FC4C5ED455B}"/>
                  </a:ext>
                </a:extLst>
              </p:cNvPr>
              <p:cNvSpPr txBox="1"/>
              <p:nvPr/>
            </p:nvSpPr>
            <p:spPr>
              <a:xfrm>
                <a:off x="4743282" y="1783696"/>
                <a:ext cx="5212800" cy="532734"/>
              </a:xfrm>
              <a:prstGeom prst="rect">
                <a:avLst/>
              </a:prstGeom>
              <a:solidFill>
                <a:srgbClr val="FFC000">
                  <a:lumMod val="40000"/>
                  <a:lumOff val="60000"/>
                </a:srgbClr>
              </a:solidFill>
              <a:ln w="6350">
                <a:solidFill>
                  <a:prstClr val="black"/>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de-DE" sz="2400" dirty="0">
                    <a:latin typeface="Arial" panose="020B0604020202020204" pitchFamily="34" charset="0"/>
                    <a:ea typeface="Times New Roman" panose="02020603050405020304" pitchFamily="18" charset="0"/>
                    <a:cs typeface="Arial" panose="020B0604020202020204" pitchFamily="34" charset="0"/>
                  </a:rPr>
                  <a:t>Zähler </a:t>
                </a:r>
                <a14:m>
                  <m:oMath xmlns:m="http://schemas.openxmlformats.org/officeDocument/2006/math">
                    <m:r>
                      <m:rPr>
                        <m:nor/>
                      </m:rPr>
                      <a:rPr lang="de-DE" sz="2400" i="0">
                        <a:effectLst/>
                        <a:latin typeface="Arial" panose="020B0604020202020204" pitchFamily="34" charset="0"/>
                        <a:ea typeface="Calibri" panose="020F0502020204030204" pitchFamily="34" charset="0"/>
                        <a:cs typeface="Arial" panose="020B0604020202020204" pitchFamily="34" charset="0"/>
                      </a:rPr>
                      <m:t>p</m:t>
                    </m:r>
                    <m:d>
                      <m:dPr>
                        <m:ctrlPr>
                          <a:rPr lang="de-DE" sz="2400" i="1">
                            <a:effectLst/>
                            <a:latin typeface="Cambria Math" panose="02040503050406030204" pitchFamily="18" charset="0"/>
                            <a:ea typeface="Calibri" panose="020F0502020204030204" pitchFamily="34" charset="0"/>
                            <a:cs typeface="Arial" panose="020B0604020202020204" pitchFamily="34" charset="0"/>
                          </a:rPr>
                        </m:ctrlPr>
                      </m:dPr>
                      <m:e>
                        <m:r>
                          <m:rPr>
                            <m:nor/>
                          </m:rPr>
                          <a:rPr lang="de-DE" sz="2400" i="0">
                            <a:effectLst/>
                            <a:latin typeface="Arial" panose="020B0604020202020204" pitchFamily="34" charset="0"/>
                            <a:ea typeface="Calibri" panose="020F0502020204030204" pitchFamily="34" charset="0"/>
                            <a:cs typeface="Arial" panose="020B0604020202020204" pitchFamily="34" charset="0"/>
                          </a:rPr>
                          <m:t>x</m:t>
                        </m:r>
                      </m:e>
                    </m:d>
                    <m:r>
                      <m:rPr>
                        <m:nor/>
                      </m:rPr>
                      <a:rPr lang="de-DE" sz="2400" b="0" i="0" smtClean="0">
                        <a:effectLst/>
                        <a:latin typeface="Arial" panose="020B0604020202020204" pitchFamily="34" charset="0"/>
                        <a:ea typeface="Calibri" panose="020F0502020204030204" pitchFamily="34" charset="0"/>
                        <a:cs typeface="Arial" panose="020B0604020202020204" pitchFamily="34" charset="0"/>
                      </a:rPr>
                      <m:t>:</m:t>
                    </m:r>
                  </m:oMath>
                </a14:m>
                <a:r>
                  <a:rPr lang="de-DE" sz="2400" dirty="0">
                    <a:effectLst/>
                    <a:latin typeface="Arial" panose="020B0604020202020204" pitchFamily="34" charset="0"/>
                    <a:ea typeface="Times New Roman" panose="02020603050405020304" pitchFamily="18" charset="0"/>
                    <a:cs typeface="Arial" panose="020B0604020202020204" pitchFamily="34" charset="0"/>
                  </a:rPr>
                  <a:t> </a:t>
                </a:r>
                <a:r>
                  <a:rPr lang="de-DE" sz="2400" dirty="0">
                    <a:latin typeface="Arial" panose="020B0604020202020204" pitchFamily="34" charset="0"/>
                    <a:ea typeface="Times New Roman" panose="02020603050405020304" pitchFamily="18" charset="0"/>
                    <a:cs typeface="Arial" panose="020B0604020202020204" pitchFamily="34" charset="0"/>
                  </a:rPr>
                  <a:t>P</a:t>
                </a:r>
                <a:r>
                  <a:rPr lang="de-DE" sz="2400" dirty="0">
                    <a:effectLst/>
                    <a:latin typeface="Arial" panose="020B0604020202020204" pitchFamily="34" charset="0"/>
                    <a:ea typeface="Times New Roman" panose="02020603050405020304" pitchFamily="18" charset="0"/>
                    <a:cs typeface="Arial" panose="020B0604020202020204" pitchFamily="34" charset="0"/>
                  </a:rPr>
                  <a:t>olynom </a:t>
                </a:r>
                <a:r>
                  <a:rPr lang="de-DE" sz="2400" dirty="0">
                    <a:effectLst/>
                    <a:latin typeface="Arial" panose="020B0604020202020204" pitchFamily="34" charset="0"/>
                    <a:ea typeface="Times New Roman" panose="02020603050405020304" pitchFamily="18" charset="0"/>
                    <a:cs typeface="Times New Roman" panose="02020603050405020304" pitchFamily="18" charset="0"/>
                  </a:rPr>
                  <a:t>mit </a:t>
                </a:r>
                <a:r>
                  <a:rPr lang="de-DE" sz="2400">
                    <a:effectLst/>
                    <a:latin typeface="Arial" panose="020B0604020202020204" pitchFamily="34" charset="0"/>
                    <a:ea typeface="Times New Roman" panose="02020603050405020304" pitchFamily="18" charset="0"/>
                    <a:cs typeface="Times New Roman" panose="02020603050405020304" pitchFamily="18" charset="0"/>
                  </a:rPr>
                  <a:t>Grad </a:t>
                </a:r>
                <a:r>
                  <a:rPr lang="de-DE" sz="2400">
                    <a:solidFill>
                      <a:srgbClr val="9933FF"/>
                    </a:solidFill>
                    <a:effectLst/>
                    <a:latin typeface="Arial" panose="020B0604020202020204" pitchFamily="34" charset="0"/>
                    <a:ea typeface="Times New Roman" panose="02020603050405020304" pitchFamily="18" charset="0"/>
                    <a:cs typeface="Times New Roman" panose="02020603050405020304" pitchFamily="18" charset="0"/>
                  </a:rPr>
                  <a:t>z</a:t>
                </a:r>
                <a:endParaRPr lang="de-DE" sz="2400" dirty="0">
                  <a:solidFill>
                    <a:srgbClr val="9933FF"/>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feld 2">
                <a:extLst>
                  <a:ext uri="{FF2B5EF4-FFF2-40B4-BE49-F238E27FC236}">
                    <a16:creationId xmlns:a16="http://schemas.microsoft.com/office/drawing/2014/main" id="{0D8F62A7-0DA2-A5E8-A03E-7FC4C5ED455B}"/>
                  </a:ext>
                </a:extLst>
              </p:cNvPr>
              <p:cNvSpPr txBox="1">
                <a:spLocks noRot="1" noChangeAspect="1" noMove="1" noResize="1" noEditPoints="1" noAdjustHandles="1" noChangeArrowheads="1" noChangeShapeType="1" noTextEdit="1"/>
              </p:cNvSpPr>
              <p:nvPr/>
            </p:nvSpPr>
            <p:spPr>
              <a:xfrm>
                <a:off x="4743282" y="1783696"/>
                <a:ext cx="5212800" cy="532734"/>
              </a:xfrm>
              <a:prstGeom prst="rect">
                <a:avLst/>
              </a:prstGeom>
              <a:blipFill>
                <a:blip r:embed="rId5"/>
                <a:stretch>
                  <a:fillRect l="-1752" t="-3409" b="-17045"/>
                </a:stretch>
              </a:blipFill>
              <a:ln w="6350">
                <a:solidFill>
                  <a:prstClr val="black"/>
                </a:solidFill>
              </a:ln>
              <a:effec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 name="Textfeld 2">
                <a:extLst>
                  <a:ext uri="{FF2B5EF4-FFF2-40B4-BE49-F238E27FC236}">
                    <a16:creationId xmlns:a16="http://schemas.microsoft.com/office/drawing/2014/main" id="{6B80BEA7-A97A-191A-93FE-7C720F454FD5}"/>
                  </a:ext>
                </a:extLst>
              </p:cNvPr>
              <p:cNvSpPr txBox="1"/>
              <p:nvPr/>
            </p:nvSpPr>
            <p:spPr>
              <a:xfrm>
                <a:off x="4743282" y="3245403"/>
                <a:ext cx="5213397" cy="537088"/>
              </a:xfrm>
              <a:prstGeom prst="rect">
                <a:avLst/>
              </a:prstGeom>
              <a:solidFill>
                <a:srgbClr val="FFC000">
                  <a:lumMod val="40000"/>
                  <a:lumOff val="60000"/>
                </a:srgbClr>
              </a:solidFill>
              <a:ln w="6350">
                <a:solidFill>
                  <a:prstClr val="black"/>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de-DE" sz="2400" dirty="0">
                    <a:latin typeface="Arial" panose="020B0604020202020204" pitchFamily="34" charset="0"/>
                    <a:ea typeface="Times New Roman" panose="02020603050405020304" pitchFamily="18" charset="0"/>
                    <a:cs typeface="Times New Roman" panose="02020603050405020304" pitchFamily="18" charset="0"/>
                  </a:rPr>
                  <a:t>Nenner</a:t>
                </a:r>
                <a14:m>
                  <m:oMath xmlns:m="http://schemas.openxmlformats.org/officeDocument/2006/math">
                    <m:r>
                      <a:rPr lang="de-DE" sz="2400" b="0" i="0" smtClean="0">
                        <a:effectLst/>
                        <a:latin typeface="Cambria Math" panose="02040503050406030204" pitchFamily="18" charset="0"/>
                        <a:ea typeface="Calibri" panose="020F0502020204030204" pitchFamily="34" charset="0"/>
                        <a:cs typeface="Arial" panose="020B0604020202020204" pitchFamily="34" charset="0"/>
                      </a:rPr>
                      <m:t> </m:t>
                    </m:r>
                    <m:r>
                      <m:rPr>
                        <m:nor/>
                      </m:rPr>
                      <a:rPr lang="de-DE" sz="2400" i="0">
                        <a:effectLst/>
                        <a:latin typeface="Arial" panose="020B0604020202020204" pitchFamily="34" charset="0"/>
                        <a:ea typeface="Calibri" panose="020F0502020204030204" pitchFamily="34" charset="0"/>
                        <a:cs typeface="Arial" panose="020B0604020202020204" pitchFamily="34" charset="0"/>
                      </a:rPr>
                      <m:t>q</m:t>
                    </m:r>
                    <m:d>
                      <m:dPr>
                        <m:ctrlPr>
                          <a:rPr lang="de-DE" sz="2400" i="1">
                            <a:effectLst/>
                            <a:latin typeface="Cambria Math" panose="02040503050406030204" pitchFamily="18" charset="0"/>
                            <a:ea typeface="Calibri" panose="020F0502020204030204" pitchFamily="34" charset="0"/>
                            <a:cs typeface="Arial" panose="020B0604020202020204" pitchFamily="34" charset="0"/>
                          </a:rPr>
                        </m:ctrlPr>
                      </m:dPr>
                      <m:e>
                        <m:r>
                          <m:rPr>
                            <m:nor/>
                          </m:rPr>
                          <a:rPr lang="de-DE" sz="2400" i="0">
                            <a:effectLst/>
                            <a:latin typeface="Arial" panose="020B0604020202020204" pitchFamily="34" charset="0"/>
                            <a:ea typeface="Calibri" panose="020F0502020204030204" pitchFamily="34" charset="0"/>
                            <a:cs typeface="Arial" panose="020B0604020202020204" pitchFamily="34" charset="0"/>
                          </a:rPr>
                          <m:t>x</m:t>
                        </m:r>
                      </m:e>
                    </m:d>
                  </m:oMath>
                </a14:m>
                <a:r>
                  <a:rPr lang="de-DE" sz="2400" dirty="0">
                    <a:effectLst/>
                    <a:latin typeface="Arial" panose="020B0604020202020204" pitchFamily="34" charset="0"/>
                    <a:ea typeface="Times New Roman" panose="02020603050405020304" pitchFamily="18" charset="0"/>
                    <a:cs typeface="Times New Roman" panose="02020603050405020304" pitchFamily="18" charset="0"/>
                  </a:rPr>
                  <a:t>: Polynom mit </a:t>
                </a:r>
                <a:r>
                  <a:rPr lang="de-DE" sz="2400">
                    <a:effectLst/>
                    <a:latin typeface="Arial" panose="020B0604020202020204" pitchFamily="34" charset="0"/>
                    <a:ea typeface="Times New Roman" panose="02020603050405020304" pitchFamily="18" charset="0"/>
                    <a:cs typeface="Times New Roman" panose="02020603050405020304" pitchFamily="18" charset="0"/>
                  </a:rPr>
                  <a:t>Grad </a:t>
                </a:r>
                <a:r>
                  <a:rPr lang="de-DE" sz="2400">
                    <a:solidFill>
                      <a:srgbClr val="9933FF"/>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de-DE" sz="2400" dirty="0">
                  <a:solidFill>
                    <a:srgbClr val="9933FF"/>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feld 2">
                <a:extLst>
                  <a:ext uri="{FF2B5EF4-FFF2-40B4-BE49-F238E27FC236}">
                    <a16:creationId xmlns:a16="http://schemas.microsoft.com/office/drawing/2014/main" id="{6B80BEA7-A97A-191A-93FE-7C720F454FD5}"/>
                  </a:ext>
                </a:extLst>
              </p:cNvPr>
              <p:cNvSpPr txBox="1">
                <a:spLocks noRot="1" noChangeAspect="1" noMove="1" noResize="1" noEditPoints="1" noAdjustHandles="1" noChangeArrowheads="1" noChangeShapeType="1" noTextEdit="1"/>
              </p:cNvSpPr>
              <p:nvPr/>
            </p:nvSpPr>
            <p:spPr>
              <a:xfrm>
                <a:off x="4743282" y="3245403"/>
                <a:ext cx="5213397" cy="537088"/>
              </a:xfrm>
              <a:prstGeom prst="rect">
                <a:avLst/>
              </a:prstGeom>
              <a:blipFill>
                <a:blip r:embed="rId6"/>
                <a:stretch>
                  <a:fillRect l="-1752" t="-2247" b="-16854"/>
                </a:stretch>
              </a:blipFill>
              <a:ln w="6350">
                <a:solidFill>
                  <a:prstClr val="black"/>
                </a:solidFill>
              </a:ln>
              <a:effectLst/>
            </p:spPr>
            <p:txBody>
              <a:bodyPr/>
              <a:lstStyle/>
              <a:p>
                <a:r>
                  <a:rPr lang="de-DE">
                    <a:noFill/>
                  </a:rPr>
                  <a:t> </a:t>
                </a:r>
              </a:p>
            </p:txBody>
          </p:sp>
        </mc:Fallback>
      </mc:AlternateContent>
      <p:cxnSp>
        <p:nvCxnSpPr>
          <p:cNvPr id="9" name="Gerade Verbindung mit Pfeil 8">
            <a:extLst>
              <a:ext uri="{FF2B5EF4-FFF2-40B4-BE49-F238E27FC236}">
                <a16:creationId xmlns:a16="http://schemas.microsoft.com/office/drawing/2014/main" id="{195A6CC8-22ED-52DA-320D-0F6526D978C7}"/>
              </a:ext>
            </a:extLst>
          </p:cNvPr>
          <p:cNvCxnSpPr>
            <a:cxnSpLocks/>
            <a:endCxn id="4" idx="1"/>
          </p:cNvCxnSpPr>
          <p:nvPr/>
        </p:nvCxnSpPr>
        <p:spPr>
          <a:xfrm flipV="1">
            <a:off x="3825846" y="2050063"/>
            <a:ext cx="917436" cy="499053"/>
          </a:xfrm>
          <a:prstGeom prst="straightConnector1">
            <a:avLst/>
          </a:prstGeom>
          <a:ln w="38100">
            <a:solidFill>
              <a:srgbClr val="C00000"/>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BF57AACF-DE61-9CBD-9A6E-E6E3E82CECD6}"/>
              </a:ext>
            </a:extLst>
          </p:cNvPr>
          <p:cNvCxnSpPr>
            <a:cxnSpLocks/>
            <a:endCxn id="5" idx="1"/>
          </p:cNvCxnSpPr>
          <p:nvPr/>
        </p:nvCxnSpPr>
        <p:spPr>
          <a:xfrm>
            <a:off x="3830731" y="3081073"/>
            <a:ext cx="912551" cy="432874"/>
          </a:xfrm>
          <a:prstGeom prst="straightConnector1">
            <a:avLst/>
          </a:prstGeom>
          <a:ln w="38100">
            <a:solidFill>
              <a:srgbClr val="C00000"/>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E514786B-1D66-C121-D610-29D56E5A6D10}"/>
              </a:ext>
            </a:extLst>
          </p:cNvPr>
          <p:cNvSpPr txBox="1"/>
          <p:nvPr/>
        </p:nvSpPr>
        <p:spPr>
          <a:xfrm>
            <a:off x="720000" y="5815956"/>
            <a:ext cx="2647406" cy="461665"/>
          </a:xfrm>
          <a:prstGeom prst="rect">
            <a:avLst/>
          </a:prstGeom>
          <a:noFill/>
        </p:spPr>
        <p:txBody>
          <a:bodyPr wrap="square">
            <a:spAutoFit/>
          </a:bodyPr>
          <a:lstStyle/>
          <a:p>
            <a:r>
              <a:rPr lang="de-DE" sz="2400">
                <a:solidFill>
                  <a:srgbClr val="9933FF"/>
                </a:solidFill>
                <a:latin typeface="Arial" panose="020B0604020202020204" pitchFamily="34" charset="0"/>
                <a:cs typeface="Arial" panose="020B0604020202020204" pitchFamily="34" charset="0"/>
              </a:rPr>
              <a:t>z</a:t>
            </a:r>
            <a:r>
              <a:rPr lang="de-DE" sz="2400">
                <a:solidFill>
                  <a:prstClr val="black"/>
                </a:solidFill>
                <a:latin typeface="Arial" panose="020B0604020202020204" pitchFamily="34" charset="0"/>
                <a:cs typeface="Arial" panose="020B0604020202020204" pitchFamily="34" charset="0"/>
              </a:rPr>
              <a:t> </a:t>
            </a:r>
            <a:r>
              <a:rPr lang="de-DE" sz="2400" dirty="0">
                <a:solidFill>
                  <a:prstClr val="black"/>
                </a:solidFill>
                <a:latin typeface="Arial" panose="020B0604020202020204" pitchFamily="34" charset="0"/>
                <a:cs typeface="Arial" panose="020B0604020202020204" pitchFamily="34" charset="0"/>
              </a:rPr>
              <a:t>= 1</a:t>
            </a:r>
            <a:r>
              <a:rPr lang="de-DE" sz="2400">
                <a:solidFill>
                  <a:prstClr val="black"/>
                </a:solidFill>
                <a:latin typeface="Arial" panose="020B0604020202020204" pitchFamily="34" charset="0"/>
                <a:cs typeface="Arial" panose="020B0604020202020204" pitchFamily="34" charset="0"/>
              </a:rPr>
              <a:t>; </a:t>
            </a:r>
            <a:r>
              <a:rPr lang="de-DE" sz="2400">
                <a:solidFill>
                  <a:srgbClr val="9933FF"/>
                </a:solidFill>
                <a:latin typeface="Arial" panose="020B0604020202020204" pitchFamily="34" charset="0"/>
                <a:cs typeface="Arial" panose="020B0604020202020204" pitchFamily="34" charset="0"/>
              </a:rPr>
              <a:t>n</a:t>
            </a:r>
            <a:r>
              <a:rPr lang="de-DE" sz="2400">
                <a:solidFill>
                  <a:prstClr val="black"/>
                </a:solidFill>
                <a:latin typeface="Arial" panose="020B0604020202020204" pitchFamily="34" charset="0"/>
                <a:cs typeface="Arial" panose="020B0604020202020204" pitchFamily="34" charset="0"/>
              </a:rPr>
              <a:t> = </a:t>
            </a:r>
            <a:r>
              <a:rPr lang="de-DE" sz="2400" dirty="0">
                <a:solidFill>
                  <a:prstClr val="black"/>
                </a:solidFill>
                <a:latin typeface="Arial" panose="020B0604020202020204" pitchFamily="34" charset="0"/>
                <a:cs typeface="Arial" panose="020B0604020202020204" pitchFamily="34" charset="0"/>
              </a:rPr>
              <a:t>2</a:t>
            </a:r>
            <a:endParaRPr lang="de-DE" sz="2400" dirty="0">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FD41DD0-B22F-4905-A88B-EBCA89E173CD}"/>
              </a:ext>
            </a:extLst>
          </p:cNvPr>
          <p:cNvSpPr txBox="1"/>
          <p:nvPr/>
        </p:nvSpPr>
        <p:spPr>
          <a:xfrm>
            <a:off x="720000" y="4362580"/>
            <a:ext cx="2647406" cy="461665"/>
          </a:xfrm>
          <a:prstGeom prst="rect">
            <a:avLst/>
          </a:prstGeom>
          <a:noFill/>
        </p:spPr>
        <p:txBody>
          <a:bodyPr wrap="square">
            <a:spAutoFit/>
          </a:bodyPr>
          <a:lstStyle/>
          <a:p>
            <a:r>
              <a:rPr lang="de-DE" sz="2400">
                <a:solidFill>
                  <a:prstClr val="black"/>
                </a:solidFill>
                <a:latin typeface="Arial" panose="020B0604020202020204" pitchFamily="34" charset="0"/>
                <a:cs typeface="Arial" panose="020B0604020202020204" pitchFamily="34" charset="0"/>
              </a:rPr>
              <a:t>Beispiel:</a:t>
            </a:r>
            <a:endParaRPr lang="de-DE" sz="2400" dirty="0">
              <a:latin typeface="Arial" panose="020B0604020202020204" pitchFamily="34" charset="0"/>
              <a:cs typeface="Arial" panose="020B0604020202020204" pitchFamily="34" charset="0"/>
            </a:endParaRPr>
          </a:p>
        </p:txBody>
      </p:sp>
      <p:graphicFrame>
        <p:nvGraphicFramePr>
          <p:cNvPr id="11" name="Objekt 10">
            <a:extLst>
              <a:ext uri="{FF2B5EF4-FFF2-40B4-BE49-F238E27FC236}">
                <a16:creationId xmlns:a16="http://schemas.microsoft.com/office/drawing/2014/main" id="{9A43057B-C8FE-F8F9-D8D8-CD25944D3CD0}"/>
              </a:ext>
            </a:extLst>
          </p:cNvPr>
          <p:cNvGraphicFramePr>
            <a:graphicFrameLocks noChangeAspect="1"/>
          </p:cNvGraphicFramePr>
          <p:nvPr>
            <p:extLst>
              <p:ext uri="{D42A27DB-BD31-4B8C-83A1-F6EECF244321}">
                <p14:modId xmlns:p14="http://schemas.microsoft.com/office/powerpoint/2010/main" val="2410975313"/>
              </p:ext>
            </p:extLst>
          </p:nvPr>
        </p:nvGraphicFramePr>
        <p:xfrm>
          <a:off x="792000" y="4926673"/>
          <a:ext cx="2413000" cy="800100"/>
        </p:xfrm>
        <a:graphic>
          <a:graphicData uri="http://schemas.openxmlformats.org/presentationml/2006/ole">
            <mc:AlternateContent xmlns:mc="http://schemas.openxmlformats.org/markup-compatibility/2006">
              <mc:Choice xmlns:v="urn:schemas-microsoft-com:vml" Requires="v">
                <p:oleObj spid="_x0000_s1026" name="Equation" r:id="rId7" imgW="2412720" imgH="799920" progId="Equation.DSMT4">
                  <p:embed/>
                </p:oleObj>
              </mc:Choice>
              <mc:Fallback>
                <p:oleObj name="Equation" r:id="rId7" imgW="2412720" imgH="799920" progId="Equation.DSMT4">
                  <p:embed/>
                  <p:pic>
                    <p:nvPicPr>
                      <p:cNvPr id="11" name="Objekt 10">
                        <a:extLst>
                          <a:ext uri="{FF2B5EF4-FFF2-40B4-BE49-F238E27FC236}">
                            <a16:creationId xmlns:a16="http://schemas.microsoft.com/office/drawing/2014/main" id="{9A43057B-C8FE-F8F9-D8D8-CD25944D3CD0}"/>
                          </a:ext>
                        </a:extLst>
                      </p:cNvPr>
                      <p:cNvPicPr/>
                      <p:nvPr/>
                    </p:nvPicPr>
                    <p:blipFill>
                      <a:blip r:embed="rId8"/>
                      <a:stretch>
                        <a:fillRect/>
                      </a:stretch>
                    </p:blipFill>
                    <p:spPr>
                      <a:xfrm>
                        <a:off x="792000" y="4926673"/>
                        <a:ext cx="2413000" cy="800100"/>
                      </a:xfrm>
                      <a:prstGeom prst="rect">
                        <a:avLst/>
                      </a:prstGeom>
                    </p:spPr>
                  </p:pic>
                </p:oleObj>
              </mc:Fallback>
            </mc:AlternateContent>
          </a:graphicData>
        </a:graphic>
      </p:graphicFrame>
      <p:sp>
        <p:nvSpPr>
          <p:cNvPr id="12" name="Textfeld 11">
            <a:extLst>
              <a:ext uri="{FF2B5EF4-FFF2-40B4-BE49-F238E27FC236}">
                <a16:creationId xmlns:a16="http://schemas.microsoft.com/office/drawing/2014/main" id="{E08F8123-27CB-F72C-475A-CC0458FEA12E}"/>
              </a:ext>
            </a:extLst>
          </p:cNvPr>
          <p:cNvSpPr txBox="1"/>
          <p:nvPr/>
        </p:nvSpPr>
        <p:spPr>
          <a:xfrm>
            <a:off x="720000" y="1090394"/>
            <a:ext cx="10601592" cy="461665"/>
          </a:xfrm>
          <a:prstGeom prst="rect">
            <a:avLst/>
          </a:prstGeom>
          <a:noFill/>
        </p:spPr>
        <p:txBody>
          <a:bodyPr wrap="square">
            <a:spAutoFit/>
          </a:bodyPr>
          <a:lstStyle/>
          <a:p>
            <a:r>
              <a:rPr lang="de-DE" sz="2400">
                <a:solidFill>
                  <a:prstClr val="black"/>
                </a:solidFill>
                <a:latin typeface="Arial" panose="020B0604020202020204" pitchFamily="34" charset="0"/>
                <a:cs typeface="Arial" panose="020B0604020202020204" pitchFamily="34" charset="0"/>
              </a:rPr>
              <a:t>Struktur des Funktionsterms:</a:t>
            </a:r>
            <a:endParaRPr lang="de-DE" sz="2400" dirty="0">
              <a:latin typeface="Arial" panose="020B0604020202020204" pitchFamily="34" charset="0"/>
              <a:cs typeface="Arial" panose="020B0604020202020204" pitchFamily="34" charset="0"/>
            </a:endParaRPr>
          </a:p>
        </p:txBody>
      </p:sp>
      <p:sp>
        <p:nvSpPr>
          <p:cNvPr id="13" name="Titel 1">
            <a:extLst>
              <a:ext uri="{FF2B5EF4-FFF2-40B4-BE49-F238E27FC236}">
                <a16:creationId xmlns:a16="http://schemas.microsoft.com/office/drawing/2014/main" id="{C5605B6D-1F74-A922-B7ED-3E4177183001}"/>
              </a:ext>
            </a:extLst>
          </p:cNvPr>
          <p:cNvSpPr txBox="1">
            <a:spLocks/>
          </p:cNvSpPr>
          <p:nvPr/>
        </p:nvSpPr>
        <p:spPr>
          <a:xfrm>
            <a:off x="3528000" y="133200"/>
            <a:ext cx="5135217" cy="792000"/>
          </a:xfrm>
          <a:prstGeom prst="rect">
            <a:avLst/>
          </a:prstGeom>
          <a:solidFill>
            <a:schemeClr val="bg1">
              <a:lumMod val="95000"/>
            </a:schemeClr>
          </a:solidFill>
          <a:ln>
            <a:solidFill>
              <a:schemeClr val="tx1"/>
            </a:solidFill>
          </a:ln>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de-DE" sz="2200" b="1" dirty="0">
                <a:latin typeface="Arial" panose="020B0604020202020204" pitchFamily="34" charset="0"/>
                <a:cs typeface="Arial" panose="020B0604020202020204" pitchFamily="34" charset="0"/>
              </a:rPr>
              <a:t>Untersuchung einfacher gebrochen-rationaler Funktionen</a:t>
            </a:r>
          </a:p>
        </p:txBody>
      </p:sp>
    </p:spTree>
    <p:extLst>
      <p:ext uri="{BB962C8B-B14F-4D97-AF65-F5344CB8AC3E}">
        <p14:creationId xmlns:p14="http://schemas.microsoft.com/office/powerpoint/2010/main" val="65357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8"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enkblase: wolkenförmig 9">
            <a:extLst>
              <a:ext uri="{FF2B5EF4-FFF2-40B4-BE49-F238E27FC236}">
                <a16:creationId xmlns:a16="http://schemas.microsoft.com/office/drawing/2014/main" id="{1BC52DA7-E7A2-A542-2595-6F95FF4F5ACF}"/>
              </a:ext>
            </a:extLst>
          </p:cNvPr>
          <p:cNvSpPr/>
          <p:nvPr/>
        </p:nvSpPr>
        <p:spPr>
          <a:xfrm>
            <a:off x="416569" y="1887414"/>
            <a:ext cx="5546981" cy="1715319"/>
          </a:xfrm>
          <a:prstGeom prst="cloudCallout">
            <a:avLst>
              <a:gd name="adj1" fmla="val -54759"/>
              <a:gd name="adj2" fmla="val -377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solidFill>
                  <a:srgbClr val="0070C0"/>
                </a:solidFill>
                <a:latin typeface="Cavolini" panose="03000502040302020204" pitchFamily="66" charset="0"/>
                <a:cs typeface="Cavolini" panose="03000502040302020204" pitchFamily="66" charset="0"/>
              </a:rPr>
              <a:t>Was sind typische Fragestellungen?</a:t>
            </a:r>
            <a:endParaRPr lang="de-DE" sz="2400" dirty="0">
              <a:solidFill>
                <a:srgbClr val="0070C0"/>
              </a:solidFill>
              <a:latin typeface="Cavolini" panose="03000502040302020204" pitchFamily="66" charset="0"/>
              <a:cs typeface="Cavolini" panose="03000502040302020204" pitchFamily="66" charset="0"/>
            </a:endParaRPr>
          </a:p>
        </p:txBody>
      </p:sp>
      <p:sp>
        <p:nvSpPr>
          <p:cNvPr id="4" name="Rechteck 3">
            <a:extLst>
              <a:ext uri="{FF2B5EF4-FFF2-40B4-BE49-F238E27FC236}">
                <a16:creationId xmlns:a16="http://schemas.microsoft.com/office/drawing/2014/main" id="{61A0E86B-2695-4EFD-A8FD-F7266826802C}"/>
              </a:ext>
            </a:extLst>
          </p:cNvPr>
          <p:cNvSpPr/>
          <p:nvPr/>
        </p:nvSpPr>
        <p:spPr>
          <a:xfrm>
            <a:off x="133200" y="790990"/>
            <a:ext cx="2880000" cy="10800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a:solidFill>
                  <a:schemeClr val="tx1"/>
                </a:solidFill>
                <a:latin typeface="Arial" panose="020B0604020202020204" pitchFamily="34" charset="0"/>
                <a:cs typeface="Arial" panose="020B0604020202020204" pitchFamily="34" charset="0"/>
              </a:rPr>
              <a:t>maximale </a:t>
            </a:r>
            <a:r>
              <a:rPr lang="de-DE" sz="2200" b="1" dirty="0">
                <a:solidFill>
                  <a:schemeClr val="tx1"/>
                </a:solidFill>
                <a:latin typeface="Arial" panose="020B0604020202020204" pitchFamily="34" charset="0"/>
                <a:cs typeface="Arial" panose="020B0604020202020204" pitchFamily="34" charset="0"/>
              </a:rPr>
              <a:t>Definitionsmenge</a:t>
            </a:r>
          </a:p>
        </p:txBody>
      </p:sp>
      <p:sp>
        <p:nvSpPr>
          <p:cNvPr id="17" name="Rechteck 16">
            <a:extLst>
              <a:ext uri="{FF2B5EF4-FFF2-40B4-BE49-F238E27FC236}">
                <a16:creationId xmlns:a16="http://schemas.microsoft.com/office/drawing/2014/main" id="{2434B4C6-E847-4BB2-A0D8-DE7CDC174029}"/>
              </a:ext>
            </a:extLst>
          </p:cNvPr>
          <p:cNvSpPr/>
          <p:nvPr/>
        </p:nvSpPr>
        <p:spPr>
          <a:xfrm>
            <a:off x="133200" y="3592800"/>
            <a:ext cx="2880000" cy="1080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dirty="0">
                <a:solidFill>
                  <a:schemeClr val="tx1"/>
                </a:solidFill>
                <a:latin typeface="Arial" panose="020B0604020202020204" pitchFamily="34" charset="0"/>
                <a:cs typeface="Arial" panose="020B0604020202020204" pitchFamily="34" charset="0"/>
              </a:rPr>
              <a:t>Nullstellen</a:t>
            </a:r>
          </a:p>
        </p:txBody>
      </p:sp>
      <p:sp>
        <p:nvSpPr>
          <p:cNvPr id="24" name="Rechteck 23">
            <a:extLst>
              <a:ext uri="{FF2B5EF4-FFF2-40B4-BE49-F238E27FC236}">
                <a16:creationId xmlns:a16="http://schemas.microsoft.com/office/drawing/2014/main" id="{655E08E5-FDFD-4467-B9C3-381218F355B6}"/>
              </a:ext>
            </a:extLst>
          </p:cNvPr>
          <p:cNvSpPr/>
          <p:nvPr/>
        </p:nvSpPr>
        <p:spPr>
          <a:xfrm>
            <a:off x="3150000" y="3592800"/>
            <a:ext cx="2880000" cy="10800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dirty="0">
                <a:solidFill>
                  <a:schemeClr val="tx1"/>
                </a:solidFill>
                <a:latin typeface="Arial" panose="020B0604020202020204" pitchFamily="34" charset="0"/>
                <a:cs typeface="Arial" panose="020B0604020202020204" pitchFamily="34" charset="0"/>
              </a:rPr>
              <a:t>Polstellen</a:t>
            </a:r>
          </a:p>
        </p:txBody>
      </p:sp>
      <mc:AlternateContent xmlns:mc="http://schemas.openxmlformats.org/markup-compatibility/2006" xmlns:a14="http://schemas.microsoft.com/office/drawing/2010/main">
        <mc:Choice Requires="a14">
          <p:sp>
            <p:nvSpPr>
              <p:cNvPr id="32" name="Rechteck 31">
                <a:extLst>
                  <a:ext uri="{FF2B5EF4-FFF2-40B4-BE49-F238E27FC236}">
                    <a16:creationId xmlns:a16="http://schemas.microsoft.com/office/drawing/2014/main" id="{6466C2BF-CC05-4DD3-96C9-0A968113A04C}"/>
                  </a:ext>
                </a:extLst>
              </p:cNvPr>
              <p:cNvSpPr/>
              <p:nvPr/>
            </p:nvSpPr>
            <p:spPr>
              <a:xfrm>
                <a:off x="9176400" y="2332800"/>
                <a:ext cx="2880000" cy="1080000"/>
              </a:xfrm>
              <a:prstGeom prst="rect">
                <a:avLst/>
              </a:prstGeom>
              <a:solidFill>
                <a:srgbClr val="BA8C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dirty="0">
                    <a:solidFill>
                      <a:schemeClr val="tx1"/>
                    </a:solidFill>
                    <a:latin typeface="Arial" panose="020B0604020202020204" pitchFamily="34" charset="0"/>
                    <a:cs typeface="Arial" panose="020B0604020202020204" pitchFamily="34" charset="0"/>
                  </a:rPr>
                  <a:t>Verhalten für</a:t>
                </a:r>
                <a:br>
                  <a:rPr lang="de-DE" sz="2200" b="1" dirty="0">
                    <a:solidFill>
                      <a:schemeClr val="tx1"/>
                    </a:solidFill>
                    <a:latin typeface="Arial" panose="020B0604020202020204" pitchFamily="34" charset="0"/>
                    <a:cs typeface="Arial" panose="020B0604020202020204" pitchFamily="34" charset="0"/>
                  </a:rPr>
                </a:br>
                <a:r>
                  <a:rPr lang="de-DE" sz="2200" b="1" dirty="0">
                    <a:solidFill>
                      <a:schemeClr val="tx1"/>
                    </a:solidFill>
                    <a:latin typeface="Arial" panose="020B0604020202020204" pitchFamily="34" charset="0"/>
                    <a:cs typeface="Arial" panose="020B0604020202020204" pitchFamily="34" charset="0"/>
                  </a:rPr>
                  <a:t> </a:t>
                </a:r>
                <a14:m>
                  <m:oMath xmlns:m="http://schemas.openxmlformats.org/officeDocument/2006/math">
                    <m:r>
                      <m:rPr>
                        <m:nor/>
                      </m:rPr>
                      <a:rPr lang="de-DE" sz="2200" b="1" i="0" smtClean="0">
                        <a:solidFill>
                          <a:schemeClr val="tx1"/>
                        </a:solidFill>
                        <a:effectLst/>
                        <a:latin typeface="Arial" panose="020B0604020202020204" pitchFamily="34" charset="0"/>
                        <a:ea typeface="Calibri" panose="020F0502020204030204" pitchFamily="34" charset="0"/>
                        <a:cs typeface="Arial" panose="020B0604020202020204" pitchFamily="34" charset="0"/>
                      </a:rPr>
                      <m:t>x</m:t>
                    </m:r>
                    <m:r>
                      <m:rPr>
                        <m:nor/>
                      </m:rPr>
                      <a:rPr lang="de-DE" sz="2200" b="1" i="0" smtClean="0">
                        <a:solidFill>
                          <a:schemeClr val="tx1"/>
                        </a:solidFill>
                        <a:effectLst/>
                        <a:latin typeface="Arial" panose="020B0604020202020204" pitchFamily="34" charset="0"/>
                        <a:ea typeface="Calibri" panose="020F0502020204030204" pitchFamily="34" charset="0"/>
                        <a:cs typeface="Arial" panose="020B0604020202020204" pitchFamily="34" charset="0"/>
                      </a:rPr>
                      <m:t> → </m:t>
                    </m:r>
                    <m:r>
                      <m:rPr>
                        <m:nor/>
                      </m:rPr>
                      <a:rPr lang="de-DE" sz="2200" b="1" i="0" smtClean="0">
                        <a:solidFill>
                          <a:schemeClr val="tx1"/>
                        </a:solidFill>
                        <a:effectLst/>
                        <a:latin typeface="Arial" panose="020B0604020202020204" pitchFamily="34" charset="0"/>
                        <a:ea typeface="Calibri" panose="020F0502020204030204" pitchFamily="34" charset="0"/>
                        <a:cs typeface="Arial" panose="020B0604020202020204" pitchFamily="34" charset="0"/>
                      </a:rPr>
                      <m:t>±</m:t>
                    </m:r>
                    <m:r>
                      <m:rPr>
                        <m:nor/>
                      </m:rPr>
                      <a:rPr lang="de-DE" sz="2200" b="1" i="0" smtClean="0">
                        <a:solidFill>
                          <a:schemeClr val="tx1"/>
                        </a:solidFill>
                        <a:effectLst/>
                        <a:latin typeface="Arial" panose="020B0604020202020204" pitchFamily="34" charset="0"/>
                        <a:ea typeface="Calibri" panose="020F0502020204030204" pitchFamily="34" charset="0"/>
                        <a:cs typeface="Arial" panose="020B0604020202020204" pitchFamily="34" charset="0"/>
                      </a:rPr>
                      <m:t>∞ </m:t>
                    </m:r>
                  </m:oMath>
                </a14:m>
                <a:endParaRPr lang="de-DE" sz="2200" b="1" dirty="0">
                  <a:solidFill>
                    <a:schemeClr val="tx1"/>
                  </a:solidFill>
                  <a:latin typeface="Arial" panose="020B0604020202020204" pitchFamily="34" charset="0"/>
                  <a:cs typeface="Arial" panose="020B0604020202020204" pitchFamily="34" charset="0"/>
                </a:endParaRPr>
              </a:p>
            </p:txBody>
          </p:sp>
        </mc:Choice>
        <mc:Fallback xmlns="">
          <p:sp>
            <p:nvSpPr>
              <p:cNvPr id="32" name="Rechteck 31">
                <a:extLst>
                  <a:ext uri="{FF2B5EF4-FFF2-40B4-BE49-F238E27FC236}">
                    <a16:creationId xmlns:a16="http://schemas.microsoft.com/office/drawing/2014/main" id="{6466C2BF-CC05-4DD3-96C9-0A968113A04C}"/>
                  </a:ext>
                </a:extLst>
              </p:cNvPr>
              <p:cNvSpPr>
                <a:spLocks noRot="1" noChangeAspect="1" noMove="1" noResize="1" noEditPoints="1" noAdjustHandles="1" noChangeArrowheads="1" noChangeShapeType="1" noTextEdit="1"/>
              </p:cNvSpPr>
              <p:nvPr/>
            </p:nvSpPr>
            <p:spPr>
              <a:xfrm>
                <a:off x="9176400" y="2332800"/>
                <a:ext cx="2880000" cy="1080000"/>
              </a:xfrm>
              <a:prstGeom prst="rect">
                <a:avLst/>
              </a:prstGeom>
              <a:blipFill>
                <a:blip r:embed="rId4"/>
                <a:stretch>
                  <a:fillRect/>
                </a:stretch>
              </a:blipFill>
              <a:ln>
                <a:solidFill>
                  <a:schemeClr val="tx1"/>
                </a:solidFill>
              </a:ln>
            </p:spPr>
            <p:txBody>
              <a:bodyPr/>
              <a:lstStyle/>
              <a:p>
                <a:r>
                  <a:rPr lang="de-DE">
                    <a:noFill/>
                  </a:rPr>
                  <a:t> </a:t>
                </a:r>
              </a:p>
            </p:txBody>
          </p:sp>
        </mc:Fallback>
      </mc:AlternateContent>
      <p:sp>
        <p:nvSpPr>
          <p:cNvPr id="47" name="Rechteck 46">
            <a:extLst>
              <a:ext uri="{FF2B5EF4-FFF2-40B4-BE49-F238E27FC236}">
                <a16:creationId xmlns:a16="http://schemas.microsoft.com/office/drawing/2014/main" id="{CE849064-6388-4B90-AAB6-FC764712CC38}"/>
              </a:ext>
            </a:extLst>
          </p:cNvPr>
          <p:cNvSpPr/>
          <p:nvPr/>
        </p:nvSpPr>
        <p:spPr>
          <a:xfrm>
            <a:off x="6163200" y="4276800"/>
            <a:ext cx="2880000" cy="1080000"/>
          </a:xfrm>
          <a:prstGeom prst="rect">
            <a:avLst/>
          </a:prstGeom>
          <a:solidFill>
            <a:srgbClr val="FF85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dirty="0">
                <a:solidFill>
                  <a:schemeClr val="tx1"/>
                </a:solidFill>
                <a:latin typeface="Arial" panose="020B0604020202020204" pitchFamily="34" charset="0"/>
                <a:cs typeface="Arial" panose="020B0604020202020204" pitchFamily="34" charset="0"/>
              </a:rPr>
              <a:t>Asymptoten</a:t>
            </a:r>
          </a:p>
        </p:txBody>
      </p:sp>
      <p:sp>
        <p:nvSpPr>
          <p:cNvPr id="3" name="Textfeld 2">
            <a:extLst>
              <a:ext uri="{FF2B5EF4-FFF2-40B4-BE49-F238E27FC236}">
                <a16:creationId xmlns:a16="http://schemas.microsoft.com/office/drawing/2014/main" id="{E56A392C-C572-A891-B09C-6A35D86183E0}"/>
              </a:ext>
            </a:extLst>
          </p:cNvPr>
          <p:cNvSpPr txBox="1"/>
          <p:nvPr/>
        </p:nvSpPr>
        <p:spPr>
          <a:xfrm>
            <a:off x="1800000" y="6001200"/>
            <a:ext cx="752168" cy="369332"/>
          </a:xfrm>
          <a:prstGeom prst="rect">
            <a:avLst/>
          </a:prstGeom>
          <a:noFill/>
          <a:ln>
            <a:solidFill>
              <a:schemeClr val="bg1">
                <a:lumMod val="85000"/>
              </a:schemeClr>
            </a:solidFill>
          </a:ln>
        </p:spPr>
        <p:txBody>
          <a:bodyPr wrap="square" rtlCol="0">
            <a:spAutoFit/>
          </a:bodyPr>
          <a:lstStyle/>
          <a:p>
            <a:r>
              <a:rPr lang="de-DE" dirty="0">
                <a:solidFill>
                  <a:schemeClr val="bg1">
                    <a:lumMod val="85000"/>
                  </a:schemeClr>
                </a:solidFill>
                <a:latin typeface="Arial" panose="020B0604020202020204" pitchFamily="34" charset="0"/>
                <a:cs typeface="Arial" panose="020B0604020202020204" pitchFamily="34" charset="0"/>
              </a:rPr>
              <a:t>D</a:t>
            </a:r>
          </a:p>
        </p:txBody>
      </p:sp>
      <p:sp>
        <p:nvSpPr>
          <p:cNvPr id="5" name="Textfeld 4">
            <a:extLst>
              <a:ext uri="{FF2B5EF4-FFF2-40B4-BE49-F238E27FC236}">
                <a16:creationId xmlns:a16="http://schemas.microsoft.com/office/drawing/2014/main" id="{74D60E4A-41FB-46E3-45D7-1380DF83E4F1}"/>
              </a:ext>
            </a:extLst>
          </p:cNvPr>
          <p:cNvSpPr txBox="1"/>
          <p:nvPr/>
        </p:nvSpPr>
        <p:spPr>
          <a:xfrm>
            <a:off x="2700000" y="6001200"/>
            <a:ext cx="752168" cy="369332"/>
          </a:xfrm>
          <a:prstGeom prst="rect">
            <a:avLst/>
          </a:prstGeom>
          <a:noFill/>
          <a:ln>
            <a:solidFill>
              <a:schemeClr val="bg1">
                <a:lumMod val="85000"/>
              </a:schemeClr>
            </a:solidFill>
          </a:ln>
        </p:spPr>
        <p:txBody>
          <a:bodyPr wrap="square" rtlCol="0">
            <a:spAutoFit/>
          </a:bodyPr>
          <a:lstStyle/>
          <a:p>
            <a:r>
              <a:rPr lang="de-DE" dirty="0">
                <a:solidFill>
                  <a:schemeClr val="bg1">
                    <a:lumMod val="85000"/>
                  </a:schemeClr>
                </a:solidFill>
                <a:latin typeface="Arial" panose="020B0604020202020204" pitchFamily="34" charset="0"/>
                <a:cs typeface="Arial" panose="020B0604020202020204" pitchFamily="34" charset="0"/>
              </a:rPr>
              <a:t>N</a:t>
            </a:r>
          </a:p>
        </p:txBody>
      </p:sp>
      <p:sp>
        <p:nvSpPr>
          <p:cNvPr id="6" name="Textfeld 5">
            <a:extLst>
              <a:ext uri="{FF2B5EF4-FFF2-40B4-BE49-F238E27FC236}">
                <a16:creationId xmlns:a16="http://schemas.microsoft.com/office/drawing/2014/main" id="{7208A91F-18EC-AD1D-0BF7-B675F7DB01CA}"/>
              </a:ext>
            </a:extLst>
          </p:cNvPr>
          <p:cNvSpPr txBox="1"/>
          <p:nvPr/>
        </p:nvSpPr>
        <p:spPr>
          <a:xfrm>
            <a:off x="3600000" y="6001200"/>
            <a:ext cx="752168" cy="369332"/>
          </a:xfrm>
          <a:prstGeom prst="rect">
            <a:avLst/>
          </a:prstGeom>
          <a:noFill/>
          <a:ln>
            <a:solidFill>
              <a:schemeClr val="bg1">
                <a:lumMod val="85000"/>
              </a:schemeClr>
            </a:solidFill>
          </a:ln>
        </p:spPr>
        <p:txBody>
          <a:bodyPr wrap="square" rtlCol="0">
            <a:spAutoFit/>
          </a:bodyPr>
          <a:lstStyle/>
          <a:p>
            <a:r>
              <a:rPr lang="de-DE" dirty="0">
                <a:solidFill>
                  <a:schemeClr val="bg1">
                    <a:lumMod val="85000"/>
                  </a:schemeClr>
                </a:solidFill>
                <a:latin typeface="Arial" panose="020B0604020202020204" pitchFamily="34" charset="0"/>
                <a:cs typeface="Arial" panose="020B0604020202020204" pitchFamily="34" charset="0"/>
              </a:rPr>
              <a:t>P</a:t>
            </a:r>
          </a:p>
        </p:txBody>
      </p:sp>
      <p:sp>
        <p:nvSpPr>
          <p:cNvPr id="7" name="Textfeld 6">
            <a:extLst>
              <a:ext uri="{FF2B5EF4-FFF2-40B4-BE49-F238E27FC236}">
                <a16:creationId xmlns:a16="http://schemas.microsoft.com/office/drawing/2014/main" id="{5B856BE2-0DC1-1910-2AF9-1A12A69734C8}"/>
              </a:ext>
            </a:extLst>
          </p:cNvPr>
          <p:cNvSpPr txBox="1"/>
          <p:nvPr/>
        </p:nvSpPr>
        <p:spPr>
          <a:xfrm>
            <a:off x="4500000" y="6001200"/>
            <a:ext cx="752168" cy="369332"/>
          </a:xfrm>
          <a:prstGeom prst="rect">
            <a:avLst/>
          </a:prstGeom>
          <a:noFill/>
          <a:ln>
            <a:solidFill>
              <a:schemeClr val="bg1">
                <a:lumMod val="85000"/>
              </a:schemeClr>
            </a:solidFill>
          </a:ln>
        </p:spPr>
        <p:txBody>
          <a:bodyPr wrap="square" rtlCol="0">
            <a:spAutoFit/>
          </a:bodyPr>
          <a:lstStyle/>
          <a:p>
            <a:r>
              <a:rPr lang="de-DE" dirty="0">
                <a:solidFill>
                  <a:schemeClr val="bg1">
                    <a:lumMod val="85000"/>
                  </a:schemeClr>
                </a:solidFill>
                <a:latin typeface="Arial" panose="020B0604020202020204" pitchFamily="34" charset="0"/>
                <a:cs typeface="Arial" panose="020B0604020202020204" pitchFamily="34" charset="0"/>
              </a:rPr>
              <a:t>S</a:t>
            </a:r>
          </a:p>
        </p:txBody>
      </p:sp>
      <p:sp>
        <p:nvSpPr>
          <p:cNvPr id="8" name="Textfeld 7">
            <a:extLst>
              <a:ext uri="{FF2B5EF4-FFF2-40B4-BE49-F238E27FC236}">
                <a16:creationId xmlns:a16="http://schemas.microsoft.com/office/drawing/2014/main" id="{2E0A5CDF-D596-4B59-782E-AA64FCBA9092}"/>
              </a:ext>
            </a:extLst>
          </p:cNvPr>
          <p:cNvSpPr txBox="1"/>
          <p:nvPr/>
        </p:nvSpPr>
        <p:spPr>
          <a:xfrm>
            <a:off x="5400000" y="6001200"/>
            <a:ext cx="752168" cy="369332"/>
          </a:xfrm>
          <a:prstGeom prst="rect">
            <a:avLst/>
          </a:prstGeom>
          <a:noFill/>
          <a:ln>
            <a:solidFill>
              <a:schemeClr val="bg1">
                <a:lumMod val="85000"/>
              </a:schemeClr>
            </a:solidFill>
          </a:ln>
        </p:spPr>
        <p:txBody>
          <a:bodyPr wrap="square" rtlCol="0">
            <a:spAutoFit/>
          </a:bodyPr>
          <a:lstStyle/>
          <a:p>
            <a:r>
              <a:rPr lang="de-DE" dirty="0">
                <a:solidFill>
                  <a:schemeClr val="bg1">
                    <a:lumMod val="85000"/>
                  </a:schemeClr>
                </a:solidFill>
                <a:latin typeface="Arial" panose="020B0604020202020204" pitchFamily="34" charset="0"/>
                <a:cs typeface="Arial" panose="020B0604020202020204" pitchFamily="34" charset="0"/>
              </a:rPr>
              <a:t>A</a:t>
            </a:r>
          </a:p>
        </p:txBody>
      </p:sp>
      <p:sp>
        <p:nvSpPr>
          <p:cNvPr id="9" name="Textfeld 8">
            <a:extLst>
              <a:ext uri="{FF2B5EF4-FFF2-40B4-BE49-F238E27FC236}">
                <a16:creationId xmlns:a16="http://schemas.microsoft.com/office/drawing/2014/main" id="{CA45E072-4ACF-6F10-ECE5-335EC494D71F}"/>
              </a:ext>
            </a:extLst>
          </p:cNvPr>
          <p:cNvSpPr txBox="1"/>
          <p:nvPr/>
        </p:nvSpPr>
        <p:spPr>
          <a:xfrm>
            <a:off x="6300000" y="6001200"/>
            <a:ext cx="752168" cy="369332"/>
          </a:xfrm>
          <a:prstGeom prst="rect">
            <a:avLst/>
          </a:prstGeom>
          <a:noFill/>
          <a:ln>
            <a:solidFill>
              <a:schemeClr val="bg1">
                <a:lumMod val="85000"/>
              </a:schemeClr>
            </a:solidFill>
          </a:ln>
        </p:spPr>
        <p:txBody>
          <a:bodyPr wrap="square" rtlCol="0">
            <a:spAutoFit/>
          </a:bodyPr>
          <a:lstStyle/>
          <a:p>
            <a:r>
              <a:rPr lang="de-DE">
                <a:solidFill>
                  <a:schemeClr val="bg1">
                    <a:lumMod val="85000"/>
                  </a:schemeClr>
                </a:solidFill>
                <a:latin typeface="Arial" panose="020B0604020202020204" pitchFamily="34" charset="0"/>
                <a:cs typeface="Arial" panose="020B0604020202020204" pitchFamily="34" charset="0"/>
              </a:rPr>
              <a:t>V</a:t>
            </a:r>
            <a:endParaRPr lang="de-DE" dirty="0">
              <a:solidFill>
                <a:schemeClr val="bg1">
                  <a:lumMod val="85000"/>
                </a:schemeClr>
              </a:solidFill>
              <a:latin typeface="Arial" panose="020B0604020202020204" pitchFamily="34" charset="0"/>
              <a:cs typeface="Arial" panose="020B0604020202020204" pitchFamily="34" charset="0"/>
            </a:endParaRPr>
          </a:p>
        </p:txBody>
      </p:sp>
      <p:sp>
        <p:nvSpPr>
          <p:cNvPr id="14" name="Rechteck 13">
            <a:extLst>
              <a:ext uri="{FF2B5EF4-FFF2-40B4-BE49-F238E27FC236}">
                <a16:creationId xmlns:a16="http://schemas.microsoft.com/office/drawing/2014/main" id="{769E17E9-2F9D-F9C9-2B7B-DF3055B817CC}"/>
              </a:ext>
            </a:extLst>
          </p:cNvPr>
          <p:cNvSpPr/>
          <p:nvPr/>
        </p:nvSpPr>
        <p:spPr>
          <a:xfrm>
            <a:off x="6163200" y="1695600"/>
            <a:ext cx="2880000" cy="1080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dirty="0">
                <a:solidFill>
                  <a:schemeClr val="tx1"/>
                </a:solidFill>
                <a:latin typeface="Arial" panose="020B0604020202020204" pitchFamily="34" charset="0"/>
                <a:cs typeface="Arial" panose="020B0604020202020204" pitchFamily="34" charset="0"/>
              </a:rPr>
              <a:t>Schnittpunkte mit </a:t>
            </a:r>
            <a:r>
              <a:rPr lang="de-DE" sz="2200" b="1">
                <a:solidFill>
                  <a:schemeClr val="tx1"/>
                </a:solidFill>
                <a:latin typeface="Arial" panose="020B0604020202020204" pitchFamily="34" charset="0"/>
                <a:cs typeface="Arial" panose="020B0604020202020204" pitchFamily="34" charset="0"/>
              </a:rPr>
              <a:t>den Koordinaten- achsen</a:t>
            </a:r>
            <a:endParaRPr lang="de-DE" sz="2200" b="1" dirty="0">
              <a:solidFill>
                <a:schemeClr val="tx1"/>
              </a:solidFill>
              <a:latin typeface="Arial" panose="020B0604020202020204" pitchFamily="34" charset="0"/>
              <a:cs typeface="Arial" panose="020B0604020202020204" pitchFamily="34" charset="0"/>
            </a:endParaRPr>
          </a:p>
        </p:txBody>
      </p:sp>
      <p:sp>
        <p:nvSpPr>
          <p:cNvPr id="16" name="Titel 1">
            <a:extLst>
              <a:ext uri="{FF2B5EF4-FFF2-40B4-BE49-F238E27FC236}">
                <a16:creationId xmlns:a16="http://schemas.microsoft.com/office/drawing/2014/main" id="{799A8FCE-AC6D-B67A-397C-9C43F6D0E87A}"/>
              </a:ext>
            </a:extLst>
          </p:cNvPr>
          <p:cNvSpPr txBox="1">
            <a:spLocks/>
          </p:cNvSpPr>
          <p:nvPr/>
        </p:nvSpPr>
        <p:spPr>
          <a:xfrm>
            <a:off x="3528000" y="133200"/>
            <a:ext cx="5135217" cy="792000"/>
          </a:xfrm>
          <a:prstGeom prst="rect">
            <a:avLst/>
          </a:prstGeom>
          <a:solidFill>
            <a:schemeClr val="bg1">
              <a:lumMod val="95000"/>
            </a:schemeClr>
          </a:solidFill>
          <a:ln>
            <a:solidFill>
              <a:schemeClr val="tx1"/>
            </a:solidFill>
          </a:ln>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de-DE" sz="2200" b="1" dirty="0">
                <a:latin typeface="Arial" panose="020B0604020202020204" pitchFamily="34" charset="0"/>
                <a:cs typeface="Arial" panose="020B0604020202020204" pitchFamily="34" charset="0"/>
              </a:rPr>
              <a:t>Untersuchung einfacher gebrochen-rationaler Funktionen</a:t>
            </a:r>
          </a:p>
        </p:txBody>
      </p:sp>
      <p:graphicFrame>
        <p:nvGraphicFramePr>
          <p:cNvPr id="12" name="Objekt 11">
            <a:extLst>
              <a:ext uri="{FF2B5EF4-FFF2-40B4-BE49-F238E27FC236}">
                <a16:creationId xmlns:a16="http://schemas.microsoft.com/office/drawing/2014/main" id="{159F6762-DDF5-6ACC-1E3F-0288FD95A604}"/>
              </a:ext>
            </a:extLst>
          </p:cNvPr>
          <p:cNvGraphicFramePr>
            <a:graphicFrameLocks noChangeAspect="1"/>
          </p:cNvGraphicFramePr>
          <p:nvPr>
            <p:extLst>
              <p:ext uri="{D42A27DB-BD31-4B8C-83A1-F6EECF244321}">
                <p14:modId xmlns:p14="http://schemas.microsoft.com/office/powerpoint/2010/main" val="1602949593"/>
              </p:ext>
            </p:extLst>
          </p:nvPr>
        </p:nvGraphicFramePr>
        <p:xfrm>
          <a:off x="792000" y="4926673"/>
          <a:ext cx="2413000" cy="800100"/>
        </p:xfrm>
        <a:graphic>
          <a:graphicData uri="http://schemas.openxmlformats.org/presentationml/2006/ole">
            <mc:AlternateContent xmlns:mc="http://schemas.openxmlformats.org/markup-compatibility/2006">
              <mc:Choice xmlns:v="urn:schemas-microsoft-com:vml" Requires="v">
                <p:oleObj spid="_x0000_s2050" name="Equation" r:id="rId5" imgW="2412720" imgH="799920" progId="Equation.DSMT4">
                  <p:embed/>
                </p:oleObj>
              </mc:Choice>
              <mc:Fallback>
                <p:oleObj name="Equation" r:id="rId5" imgW="2412720" imgH="799920" progId="Equation.DSMT4">
                  <p:embed/>
                  <p:pic>
                    <p:nvPicPr>
                      <p:cNvPr id="12" name="Objekt 11">
                        <a:extLst>
                          <a:ext uri="{FF2B5EF4-FFF2-40B4-BE49-F238E27FC236}">
                            <a16:creationId xmlns:a16="http://schemas.microsoft.com/office/drawing/2014/main" id="{159F6762-DDF5-6ACC-1E3F-0288FD95A604}"/>
                          </a:ext>
                        </a:extLst>
                      </p:cNvPr>
                      <p:cNvPicPr/>
                      <p:nvPr/>
                    </p:nvPicPr>
                    <p:blipFill>
                      <a:blip r:embed="rId6"/>
                      <a:stretch>
                        <a:fillRect/>
                      </a:stretch>
                    </p:blipFill>
                    <p:spPr>
                      <a:xfrm>
                        <a:off x="792000" y="4926673"/>
                        <a:ext cx="2413000" cy="800100"/>
                      </a:xfrm>
                      <a:prstGeom prst="rect">
                        <a:avLst/>
                      </a:prstGeom>
                    </p:spPr>
                  </p:pic>
                </p:oleObj>
              </mc:Fallback>
            </mc:AlternateContent>
          </a:graphicData>
        </a:graphic>
      </p:graphicFrame>
    </p:spTree>
    <p:extLst>
      <p:ext uri="{BB962C8B-B14F-4D97-AF65-F5344CB8AC3E}">
        <p14:creationId xmlns:p14="http://schemas.microsoft.com/office/powerpoint/2010/main" val="39180223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1000"/>
                                        <p:tgtEl>
                                          <p:spTgt spid="47"/>
                                        </p:tgtEl>
                                      </p:cBhvr>
                                    </p:animEffect>
                                    <p:anim calcmode="lin" valueType="num">
                                      <p:cBhvr>
                                        <p:cTn id="32" dur="1000" fill="hold"/>
                                        <p:tgtEl>
                                          <p:spTgt spid="47"/>
                                        </p:tgtEl>
                                        <p:attrNameLst>
                                          <p:attrName>ppt_x</p:attrName>
                                        </p:attrNameLst>
                                      </p:cBhvr>
                                      <p:tavLst>
                                        <p:tav tm="0">
                                          <p:val>
                                            <p:strVal val="#ppt_x"/>
                                          </p:val>
                                        </p:tav>
                                        <p:tav tm="100000">
                                          <p:val>
                                            <p:strVal val="#ppt_x"/>
                                          </p:val>
                                        </p:tav>
                                      </p:tavLst>
                                    </p:anim>
                                    <p:anim calcmode="lin" valueType="num">
                                      <p:cBhvr>
                                        <p:cTn id="3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childTnLst>
        </p:cTn>
      </p:par>
    </p:tnLst>
    <p:bldLst>
      <p:bldP spid="4" grpId="0" animBg="1"/>
      <p:bldP spid="17" grpId="0" animBg="1"/>
      <p:bldP spid="24" grpId="0" animBg="1"/>
      <p:bldP spid="32" grpId="0" animBg="1"/>
      <p:bldP spid="47"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1A0E86B-2695-4EFD-A8FD-F7266826802C}"/>
              </a:ext>
            </a:extLst>
          </p:cNvPr>
          <p:cNvSpPr/>
          <p:nvPr/>
        </p:nvSpPr>
        <p:spPr>
          <a:xfrm>
            <a:off x="133200" y="790990"/>
            <a:ext cx="2880000" cy="10800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2200" b="1" dirty="0">
                <a:solidFill>
                  <a:schemeClr val="tx1"/>
                </a:solidFill>
                <a:latin typeface="Arial" panose="020B0604020202020204" pitchFamily="34" charset="0"/>
                <a:cs typeface="Arial" panose="020B0604020202020204" pitchFamily="34" charset="0"/>
              </a:rPr>
              <a:t>m</a:t>
            </a:r>
            <a:r>
              <a:rPr lang="de-DE" sz="2200" b="1">
                <a:solidFill>
                  <a:schemeClr val="tx1"/>
                </a:solidFill>
                <a:latin typeface="Arial" panose="020B0604020202020204" pitchFamily="34" charset="0"/>
                <a:cs typeface="Arial" panose="020B0604020202020204" pitchFamily="34" charset="0"/>
              </a:rPr>
              <a:t>aximale </a:t>
            </a:r>
            <a:r>
              <a:rPr lang="de-DE" sz="2200" b="1" dirty="0">
                <a:solidFill>
                  <a:schemeClr val="tx1"/>
                </a:solidFill>
                <a:latin typeface="Arial" panose="020B0604020202020204" pitchFamily="34" charset="0"/>
                <a:cs typeface="Arial" panose="020B0604020202020204" pitchFamily="34" charset="0"/>
              </a:rPr>
              <a:t>Definitionsmenge</a:t>
            </a:r>
          </a:p>
        </p:txBody>
      </p:sp>
      <p:sp>
        <p:nvSpPr>
          <p:cNvPr id="15" name="Rechteck 14">
            <a:extLst>
              <a:ext uri="{FF2B5EF4-FFF2-40B4-BE49-F238E27FC236}">
                <a16:creationId xmlns:a16="http://schemas.microsoft.com/office/drawing/2014/main" id="{F8F8EDAE-1F57-48E0-B039-EB626CF4E965}"/>
              </a:ext>
            </a:extLst>
          </p:cNvPr>
          <p:cNvSpPr/>
          <p:nvPr/>
        </p:nvSpPr>
        <p:spPr>
          <a:xfrm>
            <a:off x="133200" y="1872000"/>
            <a:ext cx="2880000" cy="684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900" dirty="0">
                <a:solidFill>
                  <a:schemeClr val="tx1"/>
                </a:solidFill>
                <a:latin typeface="Arial" panose="020B0604020202020204" pitchFamily="34" charset="0"/>
                <a:cs typeface="Arial" panose="020B0604020202020204" pitchFamily="34" charset="0"/>
              </a:rPr>
              <a:t>Nullstellen des Nenners ausschließen</a:t>
            </a:r>
          </a:p>
        </p:txBody>
      </p:sp>
      <p:sp>
        <p:nvSpPr>
          <p:cNvPr id="17" name="Rechteck 16">
            <a:extLst>
              <a:ext uri="{FF2B5EF4-FFF2-40B4-BE49-F238E27FC236}">
                <a16:creationId xmlns:a16="http://schemas.microsoft.com/office/drawing/2014/main" id="{2434B4C6-E847-4BB2-A0D8-DE7CDC174029}"/>
              </a:ext>
            </a:extLst>
          </p:cNvPr>
          <p:cNvSpPr/>
          <p:nvPr/>
        </p:nvSpPr>
        <p:spPr>
          <a:xfrm>
            <a:off x="133200" y="3592800"/>
            <a:ext cx="2880000" cy="1080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2200" b="1" dirty="0">
                <a:solidFill>
                  <a:schemeClr val="tx1"/>
                </a:solidFill>
                <a:latin typeface="Arial" panose="020B0604020202020204" pitchFamily="34" charset="0"/>
                <a:cs typeface="Arial" panose="020B0604020202020204" pitchFamily="34" charset="0"/>
              </a:rPr>
              <a:t>Nullstellen</a:t>
            </a:r>
          </a:p>
        </p:txBody>
      </p:sp>
      <p:sp>
        <p:nvSpPr>
          <p:cNvPr id="24" name="Rechteck 23">
            <a:extLst>
              <a:ext uri="{FF2B5EF4-FFF2-40B4-BE49-F238E27FC236}">
                <a16:creationId xmlns:a16="http://schemas.microsoft.com/office/drawing/2014/main" id="{655E08E5-FDFD-4467-B9C3-381218F355B6}"/>
              </a:ext>
            </a:extLst>
          </p:cNvPr>
          <p:cNvSpPr/>
          <p:nvPr/>
        </p:nvSpPr>
        <p:spPr>
          <a:xfrm>
            <a:off x="3150000" y="3592800"/>
            <a:ext cx="2880000" cy="10800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2200" b="1" dirty="0">
                <a:solidFill>
                  <a:schemeClr val="tx1"/>
                </a:solidFill>
                <a:latin typeface="Arial" panose="020B0604020202020204" pitchFamily="34" charset="0"/>
                <a:cs typeface="Arial" panose="020B0604020202020204" pitchFamily="34" charset="0"/>
              </a:rPr>
              <a:t>Polstellen</a:t>
            </a:r>
          </a:p>
        </p:txBody>
      </p:sp>
      <mc:AlternateContent xmlns:mc="http://schemas.openxmlformats.org/markup-compatibility/2006" xmlns:a14="http://schemas.microsoft.com/office/drawing/2010/main">
        <mc:Choice Requires="a14">
          <p:sp>
            <p:nvSpPr>
              <p:cNvPr id="32" name="Rechteck 31">
                <a:extLst>
                  <a:ext uri="{FF2B5EF4-FFF2-40B4-BE49-F238E27FC236}">
                    <a16:creationId xmlns:a16="http://schemas.microsoft.com/office/drawing/2014/main" id="{6466C2BF-CC05-4DD3-96C9-0A968113A04C}"/>
                  </a:ext>
                </a:extLst>
              </p:cNvPr>
              <p:cNvSpPr/>
              <p:nvPr/>
            </p:nvSpPr>
            <p:spPr>
              <a:xfrm>
                <a:off x="9176400" y="2332800"/>
                <a:ext cx="2880000" cy="1080000"/>
              </a:xfrm>
              <a:prstGeom prst="rect">
                <a:avLst/>
              </a:prstGeom>
              <a:solidFill>
                <a:srgbClr val="BA8C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2200" b="1" dirty="0">
                    <a:solidFill>
                      <a:schemeClr val="tx1"/>
                    </a:solidFill>
                    <a:latin typeface="Arial" panose="020B0604020202020204" pitchFamily="34" charset="0"/>
                    <a:cs typeface="Arial" panose="020B0604020202020204" pitchFamily="34" charset="0"/>
                  </a:rPr>
                  <a:t>Verhalten für</a:t>
                </a:r>
                <a:br>
                  <a:rPr lang="de-DE" sz="2200" b="1" dirty="0">
                    <a:solidFill>
                      <a:schemeClr val="tx1"/>
                    </a:solidFill>
                    <a:latin typeface="Arial" panose="020B0604020202020204" pitchFamily="34" charset="0"/>
                    <a:cs typeface="Arial" panose="020B0604020202020204" pitchFamily="34" charset="0"/>
                  </a:rPr>
                </a:br>
                <a:r>
                  <a:rPr lang="de-DE" sz="2200" b="1" dirty="0">
                    <a:solidFill>
                      <a:schemeClr val="tx1"/>
                    </a:solidFill>
                    <a:latin typeface="Arial" panose="020B0604020202020204" pitchFamily="34" charset="0"/>
                    <a:cs typeface="Arial" panose="020B0604020202020204" pitchFamily="34" charset="0"/>
                  </a:rPr>
                  <a:t> </a:t>
                </a:r>
                <a14:m>
                  <m:oMath xmlns:m="http://schemas.openxmlformats.org/officeDocument/2006/math">
                    <m:r>
                      <m:rPr>
                        <m:nor/>
                      </m:rPr>
                      <a:rPr lang="de-DE" sz="2200" b="1" i="0" smtClean="0">
                        <a:solidFill>
                          <a:schemeClr val="tx1"/>
                        </a:solidFill>
                        <a:effectLst/>
                        <a:latin typeface="Arial" panose="020B0604020202020204" pitchFamily="34" charset="0"/>
                        <a:ea typeface="Calibri" panose="020F0502020204030204" pitchFamily="34" charset="0"/>
                        <a:cs typeface="Arial" panose="020B0604020202020204" pitchFamily="34" charset="0"/>
                      </a:rPr>
                      <m:t>x</m:t>
                    </m:r>
                    <m:r>
                      <m:rPr>
                        <m:nor/>
                      </m:rPr>
                      <a:rPr lang="de-DE" sz="2200" b="1" i="0" smtClean="0">
                        <a:solidFill>
                          <a:schemeClr val="tx1"/>
                        </a:solidFill>
                        <a:effectLst/>
                        <a:latin typeface="Arial" panose="020B0604020202020204" pitchFamily="34" charset="0"/>
                        <a:ea typeface="Calibri" panose="020F0502020204030204" pitchFamily="34" charset="0"/>
                        <a:cs typeface="Arial" panose="020B0604020202020204" pitchFamily="34" charset="0"/>
                      </a:rPr>
                      <m:t> → </m:t>
                    </m:r>
                    <m:r>
                      <m:rPr>
                        <m:nor/>
                      </m:rPr>
                      <a:rPr lang="de-DE" sz="2200" b="1" i="0" smtClean="0">
                        <a:solidFill>
                          <a:schemeClr val="tx1"/>
                        </a:solidFill>
                        <a:effectLst/>
                        <a:latin typeface="Arial" panose="020B0604020202020204" pitchFamily="34" charset="0"/>
                        <a:ea typeface="Calibri" panose="020F0502020204030204" pitchFamily="34" charset="0"/>
                        <a:cs typeface="Arial" panose="020B0604020202020204" pitchFamily="34" charset="0"/>
                      </a:rPr>
                      <m:t>±</m:t>
                    </m:r>
                    <m:r>
                      <m:rPr>
                        <m:nor/>
                      </m:rPr>
                      <a:rPr lang="de-DE" sz="2200" b="1" i="0" smtClean="0">
                        <a:solidFill>
                          <a:schemeClr val="tx1"/>
                        </a:solidFill>
                        <a:effectLst/>
                        <a:latin typeface="Arial" panose="020B0604020202020204" pitchFamily="34" charset="0"/>
                        <a:ea typeface="Calibri" panose="020F0502020204030204" pitchFamily="34" charset="0"/>
                        <a:cs typeface="Arial" panose="020B0604020202020204" pitchFamily="34" charset="0"/>
                      </a:rPr>
                      <m:t>∞ </m:t>
                    </m:r>
                  </m:oMath>
                </a14:m>
                <a:endParaRPr lang="de-DE" sz="2200" b="1" dirty="0">
                  <a:solidFill>
                    <a:schemeClr val="tx1"/>
                  </a:solidFill>
                  <a:latin typeface="Arial" panose="020B0604020202020204" pitchFamily="34" charset="0"/>
                  <a:cs typeface="Arial" panose="020B0604020202020204" pitchFamily="34" charset="0"/>
                </a:endParaRPr>
              </a:p>
            </p:txBody>
          </p:sp>
        </mc:Choice>
        <mc:Fallback xmlns="">
          <p:sp>
            <p:nvSpPr>
              <p:cNvPr id="32" name="Rechteck 31">
                <a:extLst>
                  <a:ext uri="{FF2B5EF4-FFF2-40B4-BE49-F238E27FC236}">
                    <a16:creationId xmlns:a16="http://schemas.microsoft.com/office/drawing/2014/main" id="{6466C2BF-CC05-4DD3-96C9-0A968113A04C}"/>
                  </a:ext>
                </a:extLst>
              </p:cNvPr>
              <p:cNvSpPr>
                <a:spLocks noRot="1" noChangeAspect="1" noMove="1" noResize="1" noEditPoints="1" noAdjustHandles="1" noChangeArrowheads="1" noChangeShapeType="1" noTextEdit="1"/>
              </p:cNvSpPr>
              <p:nvPr/>
            </p:nvSpPr>
            <p:spPr>
              <a:xfrm>
                <a:off x="9176400" y="2332800"/>
                <a:ext cx="2880000" cy="1080000"/>
              </a:xfrm>
              <a:prstGeom prst="rect">
                <a:avLst/>
              </a:prstGeom>
              <a:blipFill>
                <a:blip r:embed="rId4"/>
                <a:stretch>
                  <a:fillRect/>
                </a:stretch>
              </a:blipFill>
              <a:ln>
                <a:solidFill>
                  <a:schemeClr val="tx1"/>
                </a:solidFill>
              </a:ln>
            </p:spPr>
            <p:txBody>
              <a:bodyPr/>
              <a:lstStyle/>
              <a:p>
                <a:r>
                  <a:rPr lang="de-DE">
                    <a:noFill/>
                  </a:rPr>
                  <a:t> </a:t>
                </a:r>
              </a:p>
            </p:txBody>
          </p:sp>
        </mc:Fallback>
      </mc:AlternateContent>
      <p:sp>
        <p:nvSpPr>
          <p:cNvPr id="22" name="Rechteck 21">
            <a:extLst>
              <a:ext uri="{FF2B5EF4-FFF2-40B4-BE49-F238E27FC236}">
                <a16:creationId xmlns:a16="http://schemas.microsoft.com/office/drawing/2014/main" id="{2AEFCBDB-E6E5-4EA4-8497-ED10846E3593}"/>
              </a:ext>
            </a:extLst>
          </p:cNvPr>
          <p:cNvSpPr/>
          <p:nvPr/>
        </p:nvSpPr>
        <p:spPr>
          <a:xfrm>
            <a:off x="133200" y="4672800"/>
            <a:ext cx="2880000" cy="6840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900" dirty="0">
                <a:solidFill>
                  <a:schemeClr val="tx1"/>
                </a:solidFill>
                <a:latin typeface="Arial" panose="020B0604020202020204" pitchFamily="34" charset="0"/>
                <a:cs typeface="Arial" panose="020B0604020202020204" pitchFamily="34" charset="0"/>
              </a:rPr>
              <a:t>Nullstellen des Zählers bestimmen</a:t>
            </a:r>
          </a:p>
        </p:txBody>
      </p:sp>
      <p:sp>
        <p:nvSpPr>
          <p:cNvPr id="26" name="Rechteck 25">
            <a:extLst>
              <a:ext uri="{FF2B5EF4-FFF2-40B4-BE49-F238E27FC236}">
                <a16:creationId xmlns:a16="http://schemas.microsoft.com/office/drawing/2014/main" id="{A00160C6-0933-4493-BB52-C3DB7A50BE9B}"/>
              </a:ext>
            </a:extLst>
          </p:cNvPr>
          <p:cNvSpPr/>
          <p:nvPr/>
        </p:nvSpPr>
        <p:spPr>
          <a:xfrm>
            <a:off x="3150000" y="4672800"/>
            <a:ext cx="2880000" cy="684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900" dirty="0">
                <a:solidFill>
                  <a:schemeClr val="tx1"/>
                </a:solidFill>
                <a:latin typeface="Arial" panose="020B0604020202020204" pitchFamily="34" charset="0"/>
                <a:cs typeface="Arial" panose="020B0604020202020204" pitchFamily="34" charset="0"/>
              </a:rPr>
              <a:t>Nullstellen des Nenners untersuchen </a:t>
            </a:r>
          </a:p>
        </p:txBody>
      </p:sp>
      <p:sp>
        <p:nvSpPr>
          <p:cNvPr id="47" name="Rechteck 46">
            <a:extLst>
              <a:ext uri="{FF2B5EF4-FFF2-40B4-BE49-F238E27FC236}">
                <a16:creationId xmlns:a16="http://schemas.microsoft.com/office/drawing/2014/main" id="{CE849064-6388-4B90-AAB6-FC764712CC38}"/>
              </a:ext>
            </a:extLst>
          </p:cNvPr>
          <p:cNvSpPr/>
          <p:nvPr/>
        </p:nvSpPr>
        <p:spPr>
          <a:xfrm>
            <a:off x="6163200" y="4276799"/>
            <a:ext cx="2880000" cy="1080000"/>
          </a:xfrm>
          <a:prstGeom prst="rect">
            <a:avLst/>
          </a:prstGeom>
          <a:solidFill>
            <a:srgbClr val="FF85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2200" b="1" dirty="0">
                <a:solidFill>
                  <a:schemeClr val="tx1"/>
                </a:solidFill>
                <a:latin typeface="Arial" panose="020B0604020202020204" pitchFamily="34" charset="0"/>
                <a:cs typeface="Arial" panose="020B0604020202020204" pitchFamily="34" charset="0"/>
              </a:rPr>
              <a:t>Asymptoten</a:t>
            </a:r>
          </a:p>
        </p:txBody>
      </p:sp>
      <p:sp>
        <p:nvSpPr>
          <p:cNvPr id="48" name="Rechteck 47">
            <a:extLst>
              <a:ext uri="{FF2B5EF4-FFF2-40B4-BE49-F238E27FC236}">
                <a16:creationId xmlns:a16="http://schemas.microsoft.com/office/drawing/2014/main" id="{8DC85E74-643B-43AC-A98C-B60B5CE37C7C}"/>
              </a:ext>
            </a:extLst>
          </p:cNvPr>
          <p:cNvSpPr/>
          <p:nvPr/>
        </p:nvSpPr>
        <p:spPr>
          <a:xfrm>
            <a:off x="6163200" y="1695600"/>
            <a:ext cx="2880000" cy="1080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2200" b="1" dirty="0">
                <a:solidFill>
                  <a:schemeClr val="tx1"/>
                </a:solidFill>
                <a:latin typeface="Arial" panose="020B0604020202020204" pitchFamily="34" charset="0"/>
                <a:cs typeface="Arial" panose="020B0604020202020204" pitchFamily="34" charset="0"/>
              </a:rPr>
              <a:t>Schnittpunkte mit </a:t>
            </a:r>
            <a:r>
              <a:rPr lang="de-DE" sz="2200" b="1">
                <a:solidFill>
                  <a:schemeClr val="tx1"/>
                </a:solidFill>
                <a:latin typeface="Arial" panose="020B0604020202020204" pitchFamily="34" charset="0"/>
                <a:cs typeface="Arial" panose="020B0604020202020204" pitchFamily="34" charset="0"/>
              </a:rPr>
              <a:t>den Koordinaten- achsen</a:t>
            </a:r>
            <a:endParaRPr lang="de-DE" sz="2200" b="1" dirty="0">
              <a:solidFill>
                <a:schemeClr val="tx1"/>
              </a:solidFill>
              <a:latin typeface="Arial" panose="020B0604020202020204" pitchFamily="34" charset="0"/>
              <a:cs typeface="Arial" panose="020B0604020202020204" pitchFamily="34" charset="0"/>
            </a:endParaRPr>
          </a:p>
        </p:txBody>
      </p:sp>
      <p:sp>
        <p:nvSpPr>
          <p:cNvPr id="49" name="Rechteck 48">
            <a:extLst>
              <a:ext uri="{FF2B5EF4-FFF2-40B4-BE49-F238E27FC236}">
                <a16:creationId xmlns:a16="http://schemas.microsoft.com/office/drawing/2014/main" id="{D478F6F4-AEFE-4724-95FB-F52FE17D56E7}"/>
              </a:ext>
            </a:extLst>
          </p:cNvPr>
          <p:cNvSpPr/>
          <p:nvPr/>
        </p:nvSpPr>
        <p:spPr>
          <a:xfrm>
            <a:off x="133200" y="5356800"/>
            <a:ext cx="2880000" cy="6840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900" dirty="0">
                <a:solidFill>
                  <a:schemeClr val="tx1"/>
                </a:solidFill>
                <a:latin typeface="Arial" panose="020B0604020202020204" pitchFamily="34" charset="0"/>
                <a:cs typeface="Arial" panose="020B0604020202020204" pitchFamily="34" charset="0"/>
              </a:rPr>
              <a:t>einfach</a:t>
            </a:r>
            <a:r>
              <a:rPr lang="de-DE" sz="1900">
                <a:solidFill>
                  <a:schemeClr val="tx1"/>
                </a:solidFill>
                <a:latin typeface="Arial" panose="020B0604020202020204" pitchFamily="34" charset="0"/>
                <a:cs typeface="Arial" panose="020B0604020202020204" pitchFamily="34" charset="0"/>
              </a:rPr>
              <a:t>: mit </a:t>
            </a:r>
            <a:r>
              <a:rPr lang="de-DE" sz="1900" dirty="0">
                <a:solidFill>
                  <a:schemeClr val="tx1"/>
                </a:solidFill>
                <a:latin typeface="Arial" panose="020B0604020202020204" pitchFamily="34" charset="0"/>
                <a:cs typeface="Arial" panose="020B0604020202020204" pitchFamily="34" charset="0"/>
              </a:rPr>
              <a:t>VZW</a:t>
            </a:r>
          </a:p>
        </p:txBody>
      </p:sp>
      <p:sp>
        <p:nvSpPr>
          <p:cNvPr id="50" name="Rechteck 49">
            <a:extLst>
              <a:ext uri="{FF2B5EF4-FFF2-40B4-BE49-F238E27FC236}">
                <a16:creationId xmlns:a16="http://schemas.microsoft.com/office/drawing/2014/main" id="{342AA36B-F6E1-4085-95F5-4916720C8016}"/>
              </a:ext>
            </a:extLst>
          </p:cNvPr>
          <p:cNvSpPr/>
          <p:nvPr/>
        </p:nvSpPr>
        <p:spPr>
          <a:xfrm>
            <a:off x="133200" y="6040800"/>
            <a:ext cx="2880000" cy="6840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900" dirty="0">
                <a:solidFill>
                  <a:schemeClr val="tx1"/>
                </a:solidFill>
                <a:latin typeface="Arial" panose="020B0604020202020204" pitchFamily="34" charset="0"/>
                <a:cs typeface="Arial" panose="020B0604020202020204" pitchFamily="34" charset="0"/>
              </a:rPr>
              <a:t>doppelt: ohne VZW</a:t>
            </a:r>
          </a:p>
        </p:txBody>
      </p:sp>
      <p:sp>
        <p:nvSpPr>
          <p:cNvPr id="51" name="Rechteck 50">
            <a:extLst>
              <a:ext uri="{FF2B5EF4-FFF2-40B4-BE49-F238E27FC236}">
                <a16:creationId xmlns:a16="http://schemas.microsoft.com/office/drawing/2014/main" id="{5F2A8528-1268-4D58-9145-9C55687EE644}"/>
              </a:ext>
            </a:extLst>
          </p:cNvPr>
          <p:cNvSpPr/>
          <p:nvPr/>
        </p:nvSpPr>
        <p:spPr>
          <a:xfrm>
            <a:off x="3150000" y="5356800"/>
            <a:ext cx="2880000" cy="684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de-DE" sz="19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2" name="Rechteck 51">
                <a:extLst>
                  <a:ext uri="{FF2B5EF4-FFF2-40B4-BE49-F238E27FC236}">
                    <a16:creationId xmlns:a16="http://schemas.microsoft.com/office/drawing/2014/main" id="{3EA4B5DD-0D45-42F8-B765-7573FE80EC35}"/>
                  </a:ext>
                </a:extLst>
              </p:cNvPr>
              <p:cNvSpPr/>
              <p:nvPr/>
            </p:nvSpPr>
            <p:spPr>
              <a:xfrm>
                <a:off x="3150000" y="6040800"/>
                <a:ext cx="2880000" cy="684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900">
                    <a:solidFill>
                      <a:schemeClr val="tx1"/>
                    </a:solidFill>
                    <a:latin typeface="Arial" panose="020B0604020202020204" pitchFamily="34" charset="0"/>
                    <a:cs typeface="Arial" panose="020B0604020202020204" pitchFamily="34" charset="0"/>
                  </a:rPr>
                  <a:t>senkr. </a:t>
                </a:r>
                <a:r>
                  <a:rPr lang="de-DE" sz="1900" dirty="0">
                    <a:solidFill>
                      <a:schemeClr val="tx1"/>
                    </a:solidFill>
                    <a:latin typeface="Arial" panose="020B0604020202020204" pitchFamily="34" charset="0"/>
                    <a:cs typeface="Arial" panose="020B0604020202020204" pitchFamily="34" charset="0"/>
                  </a:rPr>
                  <a:t>Asymptote(</a:t>
                </a:r>
                <a:r>
                  <a:rPr lang="de-DE" sz="1900">
                    <a:solidFill>
                      <a:schemeClr val="tx1"/>
                    </a:solidFill>
                    <a:latin typeface="Arial" panose="020B0604020202020204" pitchFamily="34" charset="0"/>
                    <a:cs typeface="Arial" panose="020B0604020202020204" pitchFamily="34" charset="0"/>
                  </a:rPr>
                  <a:t>n)</a:t>
                </a:r>
              </a:p>
              <a:p>
                <a:pPr algn="ctr"/>
                <a14:m>
                  <m:oMathPara xmlns:m="http://schemas.openxmlformats.org/officeDocument/2006/math">
                    <m:oMathParaPr>
                      <m:jc m:val="centerGroup"/>
                    </m:oMathParaPr>
                    <m:oMath xmlns:m="http://schemas.openxmlformats.org/officeDocument/2006/math">
                      <m:r>
                        <m:rPr>
                          <m:nor/>
                        </m:rPr>
                        <a:rPr lang="de-DE" sz="1900" i="0">
                          <a:solidFill>
                            <a:schemeClr val="tx1"/>
                          </a:solidFill>
                          <a:latin typeface="Arial" panose="020B0604020202020204" pitchFamily="34" charset="0"/>
                          <a:cs typeface="Arial" panose="020B0604020202020204" pitchFamily="34" charset="0"/>
                        </a:rPr>
                        <m:t>x</m:t>
                      </m:r>
                      <m:r>
                        <m:rPr>
                          <m:nor/>
                        </m:rPr>
                        <a:rPr lang="de-DE" sz="1900" b="0" i="0" smtClean="0">
                          <a:solidFill>
                            <a:schemeClr val="tx1"/>
                          </a:solidFill>
                          <a:latin typeface="Arial" panose="020B0604020202020204" pitchFamily="34" charset="0"/>
                          <a:cs typeface="Arial" panose="020B0604020202020204" pitchFamily="34" charset="0"/>
                        </a:rPr>
                        <m:t> </m:t>
                      </m:r>
                      <m:r>
                        <m:rPr>
                          <m:nor/>
                        </m:rPr>
                        <a:rPr lang="de-DE" sz="1900" i="0">
                          <a:solidFill>
                            <a:schemeClr val="tx1"/>
                          </a:solidFill>
                          <a:latin typeface="Arial" panose="020B0604020202020204" pitchFamily="34" charset="0"/>
                          <a:cs typeface="Arial" panose="020B0604020202020204" pitchFamily="34" charset="0"/>
                        </a:rPr>
                        <m:t>=</m:t>
                      </m:r>
                      <m:r>
                        <m:rPr>
                          <m:nor/>
                        </m:rPr>
                        <a:rPr lang="de-DE" sz="1900" b="0" i="0" smtClean="0">
                          <a:solidFill>
                            <a:schemeClr val="tx1"/>
                          </a:solidFill>
                          <a:latin typeface="Arial" panose="020B0604020202020204" pitchFamily="34" charset="0"/>
                          <a:cs typeface="Arial" panose="020B0604020202020204" pitchFamily="34" charset="0"/>
                        </a:rPr>
                        <m:t> </m:t>
                      </m:r>
                      <m:r>
                        <m:rPr>
                          <m:nor/>
                        </m:rPr>
                        <a:rPr lang="de-DE" sz="1900" i="0">
                          <a:solidFill>
                            <a:schemeClr val="tx1"/>
                          </a:solidFill>
                          <a:latin typeface="Arial" panose="020B0604020202020204" pitchFamily="34" charset="0"/>
                          <a:cs typeface="Arial" panose="020B0604020202020204" pitchFamily="34" charset="0"/>
                        </a:rPr>
                        <m:t>b</m:t>
                      </m:r>
                    </m:oMath>
                  </m:oMathPara>
                </a14:m>
                <a:endParaRPr lang="de-DE" sz="1900" dirty="0">
                  <a:solidFill>
                    <a:schemeClr val="tx1"/>
                  </a:solidFill>
                  <a:latin typeface="Arial" panose="020B0604020202020204" pitchFamily="34" charset="0"/>
                  <a:cs typeface="Arial" panose="020B0604020202020204" pitchFamily="34" charset="0"/>
                </a:endParaRPr>
              </a:p>
            </p:txBody>
          </p:sp>
        </mc:Choice>
        <mc:Fallback xmlns="">
          <p:sp>
            <p:nvSpPr>
              <p:cNvPr id="52" name="Rechteck 51">
                <a:extLst>
                  <a:ext uri="{FF2B5EF4-FFF2-40B4-BE49-F238E27FC236}">
                    <a16:creationId xmlns:a16="http://schemas.microsoft.com/office/drawing/2014/main" id="{3EA4B5DD-0D45-42F8-B765-7573FE80EC35}"/>
                  </a:ext>
                </a:extLst>
              </p:cNvPr>
              <p:cNvSpPr>
                <a:spLocks noRot="1" noChangeAspect="1" noMove="1" noResize="1" noEditPoints="1" noAdjustHandles="1" noChangeArrowheads="1" noChangeShapeType="1" noTextEdit="1"/>
              </p:cNvSpPr>
              <p:nvPr/>
            </p:nvSpPr>
            <p:spPr>
              <a:xfrm>
                <a:off x="3150000" y="6040800"/>
                <a:ext cx="2880000" cy="684000"/>
              </a:xfrm>
              <a:prstGeom prst="rect">
                <a:avLst/>
              </a:prstGeom>
              <a:blipFill>
                <a:blip r:embed="rId5"/>
                <a:stretch>
                  <a:fillRect t="-3509"/>
                </a:stretch>
              </a:blipFill>
              <a:ln>
                <a:solidFill>
                  <a:schemeClr val="tx1"/>
                </a:solidFill>
              </a:ln>
            </p:spPr>
            <p:txBody>
              <a:bodyPr/>
              <a:lstStyle/>
              <a:p>
                <a:r>
                  <a:rPr lang="de-DE">
                    <a:noFill/>
                  </a:rPr>
                  <a:t> </a:t>
                </a:r>
              </a:p>
            </p:txBody>
          </p:sp>
        </mc:Fallback>
      </mc:AlternateContent>
      <p:sp>
        <p:nvSpPr>
          <p:cNvPr id="57" name="Rechteck 56">
            <a:extLst>
              <a:ext uri="{FF2B5EF4-FFF2-40B4-BE49-F238E27FC236}">
                <a16:creationId xmlns:a16="http://schemas.microsoft.com/office/drawing/2014/main" id="{3760138A-B7B4-4E2C-A587-0DC0B1A10E35}"/>
              </a:ext>
            </a:extLst>
          </p:cNvPr>
          <p:cNvSpPr/>
          <p:nvPr/>
        </p:nvSpPr>
        <p:spPr>
          <a:xfrm>
            <a:off x="9176400" y="3412800"/>
            <a:ext cx="2880000" cy="684000"/>
          </a:xfrm>
          <a:prstGeom prst="rect">
            <a:avLst/>
          </a:prstGeom>
          <a:solidFill>
            <a:srgbClr val="EFE5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900" b="1" dirty="0">
                <a:solidFill>
                  <a:schemeClr val="tx1"/>
                </a:solidFill>
                <a:latin typeface="Arial" panose="020B0604020202020204" pitchFamily="34" charset="0"/>
                <a:cs typeface="Arial" panose="020B0604020202020204" pitchFamily="34" charset="0"/>
              </a:rPr>
              <a:t>Strategie 1</a:t>
            </a:r>
            <a:r>
              <a:rPr lang="de-DE" sz="1900" dirty="0">
                <a:solidFill>
                  <a:schemeClr val="tx1"/>
                </a:solidFill>
                <a:latin typeface="Arial" panose="020B0604020202020204" pitchFamily="34" charset="0"/>
                <a:cs typeface="Arial" panose="020B0604020202020204" pitchFamily="34" charset="0"/>
              </a:rPr>
              <a:t>: </a:t>
            </a:r>
            <a:r>
              <a:rPr lang="de-DE" sz="1900">
                <a:solidFill>
                  <a:schemeClr val="tx1"/>
                </a:solidFill>
                <a:latin typeface="Arial" panose="020B0604020202020204" pitchFamily="34" charset="0"/>
                <a:cs typeface="Arial" panose="020B0604020202020204" pitchFamily="34" charset="0"/>
              </a:rPr>
              <a:t>mit höchster </a:t>
            </a:r>
            <a:r>
              <a:rPr lang="de-DE" sz="1900" dirty="0">
                <a:solidFill>
                  <a:schemeClr val="tx1"/>
                </a:solidFill>
                <a:latin typeface="Arial" panose="020B0604020202020204" pitchFamily="34" charset="0"/>
                <a:cs typeface="Arial" panose="020B0604020202020204" pitchFamily="34" charset="0"/>
              </a:rPr>
              <a:t>Nennerpotenz kürzen</a:t>
            </a:r>
          </a:p>
        </p:txBody>
      </p:sp>
      <p:sp>
        <p:nvSpPr>
          <p:cNvPr id="58" name="Rechteck 57">
            <a:extLst>
              <a:ext uri="{FF2B5EF4-FFF2-40B4-BE49-F238E27FC236}">
                <a16:creationId xmlns:a16="http://schemas.microsoft.com/office/drawing/2014/main" id="{A6B04BCA-4F37-400D-9027-5C9DE3314EE3}"/>
              </a:ext>
            </a:extLst>
          </p:cNvPr>
          <p:cNvSpPr/>
          <p:nvPr/>
        </p:nvSpPr>
        <p:spPr>
          <a:xfrm>
            <a:off x="9176400" y="4096800"/>
            <a:ext cx="2880000" cy="684000"/>
          </a:xfrm>
          <a:prstGeom prst="rect">
            <a:avLst/>
          </a:prstGeom>
          <a:solidFill>
            <a:srgbClr val="EFE5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900" b="1" dirty="0">
                <a:solidFill>
                  <a:schemeClr val="tx1"/>
                </a:solidFill>
                <a:latin typeface="Arial" panose="020B0604020202020204" pitchFamily="34" charset="0"/>
                <a:cs typeface="Arial" panose="020B0604020202020204" pitchFamily="34" charset="0"/>
              </a:rPr>
              <a:t>Strategie 2</a:t>
            </a:r>
            <a:r>
              <a:rPr lang="de-DE" sz="1900">
                <a:solidFill>
                  <a:schemeClr val="tx1"/>
                </a:solidFill>
                <a:latin typeface="Arial" panose="020B0604020202020204" pitchFamily="34" charset="0"/>
                <a:cs typeface="Arial" panose="020B0604020202020204" pitchFamily="34" charset="0"/>
              </a:rPr>
              <a:t>: Zählergrad z und Nennergrad n vergl.</a:t>
            </a:r>
            <a:endParaRPr lang="de-DE" sz="1900" dirty="0">
              <a:solidFill>
                <a:schemeClr val="tx1"/>
              </a:solidFill>
              <a:latin typeface="Arial" panose="020B0604020202020204" pitchFamily="34" charset="0"/>
              <a:cs typeface="Arial" panose="020B0604020202020204" pitchFamily="34" charset="0"/>
            </a:endParaRPr>
          </a:p>
        </p:txBody>
      </p:sp>
      <p:sp>
        <p:nvSpPr>
          <p:cNvPr id="59" name="Rechteck 58">
            <a:extLst>
              <a:ext uri="{FF2B5EF4-FFF2-40B4-BE49-F238E27FC236}">
                <a16:creationId xmlns:a16="http://schemas.microsoft.com/office/drawing/2014/main" id="{891F66C9-7887-4484-9293-08729ACAD093}"/>
              </a:ext>
            </a:extLst>
          </p:cNvPr>
          <p:cNvSpPr/>
          <p:nvPr/>
        </p:nvSpPr>
        <p:spPr>
          <a:xfrm>
            <a:off x="9176400" y="4780800"/>
            <a:ext cx="2880000" cy="1944000"/>
          </a:xfrm>
          <a:prstGeom prst="rect">
            <a:avLst/>
          </a:prstGeom>
          <a:solidFill>
            <a:srgbClr val="EFE5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p>
            <a:r>
              <a:rPr lang="de-DE" sz="1900" b="1">
                <a:solidFill>
                  <a:srgbClr val="7030A0"/>
                </a:solidFill>
                <a:latin typeface="Arial" panose="020B0604020202020204" pitchFamily="34" charset="0"/>
                <a:cs typeface="Arial" panose="020B0604020202020204" pitchFamily="34" charset="0"/>
              </a:rPr>
              <a:t>z &lt; n </a:t>
            </a:r>
            <a:endParaRPr lang="de-DE" sz="1900" b="1" dirty="0">
              <a:solidFill>
                <a:srgbClr val="7030A0"/>
              </a:solidFill>
              <a:latin typeface="Arial" panose="020B0604020202020204" pitchFamily="34" charset="0"/>
              <a:cs typeface="Arial" panose="020B0604020202020204" pitchFamily="34" charset="0"/>
            </a:endParaRPr>
          </a:p>
          <a:p>
            <a:endParaRPr lang="de-DE" sz="1900" b="1" dirty="0">
              <a:solidFill>
                <a:srgbClr val="7030A0"/>
              </a:solidFill>
              <a:latin typeface="Arial" panose="020B0604020202020204" pitchFamily="34" charset="0"/>
              <a:cs typeface="Arial" panose="020B0604020202020204" pitchFamily="34" charset="0"/>
            </a:endParaRPr>
          </a:p>
          <a:p>
            <a:r>
              <a:rPr lang="de-DE" sz="1900" b="1">
                <a:solidFill>
                  <a:srgbClr val="7030A0"/>
                </a:solidFill>
                <a:latin typeface="Arial" panose="020B0604020202020204" pitchFamily="34" charset="0"/>
                <a:cs typeface="Arial" panose="020B0604020202020204" pitchFamily="34" charset="0"/>
              </a:rPr>
              <a:t>z = n</a:t>
            </a:r>
            <a:endParaRPr lang="de-DE" sz="1900" b="1" dirty="0">
              <a:solidFill>
                <a:srgbClr val="7030A0"/>
              </a:solidFill>
              <a:latin typeface="Arial" panose="020B0604020202020204" pitchFamily="34" charset="0"/>
              <a:cs typeface="Arial" panose="020B0604020202020204" pitchFamily="34" charset="0"/>
            </a:endParaRPr>
          </a:p>
          <a:p>
            <a:endParaRPr lang="de-DE" sz="1900" b="1" dirty="0">
              <a:solidFill>
                <a:srgbClr val="7030A0"/>
              </a:solidFill>
              <a:latin typeface="Arial" panose="020B0604020202020204" pitchFamily="34" charset="0"/>
              <a:cs typeface="Arial" panose="020B0604020202020204" pitchFamily="34" charset="0"/>
            </a:endParaRPr>
          </a:p>
          <a:p>
            <a:r>
              <a:rPr lang="de-DE" sz="1900" b="1">
                <a:solidFill>
                  <a:srgbClr val="7030A0"/>
                </a:solidFill>
                <a:latin typeface="Arial" panose="020B0604020202020204" pitchFamily="34" charset="0"/>
                <a:cs typeface="Arial" panose="020B0604020202020204" pitchFamily="34" charset="0"/>
              </a:rPr>
              <a:t>z &gt; n</a:t>
            </a:r>
            <a:endParaRPr lang="de-DE" sz="1900" b="1"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hteck 22">
                <a:extLst>
                  <a:ext uri="{FF2B5EF4-FFF2-40B4-BE49-F238E27FC236}">
                    <a16:creationId xmlns:a16="http://schemas.microsoft.com/office/drawing/2014/main" id="{D2DD6B88-FA5A-499A-9D36-15212585F0F9}"/>
                  </a:ext>
                </a:extLst>
              </p:cNvPr>
              <p:cNvSpPr/>
              <p:nvPr/>
            </p:nvSpPr>
            <p:spPr>
              <a:xfrm>
                <a:off x="6163200" y="6040800"/>
                <a:ext cx="2880000" cy="684000"/>
              </a:xfrm>
              <a:prstGeom prst="rect">
                <a:avLst/>
              </a:prstGeom>
              <a:solidFill>
                <a:srgbClr val="FF8585">
                  <a:alpha val="3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900">
                    <a:solidFill>
                      <a:schemeClr val="tx1"/>
                    </a:solidFill>
                    <a:latin typeface="Arial" panose="020B0604020202020204" pitchFamily="34" charset="0"/>
                    <a:cs typeface="Arial" panose="020B0604020202020204" pitchFamily="34" charset="0"/>
                  </a:rPr>
                  <a:t>senkr. </a:t>
                </a:r>
                <a:r>
                  <a:rPr lang="de-DE" sz="1900" dirty="0">
                    <a:solidFill>
                      <a:schemeClr val="tx1"/>
                    </a:solidFill>
                    <a:latin typeface="Arial" panose="020B0604020202020204" pitchFamily="34" charset="0"/>
                    <a:cs typeface="Arial" panose="020B0604020202020204" pitchFamily="34" charset="0"/>
                  </a:rPr>
                  <a:t>Asymptote(</a:t>
                </a:r>
                <a:r>
                  <a:rPr lang="de-DE" sz="1900">
                    <a:solidFill>
                      <a:schemeClr val="tx1"/>
                    </a:solidFill>
                    <a:latin typeface="Arial" panose="020B0604020202020204" pitchFamily="34" charset="0"/>
                    <a:cs typeface="Arial" panose="020B0604020202020204" pitchFamily="34" charset="0"/>
                  </a:rPr>
                  <a:t>n)</a:t>
                </a:r>
              </a:p>
              <a:p>
                <a:pPr algn="ctr"/>
                <a14:m>
                  <m:oMathPara xmlns:m="http://schemas.openxmlformats.org/officeDocument/2006/math">
                    <m:oMathParaPr>
                      <m:jc m:val="centerGroup"/>
                    </m:oMathParaPr>
                    <m:oMath xmlns:m="http://schemas.openxmlformats.org/officeDocument/2006/math">
                      <m:r>
                        <m:rPr>
                          <m:nor/>
                        </m:rPr>
                        <a:rPr lang="de-DE" sz="1900" b="0" i="0" smtClean="0">
                          <a:solidFill>
                            <a:schemeClr val="tx1"/>
                          </a:solidFill>
                          <a:latin typeface="Arial" panose="020B0604020202020204" pitchFamily="34" charset="0"/>
                          <a:cs typeface="Arial" panose="020B0604020202020204" pitchFamily="34" charset="0"/>
                        </a:rPr>
                        <m:t>x</m:t>
                      </m:r>
                      <m:r>
                        <m:rPr>
                          <m:nor/>
                        </m:rPr>
                        <a:rPr lang="de-DE" sz="1900" b="0" i="0" smtClean="0">
                          <a:solidFill>
                            <a:schemeClr val="tx1"/>
                          </a:solidFill>
                          <a:latin typeface="Arial" panose="020B0604020202020204" pitchFamily="34" charset="0"/>
                          <a:cs typeface="Arial" panose="020B0604020202020204" pitchFamily="34" charset="0"/>
                        </a:rPr>
                        <m:t> = </m:t>
                      </m:r>
                      <m:r>
                        <m:rPr>
                          <m:nor/>
                        </m:rPr>
                        <a:rPr lang="de-DE" sz="1900" b="0" i="0" smtClean="0">
                          <a:solidFill>
                            <a:schemeClr val="tx1"/>
                          </a:solidFill>
                          <a:latin typeface="Arial" panose="020B0604020202020204" pitchFamily="34" charset="0"/>
                          <a:cs typeface="Arial" panose="020B0604020202020204" pitchFamily="34" charset="0"/>
                        </a:rPr>
                        <m:t>b</m:t>
                      </m:r>
                    </m:oMath>
                  </m:oMathPara>
                </a14:m>
                <a:endParaRPr lang="de-DE" sz="1900" dirty="0">
                  <a:solidFill>
                    <a:schemeClr val="tx1"/>
                  </a:solidFill>
                  <a:latin typeface="Arial" panose="020B0604020202020204" pitchFamily="34" charset="0"/>
                  <a:cs typeface="Arial" panose="020B0604020202020204" pitchFamily="34" charset="0"/>
                </a:endParaRPr>
              </a:p>
            </p:txBody>
          </p:sp>
        </mc:Choice>
        <mc:Fallback xmlns="">
          <p:sp>
            <p:nvSpPr>
              <p:cNvPr id="23" name="Rechteck 22">
                <a:extLst>
                  <a:ext uri="{FF2B5EF4-FFF2-40B4-BE49-F238E27FC236}">
                    <a16:creationId xmlns:a16="http://schemas.microsoft.com/office/drawing/2014/main" id="{D2DD6B88-FA5A-499A-9D36-15212585F0F9}"/>
                  </a:ext>
                </a:extLst>
              </p:cNvPr>
              <p:cNvSpPr>
                <a:spLocks noRot="1" noChangeAspect="1" noMove="1" noResize="1" noEditPoints="1" noAdjustHandles="1" noChangeArrowheads="1" noChangeShapeType="1" noTextEdit="1"/>
              </p:cNvSpPr>
              <p:nvPr/>
            </p:nvSpPr>
            <p:spPr>
              <a:xfrm>
                <a:off x="6163200" y="6040800"/>
                <a:ext cx="2880000" cy="684000"/>
              </a:xfrm>
              <a:prstGeom prst="rect">
                <a:avLst/>
              </a:prstGeom>
              <a:blipFill>
                <a:blip r:embed="rId6"/>
                <a:stretch>
                  <a:fillRect t="-3509"/>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Rechteck 24">
                <a:extLst>
                  <a:ext uri="{FF2B5EF4-FFF2-40B4-BE49-F238E27FC236}">
                    <a16:creationId xmlns:a16="http://schemas.microsoft.com/office/drawing/2014/main" id="{AC306171-05AB-4714-8ACF-516FADEB69C4}"/>
                  </a:ext>
                </a:extLst>
              </p:cNvPr>
              <p:cNvSpPr/>
              <p:nvPr/>
            </p:nvSpPr>
            <p:spPr>
              <a:xfrm>
                <a:off x="6163200" y="5356800"/>
                <a:ext cx="2880000" cy="684000"/>
              </a:xfrm>
              <a:prstGeom prst="rect">
                <a:avLst/>
              </a:prstGeom>
              <a:solidFill>
                <a:srgbClr val="FF8585">
                  <a:alpha val="3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900">
                    <a:solidFill>
                      <a:schemeClr val="tx1"/>
                    </a:solidFill>
                    <a:latin typeface="Arial" panose="020B0604020202020204" pitchFamily="34" charset="0"/>
                    <a:cs typeface="Arial" panose="020B0604020202020204" pitchFamily="34" charset="0"/>
                  </a:rPr>
                  <a:t>waagr. Asymptote</a:t>
                </a:r>
              </a:p>
              <a:p>
                <a:pPr algn="ctr"/>
                <a14:m>
                  <m:oMathPara xmlns:m="http://schemas.openxmlformats.org/officeDocument/2006/math">
                    <m:oMathParaPr>
                      <m:jc m:val="centerGroup"/>
                    </m:oMathParaPr>
                    <m:oMath xmlns:m="http://schemas.openxmlformats.org/officeDocument/2006/math">
                      <m:r>
                        <m:rPr>
                          <m:nor/>
                        </m:rPr>
                        <a:rPr lang="de-DE" sz="1900" b="0" i="0" smtClean="0">
                          <a:solidFill>
                            <a:schemeClr val="tx1"/>
                          </a:solidFill>
                          <a:latin typeface="Arial" panose="020B0604020202020204" pitchFamily="34" charset="0"/>
                          <a:cs typeface="Arial" panose="020B0604020202020204" pitchFamily="34" charset="0"/>
                        </a:rPr>
                        <m:t>y</m:t>
                      </m:r>
                      <m:r>
                        <m:rPr>
                          <m:nor/>
                        </m:rPr>
                        <a:rPr lang="de-DE" sz="1900" b="0" i="0" smtClean="0">
                          <a:solidFill>
                            <a:schemeClr val="tx1"/>
                          </a:solidFill>
                          <a:latin typeface="Arial" panose="020B0604020202020204" pitchFamily="34" charset="0"/>
                          <a:cs typeface="Arial" panose="020B0604020202020204" pitchFamily="34" charset="0"/>
                        </a:rPr>
                        <m:t> = </m:t>
                      </m:r>
                      <m:r>
                        <m:rPr>
                          <m:nor/>
                        </m:rPr>
                        <a:rPr lang="de-DE" sz="1900" b="0" i="0" smtClean="0">
                          <a:solidFill>
                            <a:schemeClr val="tx1"/>
                          </a:solidFill>
                          <a:latin typeface="Arial" panose="020B0604020202020204" pitchFamily="34" charset="0"/>
                          <a:cs typeface="Arial" panose="020B0604020202020204" pitchFamily="34" charset="0"/>
                        </a:rPr>
                        <m:t>a</m:t>
                      </m:r>
                    </m:oMath>
                  </m:oMathPara>
                </a14:m>
                <a:endParaRPr lang="de-DE" sz="1900" dirty="0">
                  <a:solidFill>
                    <a:schemeClr val="tx1"/>
                  </a:solidFill>
                  <a:latin typeface="Arial" panose="020B0604020202020204" pitchFamily="34" charset="0"/>
                  <a:cs typeface="Arial" panose="020B0604020202020204" pitchFamily="34" charset="0"/>
                </a:endParaRPr>
              </a:p>
            </p:txBody>
          </p:sp>
        </mc:Choice>
        <mc:Fallback xmlns="">
          <p:sp>
            <p:nvSpPr>
              <p:cNvPr id="25" name="Rechteck 24">
                <a:extLst>
                  <a:ext uri="{FF2B5EF4-FFF2-40B4-BE49-F238E27FC236}">
                    <a16:creationId xmlns:a16="http://schemas.microsoft.com/office/drawing/2014/main" id="{AC306171-05AB-4714-8ACF-516FADEB69C4}"/>
                  </a:ext>
                </a:extLst>
              </p:cNvPr>
              <p:cNvSpPr>
                <a:spLocks noRot="1" noChangeAspect="1" noMove="1" noResize="1" noEditPoints="1" noAdjustHandles="1" noChangeArrowheads="1" noChangeShapeType="1" noTextEdit="1"/>
              </p:cNvSpPr>
              <p:nvPr/>
            </p:nvSpPr>
            <p:spPr>
              <a:xfrm>
                <a:off x="6163200" y="5356800"/>
                <a:ext cx="2880000" cy="684000"/>
              </a:xfrm>
              <a:prstGeom prst="rect">
                <a:avLst/>
              </a:prstGeom>
              <a:blipFill>
                <a:blip r:embed="rId7"/>
                <a:stretch>
                  <a:fillRect t="-3509" b="-3509"/>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Rechteck 27">
                <a:extLst>
                  <a:ext uri="{FF2B5EF4-FFF2-40B4-BE49-F238E27FC236}">
                    <a16:creationId xmlns:a16="http://schemas.microsoft.com/office/drawing/2014/main" id="{CB04A582-155D-4FAB-8019-27877EF1C1CC}"/>
                  </a:ext>
                </a:extLst>
              </p:cNvPr>
              <p:cNvSpPr/>
              <p:nvPr/>
            </p:nvSpPr>
            <p:spPr>
              <a:xfrm>
                <a:off x="6163200" y="2775600"/>
                <a:ext cx="2880796" cy="684000"/>
              </a:xfrm>
              <a:prstGeom prst="rect">
                <a:avLst/>
              </a:prstGeom>
              <a:solidFill>
                <a:schemeClr val="accent4">
                  <a:lumMod val="40000"/>
                  <a:lumOff val="60000"/>
                  <a:alpha val="3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900" b="0">
                    <a:solidFill>
                      <a:schemeClr val="tx1"/>
                    </a:solidFill>
                    <a:latin typeface="Arial" panose="020B0604020202020204" pitchFamily="34" charset="0"/>
                    <a:cs typeface="Arial" panose="020B0604020202020204" pitchFamily="34" charset="0"/>
                  </a:rPr>
                  <a:t>S</a:t>
                </a:r>
                <a:r>
                  <a:rPr lang="de-DE" sz="1900" b="0" baseline="-25000">
                    <a:solidFill>
                      <a:schemeClr val="tx1"/>
                    </a:solidFill>
                    <a:latin typeface="Arial" panose="020B0604020202020204" pitchFamily="34" charset="0"/>
                    <a:cs typeface="Arial" panose="020B0604020202020204" pitchFamily="34" charset="0"/>
                  </a:rPr>
                  <a:t>x</a:t>
                </a:r>
                <a:r>
                  <a:rPr lang="de-DE" sz="1900" b="0">
                    <a:solidFill>
                      <a:schemeClr val="tx1"/>
                    </a:solidFill>
                    <a:latin typeface="Arial" panose="020B0604020202020204" pitchFamily="34" charset="0"/>
                    <a:cs typeface="Arial" panose="020B0604020202020204" pitchFamily="34" charset="0"/>
                  </a:rPr>
                  <a:t>: </a:t>
                </a:r>
                <a14:m>
                  <m:oMath xmlns:m="http://schemas.openxmlformats.org/officeDocument/2006/math">
                    <m:r>
                      <m:rPr>
                        <m:nor/>
                      </m:rPr>
                      <a:rPr lang="de-DE" sz="1900" b="0" i="0" smtClean="0">
                        <a:solidFill>
                          <a:schemeClr val="tx1"/>
                        </a:solidFill>
                        <a:latin typeface="Arial" panose="020B0604020202020204" pitchFamily="34" charset="0"/>
                        <a:cs typeface="Arial" panose="020B0604020202020204" pitchFamily="34" charset="0"/>
                      </a:rPr>
                      <m:t>f</m:t>
                    </m:r>
                    <m:d>
                      <m:dPr>
                        <m:ctrlPr>
                          <a:rPr lang="de-DE" sz="1900" b="0" i="1" smtClean="0">
                            <a:solidFill>
                              <a:schemeClr val="tx1"/>
                            </a:solidFill>
                            <a:latin typeface="Cambria Math" panose="02040503050406030204" pitchFamily="18" charset="0"/>
                          </a:rPr>
                        </m:ctrlPr>
                      </m:dPr>
                      <m:e>
                        <m:r>
                          <m:rPr>
                            <m:nor/>
                          </m:rPr>
                          <a:rPr lang="de-DE" sz="1900" b="0" i="0" smtClean="0">
                            <a:solidFill>
                              <a:schemeClr val="tx1"/>
                            </a:solidFill>
                            <a:latin typeface="Arial" panose="020B0604020202020204" pitchFamily="34" charset="0"/>
                            <a:cs typeface="Arial" panose="020B0604020202020204" pitchFamily="34" charset="0"/>
                          </a:rPr>
                          <m:t>x</m:t>
                        </m:r>
                      </m:e>
                    </m:d>
                    <m:r>
                      <m:rPr>
                        <m:nor/>
                      </m:rPr>
                      <a:rPr lang="de-DE" sz="1900" b="0" i="0" smtClean="0">
                        <a:solidFill>
                          <a:schemeClr val="tx1"/>
                        </a:solidFill>
                        <a:latin typeface="Arial" panose="020B0604020202020204" pitchFamily="34" charset="0"/>
                        <a:cs typeface="Arial" panose="020B0604020202020204" pitchFamily="34" charset="0"/>
                      </a:rPr>
                      <m:t> = 0</m:t>
                    </m:r>
                  </m:oMath>
                </a14:m>
                <a:r>
                  <a:rPr lang="de-DE" sz="1900" dirty="0">
                    <a:solidFill>
                      <a:schemeClr val="tx1"/>
                    </a:solidFill>
                    <a:latin typeface="Arial" panose="020B0604020202020204" pitchFamily="34" charset="0"/>
                    <a:cs typeface="Arial" panose="020B0604020202020204" pitchFamily="34" charset="0"/>
                  </a:rPr>
                  <a:t> setzen </a:t>
                </a:r>
              </a:p>
            </p:txBody>
          </p:sp>
        </mc:Choice>
        <mc:Fallback xmlns="">
          <p:sp>
            <p:nvSpPr>
              <p:cNvPr id="28" name="Rechteck 27">
                <a:extLst>
                  <a:ext uri="{FF2B5EF4-FFF2-40B4-BE49-F238E27FC236}">
                    <a16:creationId xmlns:a16="http://schemas.microsoft.com/office/drawing/2014/main" id="{CB04A582-155D-4FAB-8019-27877EF1C1CC}"/>
                  </a:ext>
                </a:extLst>
              </p:cNvPr>
              <p:cNvSpPr>
                <a:spLocks noRot="1" noChangeAspect="1" noMove="1" noResize="1" noEditPoints="1" noAdjustHandles="1" noChangeArrowheads="1" noChangeShapeType="1" noTextEdit="1"/>
              </p:cNvSpPr>
              <p:nvPr/>
            </p:nvSpPr>
            <p:spPr>
              <a:xfrm>
                <a:off x="6163200" y="2775600"/>
                <a:ext cx="2880796" cy="684000"/>
              </a:xfrm>
              <a:prstGeom prst="rect">
                <a:avLst/>
              </a:prstGeom>
              <a:blipFill>
                <a:blip r:embed="rId8"/>
                <a:stretch>
                  <a:fillRect/>
                </a:stretch>
              </a:blipFill>
              <a:ln>
                <a:solidFill>
                  <a:schemeClr val="tx1"/>
                </a:solidFill>
              </a:ln>
            </p:spPr>
            <p:txBody>
              <a:bodyPr/>
              <a:lstStyle/>
              <a:p>
                <a:r>
                  <a:rPr lang="de-DE">
                    <a:noFill/>
                  </a:rPr>
                  <a:t> </a:t>
                </a:r>
              </a:p>
            </p:txBody>
          </p:sp>
        </mc:Fallback>
      </mc:AlternateContent>
      <p:sp>
        <p:nvSpPr>
          <p:cNvPr id="6" name="Titel 1">
            <a:extLst>
              <a:ext uri="{FF2B5EF4-FFF2-40B4-BE49-F238E27FC236}">
                <a16:creationId xmlns:a16="http://schemas.microsoft.com/office/drawing/2014/main" id="{80CFD8B1-10B9-0ECD-0451-05F9A31FA85B}"/>
              </a:ext>
            </a:extLst>
          </p:cNvPr>
          <p:cNvSpPr txBox="1">
            <a:spLocks/>
          </p:cNvSpPr>
          <p:nvPr/>
        </p:nvSpPr>
        <p:spPr>
          <a:xfrm>
            <a:off x="3528000" y="133200"/>
            <a:ext cx="5135217" cy="792000"/>
          </a:xfrm>
          <a:prstGeom prst="rect">
            <a:avLst/>
          </a:prstGeom>
          <a:solidFill>
            <a:schemeClr val="bg1">
              <a:lumMod val="95000"/>
            </a:schemeClr>
          </a:solidFill>
          <a:ln>
            <a:solidFill>
              <a:schemeClr val="tx1"/>
            </a:solidFill>
          </a:ln>
        </p:spPr>
        <p:txBody>
          <a:bodyPr vert="horz" lIns="0" tIns="45720" rIns="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de-DE" sz="2200" b="1" dirty="0">
                <a:latin typeface="Arial" panose="020B0604020202020204" pitchFamily="34" charset="0"/>
                <a:cs typeface="Arial" panose="020B0604020202020204" pitchFamily="34" charset="0"/>
              </a:rPr>
              <a:t>Untersuchung einfacher gebrochen-rationaler Funktionen</a:t>
            </a:r>
          </a:p>
        </p:txBody>
      </p:sp>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8EC739B4-09BA-5944-2A21-91BDEA906A35}"/>
                  </a:ext>
                </a:extLst>
              </p:cNvPr>
              <p:cNvSpPr/>
              <p:nvPr/>
            </p:nvSpPr>
            <p:spPr>
              <a:xfrm>
                <a:off x="6163200" y="3459600"/>
                <a:ext cx="2880796" cy="684000"/>
              </a:xfrm>
              <a:prstGeom prst="rect">
                <a:avLst/>
              </a:prstGeom>
              <a:solidFill>
                <a:schemeClr val="accent4">
                  <a:lumMod val="40000"/>
                  <a:lumOff val="60000"/>
                  <a:alpha val="3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900">
                    <a:solidFill>
                      <a:schemeClr val="tx1"/>
                    </a:solidFill>
                    <a:latin typeface="Arial" panose="020B0604020202020204" pitchFamily="34" charset="0"/>
                    <a:cs typeface="Arial" panose="020B0604020202020204" pitchFamily="34" charset="0"/>
                  </a:rPr>
                  <a:t>S</a:t>
                </a:r>
                <a:r>
                  <a:rPr lang="de-DE" sz="1900" baseline="-25000">
                    <a:solidFill>
                      <a:schemeClr val="tx1"/>
                    </a:solidFill>
                    <a:latin typeface="Arial" panose="020B0604020202020204" pitchFamily="34" charset="0"/>
                    <a:cs typeface="Arial" panose="020B0604020202020204" pitchFamily="34" charset="0"/>
                  </a:rPr>
                  <a:t>y</a:t>
                </a:r>
                <a:r>
                  <a:rPr lang="de-DE" sz="1900">
                    <a:solidFill>
                      <a:schemeClr val="tx1"/>
                    </a:solidFill>
                    <a:latin typeface="Arial" panose="020B0604020202020204" pitchFamily="34" charset="0"/>
                    <a:cs typeface="Arial" panose="020B0604020202020204" pitchFamily="34" charset="0"/>
                  </a:rPr>
                  <a:t>: </a:t>
                </a:r>
                <a14:m>
                  <m:oMath xmlns:m="http://schemas.openxmlformats.org/officeDocument/2006/math">
                    <m:r>
                      <m:rPr>
                        <m:nor/>
                      </m:rPr>
                      <a:rPr lang="de-DE" sz="1900" b="0" i="0" smtClean="0">
                        <a:solidFill>
                          <a:schemeClr val="tx1"/>
                        </a:solidFill>
                        <a:latin typeface="Arial" panose="020B0604020202020204" pitchFamily="34" charset="0"/>
                        <a:cs typeface="Arial" panose="020B0604020202020204" pitchFamily="34" charset="0"/>
                      </a:rPr>
                      <m:t>f</m:t>
                    </m:r>
                    <m:d>
                      <m:dPr>
                        <m:ctrlPr>
                          <a:rPr lang="de-DE" sz="1900" b="0" i="1" smtClean="0">
                            <a:solidFill>
                              <a:schemeClr val="tx1"/>
                            </a:solidFill>
                            <a:latin typeface="Cambria Math" panose="02040503050406030204" pitchFamily="18" charset="0"/>
                            <a:cs typeface="Arial" panose="020B0604020202020204" pitchFamily="34" charset="0"/>
                          </a:rPr>
                        </m:ctrlPr>
                      </m:dPr>
                      <m:e>
                        <m:r>
                          <m:rPr>
                            <m:nor/>
                          </m:rPr>
                          <a:rPr lang="de-DE" sz="1900" b="0" i="0" smtClean="0">
                            <a:solidFill>
                              <a:schemeClr val="tx1"/>
                            </a:solidFill>
                            <a:latin typeface="Arial" panose="020B0604020202020204" pitchFamily="34" charset="0"/>
                            <a:cs typeface="Arial" panose="020B0604020202020204" pitchFamily="34" charset="0"/>
                          </a:rPr>
                          <m:t>0</m:t>
                        </m:r>
                      </m:e>
                    </m:d>
                  </m:oMath>
                </a14:m>
                <a:r>
                  <a:rPr lang="de-DE" sz="1900" dirty="0">
                    <a:solidFill>
                      <a:schemeClr val="tx1"/>
                    </a:solidFill>
                    <a:latin typeface="Arial" panose="020B0604020202020204" pitchFamily="34" charset="0"/>
                    <a:cs typeface="Arial" panose="020B0604020202020204" pitchFamily="34" charset="0"/>
                  </a:rPr>
                  <a:t> berechnen</a:t>
                </a:r>
              </a:p>
            </p:txBody>
          </p:sp>
        </mc:Choice>
        <mc:Fallback xmlns="">
          <p:sp>
            <p:nvSpPr>
              <p:cNvPr id="2" name="Rechteck 1">
                <a:extLst>
                  <a:ext uri="{FF2B5EF4-FFF2-40B4-BE49-F238E27FC236}">
                    <a16:creationId xmlns:a16="http://schemas.microsoft.com/office/drawing/2014/main" id="{8EC739B4-09BA-5944-2A21-91BDEA906A35}"/>
                  </a:ext>
                </a:extLst>
              </p:cNvPr>
              <p:cNvSpPr>
                <a:spLocks noRot="1" noChangeAspect="1" noMove="1" noResize="1" noEditPoints="1" noAdjustHandles="1" noChangeArrowheads="1" noChangeShapeType="1" noTextEdit="1"/>
              </p:cNvSpPr>
              <p:nvPr/>
            </p:nvSpPr>
            <p:spPr>
              <a:xfrm>
                <a:off x="6163200" y="3459600"/>
                <a:ext cx="2880796" cy="684000"/>
              </a:xfrm>
              <a:prstGeom prst="rect">
                <a:avLst/>
              </a:prstGeom>
              <a:blipFill>
                <a:blip r:embed="rId9"/>
                <a:stretch>
                  <a:fillRect/>
                </a:stretch>
              </a:blipFill>
              <a:ln>
                <a:solidFill>
                  <a:schemeClr val="tx1"/>
                </a:solidFill>
              </a:ln>
            </p:spPr>
            <p:txBody>
              <a:bodyPr/>
              <a:lstStyle/>
              <a:p>
                <a:r>
                  <a:rPr lang="de-DE">
                    <a:noFill/>
                  </a:rPr>
                  <a:t> </a:t>
                </a:r>
              </a:p>
            </p:txBody>
          </p:sp>
        </mc:Fallback>
      </mc:AlternateContent>
      <p:graphicFrame>
        <p:nvGraphicFramePr>
          <p:cNvPr id="3" name="Objekt 2">
            <a:extLst>
              <a:ext uri="{FF2B5EF4-FFF2-40B4-BE49-F238E27FC236}">
                <a16:creationId xmlns:a16="http://schemas.microsoft.com/office/drawing/2014/main" id="{1061B7C0-D09A-B052-76FE-D819EC1E263D}"/>
              </a:ext>
            </a:extLst>
          </p:cNvPr>
          <p:cNvGraphicFramePr>
            <a:graphicFrameLocks noChangeAspect="1"/>
          </p:cNvGraphicFramePr>
          <p:nvPr>
            <p:extLst>
              <p:ext uri="{D42A27DB-BD31-4B8C-83A1-F6EECF244321}">
                <p14:modId xmlns:p14="http://schemas.microsoft.com/office/powerpoint/2010/main" val="2179784990"/>
              </p:ext>
            </p:extLst>
          </p:nvPr>
        </p:nvGraphicFramePr>
        <p:xfrm>
          <a:off x="3687378" y="5464060"/>
          <a:ext cx="1828800" cy="495300"/>
        </p:xfrm>
        <a:graphic>
          <a:graphicData uri="http://schemas.openxmlformats.org/presentationml/2006/ole">
            <mc:AlternateContent xmlns:mc="http://schemas.openxmlformats.org/markup-compatibility/2006">
              <mc:Choice xmlns:v="urn:schemas-microsoft-com:vml" Requires="v">
                <p:oleObj spid="_x0000_s3074" name="Equation" r:id="rId10" imgW="1828800" imgH="495000" progId="Equation.DSMT4">
                  <p:embed/>
                </p:oleObj>
              </mc:Choice>
              <mc:Fallback>
                <p:oleObj name="Equation" r:id="rId10" imgW="1828800" imgH="495000" progId="Equation.DSMT4">
                  <p:embed/>
                  <p:pic>
                    <p:nvPicPr>
                      <p:cNvPr id="3" name="Objekt 2">
                        <a:extLst>
                          <a:ext uri="{FF2B5EF4-FFF2-40B4-BE49-F238E27FC236}">
                            <a16:creationId xmlns:a16="http://schemas.microsoft.com/office/drawing/2014/main" id="{1061B7C0-D09A-B052-76FE-D819EC1E263D}"/>
                          </a:ext>
                        </a:extLst>
                      </p:cNvPr>
                      <p:cNvPicPr/>
                      <p:nvPr/>
                    </p:nvPicPr>
                    <p:blipFill>
                      <a:blip r:embed="rId11"/>
                      <a:stretch>
                        <a:fillRect/>
                      </a:stretch>
                    </p:blipFill>
                    <p:spPr>
                      <a:xfrm>
                        <a:off x="3687378" y="5464060"/>
                        <a:ext cx="1828800" cy="495300"/>
                      </a:xfrm>
                      <a:prstGeom prst="rect">
                        <a:avLst/>
                      </a:prstGeom>
                    </p:spPr>
                  </p:pic>
                </p:oleObj>
              </mc:Fallback>
            </mc:AlternateContent>
          </a:graphicData>
        </a:graphic>
      </p:graphicFrame>
      <p:graphicFrame>
        <p:nvGraphicFramePr>
          <p:cNvPr id="5" name="Objekt 4">
            <a:extLst>
              <a:ext uri="{FF2B5EF4-FFF2-40B4-BE49-F238E27FC236}">
                <a16:creationId xmlns:a16="http://schemas.microsoft.com/office/drawing/2014/main" id="{802F1232-461B-2C3C-C0FD-9D05FD29278B}"/>
              </a:ext>
            </a:extLst>
          </p:cNvPr>
          <p:cNvGraphicFramePr>
            <a:graphicFrameLocks noChangeAspect="1"/>
          </p:cNvGraphicFramePr>
          <p:nvPr>
            <p:extLst>
              <p:ext uri="{D42A27DB-BD31-4B8C-83A1-F6EECF244321}">
                <p14:modId xmlns:p14="http://schemas.microsoft.com/office/powerpoint/2010/main" val="2086512470"/>
              </p:ext>
            </p:extLst>
          </p:nvPr>
        </p:nvGraphicFramePr>
        <p:xfrm>
          <a:off x="10004775" y="4999671"/>
          <a:ext cx="1549400" cy="495300"/>
        </p:xfrm>
        <a:graphic>
          <a:graphicData uri="http://schemas.openxmlformats.org/presentationml/2006/ole">
            <mc:AlternateContent xmlns:mc="http://schemas.openxmlformats.org/markup-compatibility/2006">
              <mc:Choice xmlns:v="urn:schemas-microsoft-com:vml" Requires="v">
                <p:oleObj spid="_x0000_s3075" name="Equation" r:id="rId12" imgW="1549080" imgH="495000" progId="Equation.DSMT4">
                  <p:embed/>
                </p:oleObj>
              </mc:Choice>
              <mc:Fallback>
                <p:oleObj name="Equation" r:id="rId12" imgW="1549080" imgH="495000" progId="Equation.DSMT4">
                  <p:embed/>
                  <p:pic>
                    <p:nvPicPr>
                      <p:cNvPr id="5" name="Objekt 4">
                        <a:extLst>
                          <a:ext uri="{FF2B5EF4-FFF2-40B4-BE49-F238E27FC236}">
                            <a16:creationId xmlns:a16="http://schemas.microsoft.com/office/drawing/2014/main" id="{802F1232-461B-2C3C-C0FD-9D05FD29278B}"/>
                          </a:ext>
                        </a:extLst>
                      </p:cNvPr>
                      <p:cNvPicPr/>
                      <p:nvPr/>
                    </p:nvPicPr>
                    <p:blipFill>
                      <a:blip r:embed="rId13"/>
                      <a:stretch>
                        <a:fillRect/>
                      </a:stretch>
                    </p:blipFill>
                    <p:spPr>
                      <a:xfrm>
                        <a:off x="10004775" y="4999671"/>
                        <a:ext cx="1549400" cy="495300"/>
                      </a:xfrm>
                      <a:prstGeom prst="rect">
                        <a:avLst/>
                      </a:prstGeom>
                    </p:spPr>
                  </p:pic>
                </p:oleObj>
              </mc:Fallback>
            </mc:AlternateContent>
          </a:graphicData>
        </a:graphic>
      </p:graphicFrame>
      <p:graphicFrame>
        <p:nvGraphicFramePr>
          <p:cNvPr id="7" name="Objekt 6">
            <a:extLst>
              <a:ext uri="{FF2B5EF4-FFF2-40B4-BE49-F238E27FC236}">
                <a16:creationId xmlns:a16="http://schemas.microsoft.com/office/drawing/2014/main" id="{A50C9769-DA79-7254-785B-79D7D13B95CC}"/>
              </a:ext>
            </a:extLst>
          </p:cNvPr>
          <p:cNvGraphicFramePr>
            <a:graphicFrameLocks noChangeAspect="1"/>
          </p:cNvGraphicFramePr>
          <p:nvPr>
            <p:extLst>
              <p:ext uri="{D42A27DB-BD31-4B8C-83A1-F6EECF244321}">
                <p14:modId xmlns:p14="http://schemas.microsoft.com/office/powerpoint/2010/main" val="3998374338"/>
              </p:ext>
            </p:extLst>
          </p:nvPr>
        </p:nvGraphicFramePr>
        <p:xfrm>
          <a:off x="10002141" y="5607818"/>
          <a:ext cx="1955800" cy="495300"/>
        </p:xfrm>
        <a:graphic>
          <a:graphicData uri="http://schemas.openxmlformats.org/presentationml/2006/ole">
            <mc:AlternateContent xmlns:mc="http://schemas.openxmlformats.org/markup-compatibility/2006">
              <mc:Choice xmlns:v="urn:schemas-microsoft-com:vml" Requires="v">
                <p:oleObj spid="_x0000_s3076" name="Equation" r:id="rId14" imgW="1955520" imgH="495000" progId="Equation.DSMT4">
                  <p:embed/>
                </p:oleObj>
              </mc:Choice>
              <mc:Fallback>
                <p:oleObj name="Equation" r:id="rId14" imgW="1955520" imgH="495000" progId="Equation.DSMT4">
                  <p:embed/>
                  <p:pic>
                    <p:nvPicPr>
                      <p:cNvPr id="7" name="Objekt 6">
                        <a:extLst>
                          <a:ext uri="{FF2B5EF4-FFF2-40B4-BE49-F238E27FC236}">
                            <a16:creationId xmlns:a16="http://schemas.microsoft.com/office/drawing/2014/main" id="{A50C9769-DA79-7254-785B-79D7D13B95CC}"/>
                          </a:ext>
                        </a:extLst>
                      </p:cNvPr>
                      <p:cNvPicPr/>
                      <p:nvPr/>
                    </p:nvPicPr>
                    <p:blipFill>
                      <a:blip r:embed="rId15"/>
                      <a:stretch>
                        <a:fillRect/>
                      </a:stretch>
                    </p:blipFill>
                    <p:spPr>
                      <a:xfrm>
                        <a:off x="10002141" y="5607818"/>
                        <a:ext cx="1955800" cy="495300"/>
                      </a:xfrm>
                      <a:prstGeom prst="rect">
                        <a:avLst/>
                      </a:prstGeom>
                    </p:spPr>
                  </p:pic>
                </p:oleObj>
              </mc:Fallback>
            </mc:AlternateContent>
          </a:graphicData>
        </a:graphic>
      </p:graphicFrame>
      <p:graphicFrame>
        <p:nvGraphicFramePr>
          <p:cNvPr id="8" name="Objekt 7">
            <a:extLst>
              <a:ext uri="{FF2B5EF4-FFF2-40B4-BE49-F238E27FC236}">
                <a16:creationId xmlns:a16="http://schemas.microsoft.com/office/drawing/2014/main" id="{5987ECCB-7672-B5A8-0507-DBF3F877EB8D}"/>
              </a:ext>
            </a:extLst>
          </p:cNvPr>
          <p:cNvGraphicFramePr>
            <a:graphicFrameLocks noChangeAspect="1"/>
          </p:cNvGraphicFramePr>
          <p:nvPr>
            <p:extLst>
              <p:ext uri="{D42A27DB-BD31-4B8C-83A1-F6EECF244321}">
                <p14:modId xmlns:p14="http://schemas.microsoft.com/office/powerpoint/2010/main" val="2078913486"/>
              </p:ext>
            </p:extLst>
          </p:nvPr>
        </p:nvGraphicFramePr>
        <p:xfrm>
          <a:off x="9998423" y="6211796"/>
          <a:ext cx="1739900" cy="495300"/>
        </p:xfrm>
        <a:graphic>
          <a:graphicData uri="http://schemas.openxmlformats.org/presentationml/2006/ole">
            <mc:AlternateContent xmlns:mc="http://schemas.openxmlformats.org/markup-compatibility/2006">
              <mc:Choice xmlns:v="urn:schemas-microsoft-com:vml" Requires="v">
                <p:oleObj spid="_x0000_s3077" name="Equation" r:id="rId16" imgW="1739880" imgH="495000" progId="Equation.DSMT4">
                  <p:embed/>
                </p:oleObj>
              </mc:Choice>
              <mc:Fallback>
                <p:oleObj name="Equation" r:id="rId16" imgW="1739880" imgH="495000" progId="Equation.DSMT4">
                  <p:embed/>
                  <p:pic>
                    <p:nvPicPr>
                      <p:cNvPr id="8" name="Objekt 7">
                        <a:extLst>
                          <a:ext uri="{FF2B5EF4-FFF2-40B4-BE49-F238E27FC236}">
                            <a16:creationId xmlns:a16="http://schemas.microsoft.com/office/drawing/2014/main" id="{5987ECCB-7672-B5A8-0507-DBF3F877EB8D}"/>
                          </a:ext>
                        </a:extLst>
                      </p:cNvPr>
                      <p:cNvPicPr/>
                      <p:nvPr/>
                    </p:nvPicPr>
                    <p:blipFill>
                      <a:blip r:embed="rId17"/>
                      <a:stretch>
                        <a:fillRect/>
                      </a:stretch>
                    </p:blipFill>
                    <p:spPr>
                      <a:xfrm>
                        <a:off x="9998423" y="6211796"/>
                        <a:ext cx="1739900" cy="495300"/>
                      </a:xfrm>
                      <a:prstGeom prst="rect">
                        <a:avLst/>
                      </a:prstGeom>
                    </p:spPr>
                  </p:pic>
                </p:oleObj>
              </mc:Fallback>
            </mc:AlternateContent>
          </a:graphicData>
        </a:graphic>
      </p:graphicFrame>
    </p:spTree>
    <p:extLst>
      <p:ext uri="{BB962C8B-B14F-4D97-AF65-F5344CB8AC3E}">
        <p14:creationId xmlns:p14="http://schemas.microsoft.com/office/powerpoint/2010/main" val="66409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500"/>
                                        <p:tgtEl>
                                          <p:spTgt spid="5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fade">
                                      <p:cBhvr>
                                        <p:cTn id="68" dur="500"/>
                                        <p:tgtEl>
                                          <p:spTgt spid="59"/>
                                        </p:tgtEl>
                                      </p:cBhvr>
                                    </p:animEffect>
                                  </p:childTnLst>
                                </p:cTn>
                              </p:par>
                              <p:par>
                                <p:cTn id="69" presetID="10"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par>
                                <p:cTn id="72" presetID="10" presetClass="entr" presetSubtype="0" fill="hold" nodeType="with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cTn>
                              </p:par>
                              <p:par>
                                <p:cTn id="75" presetID="10"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26" grpId="0" animBg="1"/>
      <p:bldP spid="49" grpId="0" animBg="1"/>
      <p:bldP spid="50" grpId="0" animBg="1"/>
      <p:bldP spid="51" grpId="0" animBg="1"/>
      <p:bldP spid="52" grpId="0" animBg="1"/>
      <p:bldP spid="57" grpId="0" animBg="1"/>
      <p:bldP spid="58" grpId="0" animBg="1"/>
      <p:bldP spid="59" grpId="0" animBg="1"/>
      <p:bldP spid="23" grpId="0" animBg="1"/>
      <p:bldP spid="25" grpId="0" animBg="1"/>
      <p:bldP spid="28"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feil: nach links 4">
            <a:extLst>
              <a:ext uri="{FF2B5EF4-FFF2-40B4-BE49-F238E27FC236}">
                <a16:creationId xmlns:a16="http://schemas.microsoft.com/office/drawing/2014/main" id="{E59AD5DD-67A2-4F53-8E35-3D4F77D29BE3}"/>
              </a:ext>
            </a:extLst>
          </p:cNvPr>
          <p:cNvSpPr/>
          <p:nvPr/>
        </p:nvSpPr>
        <p:spPr>
          <a:xfrm flipH="1">
            <a:off x="568713" y="3468337"/>
            <a:ext cx="2984406" cy="9759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atin typeface="Cavolini" panose="03000502040302020204" pitchFamily="66" charset="0"/>
                <a:cs typeface="Cavolini" panose="03000502040302020204" pitchFamily="66" charset="0"/>
              </a:rPr>
              <a:t>Lösungsformel</a:t>
            </a:r>
            <a:endParaRPr lang="de-DE" dirty="0">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D9001F41-EFB1-7BBB-9190-9D122836EFEB}"/>
              </a:ext>
            </a:extLst>
          </p:cNvPr>
          <p:cNvSpPr/>
          <p:nvPr/>
        </p:nvSpPr>
        <p:spPr>
          <a:xfrm>
            <a:off x="133200" y="790990"/>
            <a:ext cx="2880000" cy="10800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dirty="0">
                <a:solidFill>
                  <a:schemeClr val="tx1"/>
                </a:solidFill>
                <a:latin typeface="Arial" panose="020B0604020202020204" pitchFamily="34" charset="0"/>
                <a:cs typeface="Arial" panose="020B0604020202020204" pitchFamily="34" charset="0"/>
              </a:rPr>
              <a:t>m</a:t>
            </a:r>
            <a:r>
              <a:rPr lang="de-DE" sz="2200" b="1">
                <a:solidFill>
                  <a:schemeClr val="tx1"/>
                </a:solidFill>
                <a:latin typeface="Arial" panose="020B0604020202020204" pitchFamily="34" charset="0"/>
                <a:cs typeface="Arial" panose="020B0604020202020204" pitchFamily="34" charset="0"/>
              </a:rPr>
              <a:t>aximale </a:t>
            </a:r>
            <a:r>
              <a:rPr lang="de-DE" sz="2200" b="1" dirty="0">
                <a:solidFill>
                  <a:schemeClr val="tx1"/>
                </a:solidFill>
                <a:latin typeface="Arial" panose="020B0604020202020204" pitchFamily="34" charset="0"/>
                <a:cs typeface="Arial" panose="020B0604020202020204" pitchFamily="34" charset="0"/>
              </a:rPr>
              <a:t>Definitionsmenge</a:t>
            </a:r>
          </a:p>
        </p:txBody>
      </p:sp>
      <p:sp>
        <p:nvSpPr>
          <p:cNvPr id="6" name="Rechteck 5">
            <a:extLst>
              <a:ext uri="{FF2B5EF4-FFF2-40B4-BE49-F238E27FC236}">
                <a16:creationId xmlns:a16="http://schemas.microsoft.com/office/drawing/2014/main" id="{FCD6BF54-30FF-ACB8-20B5-7AB086A99032}"/>
              </a:ext>
            </a:extLst>
          </p:cNvPr>
          <p:cNvSpPr/>
          <p:nvPr/>
        </p:nvSpPr>
        <p:spPr>
          <a:xfrm>
            <a:off x="133200" y="1872000"/>
            <a:ext cx="2880000" cy="684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900" dirty="0">
                <a:solidFill>
                  <a:schemeClr val="tx1"/>
                </a:solidFill>
                <a:latin typeface="Arial" panose="020B0604020202020204" pitchFamily="34" charset="0"/>
                <a:cs typeface="Arial" panose="020B0604020202020204" pitchFamily="34" charset="0"/>
              </a:rPr>
              <a:t>Nullstellen des Nenners ausschließen</a:t>
            </a:r>
          </a:p>
        </p:txBody>
      </p:sp>
      <p:graphicFrame>
        <p:nvGraphicFramePr>
          <p:cNvPr id="11" name="Objekt 10">
            <a:extLst>
              <a:ext uri="{FF2B5EF4-FFF2-40B4-BE49-F238E27FC236}">
                <a16:creationId xmlns:a16="http://schemas.microsoft.com/office/drawing/2014/main" id="{76A5EF37-EB02-8B32-187A-A1DA8E270CD8}"/>
              </a:ext>
            </a:extLst>
          </p:cNvPr>
          <p:cNvGraphicFramePr>
            <a:graphicFrameLocks noChangeAspect="1"/>
          </p:cNvGraphicFramePr>
          <p:nvPr>
            <p:extLst>
              <p:ext uri="{D42A27DB-BD31-4B8C-83A1-F6EECF244321}">
                <p14:modId xmlns:p14="http://schemas.microsoft.com/office/powerpoint/2010/main" val="1725195497"/>
              </p:ext>
            </p:extLst>
          </p:nvPr>
        </p:nvGraphicFramePr>
        <p:xfrm>
          <a:off x="3960000" y="2847783"/>
          <a:ext cx="1955800" cy="406400"/>
        </p:xfrm>
        <a:graphic>
          <a:graphicData uri="http://schemas.openxmlformats.org/presentationml/2006/ole">
            <mc:AlternateContent xmlns:mc="http://schemas.openxmlformats.org/markup-compatibility/2006">
              <mc:Choice xmlns:v="urn:schemas-microsoft-com:vml" Requires="v">
                <p:oleObj spid="_x0000_s4098" name="Equation" r:id="rId4" imgW="1955520" imgH="406080" progId="Equation.DSMT4">
                  <p:embed/>
                </p:oleObj>
              </mc:Choice>
              <mc:Fallback>
                <p:oleObj name="Equation" r:id="rId4" imgW="1955520" imgH="406080" progId="Equation.DSMT4">
                  <p:embed/>
                  <p:pic>
                    <p:nvPicPr>
                      <p:cNvPr id="11" name="Objekt 10">
                        <a:extLst>
                          <a:ext uri="{FF2B5EF4-FFF2-40B4-BE49-F238E27FC236}">
                            <a16:creationId xmlns:a16="http://schemas.microsoft.com/office/drawing/2014/main" id="{76A5EF37-EB02-8B32-187A-A1DA8E270CD8}"/>
                          </a:ext>
                        </a:extLst>
                      </p:cNvPr>
                      <p:cNvPicPr/>
                      <p:nvPr/>
                    </p:nvPicPr>
                    <p:blipFill>
                      <a:blip r:embed="rId5"/>
                      <a:stretch>
                        <a:fillRect/>
                      </a:stretch>
                    </p:blipFill>
                    <p:spPr>
                      <a:xfrm>
                        <a:off x="3960000" y="2847783"/>
                        <a:ext cx="1955800" cy="406400"/>
                      </a:xfrm>
                      <a:prstGeom prst="rect">
                        <a:avLst/>
                      </a:prstGeom>
                    </p:spPr>
                  </p:pic>
                </p:oleObj>
              </mc:Fallback>
            </mc:AlternateContent>
          </a:graphicData>
        </a:graphic>
      </p:graphicFrame>
      <p:graphicFrame>
        <p:nvGraphicFramePr>
          <p:cNvPr id="12" name="Objekt 11">
            <a:extLst>
              <a:ext uri="{FF2B5EF4-FFF2-40B4-BE49-F238E27FC236}">
                <a16:creationId xmlns:a16="http://schemas.microsoft.com/office/drawing/2014/main" id="{067DF475-5EA7-1475-50ED-A14914968D6D}"/>
              </a:ext>
            </a:extLst>
          </p:cNvPr>
          <p:cNvGraphicFramePr>
            <a:graphicFrameLocks noChangeAspect="1"/>
          </p:cNvGraphicFramePr>
          <p:nvPr>
            <p:extLst>
              <p:ext uri="{D42A27DB-BD31-4B8C-83A1-F6EECF244321}">
                <p14:modId xmlns:p14="http://schemas.microsoft.com/office/powerpoint/2010/main" val="4202438224"/>
              </p:ext>
            </p:extLst>
          </p:nvPr>
        </p:nvGraphicFramePr>
        <p:xfrm>
          <a:off x="3961393" y="3417888"/>
          <a:ext cx="2870200" cy="889000"/>
        </p:xfrm>
        <a:graphic>
          <a:graphicData uri="http://schemas.openxmlformats.org/presentationml/2006/ole">
            <mc:AlternateContent xmlns:mc="http://schemas.openxmlformats.org/markup-compatibility/2006">
              <mc:Choice xmlns:v="urn:schemas-microsoft-com:vml" Requires="v">
                <p:oleObj spid="_x0000_s4099" name="Equation" r:id="rId6" imgW="2869920" imgH="888840" progId="Equation.DSMT4">
                  <p:embed/>
                </p:oleObj>
              </mc:Choice>
              <mc:Fallback>
                <p:oleObj name="Equation" r:id="rId6" imgW="2869920" imgH="888840" progId="Equation.DSMT4">
                  <p:embed/>
                  <p:pic>
                    <p:nvPicPr>
                      <p:cNvPr id="12" name="Objekt 11">
                        <a:extLst>
                          <a:ext uri="{FF2B5EF4-FFF2-40B4-BE49-F238E27FC236}">
                            <a16:creationId xmlns:a16="http://schemas.microsoft.com/office/drawing/2014/main" id="{067DF475-5EA7-1475-50ED-A14914968D6D}"/>
                          </a:ext>
                        </a:extLst>
                      </p:cNvPr>
                      <p:cNvPicPr/>
                      <p:nvPr/>
                    </p:nvPicPr>
                    <p:blipFill>
                      <a:blip r:embed="rId7"/>
                      <a:stretch>
                        <a:fillRect/>
                      </a:stretch>
                    </p:blipFill>
                    <p:spPr>
                      <a:xfrm>
                        <a:off x="3961393" y="3417888"/>
                        <a:ext cx="2870200" cy="889000"/>
                      </a:xfrm>
                      <a:prstGeom prst="rect">
                        <a:avLst/>
                      </a:prstGeom>
                    </p:spPr>
                  </p:pic>
                </p:oleObj>
              </mc:Fallback>
            </mc:AlternateContent>
          </a:graphicData>
        </a:graphic>
      </p:graphicFrame>
      <p:graphicFrame>
        <p:nvGraphicFramePr>
          <p:cNvPr id="13" name="Objekt 12">
            <a:extLst>
              <a:ext uri="{FF2B5EF4-FFF2-40B4-BE49-F238E27FC236}">
                <a16:creationId xmlns:a16="http://schemas.microsoft.com/office/drawing/2014/main" id="{69C6D785-E0C2-30EB-C218-F65ED2E38611}"/>
              </a:ext>
            </a:extLst>
          </p:cNvPr>
          <p:cNvGraphicFramePr>
            <a:graphicFrameLocks noChangeAspect="1"/>
          </p:cNvGraphicFramePr>
          <p:nvPr>
            <p:extLst>
              <p:ext uri="{D42A27DB-BD31-4B8C-83A1-F6EECF244321}">
                <p14:modId xmlns:p14="http://schemas.microsoft.com/office/powerpoint/2010/main" val="180818721"/>
              </p:ext>
            </p:extLst>
          </p:nvPr>
        </p:nvGraphicFramePr>
        <p:xfrm>
          <a:off x="6867775" y="3582625"/>
          <a:ext cx="990600" cy="723900"/>
        </p:xfrm>
        <a:graphic>
          <a:graphicData uri="http://schemas.openxmlformats.org/presentationml/2006/ole">
            <mc:AlternateContent xmlns:mc="http://schemas.openxmlformats.org/markup-compatibility/2006">
              <mc:Choice xmlns:v="urn:schemas-microsoft-com:vml" Requires="v">
                <p:oleObj spid="_x0000_s4100" name="Equation" r:id="rId8" imgW="990360" imgH="723600" progId="Equation.DSMT4">
                  <p:embed/>
                </p:oleObj>
              </mc:Choice>
              <mc:Fallback>
                <p:oleObj name="Equation" r:id="rId8" imgW="990360" imgH="723600" progId="Equation.DSMT4">
                  <p:embed/>
                  <p:pic>
                    <p:nvPicPr>
                      <p:cNvPr id="13" name="Objekt 12">
                        <a:extLst>
                          <a:ext uri="{FF2B5EF4-FFF2-40B4-BE49-F238E27FC236}">
                            <a16:creationId xmlns:a16="http://schemas.microsoft.com/office/drawing/2014/main" id="{69C6D785-E0C2-30EB-C218-F65ED2E38611}"/>
                          </a:ext>
                        </a:extLst>
                      </p:cNvPr>
                      <p:cNvPicPr/>
                      <p:nvPr/>
                    </p:nvPicPr>
                    <p:blipFill>
                      <a:blip r:embed="rId9"/>
                      <a:stretch>
                        <a:fillRect/>
                      </a:stretch>
                    </p:blipFill>
                    <p:spPr>
                      <a:xfrm>
                        <a:off x="6867775" y="3582625"/>
                        <a:ext cx="990600" cy="723900"/>
                      </a:xfrm>
                      <a:prstGeom prst="rect">
                        <a:avLst/>
                      </a:prstGeom>
                    </p:spPr>
                  </p:pic>
                </p:oleObj>
              </mc:Fallback>
            </mc:AlternateContent>
          </a:graphicData>
        </a:graphic>
      </p:graphicFrame>
      <p:graphicFrame>
        <p:nvGraphicFramePr>
          <p:cNvPr id="14" name="Objekt 13">
            <a:extLst>
              <a:ext uri="{FF2B5EF4-FFF2-40B4-BE49-F238E27FC236}">
                <a16:creationId xmlns:a16="http://schemas.microsoft.com/office/drawing/2014/main" id="{A838C529-9F7B-9DD5-5E23-77486918F1EB}"/>
              </a:ext>
            </a:extLst>
          </p:cNvPr>
          <p:cNvGraphicFramePr>
            <a:graphicFrameLocks noChangeAspect="1"/>
          </p:cNvGraphicFramePr>
          <p:nvPr>
            <p:extLst>
              <p:ext uri="{D42A27DB-BD31-4B8C-83A1-F6EECF244321}">
                <p14:modId xmlns:p14="http://schemas.microsoft.com/office/powerpoint/2010/main" val="1585859168"/>
              </p:ext>
            </p:extLst>
          </p:nvPr>
        </p:nvGraphicFramePr>
        <p:xfrm>
          <a:off x="3960000" y="4499168"/>
          <a:ext cx="1003300" cy="381000"/>
        </p:xfrm>
        <a:graphic>
          <a:graphicData uri="http://schemas.openxmlformats.org/presentationml/2006/ole">
            <mc:AlternateContent xmlns:mc="http://schemas.openxmlformats.org/markup-compatibility/2006">
              <mc:Choice xmlns:v="urn:schemas-microsoft-com:vml" Requires="v">
                <p:oleObj spid="_x0000_s4101" name="Equation" r:id="rId10" imgW="1002960" imgH="380880" progId="Equation.DSMT4">
                  <p:embed/>
                </p:oleObj>
              </mc:Choice>
              <mc:Fallback>
                <p:oleObj name="Equation" r:id="rId10" imgW="1002960" imgH="380880" progId="Equation.DSMT4">
                  <p:embed/>
                  <p:pic>
                    <p:nvPicPr>
                      <p:cNvPr id="14" name="Objekt 13">
                        <a:extLst>
                          <a:ext uri="{FF2B5EF4-FFF2-40B4-BE49-F238E27FC236}">
                            <a16:creationId xmlns:a16="http://schemas.microsoft.com/office/drawing/2014/main" id="{A838C529-9F7B-9DD5-5E23-77486918F1EB}"/>
                          </a:ext>
                        </a:extLst>
                      </p:cNvPr>
                      <p:cNvPicPr/>
                      <p:nvPr/>
                    </p:nvPicPr>
                    <p:blipFill>
                      <a:blip r:embed="rId11"/>
                      <a:stretch>
                        <a:fillRect/>
                      </a:stretch>
                    </p:blipFill>
                    <p:spPr>
                      <a:xfrm>
                        <a:off x="3960000" y="4499168"/>
                        <a:ext cx="1003300" cy="381000"/>
                      </a:xfrm>
                      <a:prstGeom prst="rect">
                        <a:avLst/>
                      </a:prstGeom>
                    </p:spPr>
                  </p:pic>
                </p:oleObj>
              </mc:Fallback>
            </mc:AlternateContent>
          </a:graphicData>
        </a:graphic>
      </p:graphicFrame>
      <p:graphicFrame>
        <p:nvGraphicFramePr>
          <p:cNvPr id="16" name="Objekt 15">
            <a:extLst>
              <a:ext uri="{FF2B5EF4-FFF2-40B4-BE49-F238E27FC236}">
                <a16:creationId xmlns:a16="http://schemas.microsoft.com/office/drawing/2014/main" id="{5A15AB59-19F7-442C-B11D-E2F69F2ED64B}"/>
              </a:ext>
            </a:extLst>
          </p:cNvPr>
          <p:cNvGraphicFramePr>
            <a:graphicFrameLocks noChangeAspect="1"/>
          </p:cNvGraphicFramePr>
          <p:nvPr>
            <p:extLst>
              <p:ext uri="{D42A27DB-BD31-4B8C-83A1-F6EECF244321}">
                <p14:modId xmlns:p14="http://schemas.microsoft.com/office/powerpoint/2010/main" val="49777351"/>
              </p:ext>
            </p:extLst>
          </p:nvPr>
        </p:nvGraphicFramePr>
        <p:xfrm>
          <a:off x="4982400" y="4499195"/>
          <a:ext cx="1016000" cy="381000"/>
        </p:xfrm>
        <a:graphic>
          <a:graphicData uri="http://schemas.openxmlformats.org/presentationml/2006/ole">
            <mc:AlternateContent xmlns:mc="http://schemas.openxmlformats.org/markup-compatibility/2006">
              <mc:Choice xmlns:v="urn:schemas-microsoft-com:vml" Requires="v">
                <p:oleObj spid="_x0000_s4102" name="Equation" r:id="rId12" imgW="1015920" imgH="380880" progId="Equation.DSMT4">
                  <p:embed/>
                </p:oleObj>
              </mc:Choice>
              <mc:Fallback>
                <p:oleObj name="Equation" r:id="rId12" imgW="1015920" imgH="380880" progId="Equation.DSMT4">
                  <p:embed/>
                  <p:pic>
                    <p:nvPicPr>
                      <p:cNvPr id="16" name="Objekt 15">
                        <a:extLst>
                          <a:ext uri="{FF2B5EF4-FFF2-40B4-BE49-F238E27FC236}">
                            <a16:creationId xmlns:a16="http://schemas.microsoft.com/office/drawing/2014/main" id="{5A15AB59-19F7-442C-B11D-E2F69F2ED64B}"/>
                          </a:ext>
                        </a:extLst>
                      </p:cNvPr>
                      <p:cNvPicPr/>
                      <p:nvPr/>
                    </p:nvPicPr>
                    <p:blipFill>
                      <a:blip r:embed="rId13"/>
                      <a:stretch>
                        <a:fillRect/>
                      </a:stretch>
                    </p:blipFill>
                    <p:spPr>
                      <a:xfrm>
                        <a:off x="4982400" y="4499195"/>
                        <a:ext cx="1016000" cy="381000"/>
                      </a:xfrm>
                      <a:prstGeom prst="rect">
                        <a:avLst/>
                      </a:prstGeom>
                    </p:spPr>
                  </p:pic>
                </p:oleObj>
              </mc:Fallback>
            </mc:AlternateContent>
          </a:graphicData>
        </a:graphic>
      </p:graphicFrame>
      <p:sp>
        <p:nvSpPr>
          <p:cNvPr id="17" name="Titel 1">
            <a:extLst>
              <a:ext uri="{FF2B5EF4-FFF2-40B4-BE49-F238E27FC236}">
                <a16:creationId xmlns:a16="http://schemas.microsoft.com/office/drawing/2014/main" id="{15BB93D3-4326-675A-8A6F-5218DB695629}"/>
              </a:ext>
            </a:extLst>
          </p:cNvPr>
          <p:cNvSpPr txBox="1">
            <a:spLocks/>
          </p:cNvSpPr>
          <p:nvPr/>
        </p:nvSpPr>
        <p:spPr>
          <a:xfrm>
            <a:off x="3876958" y="5112323"/>
            <a:ext cx="4044528" cy="4247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a:latin typeface="Arial" panose="020B0604020202020204" pitchFamily="34" charset="0"/>
                <a:cs typeface="Arial" panose="020B0604020202020204" pitchFamily="34" charset="0"/>
              </a:rPr>
              <a:t>maximale Definitionsmenge:</a:t>
            </a:r>
            <a:endParaRPr lang="de-DE" sz="2400" dirty="0">
              <a:latin typeface="Arial" panose="020B0604020202020204" pitchFamily="34" charset="0"/>
              <a:cs typeface="Arial" panose="020B0604020202020204" pitchFamily="34" charset="0"/>
            </a:endParaRPr>
          </a:p>
        </p:txBody>
      </p:sp>
      <p:graphicFrame>
        <p:nvGraphicFramePr>
          <p:cNvPr id="18" name="Objekt 17">
            <a:extLst>
              <a:ext uri="{FF2B5EF4-FFF2-40B4-BE49-F238E27FC236}">
                <a16:creationId xmlns:a16="http://schemas.microsoft.com/office/drawing/2014/main" id="{CD5B95FD-914F-C335-E9AB-6A4150CEA8E9}"/>
              </a:ext>
            </a:extLst>
          </p:cNvPr>
          <p:cNvGraphicFramePr>
            <a:graphicFrameLocks noChangeAspect="1"/>
          </p:cNvGraphicFramePr>
          <p:nvPr>
            <p:extLst>
              <p:ext uri="{D42A27DB-BD31-4B8C-83A1-F6EECF244321}">
                <p14:modId xmlns:p14="http://schemas.microsoft.com/office/powerpoint/2010/main" val="1189318408"/>
              </p:ext>
            </p:extLst>
          </p:nvPr>
        </p:nvGraphicFramePr>
        <p:xfrm>
          <a:off x="7928745" y="5127972"/>
          <a:ext cx="1892300" cy="431800"/>
        </p:xfrm>
        <a:graphic>
          <a:graphicData uri="http://schemas.openxmlformats.org/presentationml/2006/ole">
            <mc:AlternateContent xmlns:mc="http://schemas.openxmlformats.org/markup-compatibility/2006">
              <mc:Choice xmlns:v="urn:schemas-microsoft-com:vml" Requires="v">
                <p:oleObj spid="_x0000_s4103" name="Equation" r:id="rId14" imgW="1892160" imgH="431640" progId="Equation.DSMT4">
                  <p:embed/>
                </p:oleObj>
              </mc:Choice>
              <mc:Fallback>
                <p:oleObj name="Equation" r:id="rId14" imgW="1892160" imgH="431640" progId="Equation.DSMT4">
                  <p:embed/>
                  <p:pic>
                    <p:nvPicPr>
                      <p:cNvPr id="18" name="Objekt 17">
                        <a:extLst>
                          <a:ext uri="{FF2B5EF4-FFF2-40B4-BE49-F238E27FC236}">
                            <a16:creationId xmlns:a16="http://schemas.microsoft.com/office/drawing/2014/main" id="{CD5B95FD-914F-C335-E9AB-6A4150CEA8E9}"/>
                          </a:ext>
                        </a:extLst>
                      </p:cNvPr>
                      <p:cNvPicPr/>
                      <p:nvPr/>
                    </p:nvPicPr>
                    <p:blipFill>
                      <a:blip r:embed="rId15"/>
                      <a:stretch>
                        <a:fillRect/>
                      </a:stretch>
                    </p:blipFill>
                    <p:spPr>
                      <a:xfrm>
                        <a:off x="7928745" y="5127972"/>
                        <a:ext cx="1892300" cy="431800"/>
                      </a:xfrm>
                      <a:prstGeom prst="rect">
                        <a:avLst/>
                      </a:prstGeom>
                    </p:spPr>
                  </p:pic>
                </p:oleObj>
              </mc:Fallback>
            </mc:AlternateContent>
          </a:graphicData>
        </a:graphic>
      </p:graphicFrame>
      <p:sp>
        <p:nvSpPr>
          <p:cNvPr id="19" name="Titel 1">
            <a:extLst>
              <a:ext uri="{FF2B5EF4-FFF2-40B4-BE49-F238E27FC236}">
                <a16:creationId xmlns:a16="http://schemas.microsoft.com/office/drawing/2014/main" id="{36E3B7AB-B138-6010-7EB1-A511F7DA2E91}"/>
              </a:ext>
            </a:extLst>
          </p:cNvPr>
          <p:cNvSpPr txBox="1">
            <a:spLocks/>
          </p:cNvSpPr>
          <p:nvPr/>
        </p:nvSpPr>
        <p:spPr>
          <a:xfrm>
            <a:off x="3528000" y="133200"/>
            <a:ext cx="5135217" cy="1425600"/>
          </a:xfrm>
          <a:prstGeom prst="rect">
            <a:avLst/>
          </a:prstGeom>
          <a:solidFill>
            <a:schemeClr val="bg1">
              <a:lumMod val="95000"/>
            </a:schemeClr>
          </a:solidFill>
          <a:ln>
            <a:solidFill>
              <a:schemeClr val="tx1"/>
            </a:solidFill>
          </a:ln>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de-DE" sz="2200" b="1" dirty="0">
                <a:latin typeface="Arial" panose="020B0604020202020204" pitchFamily="34" charset="0"/>
                <a:cs typeface="Arial" panose="020B0604020202020204" pitchFamily="34" charset="0"/>
              </a:rPr>
              <a:t>Untersuchung einfacher </a:t>
            </a:r>
            <a:r>
              <a:rPr lang="de-DE" sz="2200" b="1">
                <a:latin typeface="Arial" panose="020B0604020202020204" pitchFamily="34" charset="0"/>
                <a:cs typeface="Arial" panose="020B0604020202020204" pitchFamily="34" charset="0"/>
              </a:rPr>
              <a:t>gebrochen-rationaler Funktionen am Beispiel</a:t>
            </a:r>
          </a:p>
        </p:txBody>
      </p:sp>
      <p:graphicFrame>
        <p:nvGraphicFramePr>
          <p:cNvPr id="20" name="Objekt 19">
            <a:extLst>
              <a:ext uri="{FF2B5EF4-FFF2-40B4-BE49-F238E27FC236}">
                <a16:creationId xmlns:a16="http://schemas.microsoft.com/office/drawing/2014/main" id="{A11102D5-CA1A-F729-F5EA-312AB44FFB00}"/>
              </a:ext>
            </a:extLst>
          </p:cNvPr>
          <p:cNvGraphicFramePr>
            <a:graphicFrameLocks noChangeAspect="1"/>
          </p:cNvGraphicFramePr>
          <p:nvPr>
            <p:extLst>
              <p:ext uri="{D42A27DB-BD31-4B8C-83A1-F6EECF244321}">
                <p14:modId xmlns:p14="http://schemas.microsoft.com/office/powerpoint/2010/main" val="3794115038"/>
              </p:ext>
            </p:extLst>
          </p:nvPr>
        </p:nvGraphicFramePr>
        <p:xfrm>
          <a:off x="4929188" y="790306"/>
          <a:ext cx="2311400" cy="749300"/>
        </p:xfrm>
        <a:graphic>
          <a:graphicData uri="http://schemas.openxmlformats.org/presentationml/2006/ole">
            <mc:AlternateContent xmlns:mc="http://schemas.openxmlformats.org/markup-compatibility/2006">
              <mc:Choice xmlns:v="urn:schemas-microsoft-com:vml" Requires="v">
                <p:oleObj spid="_x0000_s4104" name="Equation" r:id="rId16" imgW="2311200" imgH="749160" progId="Equation.DSMT4">
                  <p:embed/>
                </p:oleObj>
              </mc:Choice>
              <mc:Fallback>
                <p:oleObj name="Equation" r:id="rId16" imgW="2311200" imgH="749160" progId="Equation.DSMT4">
                  <p:embed/>
                  <p:pic>
                    <p:nvPicPr>
                      <p:cNvPr id="20" name="Objekt 19">
                        <a:extLst>
                          <a:ext uri="{FF2B5EF4-FFF2-40B4-BE49-F238E27FC236}">
                            <a16:creationId xmlns:a16="http://schemas.microsoft.com/office/drawing/2014/main" id="{A11102D5-CA1A-F729-F5EA-312AB44FFB00}"/>
                          </a:ext>
                        </a:extLst>
                      </p:cNvPr>
                      <p:cNvPicPr/>
                      <p:nvPr/>
                    </p:nvPicPr>
                    <p:blipFill>
                      <a:blip r:embed="rId17"/>
                      <a:stretch>
                        <a:fillRect/>
                      </a:stretch>
                    </p:blipFill>
                    <p:spPr>
                      <a:xfrm>
                        <a:off x="4929188" y="790306"/>
                        <a:ext cx="2311400" cy="749300"/>
                      </a:xfrm>
                      <a:prstGeom prst="rect">
                        <a:avLst/>
                      </a:prstGeom>
                    </p:spPr>
                  </p:pic>
                </p:oleObj>
              </mc:Fallback>
            </mc:AlternateContent>
          </a:graphicData>
        </a:graphic>
      </p:graphicFrame>
    </p:spTree>
    <p:extLst>
      <p:ext uri="{BB962C8B-B14F-4D97-AF65-F5344CB8AC3E}">
        <p14:creationId xmlns:p14="http://schemas.microsoft.com/office/powerpoint/2010/main" val="37168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Pfeil: nach links 32">
            <a:extLst>
              <a:ext uri="{FF2B5EF4-FFF2-40B4-BE49-F238E27FC236}">
                <a16:creationId xmlns:a16="http://schemas.microsoft.com/office/drawing/2014/main" id="{EC4BC1C7-5C05-4B85-8D66-A44539424E8E}"/>
              </a:ext>
            </a:extLst>
          </p:cNvPr>
          <p:cNvSpPr/>
          <p:nvPr/>
        </p:nvSpPr>
        <p:spPr>
          <a:xfrm>
            <a:off x="7863698" y="2141190"/>
            <a:ext cx="3687417" cy="9759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atin typeface="Cavolini" panose="03000502040302020204" pitchFamily="66" charset="0"/>
                <a:cs typeface="Cavolini" panose="03000502040302020204" pitchFamily="66" charset="0"/>
              </a:rPr>
              <a:t>Ausklammern</a:t>
            </a:r>
            <a:endParaRPr lang="de-DE" dirty="0">
              <a:latin typeface="Cavolini" panose="03000502040302020204" pitchFamily="66" charset="0"/>
              <a:cs typeface="Cavolini" panose="03000502040302020204" pitchFamily="66" charset="0"/>
            </a:endParaRPr>
          </a:p>
        </p:txBody>
      </p:sp>
      <p:sp>
        <p:nvSpPr>
          <p:cNvPr id="35" name="Textfeld 34">
            <a:extLst>
              <a:ext uri="{FF2B5EF4-FFF2-40B4-BE49-F238E27FC236}">
                <a16:creationId xmlns:a16="http://schemas.microsoft.com/office/drawing/2014/main" id="{9AAAE2F5-78C4-4FB1-B14A-4174D3952D3B}"/>
              </a:ext>
            </a:extLst>
          </p:cNvPr>
          <p:cNvSpPr txBox="1"/>
          <p:nvPr/>
        </p:nvSpPr>
        <p:spPr>
          <a:xfrm>
            <a:off x="3870792" y="4993859"/>
            <a:ext cx="5184433" cy="461665"/>
          </a:xfrm>
          <a:prstGeom prst="rect">
            <a:avLst/>
          </a:prstGeom>
          <a:noFill/>
        </p:spPr>
        <p:txBody>
          <a:bodyPr wrap="none" rtlCol="0">
            <a:spAutoFit/>
          </a:bodyPr>
          <a:lstStyle/>
          <a:p>
            <a:r>
              <a:rPr lang="de-DE" sz="2400">
                <a:latin typeface="Arial" panose="020B0604020202020204" pitchFamily="34" charset="0"/>
                <a:cs typeface="Arial" panose="020B0604020202020204" pitchFamily="34" charset="0"/>
              </a:rPr>
              <a:t>(doppelte Nullstelle, also ohne VZW)</a:t>
            </a:r>
            <a:endParaRPr lang="de-DE" sz="2400" dirty="0">
              <a:latin typeface="Arial" panose="020B0604020202020204" pitchFamily="34" charset="0"/>
              <a:cs typeface="Arial" panose="020B0604020202020204" pitchFamily="34" charset="0"/>
            </a:endParaRPr>
          </a:p>
        </p:txBody>
      </p:sp>
      <p:sp>
        <p:nvSpPr>
          <p:cNvPr id="3" name="Pfeil: nach links 2">
            <a:extLst>
              <a:ext uri="{FF2B5EF4-FFF2-40B4-BE49-F238E27FC236}">
                <a16:creationId xmlns:a16="http://schemas.microsoft.com/office/drawing/2014/main" id="{DBFA9F8E-8637-1BDA-09AC-81D048B64213}"/>
              </a:ext>
            </a:extLst>
          </p:cNvPr>
          <p:cNvSpPr/>
          <p:nvPr/>
        </p:nvSpPr>
        <p:spPr>
          <a:xfrm>
            <a:off x="7858262" y="3199246"/>
            <a:ext cx="3687417" cy="9759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atin typeface="Cavolini" panose="03000502040302020204" pitchFamily="66" charset="0"/>
                <a:cs typeface="Cavolini" panose="03000502040302020204" pitchFamily="66" charset="0"/>
              </a:rPr>
              <a:t>binomische </a:t>
            </a:r>
            <a:r>
              <a:rPr lang="de-DE" dirty="0">
                <a:latin typeface="Cavolini" panose="03000502040302020204" pitchFamily="66" charset="0"/>
                <a:cs typeface="Cavolini" panose="03000502040302020204" pitchFamily="66" charset="0"/>
              </a:rPr>
              <a:t>Formel</a:t>
            </a:r>
          </a:p>
        </p:txBody>
      </p:sp>
      <p:sp>
        <p:nvSpPr>
          <p:cNvPr id="7" name="Rechteck 6">
            <a:extLst>
              <a:ext uri="{FF2B5EF4-FFF2-40B4-BE49-F238E27FC236}">
                <a16:creationId xmlns:a16="http://schemas.microsoft.com/office/drawing/2014/main" id="{50F8D7F4-7C05-8BCE-5F57-CBDC0B4BE219}"/>
              </a:ext>
            </a:extLst>
          </p:cNvPr>
          <p:cNvSpPr/>
          <p:nvPr/>
        </p:nvSpPr>
        <p:spPr>
          <a:xfrm>
            <a:off x="133200" y="3592800"/>
            <a:ext cx="2880000" cy="1080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2200" b="1" dirty="0">
                <a:solidFill>
                  <a:schemeClr val="tx1"/>
                </a:solidFill>
                <a:latin typeface="Arial" panose="020B0604020202020204" pitchFamily="34" charset="0"/>
                <a:cs typeface="Arial" panose="020B0604020202020204" pitchFamily="34" charset="0"/>
              </a:rPr>
              <a:t>Nullstellen</a:t>
            </a:r>
          </a:p>
        </p:txBody>
      </p:sp>
      <p:sp>
        <p:nvSpPr>
          <p:cNvPr id="8" name="Rechteck 7">
            <a:extLst>
              <a:ext uri="{FF2B5EF4-FFF2-40B4-BE49-F238E27FC236}">
                <a16:creationId xmlns:a16="http://schemas.microsoft.com/office/drawing/2014/main" id="{CC1F62FC-1366-4156-6621-342E4BA4314A}"/>
              </a:ext>
            </a:extLst>
          </p:cNvPr>
          <p:cNvSpPr/>
          <p:nvPr/>
        </p:nvSpPr>
        <p:spPr>
          <a:xfrm>
            <a:off x="133200" y="4672800"/>
            <a:ext cx="2880000" cy="6840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900" dirty="0">
                <a:solidFill>
                  <a:schemeClr val="tx1"/>
                </a:solidFill>
                <a:latin typeface="Arial" panose="020B0604020202020204" pitchFamily="34" charset="0"/>
                <a:cs typeface="Arial" panose="020B0604020202020204" pitchFamily="34" charset="0"/>
              </a:rPr>
              <a:t>Nullstellen des Zählers bestimmen</a:t>
            </a:r>
          </a:p>
        </p:txBody>
      </p:sp>
      <p:sp>
        <p:nvSpPr>
          <p:cNvPr id="9" name="Rechteck 8">
            <a:extLst>
              <a:ext uri="{FF2B5EF4-FFF2-40B4-BE49-F238E27FC236}">
                <a16:creationId xmlns:a16="http://schemas.microsoft.com/office/drawing/2014/main" id="{FC4A8A8D-386E-0D0C-0F41-BC1D9B8A53D7}"/>
              </a:ext>
            </a:extLst>
          </p:cNvPr>
          <p:cNvSpPr/>
          <p:nvPr/>
        </p:nvSpPr>
        <p:spPr>
          <a:xfrm>
            <a:off x="133200" y="5356800"/>
            <a:ext cx="2880000" cy="6840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900" dirty="0">
                <a:solidFill>
                  <a:schemeClr val="tx1"/>
                </a:solidFill>
                <a:latin typeface="Arial" panose="020B0604020202020204" pitchFamily="34" charset="0"/>
                <a:cs typeface="Arial" panose="020B0604020202020204" pitchFamily="34" charset="0"/>
              </a:rPr>
              <a:t>einfach</a:t>
            </a:r>
            <a:r>
              <a:rPr lang="de-DE" sz="1900">
                <a:solidFill>
                  <a:schemeClr val="tx1"/>
                </a:solidFill>
                <a:latin typeface="Arial" panose="020B0604020202020204" pitchFamily="34" charset="0"/>
                <a:cs typeface="Arial" panose="020B0604020202020204" pitchFamily="34" charset="0"/>
              </a:rPr>
              <a:t>: mit </a:t>
            </a:r>
            <a:r>
              <a:rPr lang="de-DE" sz="1900" dirty="0">
                <a:solidFill>
                  <a:schemeClr val="tx1"/>
                </a:solidFill>
                <a:latin typeface="Arial" panose="020B0604020202020204" pitchFamily="34" charset="0"/>
                <a:cs typeface="Arial" panose="020B0604020202020204" pitchFamily="34" charset="0"/>
              </a:rPr>
              <a:t>VZW</a:t>
            </a:r>
          </a:p>
        </p:txBody>
      </p:sp>
      <p:sp>
        <p:nvSpPr>
          <p:cNvPr id="10" name="Rechteck 9">
            <a:extLst>
              <a:ext uri="{FF2B5EF4-FFF2-40B4-BE49-F238E27FC236}">
                <a16:creationId xmlns:a16="http://schemas.microsoft.com/office/drawing/2014/main" id="{7997146D-6283-0E9C-AA54-659EECEA060A}"/>
              </a:ext>
            </a:extLst>
          </p:cNvPr>
          <p:cNvSpPr/>
          <p:nvPr/>
        </p:nvSpPr>
        <p:spPr>
          <a:xfrm>
            <a:off x="133200" y="6040800"/>
            <a:ext cx="2880000" cy="6840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900" dirty="0">
                <a:solidFill>
                  <a:schemeClr val="tx1"/>
                </a:solidFill>
                <a:latin typeface="Arial" panose="020B0604020202020204" pitchFamily="34" charset="0"/>
                <a:cs typeface="Arial" panose="020B0604020202020204" pitchFamily="34" charset="0"/>
              </a:rPr>
              <a:t>doppelt: ohne VZW</a:t>
            </a:r>
          </a:p>
        </p:txBody>
      </p:sp>
      <p:graphicFrame>
        <p:nvGraphicFramePr>
          <p:cNvPr id="16" name="Objekt 15">
            <a:extLst>
              <a:ext uri="{FF2B5EF4-FFF2-40B4-BE49-F238E27FC236}">
                <a16:creationId xmlns:a16="http://schemas.microsoft.com/office/drawing/2014/main" id="{20C5B1AE-663A-560F-73EE-3B636140ED15}"/>
              </a:ext>
            </a:extLst>
          </p:cNvPr>
          <p:cNvGraphicFramePr>
            <a:graphicFrameLocks noChangeAspect="1"/>
          </p:cNvGraphicFramePr>
          <p:nvPr>
            <p:extLst>
              <p:ext uri="{D42A27DB-BD31-4B8C-83A1-F6EECF244321}">
                <p14:modId xmlns:p14="http://schemas.microsoft.com/office/powerpoint/2010/main" val="178608411"/>
              </p:ext>
            </p:extLst>
          </p:nvPr>
        </p:nvGraphicFramePr>
        <p:xfrm>
          <a:off x="3960000" y="2220606"/>
          <a:ext cx="2146300" cy="406400"/>
        </p:xfrm>
        <a:graphic>
          <a:graphicData uri="http://schemas.openxmlformats.org/presentationml/2006/ole">
            <mc:AlternateContent xmlns:mc="http://schemas.openxmlformats.org/markup-compatibility/2006">
              <mc:Choice xmlns:v="urn:schemas-microsoft-com:vml" Requires="v">
                <p:oleObj spid="_x0000_s5122" name="Equation" r:id="rId4" imgW="2145960" imgH="406080" progId="Equation.DSMT4">
                  <p:embed/>
                </p:oleObj>
              </mc:Choice>
              <mc:Fallback>
                <p:oleObj name="Equation" r:id="rId4" imgW="2145960" imgH="406080" progId="Equation.DSMT4">
                  <p:embed/>
                  <p:pic>
                    <p:nvPicPr>
                      <p:cNvPr id="16" name="Objekt 15">
                        <a:extLst>
                          <a:ext uri="{FF2B5EF4-FFF2-40B4-BE49-F238E27FC236}">
                            <a16:creationId xmlns:a16="http://schemas.microsoft.com/office/drawing/2014/main" id="{20C5B1AE-663A-560F-73EE-3B636140ED15}"/>
                          </a:ext>
                        </a:extLst>
                      </p:cNvPr>
                      <p:cNvPicPr/>
                      <p:nvPr/>
                    </p:nvPicPr>
                    <p:blipFill>
                      <a:blip r:embed="rId5"/>
                      <a:stretch>
                        <a:fillRect/>
                      </a:stretch>
                    </p:blipFill>
                    <p:spPr>
                      <a:xfrm>
                        <a:off x="3960000" y="2220606"/>
                        <a:ext cx="2146300" cy="406400"/>
                      </a:xfrm>
                      <a:prstGeom prst="rect">
                        <a:avLst/>
                      </a:prstGeom>
                    </p:spPr>
                  </p:pic>
                </p:oleObj>
              </mc:Fallback>
            </mc:AlternateContent>
          </a:graphicData>
        </a:graphic>
      </p:graphicFrame>
      <p:graphicFrame>
        <p:nvGraphicFramePr>
          <p:cNvPr id="18" name="Objekt 17">
            <a:extLst>
              <a:ext uri="{FF2B5EF4-FFF2-40B4-BE49-F238E27FC236}">
                <a16:creationId xmlns:a16="http://schemas.microsoft.com/office/drawing/2014/main" id="{27E6A343-7AA0-5FDA-C9B3-EEDC48CAAE1F}"/>
              </a:ext>
            </a:extLst>
          </p:cNvPr>
          <p:cNvGraphicFramePr>
            <a:graphicFrameLocks noChangeAspect="1"/>
          </p:cNvGraphicFramePr>
          <p:nvPr>
            <p:extLst>
              <p:ext uri="{D42A27DB-BD31-4B8C-83A1-F6EECF244321}">
                <p14:modId xmlns:p14="http://schemas.microsoft.com/office/powerpoint/2010/main" val="1047618046"/>
              </p:ext>
            </p:extLst>
          </p:nvPr>
        </p:nvGraphicFramePr>
        <p:xfrm>
          <a:off x="3960000" y="2909191"/>
          <a:ext cx="2552700" cy="635000"/>
        </p:xfrm>
        <a:graphic>
          <a:graphicData uri="http://schemas.openxmlformats.org/presentationml/2006/ole">
            <mc:AlternateContent xmlns:mc="http://schemas.openxmlformats.org/markup-compatibility/2006">
              <mc:Choice xmlns:v="urn:schemas-microsoft-com:vml" Requires="v">
                <p:oleObj spid="_x0000_s5123" name="Equation" r:id="rId6" imgW="2552400" imgH="634680" progId="Equation.DSMT4">
                  <p:embed/>
                </p:oleObj>
              </mc:Choice>
              <mc:Fallback>
                <p:oleObj name="Equation" r:id="rId6" imgW="2552400" imgH="634680" progId="Equation.DSMT4">
                  <p:embed/>
                  <p:pic>
                    <p:nvPicPr>
                      <p:cNvPr id="18" name="Objekt 17">
                        <a:extLst>
                          <a:ext uri="{FF2B5EF4-FFF2-40B4-BE49-F238E27FC236}">
                            <a16:creationId xmlns:a16="http://schemas.microsoft.com/office/drawing/2014/main" id="{27E6A343-7AA0-5FDA-C9B3-EEDC48CAAE1F}"/>
                          </a:ext>
                        </a:extLst>
                      </p:cNvPr>
                      <p:cNvPicPr/>
                      <p:nvPr/>
                    </p:nvPicPr>
                    <p:blipFill>
                      <a:blip r:embed="rId7"/>
                      <a:stretch>
                        <a:fillRect/>
                      </a:stretch>
                    </p:blipFill>
                    <p:spPr>
                      <a:xfrm>
                        <a:off x="3960000" y="2909191"/>
                        <a:ext cx="2552700" cy="635000"/>
                      </a:xfrm>
                      <a:prstGeom prst="rect">
                        <a:avLst/>
                      </a:prstGeom>
                    </p:spPr>
                  </p:pic>
                </p:oleObj>
              </mc:Fallback>
            </mc:AlternateContent>
          </a:graphicData>
        </a:graphic>
      </p:graphicFrame>
      <p:graphicFrame>
        <p:nvGraphicFramePr>
          <p:cNvPr id="19" name="Objekt 18">
            <a:extLst>
              <a:ext uri="{FF2B5EF4-FFF2-40B4-BE49-F238E27FC236}">
                <a16:creationId xmlns:a16="http://schemas.microsoft.com/office/drawing/2014/main" id="{158F67B7-D990-23E1-CEF5-E342F14EC89E}"/>
              </a:ext>
            </a:extLst>
          </p:cNvPr>
          <p:cNvGraphicFramePr>
            <a:graphicFrameLocks noChangeAspect="1"/>
          </p:cNvGraphicFramePr>
          <p:nvPr>
            <p:extLst>
              <p:ext uri="{D42A27DB-BD31-4B8C-83A1-F6EECF244321}">
                <p14:modId xmlns:p14="http://schemas.microsoft.com/office/powerpoint/2010/main" val="3758362733"/>
              </p:ext>
            </p:extLst>
          </p:nvPr>
        </p:nvGraphicFramePr>
        <p:xfrm>
          <a:off x="3960000" y="3629064"/>
          <a:ext cx="1892300" cy="533400"/>
        </p:xfrm>
        <a:graphic>
          <a:graphicData uri="http://schemas.openxmlformats.org/presentationml/2006/ole">
            <mc:AlternateContent xmlns:mc="http://schemas.openxmlformats.org/markup-compatibility/2006">
              <mc:Choice xmlns:v="urn:schemas-microsoft-com:vml" Requires="v">
                <p:oleObj spid="_x0000_s5124" name="Equation" r:id="rId8" imgW="1892160" imgH="533160" progId="Equation.DSMT4">
                  <p:embed/>
                </p:oleObj>
              </mc:Choice>
              <mc:Fallback>
                <p:oleObj name="Equation" r:id="rId8" imgW="1892160" imgH="533160" progId="Equation.DSMT4">
                  <p:embed/>
                  <p:pic>
                    <p:nvPicPr>
                      <p:cNvPr id="19" name="Objekt 18">
                        <a:extLst>
                          <a:ext uri="{FF2B5EF4-FFF2-40B4-BE49-F238E27FC236}">
                            <a16:creationId xmlns:a16="http://schemas.microsoft.com/office/drawing/2014/main" id="{158F67B7-D990-23E1-CEF5-E342F14EC89E}"/>
                          </a:ext>
                        </a:extLst>
                      </p:cNvPr>
                      <p:cNvPicPr/>
                      <p:nvPr/>
                    </p:nvPicPr>
                    <p:blipFill>
                      <a:blip r:embed="rId9"/>
                      <a:stretch>
                        <a:fillRect/>
                      </a:stretch>
                    </p:blipFill>
                    <p:spPr>
                      <a:xfrm>
                        <a:off x="3960000" y="3629064"/>
                        <a:ext cx="1892300" cy="533400"/>
                      </a:xfrm>
                      <a:prstGeom prst="rect">
                        <a:avLst/>
                      </a:prstGeom>
                    </p:spPr>
                  </p:pic>
                </p:oleObj>
              </mc:Fallback>
            </mc:AlternateContent>
          </a:graphicData>
        </a:graphic>
      </p:graphicFrame>
      <p:graphicFrame>
        <p:nvGraphicFramePr>
          <p:cNvPr id="20" name="Objekt 19">
            <a:extLst>
              <a:ext uri="{FF2B5EF4-FFF2-40B4-BE49-F238E27FC236}">
                <a16:creationId xmlns:a16="http://schemas.microsoft.com/office/drawing/2014/main" id="{B498604C-5222-B43A-1698-70C815C3F9FD}"/>
              </a:ext>
            </a:extLst>
          </p:cNvPr>
          <p:cNvGraphicFramePr>
            <a:graphicFrameLocks noChangeAspect="1"/>
          </p:cNvGraphicFramePr>
          <p:nvPr>
            <p:extLst>
              <p:ext uri="{D42A27DB-BD31-4B8C-83A1-F6EECF244321}">
                <p14:modId xmlns:p14="http://schemas.microsoft.com/office/powerpoint/2010/main" val="1724250786"/>
              </p:ext>
            </p:extLst>
          </p:nvPr>
        </p:nvGraphicFramePr>
        <p:xfrm>
          <a:off x="3960000" y="4413599"/>
          <a:ext cx="685800" cy="279400"/>
        </p:xfrm>
        <a:graphic>
          <a:graphicData uri="http://schemas.openxmlformats.org/presentationml/2006/ole">
            <mc:AlternateContent xmlns:mc="http://schemas.openxmlformats.org/markup-compatibility/2006">
              <mc:Choice xmlns:v="urn:schemas-microsoft-com:vml" Requires="v">
                <p:oleObj spid="_x0000_s5125" name="Equation" r:id="rId10" imgW="685800" imgH="279360" progId="Equation.DSMT4">
                  <p:embed/>
                </p:oleObj>
              </mc:Choice>
              <mc:Fallback>
                <p:oleObj name="Equation" r:id="rId10" imgW="685800" imgH="279360" progId="Equation.DSMT4">
                  <p:embed/>
                  <p:pic>
                    <p:nvPicPr>
                      <p:cNvPr id="20" name="Objekt 19">
                        <a:extLst>
                          <a:ext uri="{FF2B5EF4-FFF2-40B4-BE49-F238E27FC236}">
                            <a16:creationId xmlns:a16="http://schemas.microsoft.com/office/drawing/2014/main" id="{B498604C-5222-B43A-1698-70C815C3F9FD}"/>
                          </a:ext>
                        </a:extLst>
                      </p:cNvPr>
                      <p:cNvPicPr/>
                      <p:nvPr/>
                    </p:nvPicPr>
                    <p:blipFill>
                      <a:blip r:embed="rId11"/>
                      <a:stretch>
                        <a:fillRect/>
                      </a:stretch>
                    </p:blipFill>
                    <p:spPr>
                      <a:xfrm>
                        <a:off x="3960000" y="4413599"/>
                        <a:ext cx="685800" cy="279400"/>
                      </a:xfrm>
                      <a:prstGeom prst="rect">
                        <a:avLst/>
                      </a:prstGeom>
                    </p:spPr>
                  </p:pic>
                </p:oleObj>
              </mc:Fallback>
            </mc:AlternateContent>
          </a:graphicData>
        </a:graphic>
      </p:graphicFrame>
      <p:sp>
        <p:nvSpPr>
          <p:cNvPr id="21" name="Titel 1">
            <a:extLst>
              <a:ext uri="{FF2B5EF4-FFF2-40B4-BE49-F238E27FC236}">
                <a16:creationId xmlns:a16="http://schemas.microsoft.com/office/drawing/2014/main" id="{94F34299-9D9E-6BBF-85CF-FB26A36D1760}"/>
              </a:ext>
            </a:extLst>
          </p:cNvPr>
          <p:cNvSpPr txBox="1">
            <a:spLocks/>
          </p:cNvSpPr>
          <p:nvPr/>
        </p:nvSpPr>
        <p:spPr>
          <a:xfrm>
            <a:off x="3528000" y="133200"/>
            <a:ext cx="5135217" cy="1425600"/>
          </a:xfrm>
          <a:prstGeom prst="rect">
            <a:avLst/>
          </a:prstGeom>
          <a:solidFill>
            <a:schemeClr val="bg1">
              <a:lumMod val="95000"/>
            </a:schemeClr>
          </a:solidFill>
          <a:ln>
            <a:solidFill>
              <a:schemeClr val="tx1"/>
            </a:solidFill>
          </a:ln>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de-DE" sz="2200" b="1" dirty="0">
                <a:latin typeface="Arial" panose="020B0604020202020204" pitchFamily="34" charset="0"/>
                <a:cs typeface="Arial" panose="020B0604020202020204" pitchFamily="34" charset="0"/>
              </a:rPr>
              <a:t>Untersuchung einfacher </a:t>
            </a:r>
            <a:r>
              <a:rPr lang="de-DE" sz="2200" b="1">
                <a:latin typeface="Arial" panose="020B0604020202020204" pitchFamily="34" charset="0"/>
                <a:cs typeface="Arial" panose="020B0604020202020204" pitchFamily="34" charset="0"/>
              </a:rPr>
              <a:t>gebrochen-rationaler Funktionen am Beispiel</a:t>
            </a:r>
          </a:p>
        </p:txBody>
      </p:sp>
      <p:graphicFrame>
        <p:nvGraphicFramePr>
          <p:cNvPr id="23" name="Objekt 22">
            <a:extLst>
              <a:ext uri="{FF2B5EF4-FFF2-40B4-BE49-F238E27FC236}">
                <a16:creationId xmlns:a16="http://schemas.microsoft.com/office/drawing/2014/main" id="{A4895B65-D61F-E17B-B0A9-4A59E2879621}"/>
              </a:ext>
            </a:extLst>
          </p:cNvPr>
          <p:cNvGraphicFramePr>
            <a:graphicFrameLocks noChangeAspect="1"/>
          </p:cNvGraphicFramePr>
          <p:nvPr>
            <p:extLst>
              <p:ext uri="{D42A27DB-BD31-4B8C-83A1-F6EECF244321}">
                <p14:modId xmlns:p14="http://schemas.microsoft.com/office/powerpoint/2010/main" val="3794115038"/>
              </p:ext>
            </p:extLst>
          </p:nvPr>
        </p:nvGraphicFramePr>
        <p:xfrm>
          <a:off x="4929188" y="790306"/>
          <a:ext cx="2311400" cy="749300"/>
        </p:xfrm>
        <a:graphic>
          <a:graphicData uri="http://schemas.openxmlformats.org/presentationml/2006/ole">
            <mc:AlternateContent xmlns:mc="http://schemas.openxmlformats.org/markup-compatibility/2006">
              <mc:Choice xmlns:v="urn:schemas-microsoft-com:vml" Requires="v">
                <p:oleObj spid="_x0000_s5126" name="Equation" r:id="rId12" imgW="2311200" imgH="749160" progId="Equation.DSMT4">
                  <p:embed/>
                </p:oleObj>
              </mc:Choice>
              <mc:Fallback>
                <p:oleObj name="Equation" r:id="rId12" imgW="2311200" imgH="749160" progId="Equation.DSMT4">
                  <p:embed/>
                  <p:pic>
                    <p:nvPicPr>
                      <p:cNvPr id="23" name="Objekt 22">
                        <a:extLst>
                          <a:ext uri="{FF2B5EF4-FFF2-40B4-BE49-F238E27FC236}">
                            <a16:creationId xmlns:a16="http://schemas.microsoft.com/office/drawing/2014/main" id="{A4895B65-D61F-E17B-B0A9-4A59E2879621}"/>
                          </a:ext>
                        </a:extLst>
                      </p:cNvPr>
                      <p:cNvPicPr/>
                      <p:nvPr/>
                    </p:nvPicPr>
                    <p:blipFill>
                      <a:blip r:embed="rId13"/>
                      <a:stretch>
                        <a:fillRect/>
                      </a:stretch>
                    </p:blipFill>
                    <p:spPr>
                      <a:xfrm>
                        <a:off x="4929188" y="790306"/>
                        <a:ext cx="2311400" cy="749300"/>
                      </a:xfrm>
                      <a:prstGeom prst="rect">
                        <a:avLst/>
                      </a:prstGeom>
                    </p:spPr>
                  </p:pic>
                </p:oleObj>
              </mc:Fallback>
            </mc:AlternateContent>
          </a:graphicData>
        </a:graphic>
      </p:graphicFrame>
      <p:grpSp>
        <p:nvGrpSpPr>
          <p:cNvPr id="2" name="Gruppieren 1">
            <a:extLst>
              <a:ext uri="{FF2B5EF4-FFF2-40B4-BE49-F238E27FC236}">
                <a16:creationId xmlns:a16="http://schemas.microsoft.com/office/drawing/2014/main" id="{BBD54EF4-4537-DD64-A4B8-C8BB5BE970C0}"/>
              </a:ext>
            </a:extLst>
          </p:cNvPr>
          <p:cNvGrpSpPr/>
          <p:nvPr/>
        </p:nvGrpSpPr>
        <p:grpSpPr>
          <a:xfrm>
            <a:off x="133200" y="1332989"/>
            <a:ext cx="4196981" cy="435392"/>
            <a:chOff x="211471" y="1332989"/>
            <a:chExt cx="4196981" cy="435392"/>
          </a:xfrm>
        </p:grpSpPr>
        <p:sp>
          <p:nvSpPr>
            <p:cNvPr id="4" name="Textfeld 3">
              <a:extLst>
                <a:ext uri="{FF2B5EF4-FFF2-40B4-BE49-F238E27FC236}">
                  <a16:creationId xmlns:a16="http://schemas.microsoft.com/office/drawing/2014/main" id="{47E4BB49-DC74-4D0B-51E2-BF25AF314EF4}"/>
                </a:ext>
              </a:extLst>
            </p:cNvPr>
            <p:cNvSpPr txBox="1"/>
            <p:nvPr/>
          </p:nvSpPr>
          <p:spPr>
            <a:xfrm>
              <a:off x="211471" y="1332989"/>
              <a:ext cx="4196981" cy="369332"/>
            </a:xfrm>
            <a:prstGeom prst="rect">
              <a:avLst/>
            </a:prstGeom>
            <a:noFill/>
          </p:spPr>
          <p:txBody>
            <a:bodyPr wrap="square" lIns="0" tIns="0" rIns="0" bIns="0" rtlCol="0">
              <a:spAutoFit/>
            </a:bodyPr>
            <a:lstStyle/>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 </a:t>
              </a:r>
            </a:p>
          </p:txBody>
        </p:sp>
        <p:graphicFrame>
          <p:nvGraphicFramePr>
            <p:cNvPr id="5" name="Objekt 4">
              <a:extLst>
                <a:ext uri="{FF2B5EF4-FFF2-40B4-BE49-F238E27FC236}">
                  <a16:creationId xmlns:a16="http://schemas.microsoft.com/office/drawing/2014/main" id="{C58C9E42-C924-A572-188A-6014567DD53F}"/>
                </a:ext>
              </a:extLst>
            </p:cNvPr>
            <p:cNvGraphicFramePr>
              <a:graphicFrameLocks noChangeAspect="1"/>
            </p:cNvGraphicFramePr>
            <p:nvPr>
              <p:extLst>
                <p:ext uri="{D42A27DB-BD31-4B8C-83A1-F6EECF244321}">
                  <p14:modId xmlns:p14="http://schemas.microsoft.com/office/powerpoint/2010/main" val="3949465134"/>
                </p:ext>
              </p:extLst>
            </p:nvPr>
          </p:nvGraphicFramePr>
          <p:xfrm>
            <a:off x="382775" y="1336581"/>
            <a:ext cx="1793574" cy="431800"/>
          </p:xfrm>
          <a:graphic>
            <a:graphicData uri="http://schemas.openxmlformats.org/presentationml/2006/ole">
              <mc:AlternateContent xmlns:mc="http://schemas.openxmlformats.org/markup-compatibility/2006">
                <mc:Choice xmlns:v="urn:schemas-microsoft-com:vml" Requires="v">
                  <p:oleObj spid="_x0000_s5127" name="Equation" r:id="rId14" imgW="1891581" imgH="431295" progId="Equation.DSMT4">
                    <p:embed/>
                  </p:oleObj>
                </mc:Choice>
                <mc:Fallback>
                  <p:oleObj name="Equation" r:id="rId14" imgW="1891581" imgH="431295" progId="Equation.DSMT4">
                    <p:embed/>
                    <p:pic>
                      <p:nvPicPr>
                        <p:cNvPr id="5" name="Objekt 4">
                          <a:extLst>
                            <a:ext uri="{FF2B5EF4-FFF2-40B4-BE49-F238E27FC236}">
                              <a16:creationId xmlns:a16="http://schemas.microsoft.com/office/drawing/2014/main" id="{C58C9E42-C924-A572-188A-6014567DD53F}"/>
                            </a:ext>
                          </a:extLst>
                        </p:cNvPr>
                        <p:cNvPicPr/>
                        <p:nvPr/>
                      </p:nvPicPr>
                      <p:blipFill>
                        <a:blip r:embed="rId15"/>
                        <a:stretch>
                          <a:fillRect/>
                        </a:stretch>
                      </p:blipFill>
                      <p:spPr>
                        <a:xfrm>
                          <a:off x="382775" y="1336581"/>
                          <a:ext cx="1793574" cy="431800"/>
                        </a:xfrm>
                        <a:prstGeom prst="rect">
                          <a:avLst/>
                        </a:prstGeom>
                      </p:spPr>
                    </p:pic>
                  </p:oleObj>
                </mc:Fallback>
              </mc:AlternateContent>
            </a:graphicData>
          </a:graphic>
        </p:graphicFrame>
      </p:grpSp>
    </p:spTree>
    <p:extLst>
      <p:ext uri="{BB962C8B-B14F-4D97-AF65-F5344CB8AC3E}">
        <p14:creationId xmlns:p14="http://schemas.microsoft.com/office/powerpoint/2010/main" val="208921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feld 54">
            <a:extLst>
              <a:ext uri="{FF2B5EF4-FFF2-40B4-BE49-F238E27FC236}">
                <a16:creationId xmlns:a16="http://schemas.microsoft.com/office/drawing/2014/main" id="{FFD82F21-F17E-47C5-BF2E-68AB47C74ADD}"/>
              </a:ext>
            </a:extLst>
          </p:cNvPr>
          <p:cNvSpPr txBox="1"/>
          <p:nvPr/>
        </p:nvSpPr>
        <p:spPr>
          <a:xfrm>
            <a:off x="2520000" y="4533188"/>
            <a:ext cx="3152338" cy="369332"/>
          </a:xfrm>
          <a:prstGeom prst="rect">
            <a:avLst/>
          </a:prstGeom>
          <a:noFill/>
        </p:spPr>
        <p:txBody>
          <a:bodyPr wrap="none" lIns="0" tIns="0" rIns="0" bIns="0" rtlCol="0">
            <a:spAutoFit/>
          </a:bodyPr>
          <a:lstStyle/>
          <a:p>
            <a:r>
              <a:rPr lang="de-DE" sz="2400" b="0">
                <a:latin typeface="Arial" panose="020B0604020202020204" pitchFamily="34" charset="0"/>
                <a:cs typeface="Arial" panose="020B0604020202020204" pitchFamily="34" charset="0"/>
              </a:rPr>
              <a:t>wegen Nullstelle x = 2:</a:t>
            </a:r>
            <a:endParaRPr lang="de-DE" sz="2000" dirty="0">
              <a:latin typeface="Arial" panose="020B0604020202020204" pitchFamily="34" charset="0"/>
              <a:cs typeface="Arial" panose="020B0604020202020204" pitchFamily="34" charset="0"/>
            </a:endParaRPr>
          </a:p>
        </p:txBody>
      </p:sp>
      <p:sp>
        <p:nvSpPr>
          <p:cNvPr id="16" name="Titel 1">
            <a:extLst>
              <a:ext uri="{FF2B5EF4-FFF2-40B4-BE49-F238E27FC236}">
                <a16:creationId xmlns:a16="http://schemas.microsoft.com/office/drawing/2014/main" id="{6F56AC7D-2732-6270-FB74-CD798E68BC3B}"/>
              </a:ext>
            </a:extLst>
          </p:cNvPr>
          <p:cNvSpPr txBox="1">
            <a:spLocks/>
          </p:cNvSpPr>
          <p:nvPr/>
        </p:nvSpPr>
        <p:spPr>
          <a:xfrm>
            <a:off x="3528000" y="133200"/>
            <a:ext cx="5135217" cy="1425600"/>
          </a:xfrm>
          <a:prstGeom prst="rect">
            <a:avLst/>
          </a:prstGeom>
          <a:solidFill>
            <a:schemeClr val="bg1">
              <a:lumMod val="95000"/>
            </a:schemeClr>
          </a:solidFill>
          <a:ln>
            <a:solidFill>
              <a:schemeClr val="tx1"/>
            </a:solidFill>
          </a:ln>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de-DE" sz="2200" b="1" dirty="0">
                <a:latin typeface="Arial" panose="020B0604020202020204" pitchFamily="34" charset="0"/>
                <a:cs typeface="Arial" panose="020B0604020202020204" pitchFamily="34" charset="0"/>
              </a:rPr>
              <a:t>Untersuchung einfacher </a:t>
            </a:r>
            <a:r>
              <a:rPr lang="de-DE" sz="2200" b="1">
                <a:latin typeface="Arial" panose="020B0604020202020204" pitchFamily="34" charset="0"/>
                <a:cs typeface="Arial" panose="020B0604020202020204" pitchFamily="34" charset="0"/>
              </a:rPr>
              <a:t>gebrochen-rationaler Funktionen am Beispiel</a:t>
            </a:r>
          </a:p>
        </p:txBody>
      </p:sp>
      <p:graphicFrame>
        <p:nvGraphicFramePr>
          <p:cNvPr id="17" name="Objekt 16">
            <a:extLst>
              <a:ext uri="{FF2B5EF4-FFF2-40B4-BE49-F238E27FC236}">
                <a16:creationId xmlns:a16="http://schemas.microsoft.com/office/drawing/2014/main" id="{760DAC7F-F460-1046-45DC-F4674EF441BC}"/>
              </a:ext>
            </a:extLst>
          </p:cNvPr>
          <p:cNvGraphicFramePr>
            <a:graphicFrameLocks noChangeAspect="1"/>
          </p:cNvGraphicFramePr>
          <p:nvPr>
            <p:extLst>
              <p:ext uri="{D42A27DB-BD31-4B8C-83A1-F6EECF244321}">
                <p14:modId xmlns:p14="http://schemas.microsoft.com/office/powerpoint/2010/main" val="446316496"/>
              </p:ext>
            </p:extLst>
          </p:nvPr>
        </p:nvGraphicFramePr>
        <p:xfrm>
          <a:off x="4929188" y="790306"/>
          <a:ext cx="2311400" cy="749300"/>
        </p:xfrm>
        <a:graphic>
          <a:graphicData uri="http://schemas.openxmlformats.org/presentationml/2006/ole">
            <mc:AlternateContent xmlns:mc="http://schemas.openxmlformats.org/markup-compatibility/2006">
              <mc:Choice xmlns:v="urn:schemas-microsoft-com:vml" Requires="v">
                <p:oleObj spid="_x0000_s6146" name="Equation" r:id="rId4" imgW="2311200" imgH="749160" progId="Equation.DSMT4">
                  <p:embed/>
                </p:oleObj>
              </mc:Choice>
              <mc:Fallback>
                <p:oleObj name="Equation" r:id="rId4" imgW="2311200" imgH="749160" progId="Equation.DSMT4">
                  <p:embed/>
                  <p:pic>
                    <p:nvPicPr>
                      <p:cNvPr id="17" name="Objekt 16">
                        <a:extLst>
                          <a:ext uri="{FF2B5EF4-FFF2-40B4-BE49-F238E27FC236}">
                            <a16:creationId xmlns:a16="http://schemas.microsoft.com/office/drawing/2014/main" id="{760DAC7F-F460-1046-45DC-F4674EF441BC}"/>
                          </a:ext>
                        </a:extLst>
                      </p:cNvPr>
                      <p:cNvPicPr/>
                      <p:nvPr/>
                    </p:nvPicPr>
                    <p:blipFill>
                      <a:blip r:embed="rId5"/>
                      <a:stretch>
                        <a:fillRect/>
                      </a:stretch>
                    </p:blipFill>
                    <p:spPr>
                      <a:xfrm>
                        <a:off x="4929188" y="790306"/>
                        <a:ext cx="2311400" cy="749300"/>
                      </a:xfrm>
                      <a:prstGeom prst="rect">
                        <a:avLst/>
                      </a:prstGeom>
                    </p:spPr>
                  </p:pic>
                </p:oleObj>
              </mc:Fallback>
            </mc:AlternateContent>
          </a:graphicData>
        </a:graphic>
      </p:graphicFrame>
      <p:sp>
        <p:nvSpPr>
          <p:cNvPr id="18" name="Rechteck 17">
            <a:extLst>
              <a:ext uri="{FF2B5EF4-FFF2-40B4-BE49-F238E27FC236}">
                <a16:creationId xmlns:a16="http://schemas.microsoft.com/office/drawing/2014/main" id="{5FE849BC-421D-5519-EF3F-D6773145A3D5}"/>
              </a:ext>
            </a:extLst>
          </p:cNvPr>
          <p:cNvSpPr/>
          <p:nvPr/>
        </p:nvSpPr>
        <p:spPr>
          <a:xfrm>
            <a:off x="6163200" y="1695600"/>
            <a:ext cx="2880000" cy="1080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2200" b="1" dirty="0">
                <a:solidFill>
                  <a:schemeClr val="tx1"/>
                </a:solidFill>
                <a:latin typeface="Arial" panose="020B0604020202020204" pitchFamily="34" charset="0"/>
                <a:cs typeface="Arial" panose="020B0604020202020204" pitchFamily="34" charset="0"/>
              </a:rPr>
              <a:t>Schnittpunkte mit </a:t>
            </a:r>
            <a:r>
              <a:rPr lang="de-DE" sz="2200" b="1">
                <a:solidFill>
                  <a:schemeClr val="tx1"/>
                </a:solidFill>
                <a:latin typeface="Arial" panose="020B0604020202020204" pitchFamily="34" charset="0"/>
                <a:cs typeface="Arial" panose="020B0604020202020204" pitchFamily="34" charset="0"/>
              </a:rPr>
              <a:t>den Koordinaten- achsen</a:t>
            </a:r>
            <a:endParaRPr lang="de-DE" sz="22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hteck 18">
                <a:extLst>
                  <a:ext uri="{FF2B5EF4-FFF2-40B4-BE49-F238E27FC236}">
                    <a16:creationId xmlns:a16="http://schemas.microsoft.com/office/drawing/2014/main" id="{A9BD3F42-5C45-EC67-D0E6-D1CF3350021B}"/>
                  </a:ext>
                </a:extLst>
              </p:cNvPr>
              <p:cNvSpPr/>
              <p:nvPr/>
            </p:nvSpPr>
            <p:spPr>
              <a:xfrm>
                <a:off x="6163200" y="2775600"/>
                <a:ext cx="2880796" cy="684000"/>
              </a:xfrm>
              <a:prstGeom prst="rect">
                <a:avLst/>
              </a:prstGeom>
              <a:solidFill>
                <a:schemeClr val="accent4">
                  <a:lumMod val="40000"/>
                  <a:lumOff val="60000"/>
                  <a:alpha val="3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900" b="0">
                    <a:solidFill>
                      <a:schemeClr val="tx1"/>
                    </a:solidFill>
                    <a:latin typeface="Arial" panose="020B0604020202020204" pitchFamily="34" charset="0"/>
                    <a:cs typeface="Arial" panose="020B0604020202020204" pitchFamily="34" charset="0"/>
                  </a:rPr>
                  <a:t>S</a:t>
                </a:r>
                <a:r>
                  <a:rPr lang="de-DE" sz="1900" b="0" baseline="-25000">
                    <a:solidFill>
                      <a:schemeClr val="tx1"/>
                    </a:solidFill>
                    <a:latin typeface="Arial" panose="020B0604020202020204" pitchFamily="34" charset="0"/>
                    <a:cs typeface="Arial" panose="020B0604020202020204" pitchFamily="34" charset="0"/>
                  </a:rPr>
                  <a:t>x</a:t>
                </a:r>
                <a:r>
                  <a:rPr lang="de-DE" sz="1900" b="0">
                    <a:solidFill>
                      <a:schemeClr val="tx1"/>
                    </a:solidFill>
                    <a:latin typeface="Arial" panose="020B0604020202020204" pitchFamily="34" charset="0"/>
                    <a:cs typeface="Arial" panose="020B0604020202020204" pitchFamily="34" charset="0"/>
                  </a:rPr>
                  <a:t>: </a:t>
                </a:r>
                <a14:m>
                  <m:oMath xmlns:m="http://schemas.openxmlformats.org/officeDocument/2006/math">
                    <m:r>
                      <m:rPr>
                        <m:nor/>
                      </m:rPr>
                      <a:rPr lang="de-DE" sz="1900" b="0" i="0" smtClean="0">
                        <a:solidFill>
                          <a:schemeClr val="tx1"/>
                        </a:solidFill>
                        <a:latin typeface="Arial" panose="020B0604020202020204" pitchFamily="34" charset="0"/>
                        <a:cs typeface="Arial" panose="020B0604020202020204" pitchFamily="34" charset="0"/>
                      </a:rPr>
                      <m:t>f</m:t>
                    </m:r>
                    <m:d>
                      <m:dPr>
                        <m:ctrlPr>
                          <a:rPr lang="de-DE" sz="1900" b="0" i="1" smtClean="0">
                            <a:solidFill>
                              <a:schemeClr val="tx1"/>
                            </a:solidFill>
                            <a:latin typeface="Cambria Math" panose="02040503050406030204" pitchFamily="18" charset="0"/>
                          </a:rPr>
                        </m:ctrlPr>
                      </m:dPr>
                      <m:e>
                        <m:r>
                          <m:rPr>
                            <m:nor/>
                          </m:rPr>
                          <a:rPr lang="de-DE" sz="1900" b="0" i="0" smtClean="0">
                            <a:solidFill>
                              <a:schemeClr val="tx1"/>
                            </a:solidFill>
                            <a:latin typeface="Arial" panose="020B0604020202020204" pitchFamily="34" charset="0"/>
                            <a:cs typeface="Arial" panose="020B0604020202020204" pitchFamily="34" charset="0"/>
                          </a:rPr>
                          <m:t>x</m:t>
                        </m:r>
                      </m:e>
                    </m:d>
                    <m:r>
                      <m:rPr>
                        <m:nor/>
                      </m:rPr>
                      <a:rPr lang="de-DE" sz="1900" b="0" i="0" smtClean="0">
                        <a:solidFill>
                          <a:schemeClr val="tx1"/>
                        </a:solidFill>
                        <a:latin typeface="Arial" panose="020B0604020202020204" pitchFamily="34" charset="0"/>
                        <a:cs typeface="Arial" panose="020B0604020202020204" pitchFamily="34" charset="0"/>
                      </a:rPr>
                      <m:t> = 0</m:t>
                    </m:r>
                  </m:oMath>
                </a14:m>
                <a:r>
                  <a:rPr lang="de-DE" sz="1900" dirty="0">
                    <a:solidFill>
                      <a:schemeClr val="tx1"/>
                    </a:solidFill>
                    <a:latin typeface="Arial" panose="020B0604020202020204" pitchFamily="34" charset="0"/>
                    <a:cs typeface="Arial" panose="020B0604020202020204" pitchFamily="34" charset="0"/>
                  </a:rPr>
                  <a:t> setzen </a:t>
                </a:r>
              </a:p>
            </p:txBody>
          </p:sp>
        </mc:Choice>
        <mc:Fallback xmlns="">
          <p:sp>
            <p:nvSpPr>
              <p:cNvPr id="19" name="Rechteck 18">
                <a:extLst>
                  <a:ext uri="{FF2B5EF4-FFF2-40B4-BE49-F238E27FC236}">
                    <a16:creationId xmlns:a16="http://schemas.microsoft.com/office/drawing/2014/main" id="{A9BD3F42-5C45-EC67-D0E6-D1CF3350021B}"/>
                  </a:ext>
                </a:extLst>
              </p:cNvPr>
              <p:cNvSpPr>
                <a:spLocks noRot="1" noChangeAspect="1" noMove="1" noResize="1" noEditPoints="1" noAdjustHandles="1" noChangeArrowheads="1" noChangeShapeType="1" noTextEdit="1"/>
              </p:cNvSpPr>
              <p:nvPr/>
            </p:nvSpPr>
            <p:spPr>
              <a:xfrm>
                <a:off x="6163200" y="2775600"/>
                <a:ext cx="2880796" cy="684000"/>
              </a:xfrm>
              <a:prstGeom prst="rect">
                <a:avLst/>
              </a:prstGeom>
              <a:blipFill>
                <a:blip r:embed="rId7"/>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 name="Rechteck 19">
                <a:extLst>
                  <a:ext uri="{FF2B5EF4-FFF2-40B4-BE49-F238E27FC236}">
                    <a16:creationId xmlns:a16="http://schemas.microsoft.com/office/drawing/2014/main" id="{5A47EA22-DD81-DA3B-69F3-34101505B9FC}"/>
                  </a:ext>
                </a:extLst>
              </p:cNvPr>
              <p:cNvSpPr/>
              <p:nvPr/>
            </p:nvSpPr>
            <p:spPr>
              <a:xfrm>
                <a:off x="6163200" y="3459600"/>
                <a:ext cx="2880796" cy="684000"/>
              </a:xfrm>
              <a:prstGeom prst="rect">
                <a:avLst/>
              </a:prstGeom>
              <a:solidFill>
                <a:schemeClr val="accent4">
                  <a:lumMod val="40000"/>
                  <a:lumOff val="60000"/>
                  <a:alpha val="3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900">
                    <a:solidFill>
                      <a:schemeClr val="tx1"/>
                    </a:solidFill>
                    <a:latin typeface="Arial" panose="020B0604020202020204" pitchFamily="34" charset="0"/>
                    <a:cs typeface="Arial" panose="020B0604020202020204" pitchFamily="34" charset="0"/>
                  </a:rPr>
                  <a:t>S</a:t>
                </a:r>
                <a:r>
                  <a:rPr lang="de-DE" sz="1900" baseline="-25000">
                    <a:solidFill>
                      <a:schemeClr val="tx1"/>
                    </a:solidFill>
                    <a:latin typeface="Arial" panose="020B0604020202020204" pitchFamily="34" charset="0"/>
                    <a:cs typeface="Arial" panose="020B0604020202020204" pitchFamily="34" charset="0"/>
                  </a:rPr>
                  <a:t>y</a:t>
                </a:r>
                <a:r>
                  <a:rPr lang="de-DE" sz="1900">
                    <a:solidFill>
                      <a:schemeClr val="tx1"/>
                    </a:solidFill>
                    <a:latin typeface="Arial" panose="020B0604020202020204" pitchFamily="34" charset="0"/>
                    <a:cs typeface="Arial" panose="020B0604020202020204" pitchFamily="34" charset="0"/>
                  </a:rPr>
                  <a:t>: </a:t>
                </a:r>
                <a14:m>
                  <m:oMath xmlns:m="http://schemas.openxmlformats.org/officeDocument/2006/math">
                    <m:r>
                      <m:rPr>
                        <m:nor/>
                      </m:rPr>
                      <a:rPr lang="de-DE" sz="1900" b="0" i="0" smtClean="0">
                        <a:solidFill>
                          <a:schemeClr val="tx1"/>
                        </a:solidFill>
                        <a:latin typeface="Arial" panose="020B0604020202020204" pitchFamily="34" charset="0"/>
                        <a:cs typeface="Arial" panose="020B0604020202020204" pitchFamily="34" charset="0"/>
                      </a:rPr>
                      <m:t>f</m:t>
                    </m:r>
                    <m:d>
                      <m:dPr>
                        <m:ctrlPr>
                          <a:rPr lang="de-DE" sz="1900" b="0" i="1" smtClean="0">
                            <a:solidFill>
                              <a:schemeClr val="tx1"/>
                            </a:solidFill>
                            <a:latin typeface="Cambria Math" panose="02040503050406030204" pitchFamily="18" charset="0"/>
                            <a:cs typeface="Arial" panose="020B0604020202020204" pitchFamily="34" charset="0"/>
                          </a:rPr>
                        </m:ctrlPr>
                      </m:dPr>
                      <m:e>
                        <m:r>
                          <m:rPr>
                            <m:nor/>
                          </m:rPr>
                          <a:rPr lang="de-DE" sz="1900" b="0" i="0" smtClean="0">
                            <a:solidFill>
                              <a:schemeClr val="tx1"/>
                            </a:solidFill>
                            <a:latin typeface="Arial" panose="020B0604020202020204" pitchFamily="34" charset="0"/>
                            <a:cs typeface="Arial" panose="020B0604020202020204" pitchFamily="34" charset="0"/>
                          </a:rPr>
                          <m:t>0</m:t>
                        </m:r>
                      </m:e>
                    </m:d>
                  </m:oMath>
                </a14:m>
                <a:r>
                  <a:rPr lang="de-DE" sz="1900" dirty="0">
                    <a:solidFill>
                      <a:schemeClr val="tx1"/>
                    </a:solidFill>
                    <a:latin typeface="Arial" panose="020B0604020202020204" pitchFamily="34" charset="0"/>
                    <a:cs typeface="Arial" panose="020B0604020202020204" pitchFamily="34" charset="0"/>
                  </a:rPr>
                  <a:t> berechnen</a:t>
                </a:r>
              </a:p>
            </p:txBody>
          </p:sp>
        </mc:Choice>
        <mc:Fallback xmlns="">
          <p:sp>
            <p:nvSpPr>
              <p:cNvPr id="20" name="Rechteck 19">
                <a:extLst>
                  <a:ext uri="{FF2B5EF4-FFF2-40B4-BE49-F238E27FC236}">
                    <a16:creationId xmlns:a16="http://schemas.microsoft.com/office/drawing/2014/main" id="{5A47EA22-DD81-DA3B-69F3-34101505B9FC}"/>
                  </a:ext>
                </a:extLst>
              </p:cNvPr>
              <p:cNvSpPr>
                <a:spLocks noRot="1" noChangeAspect="1" noMove="1" noResize="1" noEditPoints="1" noAdjustHandles="1" noChangeArrowheads="1" noChangeShapeType="1" noTextEdit="1"/>
              </p:cNvSpPr>
              <p:nvPr/>
            </p:nvSpPr>
            <p:spPr>
              <a:xfrm>
                <a:off x="6163200" y="3459600"/>
                <a:ext cx="2880796" cy="684000"/>
              </a:xfrm>
              <a:prstGeom prst="rect">
                <a:avLst/>
              </a:prstGeom>
              <a:blipFill>
                <a:blip r:embed="rId8"/>
                <a:stretch>
                  <a:fillRect/>
                </a:stretch>
              </a:blipFill>
              <a:ln>
                <a:solidFill>
                  <a:schemeClr val="tx1"/>
                </a:solidFill>
              </a:ln>
            </p:spPr>
            <p:txBody>
              <a:bodyPr/>
              <a:lstStyle/>
              <a:p>
                <a:r>
                  <a:rPr lang="de-DE">
                    <a:noFill/>
                  </a:rPr>
                  <a:t> </a:t>
                </a:r>
              </a:p>
            </p:txBody>
          </p:sp>
        </mc:Fallback>
      </mc:AlternateContent>
      <p:graphicFrame>
        <p:nvGraphicFramePr>
          <p:cNvPr id="21" name="Objekt 20">
            <a:extLst>
              <a:ext uri="{FF2B5EF4-FFF2-40B4-BE49-F238E27FC236}">
                <a16:creationId xmlns:a16="http://schemas.microsoft.com/office/drawing/2014/main" id="{A0B8D79D-2748-DE3B-121A-618565750337}"/>
              </a:ext>
            </a:extLst>
          </p:cNvPr>
          <p:cNvGraphicFramePr>
            <a:graphicFrameLocks noChangeAspect="1"/>
          </p:cNvGraphicFramePr>
          <p:nvPr>
            <p:extLst>
              <p:ext uri="{D42A27DB-BD31-4B8C-83A1-F6EECF244321}">
                <p14:modId xmlns:p14="http://schemas.microsoft.com/office/powerpoint/2010/main" val="3323693070"/>
              </p:ext>
            </p:extLst>
          </p:nvPr>
        </p:nvGraphicFramePr>
        <p:xfrm>
          <a:off x="5868000" y="4539107"/>
          <a:ext cx="1219200" cy="431800"/>
        </p:xfrm>
        <a:graphic>
          <a:graphicData uri="http://schemas.openxmlformats.org/presentationml/2006/ole">
            <mc:AlternateContent xmlns:mc="http://schemas.openxmlformats.org/markup-compatibility/2006">
              <mc:Choice xmlns:v="urn:schemas-microsoft-com:vml" Requires="v">
                <p:oleObj spid="_x0000_s6147" name="Equation" r:id="rId9" imgW="1218960" imgH="431640" progId="Equation.DSMT4">
                  <p:embed/>
                </p:oleObj>
              </mc:Choice>
              <mc:Fallback>
                <p:oleObj name="Equation" r:id="rId9" imgW="1218960" imgH="431640" progId="Equation.DSMT4">
                  <p:embed/>
                  <p:pic>
                    <p:nvPicPr>
                      <p:cNvPr id="21" name="Objekt 20">
                        <a:extLst>
                          <a:ext uri="{FF2B5EF4-FFF2-40B4-BE49-F238E27FC236}">
                            <a16:creationId xmlns:a16="http://schemas.microsoft.com/office/drawing/2014/main" id="{A0B8D79D-2748-DE3B-121A-618565750337}"/>
                          </a:ext>
                        </a:extLst>
                      </p:cNvPr>
                      <p:cNvPicPr/>
                      <p:nvPr/>
                    </p:nvPicPr>
                    <p:blipFill>
                      <a:blip r:embed="rId10"/>
                      <a:stretch>
                        <a:fillRect/>
                      </a:stretch>
                    </p:blipFill>
                    <p:spPr>
                      <a:xfrm>
                        <a:off x="5868000" y="4539107"/>
                        <a:ext cx="1219200" cy="431800"/>
                      </a:xfrm>
                      <a:prstGeom prst="rect">
                        <a:avLst/>
                      </a:prstGeom>
                    </p:spPr>
                  </p:pic>
                </p:oleObj>
              </mc:Fallback>
            </mc:AlternateContent>
          </a:graphicData>
        </a:graphic>
      </p:graphicFrame>
      <p:graphicFrame>
        <p:nvGraphicFramePr>
          <p:cNvPr id="22" name="Objekt 21">
            <a:extLst>
              <a:ext uri="{FF2B5EF4-FFF2-40B4-BE49-F238E27FC236}">
                <a16:creationId xmlns:a16="http://schemas.microsoft.com/office/drawing/2014/main" id="{3FFE1F68-2E00-7EFE-B9F8-090B307F21E8}"/>
              </a:ext>
            </a:extLst>
          </p:cNvPr>
          <p:cNvGraphicFramePr>
            <a:graphicFrameLocks noChangeAspect="1"/>
          </p:cNvGraphicFramePr>
          <p:nvPr>
            <p:extLst>
              <p:ext uri="{D42A27DB-BD31-4B8C-83A1-F6EECF244321}">
                <p14:modId xmlns:p14="http://schemas.microsoft.com/office/powerpoint/2010/main" val="2208473537"/>
              </p:ext>
            </p:extLst>
          </p:nvPr>
        </p:nvGraphicFramePr>
        <p:xfrm>
          <a:off x="2520000" y="5193018"/>
          <a:ext cx="825500" cy="431800"/>
        </p:xfrm>
        <a:graphic>
          <a:graphicData uri="http://schemas.openxmlformats.org/presentationml/2006/ole">
            <mc:AlternateContent xmlns:mc="http://schemas.openxmlformats.org/markup-compatibility/2006">
              <mc:Choice xmlns:v="urn:schemas-microsoft-com:vml" Requires="v">
                <p:oleObj spid="_x0000_s6148" name="Equation" r:id="rId11" imgW="825480" imgH="431640" progId="Equation.DSMT4">
                  <p:embed/>
                </p:oleObj>
              </mc:Choice>
              <mc:Fallback>
                <p:oleObj name="Equation" r:id="rId11" imgW="825480" imgH="431640" progId="Equation.DSMT4">
                  <p:embed/>
                  <p:pic>
                    <p:nvPicPr>
                      <p:cNvPr id="22" name="Objekt 21">
                        <a:extLst>
                          <a:ext uri="{FF2B5EF4-FFF2-40B4-BE49-F238E27FC236}">
                            <a16:creationId xmlns:a16="http://schemas.microsoft.com/office/drawing/2014/main" id="{3FFE1F68-2E00-7EFE-B9F8-090B307F21E8}"/>
                          </a:ext>
                        </a:extLst>
                      </p:cNvPr>
                      <p:cNvPicPr/>
                      <p:nvPr/>
                    </p:nvPicPr>
                    <p:blipFill>
                      <a:blip r:embed="rId12"/>
                      <a:stretch>
                        <a:fillRect/>
                      </a:stretch>
                    </p:blipFill>
                    <p:spPr>
                      <a:xfrm>
                        <a:off x="2520000" y="5193018"/>
                        <a:ext cx="825500" cy="431800"/>
                      </a:xfrm>
                      <a:prstGeom prst="rect">
                        <a:avLst/>
                      </a:prstGeom>
                    </p:spPr>
                  </p:pic>
                </p:oleObj>
              </mc:Fallback>
            </mc:AlternateContent>
          </a:graphicData>
        </a:graphic>
      </p:graphicFrame>
      <p:graphicFrame>
        <p:nvGraphicFramePr>
          <p:cNvPr id="23" name="Objekt 22">
            <a:extLst>
              <a:ext uri="{FF2B5EF4-FFF2-40B4-BE49-F238E27FC236}">
                <a16:creationId xmlns:a16="http://schemas.microsoft.com/office/drawing/2014/main" id="{3656F159-206B-F9DE-0BCF-54A4DE0D9255}"/>
              </a:ext>
            </a:extLst>
          </p:cNvPr>
          <p:cNvGraphicFramePr>
            <a:graphicFrameLocks noChangeAspect="1"/>
          </p:cNvGraphicFramePr>
          <p:nvPr>
            <p:extLst>
              <p:ext uri="{D42A27DB-BD31-4B8C-83A1-F6EECF244321}">
                <p14:modId xmlns:p14="http://schemas.microsoft.com/office/powerpoint/2010/main" val="3697522693"/>
              </p:ext>
            </p:extLst>
          </p:nvPr>
        </p:nvGraphicFramePr>
        <p:xfrm>
          <a:off x="3380070" y="5141913"/>
          <a:ext cx="558800" cy="546100"/>
        </p:xfrm>
        <a:graphic>
          <a:graphicData uri="http://schemas.openxmlformats.org/presentationml/2006/ole">
            <mc:AlternateContent xmlns:mc="http://schemas.openxmlformats.org/markup-compatibility/2006">
              <mc:Choice xmlns:v="urn:schemas-microsoft-com:vml" Requires="v">
                <p:oleObj spid="_x0000_s6149" name="Equation" r:id="rId13" imgW="558720" imgH="545760" progId="Equation.DSMT4">
                  <p:embed/>
                </p:oleObj>
              </mc:Choice>
              <mc:Fallback>
                <p:oleObj name="Equation" r:id="rId13" imgW="558720" imgH="545760" progId="Equation.DSMT4">
                  <p:embed/>
                  <p:pic>
                    <p:nvPicPr>
                      <p:cNvPr id="23" name="Objekt 22">
                        <a:extLst>
                          <a:ext uri="{FF2B5EF4-FFF2-40B4-BE49-F238E27FC236}">
                            <a16:creationId xmlns:a16="http://schemas.microsoft.com/office/drawing/2014/main" id="{3656F159-206B-F9DE-0BCF-54A4DE0D9255}"/>
                          </a:ext>
                        </a:extLst>
                      </p:cNvPr>
                      <p:cNvPicPr/>
                      <p:nvPr/>
                    </p:nvPicPr>
                    <p:blipFill>
                      <a:blip r:embed="rId14"/>
                      <a:stretch>
                        <a:fillRect/>
                      </a:stretch>
                    </p:blipFill>
                    <p:spPr>
                      <a:xfrm>
                        <a:off x="3380070" y="5141913"/>
                        <a:ext cx="558800" cy="546100"/>
                      </a:xfrm>
                      <a:prstGeom prst="rect">
                        <a:avLst/>
                      </a:prstGeom>
                    </p:spPr>
                  </p:pic>
                </p:oleObj>
              </mc:Fallback>
            </mc:AlternateContent>
          </a:graphicData>
        </a:graphic>
      </p:graphicFrame>
      <p:graphicFrame>
        <p:nvGraphicFramePr>
          <p:cNvPr id="24" name="Objekt 23">
            <a:extLst>
              <a:ext uri="{FF2B5EF4-FFF2-40B4-BE49-F238E27FC236}">
                <a16:creationId xmlns:a16="http://schemas.microsoft.com/office/drawing/2014/main" id="{EC8CFAF3-BC71-22CD-D961-B94B7313F361}"/>
              </a:ext>
            </a:extLst>
          </p:cNvPr>
          <p:cNvGraphicFramePr>
            <a:graphicFrameLocks noChangeAspect="1"/>
          </p:cNvGraphicFramePr>
          <p:nvPr>
            <p:extLst>
              <p:ext uri="{D42A27DB-BD31-4B8C-83A1-F6EECF244321}">
                <p14:modId xmlns:p14="http://schemas.microsoft.com/office/powerpoint/2010/main" val="3493459839"/>
              </p:ext>
            </p:extLst>
          </p:nvPr>
        </p:nvGraphicFramePr>
        <p:xfrm>
          <a:off x="5854700" y="5091113"/>
          <a:ext cx="1549400" cy="635000"/>
        </p:xfrm>
        <a:graphic>
          <a:graphicData uri="http://schemas.openxmlformats.org/presentationml/2006/ole">
            <mc:AlternateContent xmlns:mc="http://schemas.openxmlformats.org/markup-compatibility/2006">
              <mc:Choice xmlns:v="urn:schemas-microsoft-com:vml" Requires="v">
                <p:oleObj spid="_x0000_s6150" name="Equation" r:id="rId15" imgW="1549080" imgH="634680" progId="Equation.DSMT4">
                  <p:embed/>
                </p:oleObj>
              </mc:Choice>
              <mc:Fallback>
                <p:oleObj name="Equation" r:id="rId15" imgW="1549080" imgH="634680" progId="Equation.DSMT4">
                  <p:embed/>
                  <p:pic>
                    <p:nvPicPr>
                      <p:cNvPr id="24" name="Objekt 23">
                        <a:extLst>
                          <a:ext uri="{FF2B5EF4-FFF2-40B4-BE49-F238E27FC236}">
                            <a16:creationId xmlns:a16="http://schemas.microsoft.com/office/drawing/2014/main" id="{EC8CFAF3-BC71-22CD-D961-B94B7313F361}"/>
                          </a:ext>
                        </a:extLst>
                      </p:cNvPr>
                      <p:cNvPicPr/>
                      <p:nvPr/>
                    </p:nvPicPr>
                    <p:blipFill>
                      <a:blip r:embed="rId16"/>
                      <a:stretch>
                        <a:fillRect/>
                      </a:stretch>
                    </p:blipFill>
                    <p:spPr>
                      <a:xfrm>
                        <a:off x="5854700" y="5091113"/>
                        <a:ext cx="1549400" cy="635000"/>
                      </a:xfrm>
                      <a:prstGeom prst="rect">
                        <a:avLst/>
                      </a:prstGeom>
                    </p:spPr>
                  </p:pic>
                </p:oleObj>
              </mc:Fallback>
            </mc:AlternateContent>
          </a:graphicData>
        </a:graphic>
      </p:graphicFrame>
      <p:grpSp>
        <p:nvGrpSpPr>
          <p:cNvPr id="2" name="Gruppieren 1">
            <a:extLst>
              <a:ext uri="{FF2B5EF4-FFF2-40B4-BE49-F238E27FC236}">
                <a16:creationId xmlns:a16="http://schemas.microsoft.com/office/drawing/2014/main" id="{C58D669F-6ABA-2E49-7625-6ADBFC7CD3EC}"/>
              </a:ext>
            </a:extLst>
          </p:cNvPr>
          <p:cNvGrpSpPr/>
          <p:nvPr/>
        </p:nvGrpSpPr>
        <p:grpSpPr>
          <a:xfrm>
            <a:off x="133200" y="1332989"/>
            <a:ext cx="5272518" cy="815608"/>
            <a:chOff x="211471" y="1332989"/>
            <a:chExt cx="5272518" cy="815608"/>
          </a:xfrm>
        </p:grpSpPr>
        <p:sp>
          <p:nvSpPr>
            <p:cNvPr id="3" name="Textfeld 2">
              <a:extLst>
                <a:ext uri="{FF2B5EF4-FFF2-40B4-BE49-F238E27FC236}">
                  <a16:creationId xmlns:a16="http://schemas.microsoft.com/office/drawing/2014/main" id="{1D813537-3238-7FCB-5F09-16EDBEAC66F4}"/>
                </a:ext>
              </a:extLst>
            </p:cNvPr>
            <p:cNvSpPr txBox="1"/>
            <p:nvPr/>
          </p:nvSpPr>
          <p:spPr>
            <a:xfrm>
              <a:off x="211471" y="1332989"/>
              <a:ext cx="5272518" cy="815608"/>
            </a:xfrm>
            <a:prstGeom prst="rect">
              <a:avLst/>
            </a:prstGeom>
            <a:noFill/>
          </p:spPr>
          <p:txBody>
            <a:bodyPr wrap="square" lIns="0" tIns="0" rIns="0" bIns="0" rtlCol="0">
              <a:spAutoFit/>
            </a:bodyPr>
            <a:lstStyle/>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 </a:t>
              </a:r>
            </a:p>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doppelte Nullstelle </a:t>
              </a:r>
              <a:r>
                <a:rPr lang="de-DE" sz="2400">
                  <a:solidFill>
                    <a:srgbClr val="FF0000"/>
                  </a:solidFill>
                  <a:latin typeface="Arial" panose="020B0604020202020204" pitchFamily="34" charset="0"/>
                  <a:cs typeface="Arial" panose="020B0604020202020204" pitchFamily="34" charset="0"/>
                </a:rPr>
                <a:t>x = 2</a:t>
              </a:r>
              <a:r>
                <a:rPr lang="de-DE" sz="2400">
                  <a:latin typeface="Arial" panose="020B0604020202020204" pitchFamily="34" charset="0"/>
                  <a:cs typeface="Arial" panose="020B0604020202020204" pitchFamily="34" charset="0"/>
                </a:rPr>
                <a:t> (ohne VZW)</a:t>
              </a:r>
            </a:p>
          </p:txBody>
        </p:sp>
        <p:graphicFrame>
          <p:nvGraphicFramePr>
            <p:cNvPr id="4" name="Objekt 3">
              <a:extLst>
                <a:ext uri="{FF2B5EF4-FFF2-40B4-BE49-F238E27FC236}">
                  <a16:creationId xmlns:a16="http://schemas.microsoft.com/office/drawing/2014/main" id="{08FCBFF7-F64D-508C-0D76-99B3BD6D3CED}"/>
                </a:ext>
              </a:extLst>
            </p:cNvPr>
            <p:cNvGraphicFramePr>
              <a:graphicFrameLocks noChangeAspect="1"/>
            </p:cNvGraphicFramePr>
            <p:nvPr>
              <p:extLst>
                <p:ext uri="{D42A27DB-BD31-4B8C-83A1-F6EECF244321}">
                  <p14:modId xmlns:p14="http://schemas.microsoft.com/office/powerpoint/2010/main" val="2055215180"/>
                </p:ext>
              </p:extLst>
            </p:nvPr>
          </p:nvGraphicFramePr>
          <p:xfrm>
            <a:off x="382775" y="1336581"/>
            <a:ext cx="1793574" cy="431800"/>
          </p:xfrm>
          <a:graphic>
            <a:graphicData uri="http://schemas.openxmlformats.org/presentationml/2006/ole">
              <mc:AlternateContent xmlns:mc="http://schemas.openxmlformats.org/markup-compatibility/2006">
                <mc:Choice xmlns:v="urn:schemas-microsoft-com:vml" Requires="v">
                  <p:oleObj spid="_x0000_s6151" name="Equation" r:id="rId17" imgW="1891581" imgH="431295" progId="Equation.DSMT4">
                    <p:embed/>
                  </p:oleObj>
                </mc:Choice>
                <mc:Fallback>
                  <p:oleObj name="Equation" r:id="rId17" imgW="1891581" imgH="431295" progId="Equation.DSMT4">
                    <p:embed/>
                    <p:pic>
                      <p:nvPicPr>
                        <p:cNvPr id="4" name="Objekt 3">
                          <a:extLst>
                            <a:ext uri="{FF2B5EF4-FFF2-40B4-BE49-F238E27FC236}">
                              <a16:creationId xmlns:a16="http://schemas.microsoft.com/office/drawing/2014/main" id="{08FCBFF7-F64D-508C-0D76-99B3BD6D3CED}"/>
                            </a:ext>
                          </a:extLst>
                        </p:cNvPr>
                        <p:cNvPicPr/>
                        <p:nvPr/>
                      </p:nvPicPr>
                      <p:blipFill>
                        <a:blip r:embed="rId18"/>
                        <a:stretch>
                          <a:fillRect/>
                        </a:stretch>
                      </p:blipFill>
                      <p:spPr>
                        <a:xfrm>
                          <a:off x="382775" y="1336581"/>
                          <a:ext cx="1793574" cy="431800"/>
                        </a:xfrm>
                        <a:prstGeom prst="rect">
                          <a:avLst/>
                        </a:prstGeom>
                      </p:spPr>
                    </p:pic>
                  </p:oleObj>
                </mc:Fallback>
              </mc:AlternateContent>
            </a:graphicData>
          </a:graphic>
        </p:graphicFrame>
      </p:grpSp>
    </p:spTree>
    <p:extLst>
      <p:ext uri="{BB962C8B-B14F-4D97-AF65-F5344CB8AC3E}">
        <p14:creationId xmlns:p14="http://schemas.microsoft.com/office/powerpoint/2010/main" val="82830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3872449-C9E9-497B-EB69-AD7118D02A41}"/>
              </a:ext>
            </a:extLst>
          </p:cNvPr>
          <p:cNvSpPr/>
          <p:nvPr/>
        </p:nvSpPr>
        <p:spPr>
          <a:xfrm>
            <a:off x="9902491" y="2073897"/>
            <a:ext cx="1823348" cy="452487"/>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Pfeil: nach rechts 4">
            <a:extLst>
              <a:ext uri="{FF2B5EF4-FFF2-40B4-BE49-F238E27FC236}">
                <a16:creationId xmlns:a16="http://schemas.microsoft.com/office/drawing/2014/main" id="{698AEFDF-F5BD-A825-2366-29D4DB16BFE1}"/>
              </a:ext>
            </a:extLst>
          </p:cNvPr>
          <p:cNvSpPr/>
          <p:nvPr/>
        </p:nvSpPr>
        <p:spPr>
          <a:xfrm rot="1800000">
            <a:off x="6120000" y="5171684"/>
            <a:ext cx="885017" cy="274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Denkblase: wolkenförmig 8">
            <a:extLst>
              <a:ext uri="{FF2B5EF4-FFF2-40B4-BE49-F238E27FC236}">
                <a16:creationId xmlns:a16="http://schemas.microsoft.com/office/drawing/2014/main" id="{85406D34-4240-831F-3AB3-916C4D78BDCB}"/>
              </a:ext>
            </a:extLst>
          </p:cNvPr>
          <p:cNvSpPr/>
          <p:nvPr/>
        </p:nvSpPr>
        <p:spPr>
          <a:xfrm>
            <a:off x="6391835" y="2732251"/>
            <a:ext cx="5734703" cy="2311096"/>
          </a:xfrm>
          <a:prstGeom prst="cloudCallout">
            <a:avLst>
              <a:gd name="adj1" fmla="val 47347"/>
              <a:gd name="adj2" fmla="val 70599"/>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a:solidFill>
                  <a:schemeClr val="accent1"/>
                </a:solidFill>
                <a:latin typeface="Cavolini" panose="03000502040302020204" pitchFamily="66" charset="0"/>
                <a:cs typeface="Cavolini" panose="03000502040302020204" pitchFamily="66" charset="0"/>
              </a:rPr>
              <a:t>f(x) → −∞</a:t>
            </a:r>
            <a:r>
              <a:rPr lang="de-DE" b="0">
                <a:solidFill>
                  <a:schemeClr val="accent1"/>
                </a:solidFill>
                <a:latin typeface="Cavolini" panose="03000502040302020204" pitchFamily="66" charset="0"/>
                <a:ea typeface="Cambria Math" panose="02040503050406030204" pitchFamily="18" charset="0"/>
                <a:cs typeface="Cavolini" panose="03000502040302020204" pitchFamily="66" charset="0"/>
              </a:rPr>
              <a:t> für x </a:t>
            </a:r>
            <a:r>
              <a:rPr lang="de-DE">
                <a:solidFill>
                  <a:schemeClr val="accent1"/>
                </a:solidFill>
                <a:latin typeface="Cavolini" panose="03000502040302020204" pitchFamily="66" charset="0"/>
                <a:cs typeface="Cavolini" panose="03000502040302020204" pitchFamily="66" charset="0"/>
              </a:rPr>
              <a:t>→ −5−</a:t>
            </a:r>
            <a:r>
              <a:rPr lang="de-DE">
                <a:solidFill>
                  <a:schemeClr val="accent1"/>
                </a:solidFill>
                <a:latin typeface="Cavolini" panose="03000502040302020204" pitchFamily="66" charset="0"/>
                <a:ea typeface="Cambria Math" panose="02040503050406030204" pitchFamily="18" charset="0"/>
                <a:cs typeface="Cavolini" panose="03000502040302020204" pitchFamily="66" charset="0"/>
              </a:rPr>
              <a:t>0</a:t>
            </a:r>
            <a:r>
              <a:rPr lang="de-DE" b="0">
                <a:solidFill>
                  <a:schemeClr val="accent1"/>
                </a:solidFill>
                <a:latin typeface="Cavolini" panose="03000502040302020204" pitchFamily="66" charset="0"/>
                <a:ea typeface="Cambria Math" panose="02040503050406030204" pitchFamily="18" charset="0"/>
                <a:cs typeface="Cavolini" panose="03000502040302020204" pitchFamily="66" charset="0"/>
              </a:rPr>
              <a:t>,</a:t>
            </a:r>
            <a:br>
              <a:rPr lang="de-DE" b="0">
                <a:solidFill>
                  <a:schemeClr val="accent1"/>
                </a:solidFill>
                <a:latin typeface="Cavolini" panose="03000502040302020204" pitchFamily="66" charset="0"/>
                <a:ea typeface="Cambria Math" panose="02040503050406030204" pitchFamily="18" charset="0"/>
                <a:cs typeface="Cavolini" panose="03000502040302020204" pitchFamily="66" charset="0"/>
              </a:rPr>
            </a:br>
            <a:r>
              <a:rPr lang="de-DE">
                <a:solidFill>
                  <a:schemeClr val="accent1"/>
                </a:solidFill>
                <a:latin typeface="Cavolini" panose="03000502040302020204" pitchFamily="66" charset="0"/>
                <a:cs typeface="Cavolini" panose="03000502040302020204" pitchFamily="66" charset="0"/>
              </a:rPr>
              <a:t>f(x) → +∞</a:t>
            </a:r>
            <a:r>
              <a:rPr lang="de-DE">
                <a:solidFill>
                  <a:schemeClr val="accent1"/>
                </a:solidFill>
                <a:latin typeface="Cavolini" panose="03000502040302020204" pitchFamily="66" charset="0"/>
                <a:ea typeface="Cambria Math" panose="02040503050406030204" pitchFamily="18" charset="0"/>
                <a:cs typeface="Cavolini" panose="03000502040302020204" pitchFamily="66" charset="0"/>
              </a:rPr>
              <a:t> für x </a:t>
            </a:r>
            <a:r>
              <a:rPr lang="de-DE">
                <a:solidFill>
                  <a:schemeClr val="accent1"/>
                </a:solidFill>
                <a:latin typeface="Cavolini" panose="03000502040302020204" pitchFamily="66" charset="0"/>
                <a:cs typeface="Cavolini" panose="03000502040302020204" pitchFamily="66" charset="0"/>
              </a:rPr>
              <a:t>→ −5</a:t>
            </a:r>
            <a:r>
              <a:rPr lang="de-DE">
                <a:solidFill>
                  <a:schemeClr val="accent1"/>
                </a:solidFill>
                <a:latin typeface="Cavolini" panose="03000502040302020204" pitchFamily="66" charset="0"/>
                <a:ea typeface="Cambria Math" panose="02040503050406030204" pitchFamily="18" charset="0"/>
                <a:cs typeface="Cavolini" panose="03000502040302020204" pitchFamily="66" charset="0"/>
              </a:rPr>
              <a:t>+0</a:t>
            </a:r>
            <a:br>
              <a:rPr lang="de-DE" dirty="0">
                <a:solidFill>
                  <a:schemeClr val="accent1"/>
                </a:solidFill>
                <a:latin typeface="Cavolini" panose="03000502040302020204" pitchFamily="66" charset="0"/>
                <a:cs typeface="Cavolini" panose="03000502040302020204" pitchFamily="66" charset="0"/>
              </a:rPr>
            </a:br>
            <a:r>
              <a:rPr lang="de-DE">
                <a:solidFill>
                  <a:schemeClr val="accent1"/>
                </a:solidFill>
                <a:latin typeface="Cavolini" panose="03000502040302020204" pitchFamily="66" charset="0"/>
                <a:cs typeface="Cavolini" panose="03000502040302020204" pitchFamily="66" charset="0"/>
              </a:rPr>
              <a:t>oder umgekehrt?</a:t>
            </a:r>
            <a:endParaRPr lang="de-DE" dirty="0">
              <a:solidFill>
                <a:schemeClr val="accent1"/>
              </a:solidFill>
              <a:latin typeface="Cavolini" panose="03000502040302020204" pitchFamily="66" charset="0"/>
              <a:cs typeface="Cavolini" panose="03000502040302020204" pitchFamily="66" charset="0"/>
            </a:endParaRPr>
          </a:p>
          <a:p>
            <a:pPr algn="ctr"/>
            <a:r>
              <a:rPr lang="de-DE" b="1" dirty="0">
                <a:solidFill>
                  <a:schemeClr val="accent1"/>
                </a:solidFill>
                <a:latin typeface="Cavolini" panose="03000502040302020204" pitchFamily="66" charset="0"/>
                <a:cs typeface="Cavolini" panose="03000502040302020204" pitchFamily="66" charset="0"/>
              </a:rPr>
              <a:t>Wie erhalte ich das richtige Vorzeichen?</a:t>
            </a:r>
          </a:p>
        </p:txBody>
      </p:sp>
      <p:sp>
        <p:nvSpPr>
          <p:cNvPr id="10" name="Pfeil: nach rechts 9">
            <a:extLst>
              <a:ext uri="{FF2B5EF4-FFF2-40B4-BE49-F238E27FC236}">
                <a16:creationId xmlns:a16="http://schemas.microsoft.com/office/drawing/2014/main" id="{FBDBDE88-F96F-3E84-542A-DCE8853FEFBB}"/>
              </a:ext>
            </a:extLst>
          </p:cNvPr>
          <p:cNvSpPr/>
          <p:nvPr/>
        </p:nvSpPr>
        <p:spPr>
          <a:xfrm rot="19800000">
            <a:off x="6120000" y="6120000"/>
            <a:ext cx="885017" cy="274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B4E39B1E-CABF-9B7F-D18F-D94CA6DC6142}"/>
              </a:ext>
            </a:extLst>
          </p:cNvPr>
          <p:cNvSpPr/>
          <p:nvPr/>
        </p:nvSpPr>
        <p:spPr>
          <a:xfrm>
            <a:off x="3150000" y="3592800"/>
            <a:ext cx="2880000" cy="10800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2200" b="1" dirty="0">
                <a:solidFill>
                  <a:schemeClr val="tx1"/>
                </a:solidFill>
                <a:latin typeface="Arial" panose="020B0604020202020204" pitchFamily="34" charset="0"/>
                <a:cs typeface="Arial" panose="020B0604020202020204" pitchFamily="34" charset="0"/>
              </a:rPr>
              <a:t>Polstellen</a:t>
            </a:r>
          </a:p>
        </p:txBody>
      </p:sp>
      <p:sp>
        <p:nvSpPr>
          <p:cNvPr id="22" name="Rechteck 21">
            <a:extLst>
              <a:ext uri="{FF2B5EF4-FFF2-40B4-BE49-F238E27FC236}">
                <a16:creationId xmlns:a16="http://schemas.microsoft.com/office/drawing/2014/main" id="{D9F957A5-8049-7AFC-6FF4-52FE538B0865}"/>
              </a:ext>
            </a:extLst>
          </p:cNvPr>
          <p:cNvSpPr/>
          <p:nvPr/>
        </p:nvSpPr>
        <p:spPr>
          <a:xfrm>
            <a:off x="3150000" y="4672800"/>
            <a:ext cx="2880000" cy="684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900" dirty="0">
                <a:solidFill>
                  <a:schemeClr val="tx1"/>
                </a:solidFill>
                <a:latin typeface="Arial" panose="020B0604020202020204" pitchFamily="34" charset="0"/>
                <a:cs typeface="Arial" panose="020B0604020202020204" pitchFamily="34" charset="0"/>
              </a:rPr>
              <a:t>Nullstellen des Nenners untersuchen </a:t>
            </a:r>
          </a:p>
        </p:txBody>
      </p:sp>
      <p:sp>
        <p:nvSpPr>
          <p:cNvPr id="23" name="Rechteck 22">
            <a:extLst>
              <a:ext uri="{FF2B5EF4-FFF2-40B4-BE49-F238E27FC236}">
                <a16:creationId xmlns:a16="http://schemas.microsoft.com/office/drawing/2014/main" id="{F2FCF20D-33BA-47A8-335F-1AA267A82CBC}"/>
              </a:ext>
            </a:extLst>
          </p:cNvPr>
          <p:cNvSpPr/>
          <p:nvPr/>
        </p:nvSpPr>
        <p:spPr>
          <a:xfrm>
            <a:off x="3150000" y="5356800"/>
            <a:ext cx="2880000" cy="684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de-DE" sz="19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5" name="Rechteck 24">
                <a:extLst>
                  <a:ext uri="{FF2B5EF4-FFF2-40B4-BE49-F238E27FC236}">
                    <a16:creationId xmlns:a16="http://schemas.microsoft.com/office/drawing/2014/main" id="{FB8F16C8-8E9E-F6C8-A2BB-030AB144F54B}"/>
                  </a:ext>
                </a:extLst>
              </p:cNvPr>
              <p:cNvSpPr/>
              <p:nvPr/>
            </p:nvSpPr>
            <p:spPr>
              <a:xfrm>
                <a:off x="3150000" y="6040800"/>
                <a:ext cx="2880000" cy="684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900">
                    <a:solidFill>
                      <a:schemeClr val="tx1"/>
                    </a:solidFill>
                    <a:latin typeface="Arial" panose="020B0604020202020204" pitchFamily="34" charset="0"/>
                    <a:cs typeface="Arial" panose="020B0604020202020204" pitchFamily="34" charset="0"/>
                  </a:rPr>
                  <a:t>senkr. </a:t>
                </a:r>
                <a:r>
                  <a:rPr lang="de-DE" sz="1900" dirty="0">
                    <a:solidFill>
                      <a:schemeClr val="tx1"/>
                    </a:solidFill>
                    <a:latin typeface="Arial" panose="020B0604020202020204" pitchFamily="34" charset="0"/>
                    <a:cs typeface="Arial" panose="020B0604020202020204" pitchFamily="34" charset="0"/>
                  </a:rPr>
                  <a:t>Asymptote(</a:t>
                </a:r>
                <a:r>
                  <a:rPr lang="de-DE" sz="1900">
                    <a:solidFill>
                      <a:schemeClr val="tx1"/>
                    </a:solidFill>
                    <a:latin typeface="Arial" panose="020B0604020202020204" pitchFamily="34" charset="0"/>
                    <a:cs typeface="Arial" panose="020B0604020202020204" pitchFamily="34" charset="0"/>
                  </a:rPr>
                  <a:t>n)</a:t>
                </a:r>
              </a:p>
              <a:p>
                <a:pPr algn="ctr"/>
                <a14:m>
                  <m:oMathPara xmlns:m="http://schemas.openxmlformats.org/officeDocument/2006/math">
                    <m:oMathParaPr>
                      <m:jc m:val="centerGroup"/>
                    </m:oMathParaPr>
                    <m:oMath xmlns:m="http://schemas.openxmlformats.org/officeDocument/2006/math">
                      <m:r>
                        <m:rPr>
                          <m:nor/>
                        </m:rPr>
                        <a:rPr lang="de-DE" sz="1900" i="0">
                          <a:solidFill>
                            <a:schemeClr val="tx1"/>
                          </a:solidFill>
                          <a:latin typeface="Arial" panose="020B0604020202020204" pitchFamily="34" charset="0"/>
                          <a:cs typeface="Arial" panose="020B0604020202020204" pitchFamily="34" charset="0"/>
                        </a:rPr>
                        <m:t>x</m:t>
                      </m:r>
                      <m:r>
                        <m:rPr>
                          <m:nor/>
                        </m:rPr>
                        <a:rPr lang="de-DE" sz="1900" b="0" i="0" smtClean="0">
                          <a:solidFill>
                            <a:schemeClr val="tx1"/>
                          </a:solidFill>
                          <a:latin typeface="Arial" panose="020B0604020202020204" pitchFamily="34" charset="0"/>
                          <a:cs typeface="Arial" panose="020B0604020202020204" pitchFamily="34" charset="0"/>
                        </a:rPr>
                        <m:t> </m:t>
                      </m:r>
                      <m:r>
                        <m:rPr>
                          <m:nor/>
                        </m:rPr>
                        <a:rPr lang="de-DE" sz="1900" i="0">
                          <a:solidFill>
                            <a:schemeClr val="tx1"/>
                          </a:solidFill>
                          <a:latin typeface="Arial" panose="020B0604020202020204" pitchFamily="34" charset="0"/>
                          <a:cs typeface="Arial" panose="020B0604020202020204" pitchFamily="34" charset="0"/>
                        </a:rPr>
                        <m:t>=</m:t>
                      </m:r>
                      <m:r>
                        <m:rPr>
                          <m:nor/>
                        </m:rPr>
                        <a:rPr lang="de-DE" sz="1900" b="0" i="0" smtClean="0">
                          <a:solidFill>
                            <a:schemeClr val="tx1"/>
                          </a:solidFill>
                          <a:latin typeface="Arial" panose="020B0604020202020204" pitchFamily="34" charset="0"/>
                          <a:cs typeface="Arial" panose="020B0604020202020204" pitchFamily="34" charset="0"/>
                        </a:rPr>
                        <m:t> </m:t>
                      </m:r>
                      <m:r>
                        <m:rPr>
                          <m:nor/>
                        </m:rPr>
                        <a:rPr lang="de-DE" sz="1900" i="0">
                          <a:solidFill>
                            <a:schemeClr val="tx1"/>
                          </a:solidFill>
                          <a:latin typeface="Arial" panose="020B0604020202020204" pitchFamily="34" charset="0"/>
                          <a:cs typeface="Arial" panose="020B0604020202020204" pitchFamily="34" charset="0"/>
                        </a:rPr>
                        <m:t>b</m:t>
                      </m:r>
                    </m:oMath>
                  </m:oMathPara>
                </a14:m>
                <a:endParaRPr lang="de-DE" sz="1900" dirty="0">
                  <a:solidFill>
                    <a:schemeClr val="tx1"/>
                  </a:solidFill>
                  <a:latin typeface="Arial" panose="020B0604020202020204" pitchFamily="34" charset="0"/>
                  <a:cs typeface="Arial" panose="020B0604020202020204" pitchFamily="34" charset="0"/>
                </a:endParaRPr>
              </a:p>
            </p:txBody>
          </p:sp>
        </mc:Choice>
        <mc:Fallback xmlns="">
          <p:sp>
            <p:nvSpPr>
              <p:cNvPr id="25" name="Rechteck 24">
                <a:extLst>
                  <a:ext uri="{FF2B5EF4-FFF2-40B4-BE49-F238E27FC236}">
                    <a16:creationId xmlns:a16="http://schemas.microsoft.com/office/drawing/2014/main" id="{FB8F16C8-8E9E-F6C8-A2BB-030AB144F54B}"/>
                  </a:ext>
                </a:extLst>
              </p:cNvPr>
              <p:cNvSpPr>
                <a:spLocks noRot="1" noChangeAspect="1" noMove="1" noResize="1" noEditPoints="1" noAdjustHandles="1" noChangeArrowheads="1" noChangeShapeType="1" noTextEdit="1"/>
              </p:cNvSpPr>
              <p:nvPr/>
            </p:nvSpPr>
            <p:spPr>
              <a:xfrm>
                <a:off x="3150000" y="6040800"/>
                <a:ext cx="2880000" cy="684000"/>
              </a:xfrm>
              <a:prstGeom prst="rect">
                <a:avLst/>
              </a:prstGeom>
              <a:blipFill>
                <a:blip r:embed="rId9"/>
                <a:stretch>
                  <a:fillRect t="-3509"/>
                </a:stretch>
              </a:blipFill>
              <a:ln>
                <a:solidFill>
                  <a:schemeClr val="tx1"/>
                </a:solidFill>
              </a:ln>
            </p:spPr>
            <p:txBody>
              <a:bodyPr/>
              <a:lstStyle/>
              <a:p>
                <a:r>
                  <a:rPr lang="de-DE">
                    <a:noFill/>
                  </a:rPr>
                  <a:t> </a:t>
                </a:r>
              </a:p>
            </p:txBody>
          </p:sp>
        </mc:Fallback>
      </mc:AlternateContent>
      <p:graphicFrame>
        <p:nvGraphicFramePr>
          <p:cNvPr id="28" name="Objekt 27">
            <a:extLst>
              <a:ext uri="{FF2B5EF4-FFF2-40B4-BE49-F238E27FC236}">
                <a16:creationId xmlns:a16="http://schemas.microsoft.com/office/drawing/2014/main" id="{43F93B81-EAFC-64B7-810C-3D6A1943A51E}"/>
              </a:ext>
            </a:extLst>
          </p:cNvPr>
          <p:cNvGraphicFramePr>
            <a:graphicFrameLocks noChangeAspect="1"/>
          </p:cNvGraphicFramePr>
          <p:nvPr>
            <p:extLst>
              <p:ext uri="{D42A27DB-BD31-4B8C-83A1-F6EECF244321}">
                <p14:modId xmlns:p14="http://schemas.microsoft.com/office/powerpoint/2010/main" val="4090112334"/>
              </p:ext>
            </p:extLst>
          </p:nvPr>
        </p:nvGraphicFramePr>
        <p:xfrm>
          <a:off x="3687378" y="5464060"/>
          <a:ext cx="1828800" cy="495300"/>
        </p:xfrm>
        <a:graphic>
          <a:graphicData uri="http://schemas.openxmlformats.org/presentationml/2006/ole">
            <mc:AlternateContent xmlns:mc="http://schemas.openxmlformats.org/markup-compatibility/2006">
              <mc:Choice xmlns:v="urn:schemas-microsoft-com:vml" Requires="v">
                <p:oleObj spid="_x0000_s7170" name="Equation" r:id="rId10" imgW="1828800" imgH="495000" progId="Equation.DSMT4">
                  <p:embed/>
                </p:oleObj>
              </mc:Choice>
              <mc:Fallback>
                <p:oleObj name="Equation" r:id="rId10" imgW="1828800" imgH="495000" progId="Equation.DSMT4">
                  <p:embed/>
                  <p:pic>
                    <p:nvPicPr>
                      <p:cNvPr id="28" name="Objekt 27">
                        <a:extLst>
                          <a:ext uri="{FF2B5EF4-FFF2-40B4-BE49-F238E27FC236}">
                            <a16:creationId xmlns:a16="http://schemas.microsoft.com/office/drawing/2014/main" id="{43F93B81-EAFC-64B7-810C-3D6A1943A51E}"/>
                          </a:ext>
                        </a:extLst>
                      </p:cNvPr>
                      <p:cNvPicPr/>
                      <p:nvPr/>
                    </p:nvPicPr>
                    <p:blipFill>
                      <a:blip r:embed="rId11"/>
                      <a:stretch>
                        <a:fillRect/>
                      </a:stretch>
                    </p:blipFill>
                    <p:spPr>
                      <a:xfrm>
                        <a:off x="3687378" y="5464060"/>
                        <a:ext cx="1828800" cy="495300"/>
                      </a:xfrm>
                      <a:prstGeom prst="rect">
                        <a:avLst/>
                      </a:prstGeom>
                    </p:spPr>
                  </p:pic>
                </p:oleObj>
              </mc:Fallback>
            </mc:AlternateContent>
          </a:graphicData>
        </a:graphic>
      </p:graphicFrame>
      <p:graphicFrame>
        <p:nvGraphicFramePr>
          <p:cNvPr id="32" name="Objekt 31">
            <a:extLst>
              <a:ext uri="{FF2B5EF4-FFF2-40B4-BE49-F238E27FC236}">
                <a16:creationId xmlns:a16="http://schemas.microsoft.com/office/drawing/2014/main" id="{99EFE244-B41E-B29D-921B-9F9763B503BC}"/>
              </a:ext>
            </a:extLst>
          </p:cNvPr>
          <p:cNvGraphicFramePr>
            <a:graphicFrameLocks noChangeAspect="1"/>
          </p:cNvGraphicFramePr>
          <p:nvPr>
            <p:extLst>
              <p:ext uri="{D42A27DB-BD31-4B8C-83A1-F6EECF244321}">
                <p14:modId xmlns:p14="http://schemas.microsoft.com/office/powerpoint/2010/main" val="2645715933"/>
              </p:ext>
            </p:extLst>
          </p:nvPr>
        </p:nvGraphicFramePr>
        <p:xfrm>
          <a:off x="9032875" y="1508125"/>
          <a:ext cx="2705100" cy="1016000"/>
        </p:xfrm>
        <a:graphic>
          <a:graphicData uri="http://schemas.openxmlformats.org/presentationml/2006/ole">
            <mc:AlternateContent xmlns:mc="http://schemas.openxmlformats.org/markup-compatibility/2006">
              <mc:Choice xmlns:v="urn:schemas-microsoft-com:vml" Requires="v">
                <p:oleObj spid="_x0000_s7171" name="Equation" r:id="rId12" imgW="2705040" imgH="1015920" progId="Equation.DSMT4">
                  <p:embed/>
                </p:oleObj>
              </mc:Choice>
              <mc:Fallback>
                <p:oleObj name="Equation" r:id="rId12" imgW="2705040" imgH="1015920" progId="Equation.DSMT4">
                  <p:embed/>
                  <p:pic>
                    <p:nvPicPr>
                      <p:cNvPr id="32" name="Objekt 31">
                        <a:extLst>
                          <a:ext uri="{FF2B5EF4-FFF2-40B4-BE49-F238E27FC236}">
                            <a16:creationId xmlns:a16="http://schemas.microsoft.com/office/drawing/2014/main" id="{99EFE244-B41E-B29D-921B-9F9763B503BC}"/>
                          </a:ext>
                        </a:extLst>
                      </p:cNvPr>
                      <p:cNvPicPr/>
                      <p:nvPr/>
                    </p:nvPicPr>
                    <p:blipFill>
                      <a:blip r:embed="rId13"/>
                      <a:stretch>
                        <a:fillRect/>
                      </a:stretch>
                    </p:blipFill>
                    <p:spPr>
                      <a:xfrm>
                        <a:off x="9032875" y="1508125"/>
                        <a:ext cx="2705100" cy="1016000"/>
                      </a:xfrm>
                      <a:prstGeom prst="rect">
                        <a:avLst/>
                      </a:prstGeom>
                    </p:spPr>
                  </p:pic>
                </p:oleObj>
              </mc:Fallback>
            </mc:AlternateContent>
          </a:graphicData>
        </a:graphic>
      </p:graphicFrame>
      <p:sp>
        <p:nvSpPr>
          <p:cNvPr id="39" name="Titel 1">
            <a:extLst>
              <a:ext uri="{FF2B5EF4-FFF2-40B4-BE49-F238E27FC236}">
                <a16:creationId xmlns:a16="http://schemas.microsoft.com/office/drawing/2014/main" id="{8510FDFD-F469-883F-F3AC-7B858E47A4AA}"/>
              </a:ext>
            </a:extLst>
          </p:cNvPr>
          <p:cNvSpPr txBox="1">
            <a:spLocks/>
          </p:cNvSpPr>
          <p:nvPr/>
        </p:nvSpPr>
        <p:spPr>
          <a:xfrm>
            <a:off x="3528000" y="133200"/>
            <a:ext cx="5135217" cy="1425600"/>
          </a:xfrm>
          <a:prstGeom prst="rect">
            <a:avLst/>
          </a:prstGeom>
          <a:solidFill>
            <a:schemeClr val="bg1">
              <a:lumMod val="95000"/>
            </a:schemeClr>
          </a:solidFill>
          <a:ln>
            <a:solidFill>
              <a:schemeClr val="tx1"/>
            </a:solidFill>
          </a:ln>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de-DE" sz="2200" b="1" dirty="0">
                <a:latin typeface="Arial" panose="020B0604020202020204" pitchFamily="34" charset="0"/>
                <a:cs typeface="Arial" panose="020B0604020202020204" pitchFamily="34" charset="0"/>
              </a:rPr>
              <a:t>Untersuchung einfacher </a:t>
            </a:r>
            <a:r>
              <a:rPr lang="de-DE" sz="2200" b="1">
                <a:latin typeface="Arial" panose="020B0604020202020204" pitchFamily="34" charset="0"/>
                <a:cs typeface="Arial" panose="020B0604020202020204" pitchFamily="34" charset="0"/>
              </a:rPr>
              <a:t>gebrochen-rationaler Funktionen am Beispiel</a:t>
            </a:r>
          </a:p>
        </p:txBody>
      </p:sp>
      <p:graphicFrame>
        <p:nvGraphicFramePr>
          <p:cNvPr id="40" name="Objekt 39">
            <a:extLst>
              <a:ext uri="{FF2B5EF4-FFF2-40B4-BE49-F238E27FC236}">
                <a16:creationId xmlns:a16="http://schemas.microsoft.com/office/drawing/2014/main" id="{C0B73E9A-036D-F875-5265-B2170EDE3019}"/>
              </a:ext>
            </a:extLst>
          </p:cNvPr>
          <p:cNvGraphicFramePr>
            <a:graphicFrameLocks noChangeAspect="1"/>
          </p:cNvGraphicFramePr>
          <p:nvPr>
            <p:extLst>
              <p:ext uri="{D42A27DB-BD31-4B8C-83A1-F6EECF244321}">
                <p14:modId xmlns:p14="http://schemas.microsoft.com/office/powerpoint/2010/main" val="3583463660"/>
              </p:ext>
            </p:extLst>
          </p:nvPr>
        </p:nvGraphicFramePr>
        <p:xfrm>
          <a:off x="4929188" y="790306"/>
          <a:ext cx="2311400" cy="749300"/>
        </p:xfrm>
        <a:graphic>
          <a:graphicData uri="http://schemas.openxmlformats.org/presentationml/2006/ole">
            <mc:AlternateContent xmlns:mc="http://schemas.openxmlformats.org/markup-compatibility/2006">
              <mc:Choice xmlns:v="urn:schemas-microsoft-com:vml" Requires="v">
                <p:oleObj spid="_x0000_s7172" name="Equation" r:id="rId14" imgW="2311200" imgH="749160" progId="Equation.DSMT4">
                  <p:embed/>
                </p:oleObj>
              </mc:Choice>
              <mc:Fallback>
                <p:oleObj name="Equation" r:id="rId14" imgW="2311200" imgH="749160" progId="Equation.DSMT4">
                  <p:embed/>
                  <p:pic>
                    <p:nvPicPr>
                      <p:cNvPr id="40" name="Objekt 39">
                        <a:extLst>
                          <a:ext uri="{FF2B5EF4-FFF2-40B4-BE49-F238E27FC236}">
                            <a16:creationId xmlns:a16="http://schemas.microsoft.com/office/drawing/2014/main" id="{C0B73E9A-036D-F875-5265-B2170EDE3019}"/>
                          </a:ext>
                        </a:extLst>
                      </p:cNvPr>
                      <p:cNvPicPr/>
                      <p:nvPr/>
                    </p:nvPicPr>
                    <p:blipFill>
                      <a:blip r:embed="rId15"/>
                      <a:stretch>
                        <a:fillRect/>
                      </a:stretch>
                    </p:blipFill>
                    <p:spPr>
                      <a:xfrm>
                        <a:off x="4929188" y="790306"/>
                        <a:ext cx="2311400" cy="749300"/>
                      </a:xfrm>
                      <a:prstGeom prst="rect">
                        <a:avLst/>
                      </a:prstGeom>
                    </p:spPr>
                  </p:pic>
                </p:oleObj>
              </mc:Fallback>
            </mc:AlternateContent>
          </a:graphicData>
        </a:graphic>
      </p:graphicFrame>
      <p:graphicFrame>
        <p:nvGraphicFramePr>
          <p:cNvPr id="6" name="Objekt 5">
            <a:extLst>
              <a:ext uri="{FF2B5EF4-FFF2-40B4-BE49-F238E27FC236}">
                <a16:creationId xmlns:a16="http://schemas.microsoft.com/office/drawing/2014/main" id="{3A7A00A4-2AF7-2D8A-F717-FEE80FBFC53F}"/>
              </a:ext>
            </a:extLst>
          </p:cNvPr>
          <p:cNvGraphicFramePr>
            <a:graphicFrameLocks noChangeAspect="1"/>
          </p:cNvGraphicFramePr>
          <p:nvPr>
            <p:extLst>
              <p:ext uri="{D42A27DB-BD31-4B8C-83A1-F6EECF244321}">
                <p14:modId xmlns:p14="http://schemas.microsoft.com/office/powerpoint/2010/main" val="688797744"/>
              </p:ext>
            </p:extLst>
          </p:nvPr>
        </p:nvGraphicFramePr>
        <p:xfrm>
          <a:off x="7077551" y="5644692"/>
          <a:ext cx="863600" cy="279400"/>
        </p:xfrm>
        <a:graphic>
          <a:graphicData uri="http://schemas.openxmlformats.org/presentationml/2006/ole">
            <mc:AlternateContent xmlns:mc="http://schemas.openxmlformats.org/markup-compatibility/2006">
              <mc:Choice xmlns:v="urn:schemas-microsoft-com:vml" Requires="v">
                <p:oleObj spid="_x0000_s7173" name="Equation" r:id="rId16" imgW="863280" imgH="279360" progId="Equation.DSMT4">
                  <p:embed/>
                </p:oleObj>
              </mc:Choice>
              <mc:Fallback>
                <p:oleObj name="Equation" r:id="rId16" imgW="863280" imgH="279360" progId="Equation.DSMT4">
                  <p:embed/>
                  <p:pic>
                    <p:nvPicPr>
                      <p:cNvPr id="6" name="Objekt 5">
                        <a:extLst>
                          <a:ext uri="{FF2B5EF4-FFF2-40B4-BE49-F238E27FC236}">
                            <a16:creationId xmlns:a16="http://schemas.microsoft.com/office/drawing/2014/main" id="{3A7A00A4-2AF7-2D8A-F717-FEE80FBFC53F}"/>
                          </a:ext>
                        </a:extLst>
                      </p:cNvPr>
                      <p:cNvPicPr/>
                      <p:nvPr/>
                    </p:nvPicPr>
                    <p:blipFill>
                      <a:blip r:embed="rId17"/>
                      <a:stretch>
                        <a:fillRect/>
                      </a:stretch>
                    </p:blipFill>
                    <p:spPr>
                      <a:xfrm>
                        <a:off x="7077551" y="5644692"/>
                        <a:ext cx="863600" cy="279400"/>
                      </a:xfrm>
                      <a:prstGeom prst="rect">
                        <a:avLst/>
                      </a:prstGeom>
                    </p:spPr>
                  </p:pic>
                </p:oleObj>
              </mc:Fallback>
            </mc:AlternateContent>
          </a:graphicData>
        </a:graphic>
      </p:graphicFrame>
      <p:graphicFrame>
        <p:nvGraphicFramePr>
          <p:cNvPr id="7" name="Objekt 6">
            <a:extLst>
              <a:ext uri="{FF2B5EF4-FFF2-40B4-BE49-F238E27FC236}">
                <a16:creationId xmlns:a16="http://schemas.microsoft.com/office/drawing/2014/main" id="{3D68331A-9FCA-F78B-AD94-3C5DFBB43116}"/>
              </a:ext>
            </a:extLst>
          </p:cNvPr>
          <p:cNvGraphicFramePr>
            <a:graphicFrameLocks noChangeAspect="1"/>
          </p:cNvGraphicFramePr>
          <p:nvPr>
            <p:extLst>
              <p:ext uri="{D42A27DB-BD31-4B8C-83A1-F6EECF244321}">
                <p14:modId xmlns:p14="http://schemas.microsoft.com/office/powerpoint/2010/main" val="333756549"/>
              </p:ext>
            </p:extLst>
          </p:nvPr>
        </p:nvGraphicFramePr>
        <p:xfrm>
          <a:off x="8133867" y="5631533"/>
          <a:ext cx="698500" cy="292100"/>
        </p:xfrm>
        <a:graphic>
          <a:graphicData uri="http://schemas.openxmlformats.org/presentationml/2006/ole">
            <mc:AlternateContent xmlns:mc="http://schemas.openxmlformats.org/markup-compatibility/2006">
              <mc:Choice xmlns:v="urn:schemas-microsoft-com:vml" Requires="v">
                <p:oleObj spid="_x0000_s7174" name="Equation" r:id="rId18" imgW="698400" imgH="291960" progId="Equation.DSMT4">
                  <p:embed/>
                </p:oleObj>
              </mc:Choice>
              <mc:Fallback>
                <p:oleObj name="Equation" r:id="rId18" imgW="698400" imgH="291960" progId="Equation.DSMT4">
                  <p:embed/>
                  <p:pic>
                    <p:nvPicPr>
                      <p:cNvPr id="7" name="Objekt 6">
                        <a:extLst>
                          <a:ext uri="{FF2B5EF4-FFF2-40B4-BE49-F238E27FC236}">
                            <a16:creationId xmlns:a16="http://schemas.microsoft.com/office/drawing/2014/main" id="{3D68331A-9FCA-F78B-AD94-3C5DFBB43116}"/>
                          </a:ext>
                        </a:extLst>
                      </p:cNvPr>
                      <p:cNvPicPr/>
                      <p:nvPr/>
                    </p:nvPicPr>
                    <p:blipFill>
                      <a:blip r:embed="rId19"/>
                      <a:stretch>
                        <a:fillRect/>
                      </a:stretch>
                    </p:blipFill>
                    <p:spPr>
                      <a:xfrm>
                        <a:off x="8133867" y="5631533"/>
                        <a:ext cx="698500" cy="292100"/>
                      </a:xfrm>
                      <a:prstGeom prst="rect">
                        <a:avLst/>
                      </a:prstGeom>
                    </p:spPr>
                  </p:pic>
                </p:oleObj>
              </mc:Fallback>
            </mc:AlternateContent>
          </a:graphicData>
        </a:graphic>
      </p:graphicFrame>
      <p:sp>
        <p:nvSpPr>
          <p:cNvPr id="11" name="Textfeld 10">
            <a:extLst>
              <a:ext uri="{FF2B5EF4-FFF2-40B4-BE49-F238E27FC236}">
                <a16:creationId xmlns:a16="http://schemas.microsoft.com/office/drawing/2014/main" id="{5E920591-03F8-2CFE-B682-397CD65643B2}"/>
              </a:ext>
            </a:extLst>
          </p:cNvPr>
          <p:cNvSpPr txBox="1"/>
          <p:nvPr/>
        </p:nvSpPr>
        <p:spPr>
          <a:xfrm>
            <a:off x="7844925" y="5545794"/>
            <a:ext cx="269626" cy="461665"/>
          </a:xfrm>
          <a:prstGeom prst="rect">
            <a:avLst/>
          </a:prstGeom>
          <a:noFill/>
        </p:spPr>
        <p:txBody>
          <a:bodyPr wrap="none" rtlCol="0">
            <a:spAutoFit/>
          </a:bodyPr>
          <a:lstStyle/>
          <a:p>
            <a:r>
              <a:rPr lang="de-DE" sz="2400">
                <a:latin typeface="Arial" panose="020B0604020202020204" pitchFamily="34" charset="0"/>
                <a:cs typeface="Arial" panose="020B0604020202020204" pitchFamily="34" charset="0"/>
              </a:rPr>
              <a:t>;</a:t>
            </a:r>
            <a:endParaRPr lang="de-DE" sz="2400" dirty="0">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E8FF606A-42F8-4648-A7E3-383E6B5C153C}"/>
              </a:ext>
            </a:extLst>
          </p:cNvPr>
          <p:cNvSpPr txBox="1"/>
          <p:nvPr/>
        </p:nvSpPr>
        <p:spPr>
          <a:xfrm>
            <a:off x="8879401" y="5545317"/>
            <a:ext cx="2967317" cy="830997"/>
          </a:xfrm>
          <a:prstGeom prst="rect">
            <a:avLst/>
          </a:prstGeom>
          <a:noFill/>
        </p:spPr>
        <p:txBody>
          <a:bodyPr wrap="square" rtlCol="0">
            <a:spAutoFit/>
          </a:bodyPr>
          <a:lstStyle/>
          <a:p>
            <a:r>
              <a:rPr lang="de-DE" sz="2400">
                <a:latin typeface="Arial" panose="020B0604020202020204" pitchFamily="34" charset="0"/>
                <a:cs typeface="Arial" panose="020B0604020202020204" pitchFamily="34" charset="0"/>
              </a:rPr>
              <a:t>(einfache Polstellen, also mit VZW)</a:t>
            </a:r>
            <a:endParaRPr lang="de-DE" sz="2400" dirty="0">
              <a:latin typeface="Arial" panose="020B0604020202020204" pitchFamily="34" charset="0"/>
              <a:cs typeface="Arial" panose="020B0604020202020204" pitchFamily="34" charset="0"/>
            </a:endParaRPr>
          </a:p>
        </p:txBody>
      </p:sp>
      <p:grpSp>
        <p:nvGrpSpPr>
          <p:cNvPr id="14" name="Gruppieren 13">
            <a:extLst>
              <a:ext uri="{FF2B5EF4-FFF2-40B4-BE49-F238E27FC236}">
                <a16:creationId xmlns:a16="http://schemas.microsoft.com/office/drawing/2014/main" id="{4C06D998-2179-962B-06D7-1A8260AC53C1}"/>
              </a:ext>
            </a:extLst>
          </p:cNvPr>
          <p:cNvGrpSpPr/>
          <p:nvPr/>
        </p:nvGrpSpPr>
        <p:grpSpPr>
          <a:xfrm>
            <a:off x="133200" y="1332989"/>
            <a:ext cx="5797700" cy="1422911"/>
            <a:chOff x="211471" y="1332989"/>
            <a:chExt cx="5797700" cy="1422911"/>
          </a:xfrm>
        </p:grpSpPr>
        <p:sp>
          <p:nvSpPr>
            <p:cNvPr id="15" name="Textfeld 14">
              <a:extLst>
                <a:ext uri="{FF2B5EF4-FFF2-40B4-BE49-F238E27FC236}">
                  <a16:creationId xmlns:a16="http://schemas.microsoft.com/office/drawing/2014/main" id="{9860EE01-7F80-1DFB-1D44-31C833614FB8}"/>
                </a:ext>
              </a:extLst>
            </p:cNvPr>
            <p:cNvSpPr txBox="1"/>
            <p:nvPr/>
          </p:nvSpPr>
          <p:spPr>
            <a:xfrm>
              <a:off x="211471" y="1332989"/>
              <a:ext cx="5272518" cy="1261884"/>
            </a:xfrm>
            <a:prstGeom prst="rect">
              <a:avLst/>
            </a:prstGeom>
            <a:noFill/>
          </p:spPr>
          <p:txBody>
            <a:bodyPr wrap="square" lIns="0" tIns="0" rIns="0" bIns="0" rtlCol="0">
              <a:spAutoFit/>
            </a:bodyPr>
            <a:lstStyle/>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 </a:t>
              </a:r>
            </a:p>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doppelte Nullstelle </a:t>
              </a:r>
              <a:r>
                <a:rPr lang="de-DE" sz="2400">
                  <a:solidFill>
                    <a:srgbClr val="FF0000"/>
                  </a:solidFill>
                  <a:latin typeface="Arial" panose="020B0604020202020204" pitchFamily="34" charset="0"/>
                  <a:cs typeface="Arial" panose="020B0604020202020204" pitchFamily="34" charset="0"/>
                </a:rPr>
                <a:t>x = 2</a:t>
              </a:r>
              <a:r>
                <a:rPr lang="de-DE" sz="2400">
                  <a:latin typeface="Arial" panose="020B0604020202020204" pitchFamily="34" charset="0"/>
                  <a:cs typeface="Arial" panose="020B0604020202020204" pitchFamily="34" charset="0"/>
                </a:rPr>
                <a:t> (ohne VZW)</a:t>
              </a:r>
            </a:p>
            <a:p>
              <a:pPr marL="180000" indent="-180000">
                <a:spcAft>
                  <a:spcPts val="600"/>
                </a:spcAft>
                <a:buFont typeface="Arial" panose="020B0604020202020204" pitchFamily="34" charset="0"/>
                <a:buChar char="•"/>
              </a:pPr>
              <a:r>
                <a:rPr lang="de-DE" sz="2400">
                  <a:latin typeface="Arial" panose="020B0604020202020204" pitchFamily="34" charset="0"/>
                  <a:cs typeface="Arial" panose="020B0604020202020204" pitchFamily="34" charset="0"/>
                </a:rPr>
                <a:t>Schnittpunkt mit der y-Achse:</a:t>
              </a:r>
            </a:p>
          </p:txBody>
        </p:sp>
        <p:graphicFrame>
          <p:nvGraphicFramePr>
            <p:cNvPr id="16" name="Objekt 15">
              <a:extLst>
                <a:ext uri="{FF2B5EF4-FFF2-40B4-BE49-F238E27FC236}">
                  <a16:creationId xmlns:a16="http://schemas.microsoft.com/office/drawing/2014/main" id="{ACE2961E-0473-4226-AAF3-C53D65B9FEA5}"/>
                </a:ext>
              </a:extLst>
            </p:cNvPr>
            <p:cNvGraphicFramePr>
              <a:graphicFrameLocks noChangeAspect="1"/>
            </p:cNvGraphicFramePr>
            <p:nvPr>
              <p:extLst>
                <p:ext uri="{D42A27DB-BD31-4B8C-83A1-F6EECF244321}">
                  <p14:modId xmlns:p14="http://schemas.microsoft.com/office/powerpoint/2010/main" val="2055215180"/>
                </p:ext>
              </p:extLst>
            </p:nvPr>
          </p:nvGraphicFramePr>
          <p:xfrm>
            <a:off x="382775" y="1336581"/>
            <a:ext cx="1793574" cy="431800"/>
          </p:xfrm>
          <a:graphic>
            <a:graphicData uri="http://schemas.openxmlformats.org/presentationml/2006/ole">
              <mc:AlternateContent xmlns:mc="http://schemas.openxmlformats.org/markup-compatibility/2006">
                <mc:Choice xmlns:v="urn:schemas-microsoft-com:vml" Requires="v">
                  <p:oleObj spid="_x0000_s7175" name="Equation" r:id="rId20" imgW="1891581" imgH="431295" progId="Equation.DSMT4">
                    <p:embed/>
                  </p:oleObj>
                </mc:Choice>
                <mc:Fallback>
                  <p:oleObj name="Equation" r:id="rId20" imgW="1891581" imgH="431295" progId="Equation.DSMT4">
                    <p:embed/>
                    <p:pic>
                      <p:nvPicPr>
                        <p:cNvPr id="16" name="Objekt 15">
                          <a:extLst>
                            <a:ext uri="{FF2B5EF4-FFF2-40B4-BE49-F238E27FC236}">
                              <a16:creationId xmlns:a16="http://schemas.microsoft.com/office/drawing/2014/main" id="{ACE2961E-0473-4226-AAF3-C53D65B9FEA5}"/>
                            </a:ext>
                          </a:extLst>
                        </p:cNvPr>
                        <p:cNvPicPr/>
                        <p:nvPr/>
                      </p:nvPicPr>
                      <p:blipFill>
                        <a:blip r:embed="rId21"/>
                        <a:stretch>
                          <a:fillRect/>
                        </a:stretch>
                      </p:blipFill>
                      <p:spPr>
                        <a:xfrm>
                          <a:off x="382775" y="1336581"/>
                          <a:ext cx="1793574" cy="431800"/>
                        </a:xfrm>
                        <a:prstGeom prst="rect">
                          <a:avLst/>
                        </a:prstGeom>
                      </p:spPr>
                    </p:pic>
                  </p:oleObj>
                </mc:Fallback>
              </mc:AlternateContent>
            </a:graphicData>
          </a:graphic>
        </p:graphicFrame>
        <p:graphicFrame>
          <p:nvGraphicFramePr>
            <p:cNvPr id="17" name="Objekt 16">
              <a:extLst>
                <a:ext uri="{FF2B5EF4-FFF2-40B4-BE49-F238E27FC236}">
                  <a16:creationId xmlns:a16="http://schemas.microsoft.com/office/drawing/2014/main" id="{1828A9DE-544D-1596-DD76-6579C7C5B1BB}"/>
                </a:ext>
              </a:extLst>
            </p:cNvPr>
            <p:cNvGraphicFramePr>
              <a:graphicFrameLocks noChangeAspect="1"/>
            </p:cNvGraphicFramePr>
            <p:nvPr>
              <p:extLst>
                <p:ext uri="{D42A27DB-BD31-4B8C-83A1-F6EECF244321}">
                  <p14:modId xmlns:p14="http://schemas.microsoft.com/office/powerpoint/2010/main" val="188664772"/>
                </p:ext>
              </p:extLst>
            </p:nvPr>
          </p:nvGraphicFramePr>
          <p:xfrm>
            <a:off x="4459771" y="2120900"/>
            <a:ext cx="1549400" cy="635000"/>
          </p:xfrm>
          <a:graphic>
            <a:graphicData uri="http://schemas.openxmlformats.org/presentationml/2006/ole">
              <mc:AlternateContent xmlns:mc="http://schemas.openxmlformats.org/markup-compatibility/2006">
                <mc:Choice xmlns:v="urn:schemas-microsoft-com:vml" Requires="v">
                  <p:oleObj spid="_x0000_s7176" name="Equation" r:id="rId22" imgW="1549080" imgH="634680" progId="Equation.DSMT4">
                    <p:embed/>
                  </p:oleObj>
                </mc:Choice>
                <mc:Fallback>
                  <p:oleObj name="Equation" r:id="rId22" imgW="1549080" imgH="634680" progId="Equation.DSMT4">
                    <p:embed/>
                    <p:pic>
                      <p:nvPicPr>
                        <p:cNvPr id="17" name="Objekt 16">
                          <a:extLst>
                            <a:ext uri="{FF2B5EF4-FFF2-40B4-BE49-F238E27FC236}">
                              <a16:creationId xmlns:a16="http://schemas.microsoft.com/office/drawing/2014/main" id="{1828A9DE-544D-1596-DD76-6579C7C5B1BB}"/>
                            </a:ext>
                          </a:extLst>
                        </p:cNvPr>
                        <p:cNvPicPr/>
                        <p:nvPr/>
                      </p:nvPicPr>
                      <p:blipFill>
                        <a:blip r:embed="rId23"/>
                        <a:stretch>
                          <a:fillRect/>
                        </a:stretch>
                      </p:blipFill>
                      <p:spPr>
                        <a:xfrm>
                          <a:off x="4459771" y="2120900"/>
                          <a:ext cx="1549400" cy="635000"/>
                        </a:xfrm>
                        <a:prstGeom prst="rect">
                          <a:avLst/>
                        </a:prstGeom>
                      </p:spPr>
                    </p:pic>
                  </p:oleObj>
                </mc:Fallback>
              </mc:AlternateContent>
            </a:graphicData>
          </a:graphic>
        </p:graphicFrame>
      </p:grpSp>
      <p:sp>
        <p:nvSpPr>
          <p:cNvPr id="3" name="Pfeil: nach rechts 2">
            <a:extLst>
              <a:ext uri="{FF2B5EF4-FFF2-40B4-BE49-F238E27FC236}">
                <a16:creationId xmlns:a16="http://schemas.microsoft.com/office/drawing/2014/main" id="{8D3ECF50-1CF7-4DA6-9EC9-D918DBE5B7ED}"/>
              </a:ext>
            </a:extLst>
          </p:cNvPr>
          <p:cNvSpPr/>
          <p:nvPr/>
        </p:nvSpPr>
        <p:spPr>
          <a:xfrm rot="799131">
            <a:off x="7395883" y="835447"/>
            <a:ext cx="2753247" cy="851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atin typeface="Cavolini" panose="03000502040302020204" pitchFamily="66" charset="0"/>
                <a:cs typeface="Cavolini" panose="03000502040302020204" pitchFamily="66" charset="0"/>
              </a:rPr>
              <a:t>faktorisierte </a:t>
            </a:r>
            <a:r>
              <a:rPr lang="de-DE" dirty="0">
                <a:latin typeface="Cavolini" panose="03000502040302020204" pitchFamily="66" charset="0"/>
                <a:cs typeface="Cavolini" panose="03000502040302020204" pitchFamily="66" charset="0"/>
              </a:rPr>
              <a:t>Form</a:t>
            </a:r>
          </a:p>
        </p:txBody>
      </p:sp>
    </p:spTree>
    <p:extLst>
      <p:ext uri="{BB962C8B-B14F-4D97-AF65-F5344CB8AC3E}">
        <p14:creationId xmlns:p14="http://schemas.microsoft.com/office/powerpoint/2010/main" val="227937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5" grpId="0" animBg="1"/>
      <p:bldP spid="9" grpId="0" animBg="1"/>
      <p:bldP spid="10" grpId="0" animBg="1"/>
      <p:bldP spid="11" grpId="0"/>
      <p:bldP spid="12" grpId="0"/>
      <p:bldP spid="3"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1036</Words>
  <Application>Microsoft Office PowerPoint</Application>
  <PresentationFormat>Breitbild</PresentationFormat>
  <Paragraphs>150</Paragraphs>
  <Slides>13</Slides>
  <Notes>12</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13</vt:i4>
      </vt:variant>
    </vt:vector>
  </HeadingPairs>
  <TitlesOfParts>
    <vt:vector size="22" baseType="lpstr">
      <vt:lpstr>Wingdings</vt:lpstr>
      <vt:lpstr>Calibri Light</vt:lpstr>
      <vt:lpstr>Arial</vt:lpstr>
      <vt:lpstr>Cambria Math</vt:lpstr>
      <vt:lpstr>Calibri</vt:lpstr>
      <vt:lpstr>Cavolini</vt:lpstr>
      <vt:lpstr>Times New Roman</vt:lpstr>
      <vt:lpstr>Office</vt:lpstr>
      <vt:lpstr>Equation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Schröder, Alexander</dc:creator>
  <cp:lastModifiedBy>Schröder, Alexander</cp:lastModifiedBy>
  <cp:revision>55</cp:revision>
  <dcterms:created xsi:type="dcterms:W3CDTF">2021-10-20T17:48:29Z</dcterms:created>
  <dcterms:modified xsi:type="dcterms:W3CDTF">2023-03-02T06:31:35Z</dcterms:modified>
</cp:coreProperties>
</file>