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29" r:id="rId3"/>
    <p:sldId id="330" r:id="rId4"/>
    <p:sldId id="346" r:id="rId5"/>
    <p:sldId id="331" r:id="rId6"/>
    <p:sldId id="328" r:id="rId7"/>
    <p:sldId id="308" r:id="rId8"/>
    <p:sldId id="332" r:id="rId9"/>
    <p:sldId id="260" r:id="rId10"/>
    <p:sldId id="297" r:id="rId11"/>
    <p:sldId id="293" r:id="rId12"/>
    <p:sldId id="298" r:id="rId13"/>
    <p:sldId id="333" r:id="rId14"/>
    <p:sldId id="303" r:id="rId15"/>
    <p:sldId id="314" r:id="rId16"/>
    <p:sldId id="294" r:id="rId17"/>
    <p:sldId id="299" r:id="rId18"/>
    <p:sldId id="295" r:id="rId19"/>
    <p:sldId id="334" r:id="rId20"/>
    <p:sldId id="335" r:id="rId21"/>
    <p:sldId id="315" r:id="rId22"/>
    <p:sldId id="347" r:id="rId23"/>
    <p:sldId id="338" r:id="rId24"/>
    <p:sldId id="336" r:id="rId25"/>
    <p:sldId id="317" r:id="rId26"/>
    <p:sldId id="324" r:id="rId27"/>
    <p:sldId id="341" r:id="rId28"/>
    <p:sldId id="325" r:id="rId29"/>
    <p:sldId id="342" r:id="rId30"/>
    <p:sldId id="326" r:id="rId31"/>
    <p:sldId id="343" r:id="rId32"/>
    <p:sldId id="344" r:id="rId33"/>
    <p:sldId id="345" r:id="rId34"/>
    <p:sldId id="318" r:id="rId35"/>
    <p:sldId id="282" r:id="rId36"/>
    <p:sldId id="284" r:id="rId37"/>
    <p:sldId id="321" r:id="rId38"/>
    <p:sldId id="323" r:id="rId39"/>
    <p:sldId id="296" r:id="rId40"/>
    <p:sldId id="302" r:id="rId41"/>
    <p:sldId id="304" r:id="rId42"/>
    <p:sldId id="348" r:id="rId43"/>
    <p:sldId id="349" r:id="rId44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62" autoAdjust="0"/>
  </p:normalViewPr>
  <p:slideViewPr>
    <p:cSldViewPr>
      <p:cViewPr>
        <p:scale>
          <a:sx n="90" d="100"/>
          <a:sy n="90" d="100"/>
        </p:scale>
        <p:origin x="-2348" y="9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39528-DA63-43CE-9429-BC5A867A8E98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6F73-C37D-4710-BD41-657A9AFAE46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94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90 </a:t>
            </a:r>
            <a:r>
              <a:rPr lang="de-DE" sz="1200" i="0" kern="1200" baseline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Minuten</a:t>
            </a: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548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191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200" dirty="0" smtClean="0">
                <a:latin typeface="Garamond" pitchFamily="18" charset="0"/>
              </a:rPr>
              <a:t>[…]: Die Passage </a:t>
            </a:r>
            <a:r>
              <a:rPr lang="la-Latn" sz="1200" dirty="0" smtClean="0">
                <a:latin typeface="Garamond" pitchFamily="18" charset="0"/>
              </a:rPr>
              <a:t>„</a:t>
            </a:r>
            <a:r>
              <a:rPr lang="la-Latn" sz="1200" i="1" dirty="0" smtClean="0">
                <a:latin typeface="Garamond" pitchFamily="18" charset="0"/>
              </a:rPr>
              <a:t>Si enim </a:t>
            </a:r>
            <a:r>
              <a:rPr lang="la-Latn" sz="1200" i="1" noProof="0" dirty="0" smtClean="0">
                <a:latin typeface="Garamond" pitchFamily="18" charset="0"/>
              </a:rPr>
              <a:t>illinc </a:t>
            </a:r>
            <a:r>
              <a:rPr lang="la-Latn" sz="1200" i="1" dirty="0" smtClean="0">
                <a:latin typeface="Garamond" pitchFamily="18" charset="0"/>
              </a:rPr>
              <a:t>emerserit, nullius supplicii crudelitas erit recusanda.</a:t>
            </a:r>
            <a:r>
              <a:rPr lang="de-DE" sz="1200" i="1" dirty="0" smtClean="0">
                <a:latin typeface="Garamond" pitchFamily="18" charset="0"/>
              </a:rPr>
              <a:t> </a:t>
            </a:r>
            <a:r>
              <a:rPr lang="de-DE" sz="1200" i="1" dirty="0" err="1" smtClean="0">
                <a:latin typeface="Garamond" pitchFamily="18" charset="0"/>
              </a:rPr>
              <a:t>Sed</a:t>
            </a:r>
            <a:r>
              <a:rPr lang="la-Latn" sz="1200" dirty="0" smtClean="0">
                <a:latin typeface="Garamond" pitchFamily="18" charset="0"/>
              </a:rPr>
              <a:t>“</a:t>
            </a:r>
            <a:r>
              <a:rPr lang="de-DE" sz="1200" baseline="0" dirty="0" smtClean="0">
                <a:latin typeface="Garamond" pitchFamily="18" charset="0"/>
              </a:rPr>
              <a:t> </a:t>
            </a:r>
            <a:r>
              <a:rPr lang="la-Latn" sz="1200" baseline="0" dirty="0" smtClean="0">
                <a:latin typeface="Garamond" pitchFamily="18" charset="0"/>
              </a:rPr>
              <a:t>wurde wegen de</a:t>
            </a:r>
            <a:r>
              <a:rPr lang="de-DE" sz="1200" baseline="0" dirty="0" smtClean="0">
                <a:latin typeface="Garamond" pitchFamily="18" charset="0"/>
              </a:rPr>
              <a:t>s hohen Kommentierungsbedarfs hier ausgelassen.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0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Z. 7: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Non est vobis res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Die Kommentarangabe ließe sich vereinfachen: „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vōbīs rēs est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ihr habt es zu tun“. Die obige allgemeinere Angabe ist jedoch mit Blick auf den Arbeitsauftrag für die Studierzeit sinnvoll, da in Cic.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4, 14a die Junktur „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maioribus vestris cum eo hoste res erat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“ auftritt, die mit der hier in § 12a bereits angewendeten Angabe zu bewältigen sein dürfte.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Z. 10: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quae … obruatur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Konjunktiv ist klärungsbedürftig</a:t>
            </a:r>
            <a:r>
              <a:rPr lang="de-DE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Hinweis: Übersetzung mit „sollen</a:t>
            </a:r>
            <a:r>
              <a:rPr lang="de-DE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“.</a:t>
            </a:r>
            <a:endParaRPr lang="la-Latn" sz="1200" kern="1200" cap="none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408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b) 12b-13a: Partnerarbeit; Text mit Kommentierung, Wörterbuch; ca. 15 Minuten;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anschließend Besprechung der Ergebnisse: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Schülervortrag;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ca. 10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276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527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de-DE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19</a:t>
            </a:r>
            <a:r>
              <a:rPr lang="la-Latn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/2</a:t>
            </a:r>
            <a:r>
              <a:rPr lang="de-DE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lang="la-Latn" sz="120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Es ist zu lesen: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vīctūrī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(&lt;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vīvere</a:t>
            </a:r>
            <a:r>
              <a:rPr lang="la-Latn" sz="120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), nicht </a:t>
            </a:r>
            <a:r>
              <a:rPr lang="la-Latn" sz="1200" i="1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victūrī</a:t>
            </a:r>
            <a:r>
              <a:rPr lang="la-Latn" sz="1200" i="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(&lt; </a:t>
            </a:r>
            <a:r>
              <a:rPr lang="la-Latn" sz="1200" i="1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vincere</a:t>
            </a:r>
            <a:r>
              <a:rPr lang="de-DE" sz="1200" i="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); </a:t>
            </a:r>
            <a:r>
              <a:rPr lang="de-DE" sz="1200" i="0" kern="1200" cap="none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Einbau der Längenzeichen oben im </a:t>
            </a:r>
            <a:r>
              <a:rPr lang="de-DE" sz="1200" i="0" kern="1200" cap="none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kern="1200" cap="small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915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071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490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2)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b) 12b-13a: Partnerarbeit; ca. 15 Minuten; Text mit Kommentierung, Wörterbuch;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anschließend Besprechung der Ergebnisse: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Schülervortrag;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ca. 10 Minuten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0819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Zentrale Aussagen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4, 11b-13a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Herausarbeiten und Belegen; Partnerarbeit; Text; 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ggf.  Zwischensicherung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712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Begrüßung;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Kurzvorstellung des Sitzungsprogramms;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Hinweis auf </a:t>
            </a:r>
            <a:r>
              <a:rPr lang="la-Latn" sz="120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mebis-Kurs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791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Zentrale Aussagen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4, 11b-13a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Herausarbeiten und Belegen; Partnerarbeit; Text; 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ggf.  Zwischensicherung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Zentrale Aussagen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4, 11b-13a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Herausarbeiten und Belegen; Partnerarbeit; Text; 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ggf.  Zwischensicherung</a:t>
            </a:r>
          </a:p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Zentrale Aussagen in </a:t>
            </a:r>
            <a:r>
              <a:rPr lang="la-Latn" sz="1200" u="sng" noProof="0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noProof="0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noProof="0" dirty="0">
                <a:latin typeface="Arial" pitchFamily="34" charset="0"/>
                <a:cs typeface="Arial" pitchFamily="34" charset="0"/>
              </a:rPr>
              <a:t> 4, 11b-13a:</a:t>
            </a:r>
            <a:r>
              <a:rPr lang="la-Latn" sz="1200" u="none" baseline="0" noProof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u="none" baseline="0" noProof="0" dirty="0">
                <a:latin typeface="Arial" pitchFamily="34" charset="0"/>
                <a:cs typeface="Arial" pitchFamily="34" charset="0"/>
              </a:rPr>
              <a:t>Arbeitsauftrag: </a:t>
            </a:r>
            <a:r>
              <a:rPr lang="la-Latn" sz="1200" noProof="0" dirty="0">
                <a:latin typeface="Arial" pitchFamily="34" charset="0"/>
                <a:cs typeface="Arial" pitchFamily="34" charset="0"/>
              </a:rPr>
              <a:t>Herausarbeiten und Belegen; Partnerarbeit; Text; 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noProof="0" dirty="0">
                <a:latin typeface="Arial" pitchFamily="34" charset="0"/>
                <a:cs typeface="Arial" pitchFamily="34" charset="0"/>
              </a:rPr>
              <a:t>ggf.  Zwischensicherung;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noProof="0" dirty="0">
                <a:latin typeface="Arial" pitchFamily="34" charset="0"/>
                <a:cs typeface="Arial" pitchFamily="34" charset="0"/>
              </a:rPr>
              <a:t>Vorläufige</a:t>
            </a:r>
            <a:r>
              <a:rPr lang="la-Latn" sz="1200" baseline="0" noProof="0" dirty="0">
                <a:latin typeface="Arial" pitchFamily="34" charset="0"/>
                <a:cs typeface="Arial" pitchFamily="34" charset="0"/>
              </a:rPr>
              <a:t> Bilanz:</a:t>
            </a:r>
            <a:endParaRPr lang="la-Latn" sz="1200" noProof="0" dirty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Fortsetzung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der 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Demontage/Destruktion/Diskreditierung des Antonius als Mensch durch seine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400" noProof="0" dirty="0">
                <a:latin typeface="Arial" pitchFamily="34" charset="0"/>
                <a:cs typeface="Arial" pitchFamily="34" charset="0"/>
              </a:rPr>
              <a:t>Dämonisierung („</a:t>
            </a:r>
            <a:r>
              <a:rPr lang="la-Latn" sz="1400" i="1" noProof="0" dirty="0">
                <a:latin typeface="Arial" pitchFamily="34" charset="0"/>
                <a:cs typeface="Arial" pitchFamily="34" charset="0"/>
              </a:rPr>
              <a:t>belua</a:t>
            </a:r>
            <a:r>
              <a:rPr lang="la-Latn" sz="1400" noProof="0" dirty="0">
                <a:latin typeface="Arial" pitchFamily="34" charset="0"/>
                <a:cs typeface="Arial" pitchFamily="34" charset="0"/>
              </a:rPr>
              <a:t>“)</a:t>
            </a:r>
            <a:r>
              <a:rPr lang="la-Latn" sz="1400" baseline="0" noProof="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Dazu: Appell an die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Einigkeit von Senat und Volk im Kampf gegen Antonius;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Bisherige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 Ergebnis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durch Betrachtung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der 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Gedankenführung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im Folgenden Untersuchung von Sprache und Stil</a:t>
            </a:r>
            <a:endParaRPr lang="la-Latn" sz="1400" kern="120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1059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Bisherige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 Ergebnis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durch Betrachtung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der 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Gedankenführung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im Folgenden Untersuchung von Sprache und Stil:</a:t>
            </a:r>
            <a:endParaRPr lang="de-DE" sz="1200" b="1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3.2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Gestaltungsmittel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4, 11b-13a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Erkennen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und Erklären der sprachlich-stilistischen</a:t>
            </a:r>
            <a:r>
              <a:rPr lang="de-DE" sz="1200" baseline="0" dirty="0">
                <a:latin typeface="Arial" pitchFamily="34" charset="0"/>
                <a:cs typeface="Arial" pitchFamily="34" charset="0"/>
              </a:rPr>
              <a:t> Gestaltungsmittel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; Partnerarbeit; Text;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ca. 10 Minuten;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anschließend Zusammenstellen der Ergebnisse;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Schülervortrag;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Tafel oder Dokumentenkamera;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ca. 10 Minuten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49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lvl="1" indent="-180975">
              <a:spcBef>
                <a:spcPct val="0"/>
              </a:spcBef>
              <a:buFont typeface="Courier New" pitchFamily="49" charset="0"/>
              <a:buNone/>
              <a:defRPr/>
            </a:pPr>
            <a:endParaRPr lang="la-Latn" sz="1400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rote Rahmen: lateinische Stellen mit Stilmitteln;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blaue Rahmen: Benennungen der Stilmittel;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Wortfeldbetrachtung entweder noch in den Arbeitsauftrag einbinden oder im Unterrichtsgespräch ergänzen: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gelbe Felder: Negativbegriffe </a:t>
            </a:r>
            <a:r>
              <a:rPr lang="de-DE" sz="1200" kern="1200" baseline="0" noProof="0" dirty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→ Antonius;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baseline="0" noProof="0" dirty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rosafarbene Felder: Positivbegriffe → Cicero / Bürger von Rom</a:t>
            </a:r>
            <a:endParaRPr lang="la-Latn" sz="1200" kern="120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9553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spcBef>
                <a:spcPct val="0"/>
              </a:spcBef>
              <a:buFont typeface="Courier New" pitchFamily="49" charset="0"/>
              <a:buNone/>
              <a:defRPr/>
            </a:pPr>
            <a:r>
              <a:rPr lang="de-DE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Hinweis: Nicht alle im</a:t>
            </a:r>
            <a:r>
              <a:rPr lang="de-DE" sz="14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EH formulierten Auswertungen der sprachlich-stilistischen Beobachtungen finden sich 1:1 in den graphischen Markierungen.</a:t>
            </a:r>
            <a:endParaRPr lang="la-Latn" sz="1400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684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r>
              <a:rPr lang="de-DE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Hinweis: Nicht alle im</a:t>
            </a:r>
            <a:r>
              <a:rPr lang="de-DE" sz="14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EH formulierten Auswertungen der sprachlich-stilistischen Beobachtungen finden sich 1:1 in den graphischen Markierungen</a:t>
            </a:r>
            <a:r>
              <a:rPr lang="de-DE" sz="14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521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1) 	Einstieg/Motivation: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Aktuelles Beispiel für Polemik in der politischen Meinungsbildung: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Lehrer-Schüler-Gespräch; ca. 5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036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r>
              <a:rPr lang="la-Latn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Hinweis: Nicht alle im</a:t>
            </a:r>
            <a:r>
              <a:rPr lang="la-Latn" sz="14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EH formulierten Auswertungen der sprachlich-stilistischen Beobachtungen finden sich 1:1 in den graphischen Markierungen.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lang="la-Latn" sz="1400" kern="1200" baseline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Die Negativbegriffe 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supplicium</a:t>
            </a: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cum supplicio ignominiaque perituri</a:t>
            </a: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, Z. 21) und 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crudelitas</a:t>
            </a: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crudelitatem mortis et dedecus</a:t>
            </a: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, Z. 24) sind bereits zuvor in dem hier ausgelassenen Satz in Cic. 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400" b="0" baseline="0" noProof="0" dirty="0" smtClean="0">
                <a:latin typeface="Arial" pitchFamily="34" charset="0"/>
                <a:cs typeface="Arial" pitchFamily="34" charset="0"/>
              </a:rPr>
              <a:t> 4, 12a (</a:t>
            </a:r>
            <a:r>
              <a:rPr lang="la-Latn" sz="1400" b="0" i="1" baseline="0" noProof="0" dirty="0" smtClean="0">
                <a:latin typeface="Arial" pitchFamily="34" charset="0"/>
                <a:cs typeface="Arial" pitchFamily="34" charset="0"/>
              </a:rPr>
              <a:t>supplicii crudelitas</a:t>
            </a:r>
            <a:r>
              <a:rPr lang="la-Latn" sz="1400" b="0" i="0" baseline="0" noProof="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1400" b="0" i="0" baseline="0" noProof="0" dirty="0" smtClean="0">
                <a:latin typeface="Arial" pitchFamily="34" charset="0"/>
                <a:cs typeface="Arial" pitchFamily="34" charset="0"/>
              </a:rPr>
              <a:t>vgl.</a:t>
            </a:r>
            <a:r>
              <a:rPr lang="la-Latn" sz="1400" b="0" i="0" baseline="0" noProof="0" dirty="0" smtClean="0">
                <a:latin typeface="Arial" pitchFamily="34" charset="0"/>
                <a:cs typeface="Arial" pitchFamily="34" charset="0"/>
              </a:rPr>
              <a:t> Folie 11, Kommentarteil) verwendet worden.</a:t>
            </a:r>
            <a:endParaRPr lang="la-Latn" sz="1400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3)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Zentrale Aussagen in </a:t>
            </a:r>
            <a:r>
              <a:rPr lang="la-Latn" sz="1200" u="sng" noProof="0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noProof="0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noProof="0" dirty="0">
                <a:latin typeface="Arial" pitchFamily="34" charset="0"/>
                <a:cs typeface="Arial" pitchFamily="34" charset="0"/>
              </a:rPr>
              <a:t> 4, 11b-13a:</a:t>
            </a:r>
            <a:r>
              <a:rPr lang="la-Latn" sz="1200" u="none" baseline="0" noProof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noProof="0" dirty="0">
                <a:latin typeface="Arial" pitchFamily="34" charset="0"/>
                <a:cs typeface="Arial" pitchFamily="34" charset="0"/>
              </a:rPr>
              <a:t>Vorläufige</a:t>
            </a:r>
            <a:r>
              <a:rPr lang="la-Latn" sz="1200" baseline="0" noProof="0" dirty="0">
                <a:latin typeface="Arial" pitchFamily="34" charset="0"/>
                <a:cs typeface="Arial" pitchFamily="34" charset="0"/>
              </a:rPr>
              <a:t> Bilanz durch Betrachtung der Gedankenführung:</a:t>
            </a:r>
            <a:endParaRPr lang="la-Latn" sz="1200" noProof="0" dirty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Fortsetzung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der 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Demontage/Destruktion/Diskreditierung des Antonius als Mensch durch seine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400" noProof="0" dirty="0">
                <a:latin typeface="Arial" pitchFamily="34" charset="0"/>
                <a:cs typeface="Arial" pitchFamily="34" charset="0"/>
              </a:rPr>
              <a:t>Dämonisierung („</a:t>
            </a:r>
            <a:r>
              <a:rPr lang="la-Latn" sz="1400" i="1" noProof="0" dirty="0">
                <a:latin typeface="Arial" pitchFamily="34" charset="0"/>
                <a:cs typeface="Arial" pitchFamily="34" charset="0"/>
              </a:rPr>
              <a:t>belua</a:t>
            </a:r>
            <a:r>
              <a:rPr lang="la-Latn" sz="1400" noProof="0" dirty="0">
                <a:latin typeface="Arial" pitchFamily="34" charset="0"/>
                <a:cs typeface="Arial" pitchFamily="34" charset="0"/>
              </a:rPr>
              <a:t>“)</a:t>
            </a:r>
            <a:r>
              <a:rPr lang="la-Latn" sz="1400" baseline="0" noProof="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Dazu: Appell an die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Einigkeit von Senat und Volk im Kampf gegen Antonius;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3.2</a:t>
            </a:r>
            <a:r>
              <a:rPr lang="la-Latn" sz="14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Gestaltungsmerkmale</a:t>
            </a:r>
            <a:r>
              <a:rPr lang="la-Latn" sz="1400" kern="120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in </a:t>
            </a:r>
            <a:r>
              <a:rPr lang="la-Latn" sz="1400" u="sng" noProof="0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400" i="1" u="sng" noProof="0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400" u="sng" noProof="0" dirty="0">
                <a:latin typeface="Arial" pitchFamily="34" charset="0"/>
                <a:cs typeface="Arial" pitchFamily="34" charset="0"/>
              </a:rPr>
              <a:t> 4, 11b-13a:</a:t>
            </a:r>
            <a:r>
              <a:rPr lang="la-Latn" sz="1400" u="none" baseline="0" noProof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Asyndeta / Trikola / Klimaktes / Metapher / Antithesen → Polarisierung: „Bestie“ Antonius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vs.</a:t>
            </a: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friedliebende Quiriten; Untergang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vs.</a:t>
            </a: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Leben; Schande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vs.</a:t>
            </a: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virtus</a:t>
            </a: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i="1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cum</a:t>
            </a:r>
            <a:r>
              <a:rPr lang="la-Latn" sz="140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-Anaphern und Assonanzen / Appelle / Exclamatio / Parallelismus </a:t>
            </a:r>
            <a:r>
              <a:rPr lang="la-Latn" sz="140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→ Beeinflussung/</a:t>
            </a:r>
            <a:r>
              <a:rPr lang="la-Latn" sz="140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Suggestion/Manipulation der Hörer mit dem Ziel der Mobilisierung aller Kräfte gegen Antonius;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400" i="0" u="none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i="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Invektive (im Sinne einer öffentlichen Herabsetzung einer Persönlichkeit) als Mittel der politischen Auseinandersetzung;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i="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Antonius </a:t>
            </a:r>
            <a:r>
              <a:rPr lang="la-Latn" sz="1400" i="0" u="none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erscheint</a:t>
            </a:r>
            <a:r>
              <a:rPr lang="de-DE" sz="1400" i="0" u="none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als</a:t>
            </a:r>
            <a:r>
              <a:rPr lang="la-Latn" sz="1400" i="0" u="none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400" i="1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hostis</a:t>
            </a:r>
            <a:r>
              <a:rPr lang="la-Latn" sz="1400" i="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und </a:t>
            </a:r>
            <a:r>
              <a:rPr lang="la-Latn" sz="1400" i="1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bestia</a:t>
            </a:r>
            <a:r>
              <a:rPr lang="la-Latn" sz="1400" i="0" u="none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hat keine menschlichen und römischen Züge mehr.</a:t>
            </a:r>
            <a:endParaRPr lang="la-Latn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Reflexion: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Bewertung des Vorgehens Ciceros aus ethischer Perspektive; vgl. „Hassreden“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Maßstäbe einer politischen Auseinandersetzung?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068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Auswertung / Reflexion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Antonius </a:t>
            </a:r>
            <a:r>
              <a:rPr lang="de-DE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erscheint als</a:t>
            </a: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hostis</a:t>
            </a: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und </a:t>
            </a:r>
            <a:r>
              <a:rPr lang="la-Latn" sz="140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bestia</a:t>
            </a: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hat keine menschlichen und römischen Züge mehr</a:t>
            </a:r>
            <a:r>
              <a:rPr lang="de-DE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Invektive (im Sinne einer öffentlichen Herabsetzung einer Persönlichkeit) als Mittel der politischen Auseinandersetzung;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Reflexion: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Bewertung des Vorgehens Ciceros aus ethischer Perspektive; vgl. „Hassreden“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Maßstäbe einer politischen Auseinandersetzung?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0593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Aktualisierung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Cic., </a:t>
            </a:r>
            <a:r>
              <a:rPr lang="la-Latn" sz="1200" i="1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 und aktuelle Formen politischer Meinungsbildung (Rückgriff auf den Einstieg)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Vergleichen;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Schülervortrag;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mit Visualisierung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ca. </a:t>
            </a:r>
            <a:r>
              <a:rPr lang="de-DE" sz="120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8</a:t>
            </a:r>
            <a:r>
              <a:rPr lang="la-Latn" sz="120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Minuten</a:t>
            </a:r>
            <a:endParaRPr lang="de-DE" sz="1200" i="0" kern="1200" baseline="0" noProof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057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527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5) </a:t>
            </a:r>
            <a:r>
              <a:rPr lang="de-DE" sz="1200" b="1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Arbeitsaufträge </a:t>
            </a: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für die Studierzeit: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Lehrervortrag; ggf. mit Visualisierung;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Hinweis auf mebis-Raum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und Rückkopplung mit Lehrkraft; ca. </a:t>
            </a:r>
            <a:r>
              <a:rPr lang="de-DE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8780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a-Latn" baseline="0" noProof="0" dirty="0"/>
              <a:t>Ggf. Informationen zum </a:t>
            </a:r>
            <a:r>
              <a:rPr lang="de-DE" baseline="0" noProof="0" dirty="0"/>
              <a:t>m</a:t>
            </a:r>
            <a:r>
              <a:rPr lang="la-Latn" baseline="0" noProof="0" dirty="0"/>
              <a:t>ebis-Kurs / Zugang, Anmeldeschlüssel etc</a:t>
            </a:r>
            <a:r>
              <a:rPr lang="la-Latn" baseline="0" noProof="0" dirty="0" smtClean="0"/>
              <a:t>.</a:t>
            </a:r>
            <a:endParaRPr lang="de-DE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0898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a-Latn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6643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6549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01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1) 	Einstieg/Motivation: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Aktuelles Beispiel für Polemik in der politischen Meinungsbildung: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Lehrer-Schüler-Gespräch; ca. 5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1921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lvl="1" indent="-180975">
              <a:spcBef>
                <a:spcPct val="0"/>
              </a:spcBef>
              <a:buFont typeface="Courier New" pitchFamily="49" charset="0"/>
              <a:buNone/>
              <a:defRPr/>
            </a:pPr>
            <a:endParaRPr lang="de-DE" sz="140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61950" lvl="1" indent="-180975">
              <a:spcBef>
                <a:spcPct val="0"/>
              </a:spcBef>
              <a:buFont typeface="Courier New" pitchFamily="49" charset="0"/>
              <a:buNone/>
              <a:defRPr/>
            </a:pPr>
            <a:endParaRPr lang="la-Latn" sz="1400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90 Minuten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968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2)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Zuvor: </a:t>
            </a:r>
            <a:r>
              <a:rPr lang="la-Latn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Literaturgeschichtliche 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und inhaltliche Einführung: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knapper </a:t>
            </a:r>
            <a:r>
              <a:rPr lang="la-Latn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Lehrervortrag; 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mit </a:t>
            </a:r>
            <a:r>
              <a:rPr lang="la-Latn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Visualisierung</a:t>
            </a:r>
            <a:r>
              <a:rPr lang="de-DE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(s. folgende Folie)</a:t>
            </a: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88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2)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Literaturgeschichtliche und inhaltliche Einführung: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knapper Lehrervortrag; ggf. mit </a:t>
            </a:r>
            <a:r>
              <a:rPr lang="la-Latn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Visualisierung</a:t>
            </a:r>
            <a:r>
              <a:rPr lang="de-DE" sz="120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ca. 5 Minuten</a:t>
            </a: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79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2)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</a:t>
            </a:r>
            <a:r>
              <a:rPr lang="la-Latn" sz="120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11b-13a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03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2)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4, 11b-13a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a) 11b-12a: Lehrer-Schüler-Gespräch; Text mit Kommentierung; ca. 15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72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06FC-85A5-4C13-8364-E82976E95AD0}" type="datetimeFigureOut">
              <a:rPr lang="de-DE" smtClean="0"/>
              <a:pPr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3503" y="5508104"/>
            <a:ext cx="6010994" cy="1152128"/>
          </a:xfrm>
        </p:spPr>
        <p:txBody>
          <a:bodyPr>
            <a:norm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1. </a:t>
            </a:r>
            <a:r>
              <a:rPr lang="de-DE" smtClean="0">
                <a:latin typeface="Arial" pitchFamily="34" charset="0"/>
                <a:cs typeface="Arial" pitchFamily="34" charset="0"/>
              </a:rPr>
              <a:t>Seminarsitzung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26722" y="1043608"/>
            <a:ext cx="500455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ndividuelle 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ernzeit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erkürzung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Latein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10. Jgst.</a:t>
            </a:r>
            <a:endParaRPr lang="la-Latn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4, 11b]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339752"/>
            <a:ext cx="6858000" cy="76328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Non e</a:t>
            </a:r>
            <a:r>
              <a:rPr lang="la-Latn" sz="2400" dirty="0">
                <a:latin typeface="Garamond" pitchFamily="18" charset="0"/>
              </a:rPr>
              <a:t>st vobis, Quirites, cum eo hoste certamen,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quo aliqua pacis condicio esse possit.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AutoNum type="arabicPlain" startAt="3"/>
            </a:pPr>
            <a:r>
              <a:rPr lang="la-Latn" sz="2400" dirty="0">
                <a:latin typeface="Garamond" pitchFamily="18" charset="0"/>
              </a:rPr>
              <a:t>Neque enim ille servitutem vestram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ut antea,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sed iam iratus sanguinem concupiscit.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5"/>
            </a:pPr>
            <a:r>
              <a:rPr lang="la-Latn" sz="2400" dirty="0">
                <a:latin typeface="Garamond" pitchFamily="18" charset="0"/>
              </a:rPr>
              <a:t>Nullus ei ludus videtur esse iucundior quam cruor,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quam caedes, quam ante oculos trucidatio civium.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Aus Ciceros „</a:t>
            </a:r>
            <a:r>
              <a:rPr lang="la-Latn" sz="28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endParaRPr kumimoji="0" lang="la-Latn" sz="2800" b="0" i="0" u="sng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188640" y="1763688"/>
            <a:ext cx="3240360" cy="504056"/>
          </a:xfrm>
          <a:prstGeom prst="borderCallout1">
            <a:avLst>
              <a:gd name="adj1" fmla="val 101881"/>
              <a:gd name="adj2" fmla="val 51182"/>
              <a:gd name="adj3" fmla="val 132880"/>
              <a:gd name="adj4" fmla="val 76869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Quirītēs,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 Pl.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Quiriten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(Bürger von Rom)</a:t>
            </a:r>
            <a:endParaRPr lang="de-DE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gende mit Linie 1 9"/>
          <p:cNvSpPr/>
          <p:nvPr/>
        </p:nvSpPr>
        <p:spPr>
          <a:xfrm>
            <a:off x="4149080" y="1763688"/>
            <a:ext cx="2520280" cy="504056"/>
          </a:xfrm>
          <a:prstGeom prst="borderCallout1">
            <a:avLst>
              <a:gd name="adj1" fmla="val 98458"/>
              <a:gd name="adj2" fmla="val 49761"/>
              <a:gd name="adj3" fmla="val 139452"/>
              <a:gd name="adj4" fmla="val 49869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certāmen,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inis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Wettkampf, Kampf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egende mit Linie 1 10"/>
          <p:cNvSpPr/>
          <p:nvPr/>
        </p:nvSpPr>
        <p:spPr>
          <a:xfrm>
            <a:off x="2852936" y="3851920"/>
            <a:ext cx="3816424" cy="504056"/>
          </a:xfrm>
          <a:prstGeom prst="borderCallout1">
            <a:avLst>
              <a:gd name="adj1" fmla="val 100567"/>
              <a:gd name="adj2" fmla="val 50676"/>
              <a:gd name="adj3" fmla="val 131014"/>
              <a:gd name="adj4" fmla="val 355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concupīscere,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concupīvī: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begehren; wünschen, verlangen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116632" y="5148064"/>
            <a:ext cx="2115616" cy="288032"/>
          </a:xfrm>
          <a:prstGeom prst="borderCallout1">
            <a:avLst>
              <a:gd name="adj1" fmla="val 102888"/>
              <a:gd name="adj2" fmla="val 50471"/>
              <a:gd name="adj3" fmla="val 142109"/>
              <a:gd name="adj4" fmla="val 7618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lūdus,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ī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Spiel 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4149080" y="5148064"/>
            <a:ext cx="2520280" cy="288032"/>
          </a:xfrm>
          <a:prstGeom prst="borderCallout1">
            <a:avLst>
              <a:gd name="adj1" fmla="val 102677"/>
              <a:gd name="adj2" fmla="val 100809"/>
              <a:gd name="adj3" fmla="val 149155"/>
              <a:gd name="adj4" fmla="val 76869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cruor,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cruōris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m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Blut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2636912" y="5940152"/>
            <a:ext cx="4032448" cy="504056"/>
          </a:xfrm>
          <a:prstGeom prst="borderCallout1">
            <a:avLst>
              <a:gd name="adj1" fmla="val 103942"/>
              <a:gd name="adj2" fmla="val 50184"/>
              <a:gd name="adj3" fmla="val 128483"/>
              <a:gd name="adj4" fmla="val 5208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trucīdātiō,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iōnis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das Abschlachten, Niedermetzeln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15" name="Ellipse 14"/>
          <p:cNvSpPr/>
          <p:nvPr/>
        </p:nvSpPr>
        <p:spPr>
          <a:xfrm>
            <a:off x="1412776" y="2411760"/>
            <a:ext cx="792088" cy="360040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48680" y="2699792"/>
            <a:ext cx="2448272" cy="28803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Dativ des Besitzers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1916832" y="3347864"/>
            <a:ext cx="19442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 flipV="1">
            <a:off x="1916832" y="3203848"/>
            <a:ext cx="8384" cy="152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3861048" y="3203848"/>
            <a:ext cx="8384" cy="152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egende mit Linie 1 35"/>
          <p:cNvSpPr/>
          <p:nvPr/>
        </p:nvSpPr>
        <p:spPr>
          <a:xfrm>
            <a:off x="620688" y="3851920"/>
            <a:ext cx="1728192" cy="504056"/>
          </a:xfrm>
          <a:prstGeom prst="borderCallout1">
            <a:avLst>
              <a:gd name="adj1" fmla="val 129519"/>
              <a:gd name="adj2" fmla="val 54234"/>
              <a:gd name="adj3" fmla="val 101503"/>
              <a:gd name="adj4" fmla="val 5105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īrātus,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a, um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zornig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511152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7	</a:t>
            </a:r>
            <a:r>
              <a:rPr lang="la-Latn" sz="2400" dirty="0">
                <a:latin typeface="Garamond" pitchFamily="18" charset="0"/>
              </a:rPr>
              <a:t>Non est vobis res, Quirites,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scelerato homine ac nefario,</a:t>
            </a:r>
            <a:endParaRPr lang="la-Latn" sz="2400" dirty="0">
              <a:latin typeface="Century Gothic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cum immani taetraque belua,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quae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quoniam in foveam incidit, obruatur</a:t>
            </a:r>
            <a:r>
              <a:rPr lang="la-Latn" sz="2400" dirty="0" smtClean="0">
                <a:latin typeface="Garamond" pitchFamily="18" charset="0"/>
              </a:rPr>
              <a:t>.</a:t>
            </a:r>
            <a:endParaRPr lang="de-DE" sz="2400" dirty="0" smtClean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	[…]</a:t>
            </a:r>
            <a:endParaRPr lang="la-Latn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11	T</a:t>
            </a:r>
            <a:r>
              <a:rPr lang="la-Latn" sz="2400" dirty="0" smtClean="0">
                <a:latin typeface="Garamond" pitchFamily="18" charset="0"/>
              </a:rPr>
              <a:t>enetur</a:t>
            </a:r>
            <a:r>
              <a:rPr lang="la-Latn" sz="2400" dirty="0">
                <a:latin typeface="Garamond" pitchFamily="18" charset="0"/>
              </a:rPr>
              <a:t>, premitur, urgetur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nunc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 copiis, quas iam habemus,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mox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is, quas paucis diebus novi consules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comparabunt.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28800" y="539552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12a]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511152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7	</a:t>
            </a:r>
            <a:r>
              <a:rPr lang="la-Latn" sz="2400" dirty="0">
                <a:latin typeface="Garamond" pitchFamily="18" charset="0"/>
              </a:rPr>
              <a:t>Non est vobis res, Quirites,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scelerato homine ac nefario,</a:t>
            </a:r>
            <a:endParaRPr lang="la-Latn" sz="2400" dirty="0">
              <a:latin typeface="Century Gothic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9	</a:t>
            </a:r>
            <a:r>
              <a:rPr lang="la-Latn" sz="2400" dirty="0">
                <a:latin typeface="Garamond" pitchFamily="18" charset="0"/>
              </a:rPr>
              <a:t>sed cum immani taetraque belua,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quae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quoniam in foveam incidit, obruatur</a:t>
            </a:r>
            <a:r>
              <a:rPr lang="la-Latn" sz="2400" dirty="0" smtClean="0">
                <a:latin typeface="Garamond" pitchFamily="18" charset="0"/>
              </a:rPr>
              <a:t>.</a:t>
            </a:r>
            <a:endParaRPr lang="la-Latn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r>
              <a:rPr lang="de-DE" sz="2400" dirty="0" smtClean="0">
                <a:latin typeface="Garamond" pitchFamily="18" charset="0"/>
              </a:rPr>
              <a:t>[…]</a:t>
            </a:r>
            <a:endParaRPr lang="la-Latn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2400" dirty="0" smtClean="0">
                <a:latin typeface="Garamond" pitchFamily="18" charset="0"/>
              </a:rPr>
              <a:t>11	T</a:t>
            </a:r>
            <a:r>
              <a:rPr lang="la-Latn" sz="2400" dirty="0" smtClean="0">
                <a:latin typeface="Garamond" pitchFamily="18" charset="0"/>
              </a:rPr>
              <a:t>enetur</a:t>
            </a:r>
            <a:r>
              <a:rPr lang="la-Latn" sz="2400" dirty="0">
                <a:latin typeface="Garamond" pitchFamily="18" charset="0"/>
              </a:rPr>
              <a:t>, premitur, urgetur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nunc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 copiis, quas iam habemus,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mox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is, quas paucis diebus novi consules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comparabunt.</a:t>
            </a:r>
            <a:r>
              <a:rPr lang="de-DE" sz="2400" dirty="0">
                <a:latin typeface="Garamond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28800" y="539552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12a]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Legende mit Linie 1 5"/>
          <p:cNvSpPr/>
          <p:nvPr/>
        </p:nvSpPr>
        <p:spPr>
          <a:xfrm>
            <a:off x="116632" y="1043608"/>
            <a:ext cx="3240360" cy="504056"/>
          </a:xfrm>
          <a:prstGeom prst="borderCallout1">
            <a:avLst>
              <a:gd name="adj1" fmla="val 119499"/>
              <a:gd name="adj2" fmla="val 61431"/>
              <a:gd name="adj3" fmla="val 101503"/>
              <a:gd name="adj4" fmla="val 5105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mihi rēs est cum aliquō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ich habe es zu tun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mit jmd.</a:t>
            </a:r>
            <a:endParaRPr lang="la-Lat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egende mit Linie 1 6"/>
          <p:cNvSpPr/>
          <p:nvPr/>
        </p:nvSpPr>
        <p:spPr>
          <a:xfrm>
            <a:off x="3501008" y="1043608"/>
            <a:ext cx="3240360" cy="504056"/>
          </a:xfrm>
          <a:prstGeom prst="borderCallout1">
            <a:avLst>
              <a:gd name="adj1" fmla="val 103726"/>
              <a:gd name="adj2" fmla="val 49870"/>
              <a:gd name="adj3" fmla="val 129189"/>
              <a:gd name="adj4" fmla="val 632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Quirītēs,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 Pl.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Quiriten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(Bürger von Rom)</a:t>
            </a:r>
            <a:endParaRPr lang="de-DE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116632" y="2555776"/>
            <a:ext cx="2520280" cy="504056"/>
          </a:xfrm>
          <a:prstGeom prst="borderCallout1">
            <a:avLst>
              <a:gd name="adj1" fmla="val 130574"/>
              <a:gd name="adj2" fmla="val 60562"/>
              <a:gd name="adj3" fmla="val 101503"/>
              <a:gd name="adj4" fmla="val 5105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immānis,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entsetzlich, furchtbar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2708920" y="2555776"/>
            <a:ext cx="2520280" cy="504056"/>
          </a:xfrm>
          <a:prstGeom prst="borderCallout1">
            <a:avLst>
              <a:gd name="adj1" fmla="val 123191"/>
              <a:gd name="adj2" fmla="val 14577"/>
              <a:gd name="adj3" fmla="val 101503"/>
              <a:gd name="adj4" fmla="val 5105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taeter,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ra, rum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abscheulich, ekelhaft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4581128" y="3059832"/>
            <a:ext cx="2276872" cy="504056"/>
          </a:xfrm>
          <a:prstGeom prst="borderCallout1">
            <a:avLst>
              <a:gd name="adj1" fmla="val 53318"/>
              <a:gd name="adj2" fmla="val -717"/>
              <a:gd name="adj3" fmla="val 50435"/>
              <a:gd name="adj4" fmla="val -81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bēlua,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Ungeheuer, Bestie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gende mit Linie 1 11"/>
          <p:cNvSpPr/>
          <p:nvPr/>
        </p:nvSpPr>
        <p:spPr>
          <a:xfrm>
            <a:off x="476672" y="3635896"/>
            <a:ext cx="1656184" cy="504056"/>
          </a:xfrm>
          <a:prstGeom prst="borderCallout1">
            <a:avLst>
              <a:gd name="adj1" fmla="val 95506"/>
              <a:gd name="adj2" fmla="val 98333"/>
              <a:gd name="adj3" fmla="val 123419"/>
              <a:gd name="adj4" fmla="val 13204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fovea,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Grube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egende mit Linie 1 12"/>
          <p:cNvSpPr/>
          <p:nvPr/>
        </p:nvSpPr>
        <p:spPr>
          <a:xfrm>
            <a:off x="2204864" y="3635896"/>
            <a:ext cx="2160240" cy="504056"/>
          </a:xfrm>
          <a:prstGeom prst="borderCallout1">
            <a:avLst>
              <a:gd name="adj1" fmla="val 100567"/>
              <a:gd name="adj2" fmla="val 50676"/>
              <a:gd name="adj3" fmla="val 126796"/>
              <a:gd name="adj4" fmla="val 6853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incidere,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incidī: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hineinfallen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4437112" y="3635896"/>
            <a:ext cx="2060848" cy="504056"/>
          </a:xfrm>
          <a:prstGeom prst="borderCallout1">
            <a:avLst>
              <a:gd name="adj1" fmla="val 100567"/>
              <a:gd name="adj2" fmla="val 50676"/>
              <a:gd name="adj3" fmla="val 128905"/>
              <a:gd name="adj4" fmla="val 3949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obruere,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obruī: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vergraben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4149080" y="5076056"/>
            <a:ext cx="2592288" cy="504056"/>
          </a:xfrm>
          <a:prstGeom prst="borderCallout1">
            <a:avLst>
              <a:gd name="adj1" fmla="val 54160"/>
              <a:gd name="adj2" fmla="val -594"/>
              <a:gd name="adj3" fmla="val 57185"/>
              <a:gd name="adj4" fmla="val -439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urgēre,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eō, ursī: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drängen, bedrängen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2564904" y="6732240"/>
            <a:ext cx="3024336" cy="504056"/>
          </a:xfrm>
          <a:prstGeom prst="borderCallout1">
            <a:avLst>
              <a:gd name="adj1" fmla="val 47832"/>
              <a:gd name="adj2" fmla="val -184"/>
              <a:gd name="adj3" fmla="val 46638"/>
              <a:gd name="adj4" fmla="val -1218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comparāre,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āvī</a:t>
            </a:r>
            <a:r>
              <a:rPr lang="de-DE" i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ātum: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h. aufbieten</a:t>
            </a:r>
          </a:p>
        </p:txBody>
      </p:sp>
      <p:sp>
        <p:nvSpPr>
          <p:cNvPr id="21" name="Legende mit Linie 1 20"/>
          <p:cNvSpPr/>
          <p:nvPr/>
        </p:nvSpPr>
        <p:spPr>
          <a:xfrm>
            <a:off x="1700808" y="6084168"/>
            <a:ext cx="1008112" cy="216024"/>
          </a:xfrm>
          <a:prstGeom prst="borderCallout1">
            <a:avLst>
              <a:gd name="adj1" fmla="val -5788"/>
              <a:gd name="adj2" fmla="val -2025"/>
              <a:gd name="adj3" fmla="val 129820"/>
              <a:gd name="adj4" fmla="val -250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&lt;copiis&gt;</a:t>
            </a:r>
          </a:p>
        </p:txBody>
      </p:sp>
      <p:sp>
        <p:nvSpPr>
          <p:cNvPr id="26" name="Ellipse 25"/>
          <p:cNvSpPr/>
          <p:nvPr/>
        </p:nvSpPr>
        <p:spPr>
          <a:xfrm>
            <a:off x="4437112" y="4139952"/>
            <a:ext cx="1224136" cy="432048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5517232" y="4139952"/>
            <a:ext cx="1340768" cy="57606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Übersetze den Konj. mit „sollen“</a:t>
            </a:r>
          </a:p>
        </p:txBody>
      </p:sp>
      <p:sp>
        <p:nvSpPr>
          <p:cNvPr id="28" name="Ellipse 27"/>
          <p:cNvSpPr/>
          <p:nvPr/>
        </p:nvSpPr>
        <p:spPr>
          <a:xfrm>
            <a:off x="2132856" y="6228184"/>
            <a:ext cx="1656184" cy="432048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708920" y="6084168"/>
            <a:ext cx="1440160" cy="21602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Abl. der Zeit</a:t>
            </a:r>
          </a:p>
        </p:txBody>
      </p:sp>
      <p:sp>
        <p:nvSpPr>
          <p:cNvPr id="30" name="Legende mit Linie 1 29"/>
          <p:cNvSpPr/>
          <p:nvPr/>
        </p:nvSpPr>
        <p:spPr>
          <a:xfrm>
            <a:off x="4725144" y="5652120"/>
            <a:ext cx="1872208" cy="648072"/>
          </a:xfrm>
          <a:prstGeom prst="borderCallout1">
            <a:avLst>
              <a:gd name="adj1" fmla="val 48846"/>
              <a:gd name="adj2" fmla="val -641"/>
              <a:gd name="adj3" fmla="val 97520"/>
              <a:gd name="adj4" fmla="val -1058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la-Latn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Hirtius und Pansa, die am 1. Januar 43 das Konsulat antreten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9" grpId="0" animBg="1"/>
      <p:bldP spid="20" grpId="0" animBg="1"/>
      <p:bldP spid="21" grpId="0" animBg="1"/>
      <p:bldP spid="26" grpId="2" animBg="1"/>
      <p:bldP spid="27" grpId="0" animBg="1"/>
      <p:bldP spid="28" grpId="0" animBg="1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 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80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4, 11b-13a</a:t>
            </a: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8000" dirty="0">
              <a:latin typeface="Times New Roman"/>
              <a:cs typeface="Times New Roman"/>
            </a:endParaRPr>
          </a:p>
          <a:p>
            <a:pPr marL="1000125" lvl="2" indent="-287338">
              <a:spcBef>
                <a:spcPct val="0"/>
              </a:spcBef>
              <a:buFont typeface="Wingdings" pitchFamily="2" charset="2"/>
              <a:buChar char="ü"/>
            </a:pPr>
            <a:r>
              <a:rPr lang="de-DE" sz="8800" dirty="0">
                <a:latin typeface="Arial" pitchFamily="34" charset="0"/>
                <a:cs typeface="Arial" pitchFamily="34" charset="0"/>
              </a:rPr>
              <a:t> 11b-12a</a:t>
            </a:r>
          </a:p>
          <a:p>
            <a:pPr marL="542925" lvl="1" indent="-180975">
              <a:spcBef>
                <a:spcPct val="0"/>
              </a:spcBef>
            </a:pPr>
            <a:endParaRPr lang="de-DE" sz="8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12788" lvl="1">
              <a:spcBef>
                <a:spcPct val="0"/>
              </a:spcBef>
            </a:pPr>
            <a:r>
              <a:rPr lang="de-DE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→ 12b-13a</a:t>
            </a:r>
            <a:endParaRPr lang="la-Latn" sz="8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93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511152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15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Incumbite in causam, Quirites, ut facitis</a:t>
            </a:r>
            <a:r>
              <a:rPr lang="de-DE" sz="2400" dirty="0">
                <a:latin typeface="Garamond" pitchFamily="18" charset="0"/>
              </a:rPr>
              <a:t>!</a:t>
            </a:r>
            <a:r>
              <a:rPr lang="la-Latn" sz="2400" dirty="0">
                <a:latin typeface="Garamond" pitchFamily="18" charset="0"/>
              </a:rPr>
              <a:t>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16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Numquam maior consensus vester in ulla causa fuit,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numquam tam vehementer cum senatu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consociati fuistis.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19	</a:t>
            </a:r>
            <a:r>
              <a:rPr lang="la-Latn" sz="2400" dirty="0" smtClean="0">
                <a:latin typeface="Garamond" pitchFamily="18" charset="0"/>
              </a:rPr>
              <a:t>Nec </a:t>
            </a:r>
            <a:r>
              <a:rPr lang="la-Latn" sz="2400" dirty="0">
                <a:latin typeface="Garamond" pitchFamily="18" charset="0"/>
              </a:rPr>
              <a:t>mirum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agitur enim, non qua condicione victuri,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victurine simus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an cum supplicio ignominiaque perituri. 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2400" dirty="0" smtClean="0">
                <a:latin typeface="Garamond" pitchFamily="18" charset="0"/>
              </a:rPr>
              <a:t>22</a:t>
            </a:r>
            <a:r>
              <a:rPr lang="de-DE" sz="2400" dirty="0">
                <a:latin typeface="Garamond" pitchFamily="18" charset="0"/>
              </a:rPr>
              <a:t>		</a:t>
            </a:r>
            <a:r>
              <a:rPr lang="la-Latn" sz="2400" dirty="0">
                <a:latin typeface="Garamond" pitchFamily="18" charset="0"/>
              </a:rPr>
              <a:t>Quamquam mortem quidem natura omnibus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proposuit</a:t>
            </a:r>
            <a:r>
              <a:rPr lang="de-DE" sz="2400" dirty="0">
                <a:latin typeface="Garamond" pitchFamily="18" charset="0"/>
              </a:rPr>
              <a:t>;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crudelitatem mortis et dedecus virtus propulsare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solet, quae propria est Romani generis et seminis.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484784" y="539552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12b-13a]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332656" y="755576"/>
          <a:ext cx="6192688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86880"/>
              </p:ext>
            </p:extLst>
          </p:nvPr>
        </p:nvGraphicFramePr>
        <p:xfrm>
          <a:off x="332656" y="1763688"/>
          <a:ext cx="6192688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Übersetzen Sie in Partnerarbeit schriftlich</a:t>
                      </a:r>
                    </a:p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 Abschnitt </a:t>
                      </a:r>
                    </a:p>
                    <a:p>
                      <a:pPr algn="ctr"/>
                      <a:r>
                        <a:rPr lang="la-Latn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b="0" i="1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Philippicae</a:t>
                      </a:r>
                      <a:r>
                        <a:rPr lang="la-Latn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4, 12b-13a</a:t>
                      </a:r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algn="ctr"/>
                      <a:endParaRPr lang="de-DE" sz="2400" b="0" baseline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Notieren Sie sich die Wörter, </a:t>
                      </a: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die Sie im Wörterbuch nachschlagen, </a:t>
                      </a: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lateinisch und deutsch in Ihre Unterlagen!</a:t>
                      </a:r>
                      <a:endParaRPr lang="la-Latn" sz="2400" b="0" baseline="0" noProof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la-Latn" sz="2400" b="0" baseline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Arbeitszeit: 15 Minuten.</a:t>
                      </a:r>
                      <a:endParaRPr lang="la-Latn" sz="24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20601441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763688"/>
            <a:ext cx="6858000" cy="7236296"/>
          </a:xfrm>
        </p:spPr>
        <p:txBody>
          <a:bodyPr>
            <a:normAutofit lnSpcReduction="10000"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15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Incumbite in causam, Quirites, ut facitis</a:t>
            </a:r>
            <a:r>
              <a:rPr lang="de-DE" sz="2400" dirty="0">
                <a:latin typeface="Garamond" pitchFamily="18" charset="0"/>
              </a:rPr>
              <a:t>!</a:t>
            </a:r>
            <a:r>
              <a:rPr lang="la-Latn" sz="2400" dirty="0">
                <a:latin typeface="Garamond" pitchFamily="18" charset="0"/>
              </a:rPr>
              <a:t>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16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Numquam maior consensus vester in ulla causa fuit,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numquam tam vehementer cum senatu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consociati fuistis.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19	</a:t>
            </a:r>
            <a:r>
              <a:rPr lang="la-Latn" sz="2400" dirty="0" smtClean="0">
                <a:latin typeface="Garamond" pitchFamily="18" charset="0"/>
              </a:rPr>
              <a:t>Nec </a:t>
            </a:r>
            <a:r>
              <a:rPr lang="la-Latn" sz="2400" dirty="0">
                <a:latin typeface="Garamond" pitchFamily="18" charset="0"/>
              </a:rPr>
              <a:t>mirum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agitur enim, non qua condicione victuri,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victurine simus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an cum supplicio ignominiaque perituri. 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2400" dirty="0" smtClean="0">
                <a:latin typeface="Garamond" pitchFamily="18" charset="0"/>
              </a:rPr>
              <a:t>22</a:t>
            </a:r>
            <a:r>
              <a:rPr lang="de-DE" sz="2400" dirty="0">
                <a:latin typeface="Garamond" pitchFamily="18" charset="0"/>
              </a:rPr>
              <a:t>		</a:t>
            </a:r>
            <a:r>
              <a:rPr lang="la-Latn" sz="2400" dirty="0">
                <a:latin typeface="Garamond" pitchFamily="18" charset="0"/>
              </a:rPr>
              <a:t>Quamquam mortem quidem natura omnibus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proposuit</a:t>
            </a:r>
            <a:r>
              <a:rPr lang="de-DE" sz="2400" dirty="0">
                <a:latin typeface="Garamond" pitchFamily="18" charset="0"/>
              </a:rPr>
              <a:t>;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crudelitatem mortis et dedecus virtus propulsare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solet, quae propria est Romani generis et seminis.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484784" y="539552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12b-13a]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Legende mit Linie 1 5"/>
          <p:cNvSpPr/>
          <p:nvPr/>
        </p:nvSpPr>
        <p:spPr>
          <a:xfrm>
            <a:off x="116632" y="971600"/>
            <a:ext cx="3123728" cy="792088"/>
          </a:xfrm>
          <a:prstGeom prst="borderCallout1">
            <a:avLst>
              <a:gd name="adj1" fmla="val 120702"/>
              <a:gd name="adj2" fmla="val 54614"/>
              <a:gd name="adj3" fmla="val 102058"/>
              <a:gd name="adj4" fmla="val 5032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incumbere,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incubuī</a:t>
            </a:r>
          </a:p>
          <a:p>
            <a:pPr algn="ctr"/>
            <a:r>
              <a:rPr lang="la-Latn" i="1" dirty="0">
                <a:latin typeface="Arial" pitchFamily="34" charset="0"/>
                <a:cs typeface="Arial" pitchFamily="34" charset="0"/>
              </a:rPr>
              <a:t>(in alqd.)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sich </a:t>
            </a:r>
            <a:r>
              <a:rPr lang="la-Latn" dirty="0">
                <a:latin typeface="Arial" pitchFamily="34" charset="0"/>
                <a:cs typeface="Arial" pitchFamily="34" charset="0"/>
              </a:rPr>
              <a:t>(mit etw.)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beschäftigen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3501008" y="1043608"/>
            <a:ext cx="3240360" cy="504056"/>
          </a:xfrm>
          <a:prstGeom prst="borderCallout1">
            <a:avLst>
              <a:gd name="adj1" fmla="val 103726"/>
              <a:gd name="adj2" fmla="val 49870"/>
              <a:gd name="adj3" fmla="val 165049"/>
              <a:gd name="adj4" fmla="val 697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Quirītēs,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 Pl.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Quiriten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(Bürger von Rom)</a:t>
            </a:r>
            <a:endParaRPr lang="de-DE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2420888" y="2195736"/>
            <a:ext cx="3240360" cy="504056"/>
          </a:xfrm>
          <a:prstGeom prst="borderCallout1">
            <a:avLst>
              <a:gd name="adj1" fmla="val 101835"/>
              <a:gd name="adj2" fmla="val 46764"/>
              <a:gd name="adj3" fmla="val 125529"/>
              <a:gd name="adj4" fmla="val 2787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cōnsēnsus,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ūs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Übereinstimmung, Einigkeit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gende mit Linie 1 9"/>
          <p:cNvSpPr/>
          <p:nvPr/>
        </p:nvSpPr>
        <p:spPr>
          <a:xfrm>
            <a:off x="2924944" y="3635896"/>
            <a:ext cx="2304256" cy="504056"/>
          </a:xfrm>
          <a:prstGeom prst="borderCallout1">
            <a:avLst>
              <a:gd name="adj1" fmla="val 584"/>
              <a:gd name="adj2" fmla="val 160"/>
              <a:gd name="adj3" fmla="val 36934"/>
              <a:gd name="adj4" fmla="val -5564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cōnsociātus,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a, um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innig verbunden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egende mit Linie 1 10"/>
          <p:cNvSpPr/>
          <p:nvPr/>
        </p:nvSpPr>
        <p:spPr>
          <a:xfrm>
            <a:off x="3068960" y="4716016"/>
            <a:ext cx="2016224" cy="504056"/>
          </a:xfrm>
          <a:prstGeom prst="borderCallout1">
            <a:avLst>
              <a:gd name="adj1" fmla="val 103944"/>
              <a:gd name="adj2" fmla="val 49717"/>
              <a:gd name="adj3" fmla="val 111608"/>
              <a:gd name="adj4" fmla="val 1748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īgnōminia,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Schande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gende mit Linie 1 11"/>
          <p:cNvSpPr/>
          <p:nvPr/>
        </p:nvSpPr>
        <p:spPr>
          <a:xfrm>
            <a:off x="260648" y="6516216"/>
            <a:ext cx="2088232" cy="504056"/>
          </a:xfrm>
          <a:prstGeom prst="borderCallout1">
            <a:avLst>
              <a:gd name="adj1" fmla="val 101835"/>
              <a:gd name="adj2" fmla="val 50702"/>
              <a:gd name="adj3" fmla="val 129747"/>
              <a:gd name="adj4" fmla="val 4773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crūdēlitās,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ātis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Grausamkeit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egende mit Linie 1 12"/>
          <p:cNvSpPr/>
          <p:nvPr/>
        </p:nvSpPr>
        <p:spPr>
          <a:xfrm>
            <a:off x="2492896" y="6516216"/>
            <a:ext cx="2088232" cy="504056"/>
          </a:xfrm>
          <a:prstGeom prst="borderCallout1">
            <a:avLst>
              <a:gd name="adj1" fmla="val 101835"/>
              <a:gd name="adj2" fmla="val 50702"/>
              <a:gd name="adj3" fmla="val 129747"/>
              <a:gd name="adj4" fmla="val 4773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dēdecus,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oris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Unehre, Schande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4797152" y="6228184"/>
            <a:ext cx="1728192" cy="792088"/>
          </a:xfrm>
          <a:prstGeom prst="borderCallout1">
            <a:avLst>
              <a:gd name="adj1" fmla="val 103274"/>
              <a:gd name="adj2" fmla="val 50108"/>
              <a:gd name="adj3" fmla="val 118166"/>
              <a:gd name="adj4" fmla="val 4006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prōpulsāre,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</a:t>
            </a:r>
          </a:p>
          <a:p>
            <a:pPr algn="ctr"/>
            <a:r>
              <a:rPr lang="la-Latn" i="1" dirty="0">
                <a:latin typeface="Arial" pitchFamily="34" charset="0"/>
                <a:cs typeface="Arial" pitchFamily="34" charset="0"/>
              </a:rPr>
              <a:t>āvī, ātum 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abwehren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764704" y="7452320"/>
            <a:ext cx="3384376" cy="504056"/>
          </a:xfrm>
          <a:prstGeom prst="borderCallout1">
            <a:avLst>
              <a:gd name="adj1" fmla="val 103945"/>
              <a:gd name="adj2" fmla="val 49994"/>
              <a:gd name="adj3" fmla="val 138185"/>
              <a:gd name="adj4" fmla="val 4698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proprius,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a, um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m. Gen.:</a:t>
            </a:r>
            <a:endParaRPr lang="la-Latn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charakteristisch, typisch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für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egende mit Linie 1 15"/>
          <p:cNvSpPr/>
          <p:nvPr/>
        </p:nvSpPr>
        <p:spPr>
          <a:xfrm>
            <a:off x="4437112" y="7452320"/>
            <a:ext cx="2088232" cy="504056"/>
          </a:xfrm>
          <a:prstGeom prst="borderCallout1">
            <a:avLst>
              <a:gd name="adj1" fmla="val 101835"/>
              <a:gd name="adj2" fmla="val 50702"/>
              <a:gd name="adj3" fmla="val 129747"/>
              <a:gd name="adj4" fmla="val 5537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sēmen,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inis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Same; Stamm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egende mit Linie 1 16"/>
          <p:cNvSpPr/>
          <p:nvPr/>
        </p:nvSpPr>
        <p:spPr>
          <a:xfrm>
            <a:off x="5805264" y="3923928"/>
            <a:ext cx="1052736" cy="294811"/>
          </a:xfrm>
          <a:prstGeom prst="borderCallout1">
            <a:avLst>
              <a:gd name="adj1" fmla="val 59131"/>
              <a:gd name="adj2" fmla="val 100428"/>
              <a:gd name="adj3" fmla="val 151076"/>
              <a:gd name="adj4" fmla="val 905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&lt;simus&gt;</a:t>
            </a:r>
          </a:p>
        </p:txBody>
      </p:sp>
      <p:sp>
        <p:nvSpPr>
          <p:cNvPr id="18" name="Legende mit Linie 1 17"/>
          <p:cNvSpPr/>
          <p:nvPr/>
        </p:nvSpPr>
        <p:spPr>
          <a:xfrm>
            <a:off x="5445224" y="5148064"/>
            <a:ext cx="1008112" cy="294811"/>
          </a:xfrm>
          <a:prstGeom prst="borderCallout1">
            <a:avLst>
              <a:gd name="adj1" fmla="val -5788"/>
              <a:gd name="adj2" fmla="val -2025"/>
              <a:gd name="adj3" fmla="val 60912"/>
              <a:gd name="adj4" fmla="val -239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&lt;simus&gt;</a:t>
            </a:r>
          </a:p>
        </p:txBody>
      </p:sp>
      <p:sp>
        <p:nvSpPr>
          <p:cNvPr id="19" name="Ellipse 18"/>
          <p:cNvSpPr/>
          <p:nvPr/>
        </p:nvSpPr>
        <p:spPr>
          <a:xfrm>
            <a:off x="908720" y="4644008"/>
            <a:ext cx="1944216" cy="504056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04664" y="5148064"/>
            <a:ext cx="504056" cy="360040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5877272" y="4139952"/>
            <a:ext cx="980728" cy="504056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5949280" y="4572000"/>
            <a:ext cx="720080" cy="28803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PFA</a:t>
            </a:r>
          </a:p>
        </p:txBody>
      </p:sp>
      <p:sp>
        <p:nvSpPr>
          <p:cNvPr id="23" name="Ellipse 22"/>
          <p:cNvSpPr/>
          <p:nvPr/>
        </p:nvSpPr>
        <p:spPr>
          <a:xfrm>
            <a:off x="260648" y="5004048"/>
            <a:ext cx="2592288" cy="21602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indir. Wahlfrage / nachz</a:t>
            </a:r>
            <a:r>
              <a:rPr lang="de-DE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la-Latn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005064" y="4211960"/>
            <a:ext cx="576064" cy="360040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3501008" y="4499992"/>
            <a:ext cx="2232248" cy="21602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indir. Frage / nachz</a:t>
            </a:r>
            <a:r>
              <a:rPr lang="de-DE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la-Latn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403648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15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Incumbite in causam, Quirites, ut facitis</a:t>
            </a:r>
            <a:r>
              <a:rPr lang="de-DE" sz="2400" dirty="0">
                <a:latin typeface="Garamond" pitchFamily="18" charset="0"/>
              </a:rPr>
              <a:t>!</a:t>
            </a:r>
            <a:r>
              <a:rPr lang="la-Latn" sz="2400" dirty="0">
                <a:latin typeface="Garamond" pitchFamily="18" charset="0"/>
              </a:rPr>
              <a:t>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16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Numquam maior consensus vester in ulla causa fuit,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numquam tam vehementer cum senatu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consociati fuistis.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19	</a:t>
            </a:r>
            <a:r>
              <a:rPr lang="la-Latn" sz="2400" dirty="0" smtClean="0">
                <a:latin typeface="Garamond" pitchFamily="18" charset="0"/>
              </a:rPr>
              <a:t>Nec </a:t>
            </a:r>
            <a:r>
              <a:rPr lang="la-Latn" sz="2400" dirty="0">
                <a:latin typeface="Garamond" pitchFamily="18" charset="0"/>
              </a:rPr>
              <a:t>mirum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agitur enim, non qua condicione victuri,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victurine simus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an cum supplicio ignominiaque perituri.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28800" y="539552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12b]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331640"/>
            <a:ext cx="6858000" cy="76328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 smtClean="0">
                <a:latin typeface="Garamond" pitchFamily="18" charset="0"/>
              </a:rPr>
              <a:t>22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Quamquam mortem quidem natura omnibus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proposuit</a:t>
            </a:r>
            <a:r>
              <a:rPr lang="de-DE" sz="2400" dirty="0">
                <a:latin typeface="Garamond" pitchFamily="18" charset="0"/>
              </a:rPr>
              <a:t>;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crudelitatem mortis et dedecus virtus propulsare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solet, quae propria est Romani generis et seminis. 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28800" y="539552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4, 13a]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80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4, 11b-13a</a:t>
            </a:r>
            <a:endParaRPr lang="de-DE" sz="8000" u="sng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8000" dirty="0">
              <a:latin typeface="Times New Roman"/>
              <a:cs typeface="Times New Roman"/>
            </a:endParaRPr>
          </a:p>
          <a:p>
            <a:pPr marL="1000125" lvl="2" indent="-287338">
              <a:spcBef>
                <a:spcPct val="0"/>
              </a:spcBef>
              <a:buFont typeface="Wingdings" pitchFamily="2" charset="2"/>
              <a:buChar char="ü"/>
            </a:pPr>
            <a:r>
              <a:rPr lang="de-DE" sz="8800" dirty="0">
                <a:latin typeface="Arial" pitchFamily="34" charset="0"/>
                <a:cs typeface="Arial" pitchFamily="34" charset="0"/>
              </a:rPr>
              <a:t> 11b-12a</a:t>
            </a:r>
          </a:p>
          <a:p>
            <a:pPr marL="542925" lvl="1" indent="-180975">
              <a:spcBef>
                <a:spcPct val="0"/>
              </a:spcBef>
            </a:pPr>
            <a:endParaRPr lang="de-DE" sz="8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8800" dirty="0">
                <a:latin typeface="Arial" pitchFamily="34" charset="0"/>
                <a:cs typeface="Arial" pitchFamily="34" charset="0"/>
              </a:rPr>
              <a:t>  12b-13a</a:t>
            </a:r>
            <a:endParaRPr lang="la-Latn" sz="880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93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0648" y="3419872"/>
            <a:ext cx="633670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80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80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/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11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la-Latn" sz="11200" b="0" i="0" u="sng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r>
              <a:rPr lang="de-DE" sz="8000" u="sng" dirty="0">
                <a:latin typeface="Arial" pitchFamily="34" charset="0"/>
                <a:ea typeface="+mj-ea"/>
                <a:cs typeface="Arial" pitchFamily="34" charset="0"/>
              </a:rPr>
              <a:t>3.1 Zentrale Aussagen in 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 4, 11b-13a</a:t>
            </a:r>
            <a:endParaRPr lang="de-DE" sz="8000" u="sng" dirty="0">
              <a:latin typeface="Arial" pitchFamily="34" charset="0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808038" lvl="0" indent="265113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Herausarbeiten und Belegen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112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982210"/>
              </p:ext>
            </p:extLst>
          </p:nvPr>
        </p:nvGraphicFramePr>
        <p:xfrm>
          <a:off x="620688" y="467544"/>
          <a:ext cx="5616624" cy="845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</a:p>
                    <a:p>
                      <a:pPr algn="ctr"/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 orationes,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5304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Arbeiten Sie gemeinsam mit Ihrer Banknachbarin / Ihrem Banknachbarn die </a:t>
                      </a:r>
                      <a:r>
                        <a:rPr lang="de-DE" u="sng" baseline="0" noProof="0" dirty="0">
                          <a:latin typeface="Arial" pitchFamily="34" charset="0"/>
                          <a:cs typeface="Arial" pitchFamily="34" charset="0"/>
                        </a:rPr>
                        <a:t>zentralen Aussagen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 des gesamten bisher übersetzten Textabschnitts heraus!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Belegen Sie Ihre Thesen mit </a:t>
                      </a:r>
                      <a:r>
                        <a:rPr lang="de-DE" u="sng" baseline="0" noProof="0" dirty="0">
                          <a:latin typeface="Arial" pitchFamily="34" charset="0"/>
                          <a:cs typeface="Arial" pitchFamily="34" charset="0"/>
                        </a:rPr>
                        <a:t>lateinischen Textzitaten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de-DE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608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8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11b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 (Z. 1-6)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7-14)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-13a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15-25)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70615"/>
              </p:ext>
            </p:extLst>
          </p:nvPr>
        </p:nvGraphicFramePr>
        <p:xfrm>
          <a:off x="620688" y="539553"/>
          <a:ext cx="5616624" cy="846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06936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</a:p>
                    <a:p>
                      <a:pPr algn="ctr"/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 orationes,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90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Arbeiten Sie gemeinsam mit Ihrer Banknachbarin / Ihrem Banknachbarn die </a:t>
                      </a:r>
                      <a:r>
                        <a:rPr lang="de-DE" sz="1200" u="sng" baseline="0" noProof="0" dirty="0">
                          <a:latin typeface="Arial" pitchFamily="34" charset="0"/>
                          <a:cs typeface="Arial" pitchFamily="34" charset="0"/>
                        </a:rPr>
                        <a:t>zentralen Aussagen</a:t>
                      </a: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 des gesamten bisher übersetzten Textabschnitts heraus!</a:t>
                      </a:r>
                    </a:p>
                    <a:p>
                      <a:pPr marL="36000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Belegen Sie Ihre Thesen mit </a:t>
                      </a:r>
                      <a:r>
                        <a:rPr lang="de-DE" sz="1200" u="sng" baseline="0" noProof="0" dirty="0">
                          <a:latin typeface="Arial" pitchFamily="34" charset="0"/>
                          <a:cs typeface="Arial" pitchFamily="34" charset="0"/>
                        </a:rPr>
                        <a:t>lateinischen Textzitaten</a:t>
                      </a: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 </a:t>
                      </a:r>
                      <a:endParaRPr lang="de-DE" sz="1200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752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52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11b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 (Z. 1-6)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7454">
                <a:tc>
                  <a:txBody>
                    <a:bodyPr/>
                    <a:lstStyle/>
                    <a:p>
                      <a:pPr marL="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Cicero will seinen Zuhörern verdeutlichen, dass Antonius </a:t>
                      </a:r>
                    </a:p>
                    <a:p>
                      <a:pPr marL="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kein „normaler“ Feind ist, mit dem man Frieden schließen</a:t>
                      </a:r>
                    </a:p>
                    <a:p>
                      <a:pPr marL="180975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kann  (</a:t>
                      </a:r>
                      <a:r>
                        <a:rPr lang="de-DE" sz="1600" i="1" dirty="0">
                          <a:latin typeface="Arial" pitchFamily="34" charset="0"/>
                          <a:cs typeface="Arial" pitchFamily="34" charset="0"/>
                        </a:rPr>
                        <a:t>Non e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st vobis, Quirites, cum eo hoste certamen,</a:t>
                      </a:r>
                      <a:r>
                        <a:rPr lang="de-DE" sz="16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cum quo aliqua pacis condicio esse possit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.;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Z. 1f.)</a:t>
                      </a:r>
                      <a:endParaRPr lang="de-DE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ein besonders brutaler Gegner ist (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servitutem vestram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b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Z. 3;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iratus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Z. 4;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sanguinem concupiscit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Z. 4; 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cruor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 Z.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5; 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caedes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Z. 6;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trucidatio civium</a:t>
                      </a:r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 Z. 6).</a:t>
                      </a: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752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7-14)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38021">
                <a:tc>
                  <a:txBody>
                    <a:bodyPr/>
                    <a:lstStyle/>
                    <a:p>
                      <a:pPr marL="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Nach Ciceros Darstellung ist Antonius als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Bestie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zu sehen und zu bekämpfen ([…]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est vobis res, Quirites, 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[…]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cum immani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 taetraque belua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 quae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[…] 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obruatur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Z. 9f.).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Zugleich betont Cicero, dass gegenwärtig und in naher Zukunft einiges gegen die Bedrohung durch Antonius unternommen wird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de-DE" sz="1600" b="0" i="1" baseline="0" noProof="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la-Latn" sz="1600" i="1" dirty="0" smtClean="0">
                          <a:latin typeface="Arial" pitchFamily="34" charset="0"/>
                          <a:cs typeface="Arial" pitchFamily="34" charset="0"/>
                        </a:rPr>
                        <a:t>enetur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, premitur, urgetur nunc 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[…]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mox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 […],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Z. 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ff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 .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752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-13a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15-25)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74102">
                <a:tc>
                  <a:txBody>
                    <a:bodyPr/>
                    <a:lstStyle/>
                    <a:p>
                      <a:pPr marL="0" indent="-446088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Cicero appelliert an die Einigkeit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von Bürgern und Senat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consensus vester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Z. 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aseline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cum senatu consociati fuistis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aseline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.)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und die für das römische Volk charakteristische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virtus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zur Abwehr eines schändlichen Untergangs durch Antonius (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crudelitatem mortis et dedecus virtus propulsare solet, quae propria est Romani generis et seminis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., Z.  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.).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347864"/>
            <a:ext cx="619268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de-DE" sz="2800" dirty="0">
                <a:latin typeface="Arial" pitchFamily="34" charset="0"/>
                <a:ea typeface="+mj-ea"/>
                <a:cs typeface="Arial" pitchFamily="34" charset="0"/>
              </a:rPr>
              <a:t>→ </a:t>
            </a:r>
            <a:r>
              <a:rPr lang="la-Latn" sz="2800" dirty="0">
                <a:latin typeface="Arial" pitchFamily="34" charset="0"/>
                <a:cs typeface="Arial" pitchFamily="34" charset="0"/>
              </a:rPr>
              <a:t>Dämonisierung des Antonius („</a:t>
            </a:r>
            <a:r>
              <a:rPr lang="la-Latn" sz="2800" i="1" dirty="0">
                <a:latin typeface="Arial" pitchFamily="34" charset="0"/>
                <a:cs typeface="Arial" pitchFamily="34" charset="0"/>
              </a:rPr>
              <a:t>belua</a:t>
            </a:r>
            <a:r>
              <a:rPr lang="la-Latn" sz="2800" dirty="0">
                <a:latin typeface="Arial" pitchFamily="34" charset="0"/>
                <a:cs typeface="Arial" pitchFamily="34" charset="0"/>
              </a:rPr>
              <a:t>“)</a:t>
            </a:r>
          </a:p>
          <a:p>
            <a:pPr marL="361950" lvl="1" indent="-180975">
              <a:spcBef>
                <a:spcPct val="0"/>
              </a:spcBef>
              <a:defRPr/>
            </a:pPr>
            <a:r>
              <a:rPr lang="la-Latn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46088" lvl="1" indent="-84138">
              <a:spcBef>
                <a:spcPct val="0"/>
              </a:spcBef>
              <a:defRPr/>
            </a:pPr>
            <a:r>
              <a:rPr lang="la-Latn" sz="2800" dirty="0">
                <a:latin typeface="Arial" pitchFamily="34" charset="0"/>
                <a:cs typeface="Arial" pitchFamily="34" charset="0"/>
              </a:rPr>
              <a:t>	+ Appell an die Einigkeit </a:t>
            </a:r>
          </a:p>
          <a:p>
            <a:pPr marL="712788" lvl="1" indent="-350838">
              <a:spcBef>
                <a:spcPct val="0"/>
              </a:spcBef>
              <a:defRPr/>
            </a:pPr>
            <a:r>
              <a:rPr lang="la-Latn" sz="2800" dirty="0">
                <a:latin typeface="Arial" pitchFamily="34" charset="0"/>
                <a:cs typeface="Arial" pitchFamily="34" charset="0"/>
              </a:rPr>
              <a:t>	von Senat und Volk </a:t>
            </a:r>
          </a:p>
          <a:p>
            <a:pPr marL="712788" lvl="1" indent="-350838">
              <a:spcBef>
                <a:spcPct val="0"/>
              </a:spcBef>
              <a:defRPr/>
            </a:pPr>
            <a:r>
              <a:rPr lang="la-Latn" sz="2800" dirty="0">
                <a:latin typeface="Arial" pitchFamily="34" charset="0"/>
                <a:cs typeface="Arial" pitchFamily="34" charset="0"/>
              </a:rPr>
              <a:t>	im Kampf gegen Antonius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275856"/>
            <a:ext cx="6192688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11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la-Latn" sz="11200" b="0" i="0" u="sng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3.1 Zentrale Aussagen in </a:t>
            </a:r>
            <a:r>
              <a:rPr lang="la-Latn" sz="8000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dirty="0">
                <a:latin typeface="Arial" pitchFamily="34" charset="0"/>
                <a:cs typeface="Arial" pitchFamily="34" charset="0"/>
              </a:rPr>
              <a:t> 4, 11b-13a</a:t>
            </a: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808038" lvl="0" indent="265113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Herausarbeiten und Belegen</a:t>
            </a: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r>
              <a:rPr lang="de-DE" sz="8000" u="sng" dirty="0">
                <a:latin typeface="Arial" pitchFamily="34" charset="0"/>
                <a:cs typeface="Arial" pitchFamily="34" charset="0"/>
              </a:rPr>
              <a:t>3.2 Gestaltungsmerkmale in 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 4, 11b-13a</a:t>
            </a:r>
            <a:endParaRPr lang="de-DE" sz="8000" u="sng" dirty="0">
              <a:latin typeface="Arial" pitchFamily="34" charset="0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808038" lvl="0" indent="265113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Erkennen und Erklären der sprachlich-</a:t>
            </a:r>
          </a:p>
          <a:p>
            <a:pPr marL="808038" lvl="0" indent="265113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stilistischen Gestaltungsmerkmale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112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98562"/>
              </p:ext>
            </p:extLst>
          </p:nvPr>
        </p:nvGraphicFramePr>
        <p:xfrm>
          <a:off x="620688" y="415712"/>
          <a:ext cx="5616624" cy="872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</a:p>
                    <a:p>
                      <a:pPr algn="ctr"/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 orationes,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5304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Markieren und benennen Sie in Partnerarbeit </a:t>
                      </a:r>
                      <a:r>
                        <a:rPr lang="la-Latn" u="sng" baseline="0" noProof="0" dirty="0">
                          <a:latin typeface="Arial" pitchFamily="34" charset="0"/>
                          <a:cs typeface="Arial" pitchFamily="34" charset="0"/>
                        </a:rPr>
                        <a:t>sprach-</a:t>
                      </a:r>
                      <a:br>
                        <a:rPr lang="la-Latn" u="sng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u="sng" baseline="0" noProof="0" dirty="0">
                          <a:latin typeface="Arial" pitchFamily="34" charset="0"/>
                          <a:cs typeface="Arial" pitchFamily="34" charset="0"/>
                        </a:rPr>
                        <a:t>lich-stilistische Gestaltungsmerkmale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 (u.a. Stil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mittel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, Wortfelder) im gesamten bisher übersetzten Text-</a:t>
                      </a:r>
                      <a:b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abschnitt!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Erklären Sie deren Funktion im jeweiligen Kontext!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la-Latn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608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8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11b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 (Z. 1-6)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7-14)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-13a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15-25)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bgerundetes Rechteck 49"/>
          <p:cNvSpPr/>
          <p:nvPr/>
        </p:nvSpPr>
        <p:spPr>
          <a:xfrm>
            <a:off x="1340768" y="2267744"/>
            <a:ext cx="792088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Abgerundetes Rechteck 40"/>
          <p:cNvSpPr/>
          <p:nvPr/>
        </p:nvSpPr>
        <p:spPr>
          <a:xfrm>
            <a:off x="3717032" y="3347864"/>
            <a:ext cx="91440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>
            <a:off x="1340768" y="3851920"/>
            <a:ext cx="792088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Abgerundetes Rechteck 89"/>
          <p:cNvSpPr/>
          <p:nvPr/>
        </p:nvSpPr>
        <p:spPr>
          <a:xfrm>
            <a:off x="5445224" y="4860032"/>
            <a:ext cx="936104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Abgerundetes Rechteck 88"/>
          <p:cNvSpPr/>
          <p:nvPr/>
        </p:nvSpPr>
        <p:spPr>
          <a:xfrm>
            <a:off x="2276872" y="2771800"/>
            <a:ext cx="1728192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Abgerundetes Rechteck 87"/>
          <p:cNvSpPr/>
          <p:nvPr/>
        </p:nvSpPr>
        <p:spPr>
          <a:xfrm>
            <a:off x="2132856" y="2267744"/>
            <a:ext cx="108012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Abgerundetes Rechteck 86"/>
          <p:cNvSpPr/>
          <p:nvPr/>
        </p:nvSpPr>
        <p:spPr>
          <a:xfrm>
            <a:off x="4221088" y="4860032"/>
            <a:ext cx="122413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Abgerundetes Rechteck 85"/>
          <p:cNvSpPr/>
          <p:nvPr/>
        </p:nvSpPr>
        <p:spPr>
          <a:xfrm>
            <a:off x="1124744" y="4860032"/>
            <a:ext cx="86409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Abgerundetes Rechteck 84"/>
          <p:cNvSpPr/>
          <p:nvPr/>
        </p:nvSpPr>
        <p:spPr>
          <a:xfrm>
            <a:off x="5661248" y="4355976"/>
            <a:ext cx="792088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>
            <a:off x="2132856" y="3851920"/>
            <a:ext cx="1296144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Abgerundetes Rechteck 82"/>
          <p:cNvSpPr/>
          <p:nvPr/>
        </p:nvSpPr>
        <p:spPr>
          <a:xfrm>
            <a:off x="2348880" y="3347864"/>
            <a:ext cx="1368152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>
            <a:off x="4149080" y="2267744"/>
            <a:ext cx="86409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195736"/>
            <a:ext cx="6858000" cy="76328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Non e</a:t>
            </a:r>
            <a:r>
              <a:rPr lang="la-Latn" sz="2400" dirty="0">
                <a:latin typeface="Garamond" pitchFamily="18" charset="0"/>
              </a:rPr>
              <a:t>st vobis, Quirites, cum eo hoste certamen,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quo aliqua pacis condicio esse possit.</a:t>
            </a:r>
            <a:endParaRPr lang="la-Latn" sz="2400" dirty="0">
              <a:latin typeface="Century Gothic" pitchFamily="34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AutoNum type="arabicPlain" startAt="3"/>
            </a:pPr>
            <a:r>
              <a:rPr lang="la-Latn" sz="2400" dirty="0">
                <a:latin typeface="Garamond" pitchFamily="18" charset="0"/>
              </a:rPr>
              <a:t>Neque enim ille servitutem vestram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ut antea,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iam iratus sanguinem concupiscit.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5	Nullus ei ludus videtur esse iucundior quam cruor,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quam caedes, quam ante oculos trucidatio civium.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584684" y="539552"/>
            <a:ext cx="568863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Sprachlich-stilistische Gestaltungsmerkmale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 in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Cicero, Phil. 4, 11b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332656" y="2195736"/>
            <a:ext cx="2952328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924944" y="3563888"/>
            <a:ext cx="0" cy="360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>
            <a:spLocks noChangeAspect="1"/>
          </p:cNvSpPr>
          <p:nvPr/>
        </p:nvSpPr>
        <p:spPr>
          <a:xfrm>
            <a:off x="4941168" y="4283968"/>
            <a:ext cx="720080" cy="49624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404664" y="4788024"/>
            <a:ext cx="720080" cy="49624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2060848" y="4788024"/>
            <a:ext cx="720080" cy="49624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6525344" y="4499992"/>
            <a:ext cx="0" cy="72008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>
            <a:spLocks noChangeAspect="1"/>
          </p:cNvSpPr>
          <p:nvPr/>
        </p:nvSpPr>
        <p:spPr>
          <a:xfrm>
            <a:off x="3284984" y="2267744"/>
            <a:ext cx="576064" cy="3840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404664" y="2771800"/>
            <a:ext cx="576064" cy="3840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404664" y="2267744"/>
            <a:ext cx="648072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404664" y="3347864"/>
            <a:ext cx="864096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404664" y="4355976"/>
            <a:ext cx="864096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22"/>
          <p:cNvCxnSpPr/>
          <p:nvPr/>
        </p:nvCxnSpPr>
        <p:spPr>
          <a:xfrm>
            <a:off x="5013176" y="4644008"/>
            <a:ext cx="1368152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476672" y="5148064"/>
            <a:ext cx="1512168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2132856" y="5148064"/>
            <a:ext cx="4176464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sitionsrahmen 41"/>
          <p:cNvSpPr/>
          <p:nvPr/>
        </p:nvSpPr>
        <p:spPr>
          <a:xfrm>
            <a:off x="404664" y="1763688"/>
            <a:ext cx="2952328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 (s. Z. 7)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Positionsrahmen 42"/>
          <p:cNvSpPr/>
          <p:nvPr/>
        </p:nvSpPr>
        <p:spPr>
          <a:xfrm>
            <a:off x="3501008" y="1763688"/>
            <a:ext cx="2232248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 von </a:t>
            </a:r>
            <a:r>
              <a:rPr lang="de-DE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cum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Positionsrahmen 43"/>
          <p:cNvSpPr/>
          <p:nvPr/>
        </p:nvSpPr>
        <p:spPr>
          <a:xfrm>
            <a:off x="692696" y="5292080"/>
            <a:ext cx="122413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Positionsrahmen 44"/>
          <p:cNvSpPr/>
          <p:nvPr/>
        </p:nvSpPr>
        <p:spPr>
          <a:xfrm>
            <a:off x="1916832" y="5292080"/>
            <a:ext cx="158417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Asyndeton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Positionsrahmen 45"/>
          <p:cNvSpPr/>
          <p:nvPr/>
        </p:nvSpPr>
        <p:spPr>
          <a:xfrm>
            <a:off x="3501008" y="5292080"/>
            <a:ext cx="158417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Trikolon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Positionsrahmen 46"/>
          <p:cNvSpPr/>
          <p:nvPr/>
        </p:nvSpPr>
        <p:spPr>
          <a:xfrm>
            <a:off x="5085184" y="5292080"/>
            <a:ext cx="1440160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Klimax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Positionsrahmen 47"/>
          <p:cNvSpPr/>
          <p:nvPr/>
        </p:nvSpPr>
        <p:spPr>
          <a:xfrm>
            <a:off x="0" y="5940152"/>
            <a:ext cx="3096344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Anaphorische Negationen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rade Verbindung 48"/>
          <p:cNvCxnSpPr/>
          <p:nvPr/>
        </p:nvCxnSpPr>
        <p:spPr>
          <a:xfrm flipV="1">
            <a:off x="116632" y="3491880"/>
            <a:ext cx="288032" cy="244827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V="1">
            <a:off x="0" y="2555776"/>
            <a:ext cx="404664" cy="33843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V="1">
            <a:off x="188640" y="4644008"/>
            <a:ext cx="216024" cy="129614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sitionsrahmen 69"/>
          <p:cNvSpPr/>
          <p:nvPr/>
        </p:nvSpPr>
        <p:spPr>
          <a:xfrm>
            <a:off x="4941168" y="3635896"/>
            <a:ext cx="1296144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Hyperbel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0" grpId="0" animBg="1"/>
      <p:bldP spid="87" grpId="0" animBg="1"/>
      <p:bldP spid="86" grpId="0" animBg="1"/>
      <p:bldP spid="85" grpId="0" animBg="1"/>
      <p:bldP spid="84" grpId="0" animBg="1"/>
      <p:bldP spid="83" grpId="0" animBg="1"/>
      <p:bldP spid="8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1361"/>
              </p:ext>
            </p:extLst>
          </p:nvPr>
        </p:nvGraphicFramePr>
        <p:xfrm>
          <a:off x="620688" y="482600"/>
          <a:ext cx="5616624" cy="866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</a:t>
                      </a:r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</a:t>
                      </a:r>
                      <a:r>
                        <a:rPr lang="de-DE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1216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Markieren und benennen Sie in Partnerarbeit </a:t>
                      </a:r>
                      <a:r>
                        <a:rPr lang="de-DE" sz="1200" u="sng" baseline="0" noProof="0" dirty="0">
                          <a:latin typeface="Arial" pitchFamily="34" charset="0"/>
                          <a:cs typeface="Arial" pitchFamily="34" charset="0"/>
                        </a:rPr>
                        <a:t>sprachlich-stilistische Gestaltungsmerkmale</a:t>
                      </a: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 (u.a. Stilmittel, Wortfelder) im gesamten bisher übersetzten Textabschnitt! Erklären Sie deren Funktion in diesem Kontext!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de-DE" sz="1200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7424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11b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 (Z. 1-6)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Der Text beginnt mit eine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pointiert vorangestellten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Negation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  <a:r>
                        <a:rPr lang="de-DE" sz="1600" b="0" i="0" u="none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1), die in gedanklicher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Anaphorik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auch die nachfolgenden Sätze 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Neque</a:t>
                      </a:r>
                      <a:r>
                        <a:rPr lang="la-Latn" sz="1600" b="0" i="0" u="sng" baseline="0" noProof="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3;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Nullus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5) dominiert.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Eine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Anapher von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cum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(Z. 1/2) rahmt den negativen Begriff des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hostis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 als </a:t>
                      </a: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gemeinsamen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Gegner in einem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certamen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Cicero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apostrophiert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seine Zuhörer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würdevoll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als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Quirites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(Z. 1), deren persönliche Betroffenheit von der Situation durch den Dativ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vobis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(Z. 1) und deren grundsätzlich vorhandener Friedenswille mit dem positiven Begriff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pacis condicio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(Z. 2) hervorgehoben wird.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Demgegenüber wird der durch das Distanz schaffende Demonstrativpronomen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ille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(Z. 3) bezeichnete Kampf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b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gegner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. Antonius) mit seiner negativen Emotion als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iratus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(Z. 4) eingeführt, dem Cicero in einer sich steigernden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Hyperbel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den gierigen Wunsch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concupiscit,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Z. 4) nach Versklavung 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servitutem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3) und Blut 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sanguinem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4) unterstellt; die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direkte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Gefahr  für da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Auditorium wird durch das Possessivum der 2. P. Pl.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vestram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3) verdeutlicht.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Ein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asyndetisches Trikolon mit Anapher und Klimax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der negativen Begriffe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quam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cruor, quam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caedes, quam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ante oculos trucidatio</a:t>
                      </a:r>
                      <a:r>
                        <a:rPr lang="la-Latn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(Z. 5/6)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hämmert den Bürgern als potentiellen Opfern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trucidatio civium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6) die Bedrohung durch die Brutalität des Gegners ein, dem Mord als Spiel gelte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ei ludus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5).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bgerundetes Rechteck 51"/>
          <p:cNvSpPr/>
          <p:nvPr/>
        </p:nvSpPr>
        <p:spPr>
          <a:xfrm>
            <a:off x="1556792" y="2699792"/>
            <a:ext cx="2808312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Abgerundetes Rechteck 50"/>
          <p:cNvSpPr/>
          <p:nvPr/>
        </p:nvSpPr>
        <p:spPr>
          <a:xfrm>
            <a:off x="3501008" y="2195736"/>
            <a:ext cx="936104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Abgerundetes Rechteck 54"/>
          <p:cNvSpPr/>
          <p:nvPr/>
        </p:nvSpPr>
        <p:spPr>
          <a:xfrm>
            <a:off x="2636912" y="1691680"/>
            <a:ext cx="108012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Abgerundetes Rechteck 49"/>
          <p:cNvSpPr/>
          <p:nvPr/>
        </p:nvSpPr>
        <p:spPr>
          <a:xfrm>
            <a:off x="1124744" y="2195736"/>
            <a:ext cx="1080120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>
            <a:off x="4581128" y="5868144"/>
            <a:ext cx="1656184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619672"/>
            <a:ext cx="6858000" cy="7272808"/>
          </a:xfrm>
          <a:noFill/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7	</a:t>
            </a:r>
            <a:r>
              <a:rPr lang="la-Latn" sz="2400" dirty="0">
                <a:latin typeface="Garamond" pitchFamily="18" charset="0"/>
              </a:rPr>
              <a:t>Non est vobis res, Quirites,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scelerato homine ac nefario,</a:t>
            </a:r>
            <a:endParaRPr lang="la-Latn" sz="2400" dirty="0">
              <a:latin typeface="Century Gothic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cum immani taetraque belua,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quae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quoniam in foveam incidit, obruatur.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	[…]</a:t>
            </a:r>
            <a:endParaRPr lang="la-Latn" sz="2400" dirty="0" smtClean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 smtClean="0">
                <a:latin typeface="Garamond" pitchFamily="18" charset="0"/>
              </a:rPr>
              <a:t>	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2400" dirty="0" smtClean="0">
                <a:latin typeface="Garamond" pitchFamily="18" charset="0"/>
              </a:rPr>
              <a:t>11	</a:t>
            </a:r>
            <a:r>
              <a:rPr lang="de-DE" sz="2400" dirty="0">
                <a:latin typeface="Garamond" pitchFamily="18" charset="0"/>
              </a:rPr>
              <a:t>T</a:t>
            </a:r>
            <a:r>
              <a:rPr lang="la-Latn" sz="2400" dirty="0" smtClean="0">
                <a:latin typeface="Garamond" pitchFamily="18" charset="0"/>
              </a:rPr>
              <a:t>enetur, premitur, urgetur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nunc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 copiis, quas iam habemus,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mox </a:t>
            </a:r>
            <a:r>
              <a:rPr lang="de-DE" sz="2400" dirty="0">
                <a:latin typeface="Garamond" pitchFamily="18" charset="0"/>
              </a:rPr>
              <a:t>e</a:t>
            </a:r>
            <a:r>
              <a:rPr lang="la-Latn" sz="2400" dirty="0">
                <a:latin typeface="Garamond" pitchFamily="18" charset="0"/>
              </a:rPr>
              <a:t>is, </a:t>
            </a:r>
            <a:r>
              <a:rPr lang="de-DE" sz="2400" dirty="0">
                <a:latin typeface="Garamond" pitchFamily="18" charset="0"/>
              </a:rPr>
              <a:t>	      </a:t>
            </a:r>
            <a:r>
              <a:rPr lang="la-Latn" sz="2400" dirty="0">
                <a:latin typeface="Garamond" pitchFamily="18" charset="0"/>
              </a:rPr>
              <a:t>quas paucis diebus novi consules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comparabunt.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60648" y="1619672"/>
            <a:ext cx="3888432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Positionsrahmen 6"/>
          <p:cNvSpPr/>
          <p:nvPr/>
        </p:nvSpPr>
        <p:spPr>
          <a:xfrm>
            <a:off x="260648" y="1259632"/>
            <a:ext cx="3600400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 (s. Z. 1)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476672" y="2267744"/>
            <a:ext cx="648072" cy="31208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980728" y="2771800"/>
            <a:ext cx="576064" cy="31208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Positionsrahmen 10"/>
          <p:cNvSpPr/>
          <p:nvPr/>
        </p:nvSpPr>
        <p:spPr>
          <a:xfrm>
            <a:off x="4725144" y="2051720"/>
            <a:ext cx="2132856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 von </a:t>
            </a:r>
            <a:r>
              <a:rPr lang="de-DE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cum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Gerade Verbindung 11"/>
          <p:cNvCxnSpPr/>
          <p:nvPr/>
        </p:nvCxnSpPr>
        <p:spPr>
          <a:xfrm>
            <a:off x="1124744" y="2555776"/>
            <a:ext cx="2016224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3501008" y="2555776"/>
            <a:ext cx="1008112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1556792" y="3059832"/>
            <a:ext cx="2808312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sitionsrahmen 20"/>
          <p:cNvSpPr/>
          <p:nvPr/>
        </p:nvSpPr>
        <p:spPr>
          <a:xfrm>
            <a:off x="4725144" y="2411760"/>
            <a:ext cx="2132856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Klimax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Positionsrahmen 21"/>
          <p:cNvSpPr/>
          <p:nvPr/>
        </p:nvSpPr>
        <p:spPr>
          <a:xfrm>
            <a:off x="4725144" y="2771800"/>
            <a:ext cx="213285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Metapher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4581128" y="2339752"/>
            <a:ext cx="0" cy="72008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1052736" y="5148064"/>
            <a:ext cx="864096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1988840" y="5148064"/>
            <a:ext cx="1080120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140968" y="5148064"/>
            <a:ext cx="936104" cy="0"/>
          </a:xfrm>
          <a:prstGeom prst="line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sitionsrahmen 29"/>
          <p:cNvSpPr/>
          <p:nvPr/>
        </p:nvSpPr>
        <p:spPr>
          <a:xfrm>
            <a:off x="4221088" y="4572000"/>
            <a:ext cx="1440160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Asyndeton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Positionsrahmen 30"/>
          <p:cNvSpPr/>
          <p:nvPr/>
        </p:nvSpPr>
        <p:spPr>
          <a:xfrm>
            <a:off x="5661248" y="4572000"/>
            <a:ext cx="1196752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Trikolon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Positionsrahmen 31"/>
          <p:cNvSpPr/>
          <p:nvPr/>
        </p:nvSpPr>
        <p:spPr>
          <a:xfrm>
            <a:off x="4869160" y="5004048"/>
            <a:ext cx="158417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Klimax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Gerade Verbindung 33"/>
          <p:cNvCxnSpPr/>
          <p:nvPr/>
        </p:nvCxnSpPr>
        <p:spPr>
          <a:xfrm>
            <a:off x="1340768" y="5652120"/>
            <a:ext cx="0" cy="28803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2636912" y="5652120"/>
            <a:ext cx="0" cy="28803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sitionsrahmen 35"/>
          <p:cNvSpPr/>
          <p:nvPr/>
        </p:nvSpPr>
        <p:spPr>
          <a:xfrm>
            <a:off x="2708920" y="6300192"/>
            <a:ext cx="1872208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Parallelismus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836712" y="5646404"/>
            <a:ext cx="0" cy="293748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3277303" y="5613258"/>
            <a:ext cx="504056" cy="360040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1700808" y="5599610"/>
            <a:ext cx="2376264" cy="792088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el 2"/>
          <p:cNvSpPr txBox="1">
            <a:spLocks/>
          </p:cNvSpPr>
          <p:nvPr/>
        </p:nvSpPr>
        <p:spPr>
          <a:xfrm>
            <a:off x="548680" y="395536"/>
            <a:ext cx="576064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Sprachlich-stilistische Gestaltungsmerkmale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 in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Cicero, Phil. 4, 12a</a:t>
            </a:r>
          </a:p>
        </p:txBody>
      </p:sp>
      <p:cxnSp>
        <p:nvCxnSpPr>
          <p:cNvPr id="41" name="Gerade Verbindung 36"/>
          <p:cNvCxnSpPr/>
          <p:nvPr/>
        </p:nvCxnSpPr>
        <p:spPr>
          <a:xfrm>
            <a:off x="870481" y="5646404"/>
            <a:ext cx="0" cy="293748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37"/>
          <p:cNvCxnSpPr/>
          <p:nvPr/>
        </p:nvCxnSpPr>
        <p:spPr>
          <a:xfrm>
            <a:off x="3314794" y="5599610"/>
            <a:ext cx="504056" cy="360040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1"/>
          <p:cNvCxnSpPr/>
          <p:nvPr/>
        </p:nvCxnSpPr>
        <p:spPr>
          <a:xfrm flipH="1">
            <a:off x="1734577" y="5619107"/>
            <a:ext cx="2376264" cy="792088"/>
          </a:xfrm>
          <a:prstGeom prst="line">
            <a:avLst/>
          </a:prstGeom>
          <a:ln cmpd="dbl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1" grpId="0" animBg="1"/>
      <p:bldP spid="55" grpId="0" animBg="1"/>
      <p:bldP spid="50" grpId="0" animBg="1"/>
      <p:bldP spid="56" grpId="0" animBg="1"/>
      <p:bldP spid="7" grpId="0" animBg="1"/>
      <p:bldP spid="11" grpId="0" animBg="1"/>
      <p:bldP spid="21" grpId="0" animBg="1"/>
      <p:bldP spid="22" grpId="0" animBg="1"/>
      <p:bldP spid="30" grpId="0" animBg="1"/>
      <p:bldP spid="31" grpId="0" animBg="1"/>
      <p:bldP spid="32" grpId="0" animBg="1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04254"/>
              </p:ext>
            </p:extLst>
          </p:nvPr>
        </p:nvGraphicFramePr>
        <p:xfrm>
          <a:off x="440668" y="539552"/>
          <a:ext cx="5976664" cy="792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</a:t>
                      </a:r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1216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Markieren und benennen Sie in Partnerarbeit </a:t>
                      </a:r>
                      <a:r>
                        <a:rPr lang="de-DE" sz="1200" u="sng" baseline="0" noProof="0" dirty="0">
                          <a:latin typeface="Arial" pitchFamily="34" charset="0"/>
                          <a:cs typeface="Arial" pitchFamily="34" charset="0"/>
                        </a:rPr>
                        <a:t>sprachlich-stilistische Gestaltungsmerkmale</a:t>
                      </a: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 (u.a. Stilmittel, Wortfelder) im gesamten bisher übersetzten Textabschnitt! Erklären Sie deren Funktion in diesem Kontext!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de-DE" sz="1200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7424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7-14)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6504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Zu Beginn dieses Absatzes wendet sich Cicero mit einer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Anapher 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Non est vobis </a:t>
                      </a:r>
                      <a:r>
                        <a:rPr lang="la-Latn" sz="1600" b="0" i="0" u="sng" baseline="0" noProof="0" dirty="0">
                          <a:latin typeface="Arial" pitchFamily="34" charset="0"/>
                          <a:cs typeface="Arial" pitchFamily="34" charset="0"/>
                        </a:rPr>
                        <a:t>[…],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 Quirites</a:t>
                      </a:r>
                      <a:r>
                        <a:rPr lang="la-Latn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7; vgl. Z. 1) erneut an seine Zuhörer, verlagert jedoch die Bedeutung der Worte durch die Hinzufügung von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res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Wie im ersten Absatz fokussiert die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Anapher von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cum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de-DE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(Z. 8/9)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die gemeinsame Konfrontation mit dem Gegner, der nun in seinen negativen Eigenschaften mit einer </a:t>
                      </a:r>
                      <a:r>
                        <a:rPr lang="de-DE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Klimax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vom verbrecherischen und gottlosen Menschen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scelerato homine ac nefario</a:t>
                      </a:r>
                      <a:r>
                        <a:rPr lang="de-DE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Z. 8)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metaphorisch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zu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Bestie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immani taetraque belua</a:t>
                      </a:r>
                      <a:r>
                        <a:rPr lang="la-Latn" sz="1600" b="0" i="0" u="none" baseline="0" noProof="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9) dämonisiert wird.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Den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mit diesen Worten evozierten Ängsten der Zuhörer begegnet Cicero durch ein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klimaktisches</a:t>
                      </a:r>
                      <a:r>
                        <a:rPr lang="de-DE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asyndetisches Trikolon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tenetur, premitur, urgetur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das den Eindruck erweckt, dass die Verantwortlichen zumindest im Augenblick mit militärischen Mitteln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copiis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die Lage unter Kontrolle haben. 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Indem Cicero die Schilderung der gegenwärtigen Verhältnisse durch eine Zukunftsperspektive anreichert </a:t>
                      </a:r>
                      <a:r>
                        <a:rPr lang="la-Latn" sz="1600" b="0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nunc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mox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0" i="0" baseline="0" noProof="0" dirty="0" smtClean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de-DE" sz="1600" b="0" i="0" baseline="0" noProof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Z.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/1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; 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iam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paucis </a:t>
                      </a:r>
                      <a:r>
                        <a:rPr lang="la-Latn" sz="1600" b="0" i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diebus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/1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; 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habemus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comparabunt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/1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stellt er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indirekt 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eine bleibende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Eindämmung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der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Gefahr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 in Aussicht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doch verdeutlicht der integrierte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Parallelismus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eis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copiis, quas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mit Auslassung von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copiis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in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dass ein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Mi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itäreinsatz 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auch weiterhin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nötig sein wird.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/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 Aktuelles Beispiel für Polemik in der</a:t>
            </a:r>
          </a:p>
          <a:p>
            <a:pPr marL="540000" lvl="1" indent="-18000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   politischen Meinungsbildung</a:t>
            </a: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de-DE" sz="93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93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3933056" y="2411760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Abgerundetes Rechteck 42"/>
          <p:cNvSpPr/>
          <p:nvPr/>
        </p:nvSpPr>
        <p:spPr>
          <a:xfrm>
            <a:off x="1844824" y="7092280"/>
            <a:ext cx="4464496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Abgerundetes Rechteck 41"/>
          <p:cNvSpPr/>
          <p:nvPr/>
        </p:nvSpPr>
        <p:spPr>
          <a:xfrm>
            <a:off x="4221088" y="6588224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Abgerundetes Rechteck 40"/>
          <p:cNvSpPr/>
          <p:nvPr/>
        </p:nvSpPr>
        <p:spPr>
          <a:xfrm>
            <a:off x="980728" y="4499992"/>
            <a:ext cx="792088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>
            <a:off x="5949280" y="3995936"/>
            <a:ext cx="90872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476672" y="3419872"/>
            <a:ext cx="1296144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Abgerundetes Rechteck 37"/>
          <p:cNvSpPr/>
          <p:nvPr/>
        </p:nvSpPr>
        <p:spPr>
          <a:xfrm>
            <a:off x="3717032" y="2915816"/>
            <a:ext cx="144016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Abgerundetes Rechteck 36"/>
          <p:cNvSpPr/>
          <p:nvPr/>
        </p:nvSpPr>
        <p:spPr>
          <a:xfrm>
            <a:off x="2636912" y="2411760"/>
            <a:ext cx="1224136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Abgerundetes Rechteck 35"/>
          <p:cNvSpPr/>
          <p:nvPr/>
        </p:nvSpPr>
        <p:spPr>
          <a:xfrm>
            <a:off x="3068960" y="1907704"/>
            <a:ext cx="108012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Abgerundetes Rechteck 33"/>
          <p:cNvSpPr/>
          <p:nvPr/>
        </p:nvSpPr>
        <p:spPr>
          <a:xfrm>
            <a:off x="3212976" y="6588224"/>
            <a:ext cx="1008112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476672" y="6588224"/>
            <a:ext cx="158417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Abgerundetes Rechteck 34"/>
          <p:cNvSpPr/>
          <p:nvPr/>
        </p:nvSpPr>
        <p:spPr>
          <a:xfrm>
            <a:off x="4221088" y="5004048"/>
            <a:ext cx="936104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Abgerundetes Rechteck 31"/>
          <p:cNvSpPr/>
          <p:nvPr/>
        </p:nvSpPr>
        <p:spPr>
          <a:xfrm>
            <a:off x="2564904" y="5004048"/>
            <a:ext cx="1224136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Abgerundetes Rechteck 30"/>
          <p:cNvSpPr/>
          <p:nvPr/>
        </p:nvSpPr>
        <p:spPr>
          <a:xfrm>
            <a:off x="1412776" y="5004048"/>
            <a:ext cx="1152128" cy="3600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835696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15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Incumbite in causam, Quirites, ut facitis.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16</a:t>
            </a: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Numquam maior consensus vester in ulla causa fuit,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numquam tam vehementer cum senatu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consociati fuistis.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latin typeface="Garamond" pitchFamily="18" charset="0"/>
              </a:rPr>
              <a:t>19	</a:t>
            </a:r>
            <a:r>
              <a:rPr lang="la-Latn" sz="2400" dirty="0" smtClean="0">
                <a:latin typeface="Garamond" pitchFamily="18" charset="0"/>
              </a:rPr>
              <a:t>Nec </a:t>
            </a:r>
            <a:r>
              <a:rPr lang="la-Latn" sz="2400" dirty="0">
                <a:latin typeface="Garamond" pitchFamily="18" charset="0"/>
              </a:rPr>
              <a:t>mirum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agitur enim, non qua condicione victuri,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victurine simus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an cum supplicio ignominiaque perituri. 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446088" algn="l"/>
              </a:tabLst>
            </a:pPr>
            <a:r>
              <a:rPr lang="de-DE" sz="2400" dirty="0" smtClean="0">
                <a:latin typeface="Garamond" pitchFamily="18" charset="0"/>
              </a:rPr>
              <a:t>22</a:t>
            </a:r>
            <a:r>
              <a:rPr lang="de-DE" sz="2400" dirty="0">
                <a:latin typeface="Garamond" pitchFamily="18" charset="0"/>
              </a:rPr>
              <a:t>		</a:t>
            </a:r>
            <a:r>
              <a:rPr lang="la-Latn" sz="2400" dirty="0">
                <a:latin typeface="Garamond" pitchFamily="18" charset="0"/>
              </a:rPr>
              <a:t>Quamquam mortem quidem natura omnibus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proposuit</a:t>
            </a:r>
            <a:r>
              <a:rPr lang="de-DE" sz="2400" dirty="0">
                <a:latin typeface="Garamond" pitchFamily="18" charset="0"/>
              </a:rPr>
              <a:t>;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crudelitatem mortis et dedecus virtus propulsare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solet, quae propria est Romani generis et seminis.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Titel 2"/>
          <p:cNvSpPr txBox="1">
            <a:spLocks/>
          </p:cNvSpPr>
          <p:nvPr/>
        </p:nvSpPr>
        <p:spPr>
          <a:xfrm>
            <a:off x="584684" y="467544"/>
            <a:ext cx="568863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Sprachlich-stilistische Gestaltungsmerkmale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 in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Cicero, Phil. 4, 12b-13a</a:t>
            </a:r>
          </a:p>
        </p:txBody>
      </p:sp>
      <p:sp>
        <p:nvSpPr>
          <p:cNvPr id="7" name="Positionsrahmen 6"/>
          <p:cNvSpPr/>
          <p:nvPr/>
        </p:nvSpPr>
        <p:spPr>
          <a:xfrm>
            <a:off x="548680" y="1331640"/>
            <a:ext cx="3528392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Exclamatio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404664" y="1835696"/>
            <a:ext cx="3744416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476672" y="2411760"/>
            <a:ext cx="1440160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404664" y="2987824"/>
            <a:ext cx="1368152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Positionsrahmen 11"/>
          <p:cNvSpPr/>
          <p:nvPr/>
        </p:nvSpPr>
        <p:spPr>
          <a:xfrm>
            <a:off x="3861048" y="3347864"/>
            <a:ext cx="2880320" cy="360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Anapher von </a:t>
            </a:r>
            <a:r>
              <a:rPr lang="la-Latn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numquam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2708920" y="2771800"/>
            <a:ext cx="360040" cy="0"/>
          </a:xfrm>
          <a:prstGeom prst="line">
            <a:avLst/>
          </a:prstGeom>
          <a:ln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3789040" y="3275856"/>
            <a:ext cx="504056" cy="0"/>
          </a:xfrm>
          <a:prstGeom prst="line">
            <a:avLst/>
          </a:prstGeom>
          <a:ln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548680" y="3779912"/>
            <a:ext cx="432048" cy="0"/>
          </a:xfrm>
          <a:prstGeom prst="line">
            <a:avLst/>
          </a:prstGeom>
          <a:ln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>
            <a:off x="836712" y="4283968"/>
            <a:ext cx="2808312" cy="288032"/>
          </a:xfrm>
          <a:prstGeom prst="line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>
            <a:off x="764704" y="4788024"/>
            <a:ext cx="1080120" cy="288032"/>
          </a:xfrm>
          <a:prstGeom prst="line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1340768" y="4788024"/>
            <a:ext cx="3384376" cy="288032"/>
          </a:xfrm>
          <a:prstGeom prst="line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sitionsrahmen 29"/>
          <p:cNvSpPr/>
          <p:nvPr/>
        </p:nvSpPr>
        <p:spPr>
          <a:xfrm>
            <a:off x="4725144" y="4427984"/>
            <a:ext cx="1584176" cy="4320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Antithesen</a:t>
            </a:r>
            <a:endParaRPr lang="la-Latn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 animBg="1"/>
      <p:bldP spid="42" grpId="0" animBg="1"/>
      <p:bldP spid="41" grpId="0" animBg="1"/>
      <p:bldP spid="40" grpId="0" animBg="1"/>
      <p:bldP spid="39" grpId="0" animBg="1"/>
      <p:bldP spid="38" grpId="0" animBg="1"/>
      <p:bldP spid="37" grpId="0" animBg="1"/>
      <p:bldP spid="36" grpId="0" animBg="1"/>
      <p:bldP spid="34" grpId="0" animBg="1"/>
      <p:bldP spid="33" grpId="0" animBg="1"/>
      <p:bldP spid="35" grpId="0" animBg="1"/>
      <p:bldP spid="32" grpId="0" animBg="1"/>
      <p:bldP spid="31" grpId="0" animBg="1"/>
      <p:bldP spid="7" grpId="0" animBg="1"/>
      <p:bldP spid="12" grpId="0" animBg="1"/>
      <p:bldP spid="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1361"/>
              </p:ext>
            </p:extLst>
          </p:nvPr>
        </p:nvGraphicFramePr>
        <p:xfrm>
          <a:off x="620688" y="499064"/>
          <a:ext cx="5616624" cy="81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6902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</a:t>
                      </a:r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6424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Markieren und benennen Sie in Partnerarbeit </a:t>
                      </a:r>
                      <a:r>
                        <a:rPr lang="de-DE" sz="1200" u="sng" baseline="0" noProof="0" dirty="0">
                          <a:latin typeface="Arial" pitchFamily="34" charset="0"/>
                          <a:cs typeface="Arial" pitchFamily="34" charset="0"/>
                        </a:rPr>
                        <a:t>sprachlich-stilistische Gestaltungsmerkmale</a:t>
                      </a: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 (u.a. Stilmittel, Wortfelder) im gesamten bisher übersetzten Textabschnitt! Erklären Sie deren Funktion in diesem Kontext!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sz="1200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de-DE" sz="1200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395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376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4, 1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2a (Z. </a:t>
                      </a:r>
                      <a:r>
                        <a:rPr lang="de-DE" sz="1600" b="1" u="sng" baseline="0" noProof="0" dirty="0" smtClean="0">
                          <a:latin typeface="Arial" pitchFamily="34" charset="0"/>
                          <a:cs typeface="Arial" pitchFamily="34" charset="0"/>
                        </a:rPr>
                        <a:t>15-25)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6717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Im dritten Absatz geht Cicero in einer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Exclamatio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Incumbite in causam, Quirites</a:t>
                      </a:r>
                      <a:r>
                        <a:rPr lang="la-Latn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zur imperativischen Handlungsaufforderung an die wiederum als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Quirites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angesprochenen Zuhörer über.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Er stützt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den Appell an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die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Bürger auf die in mehrfachen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Assonanzen von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cum</a:t>
                      </a:r>
                      <a:r>
                        <a:rPr lang="la-Latn" sz="1600" b="0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anklingende Eintracht von Senat und Volk 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consensus vester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cum senatu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consociati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),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die er in der aktuellen Situation voraussetzt und durch die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Anapher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eines kontrastierenden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Numquam</a:t>
                      </a:r>
                      <a:r>
                        <a:rPr lang="la-Latn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/1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als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einmalig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stark darstellt.</a:t>
                      </a:r>
                      <a:endParaRPr lang="la-Latn" sz="16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Mit scharfen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Antithesen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von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Leben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und Untergang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r>
                        <a:rPr lang="la-Latn" sz="1600" b="0" i="0" u="sng" baseline="0" noProof="0" dirty="0">
                          <a:latin typeface="Arial" pitchFamily="34" charset="0"/>
                          <a:cs typeface="Arial" pitchFamily="34" charset="0"/>
                        </a:rPr>
                        <a:t>[…]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 victuri </a:t>
                      </a:r>
                      <a:r>
                        <a:rPr lang="la-Latn" sz="1600" b="0" u="sng" baseline="0" noProof="0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la-Latn" sz="1600" b="0" i="1" u="sng" baseline="0" noProof="0" dirty="0">
                          <a:latin typeface="Arial" pitchFamily="34" charset="0"/>
                          <a:cs typeface="Arial" pitchFamily="34" charset="0"/>
                        </a:rPr>
                        <a:t>sed victurine simus an perituri</a:t>
                      </a:r>
                      <a:r>
                        <a:rPr lang="de-DE" sz="1600" b="0" i="1" u="none" baseline="0" noProof="0" dirty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Z. 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will Cicero die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Zuspitzung der Lage und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Brisanz der Situation bewusst machen. 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Dabei  wird einerseits der drohende Untergang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der Bürger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durc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h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Negativbegriffe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cum supplicio ignominiaque perituri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crudelitatem mortis et dedecus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r>
                        <a:rPr lang="la-Latn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mit Antonius (ohne namentliche Nennung) in Verbindung gebracht und andererseits das erhoffte Weiterleben der Bürger 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auf die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altbewährte Tugend der Römer (</a:t>
                      </a:r>
                      <a:r>
                        <a:rPr lang="la-Latn" sz="1600" i="1" dirty="0">
                          <a:latin typeface="Arial" pitchFamily="34" charset="0"/>
                          <a:cs typeface="Arial" pitchFamily="34" charset="0"/>
                        </a:rPr>
                        <a:t>virtus propulsare solet, quae propria est Romani generis et seminis</a:t>
                      </a:r>
                      <a:r>
                        <a:rPr lang="la-Latn" sz="1600" dirty="0">
                          <a:latin typeface="Arial" pitchFamily="34" charset="0"/>
                          <a:cs typeface="Arial" pitchFamily="34" charset="0"/>
                        </a:rPr>
                        <a:t>, Z. 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/2</a:t>
                      </a:r>
                      <a:r>
                        <a:rPr lang="de-DE" sz="16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egründet. Der scharfe Kontrast zwischen der Schande durch Antonius und der 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virtus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der Römer wird durch die Juxtaposition 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dedecus 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und </a:t>
                      </a:r>
                      <a:r>
                        <a:rPr lang="la-Latn" sz="1600" i="1" baseline="0" dirty="0">
                          <a:latin typeface="Arial" pitchFamily="34" charset="0"/>
                          <a:cs typeface="Arial" pitchFamily="34" charset="0"/>
                        </a:rPr>
                        <a:t>virtus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de-DE" sz="1600" baseline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(Z. 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600" baseline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la-Latn" sz="1600" baseline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la-Latn" sz="1600" baseline="0" dirty="0">
                          <a:latin typeface="Arial" pitchFamily="34" charset="0"/>
                          <a:cs typeface="Arial" pitchFamily="34" charset="0"/>
                        </a:rPr>
                        <a:t>noch unterstrichen.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203848"/>
            <a:ext cx="6192688" cy="5472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lvl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28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Dämonisierung des Antonius („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belua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“)</a:t>
            </a:r>
          </a:p>
          <a:p>
            <a:pPr marL="180975" lvl="1" indent="-18097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Appell an die Einigkeit von Senat und Volk im Kampf gegen Antonius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180975" lvl="1" indent="-180975">
              <a:spcBef>
                <a:spcPct val="0"/>
              </a:spcBef>
              <a:buFont typeface="Arial" pitchFamily="34" charset="0"/>
              <a:buChar char="•"/>
              <a:defRPr/>
            </a:pPr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Asyndeta / Trikola / Klimak</a:t>
            </a:r>
            <a:r>
              <a:rPr lang="de-DE" sz="2600" dirty="0">
                <a:latin typeface="Arial" pitchFamily="34" charset="0"/>
                <a:cs typeface="Arial" pitchFamily="34" charset="0"/>
              </a:rPr>
              <a:t>t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es / Metapher / Antithesen 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180975"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→ Polarisierung: 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542925" indent="-361950">
              <a:buFont typeface="Courier New" pitchFamily="49" charset="0"/>
              <a:buChar char="o"/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„Bestie“ Antonius 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vs. 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friedliebende </a:t>
            </a:r>
            <a:r>
              <a:rPr lang="la-Latn" sz="2600" dirty="0" smtClean="0">
                <a:latin typeface="Arial" pitchFamily="34" charset="0"/>
                <a:cs typeface="Arial" pitchFamily="34" charset="0"/>
              </a:rPr>
              <a:t>Quiriten 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542925" indent="-361950">
              <a:buFont typeface="Courier New" pitchFamily="49" charset="0"/>
              <a:buChar char="o"/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Untergang 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vs.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600" dirty="0" smtClean="0">
                <a:latin typeface="Arial" pitchFamily="34" charset="0"/>
                <a:cs typeface="Arial" pitchFamily="34" charset="0"/>
              </a:rPr>
              <a:t>Leben</a:t>
            </a:r>
            <a:r>
              <a:rPr lang="la-Latn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542925" indent="-361950">
              <a:buFont typeface="Courier New" pitchFamily="49" charset="0"/>
              <a:buChar char="o"/>
              <a:defRPr/>
            </a:pPr>
            <a:r>
              <a:rPr lang="la-Latn" sz="2600" dirty="0">
                <a:latin typeface="Arial" pitchFamily="34" charset="0"/>
                <a:cs typeface="Arial" pitchFamily="34" charset="0"/>
              </a:rPr>
              <a:t>Schande 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vs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. </a:t>
            </a:r>
            <a:r>
              <a:rPr lang="de-DE" sz="2600" i="1" dirty="0">
                <a:latin typeface="Arial" pitchFamily="34" charset="0"/>
                <a:cs typeface="Arial" pitchFamily="34" charset="0"/>
              </a:rPr>
              <a:t>v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irtus</a:t>
            </a:r>
            <a:endParaRPr lang="de-DE" sz="2600" dirty="0">
              <a:latin typeface="Arial" pitchFamily="34" charset="0"/>
              <a:cs typeface="Arial" pitchFamily="34" charset="0"/>
            </a:endParaRPr>
          </a:p>
          <a:p>
            <a:pPr marL="542925" indent="-361950">
              <a:buFont typeface="Courier New" pitchFamily="49" charset="0"/>
              <a:buChar char="o"/>
              <a:defRPr/>
            </a:pPr>
            <a:endParaRPr lang="la-Latn" sz="2600" dirty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de-DE" sz="2600" i="1" dirty="0">
                <a:latin typeface="Arial" pitchFamily="34" charset="0"/>
                <a:cs typeface="Arial" pitchFamily="34" charset="0"/>
              </a:rPr>
              <a:t>cum</a:t>
            </a:r>
            <a:r>
              <a:rPr lang="de-DE" sz="2600" dirty="0">
                <a:latin typeface="Arial" pitchFamily="34" charset="0"/>
                <a:cs typeface="Arial" pitchFamily="34" charset="0"/>
              </a:rPr>
              <a:t>-Anaphern und Assonanzen / Appelle / </a:t>
            </a:r>
            <a:r>
              <a:rPr lang="la-Latn" sz="2600" i="1" dirty="0">
                <a:latin typeface="Arial" pitchFamily="34" charset="0"/>
                <a:cs typeface="Arial" pitchFamily="34" charset="0"/>
              </a:rPr>
              <a:t>Exclamatio</a:t>
            </a:r>
            <a:r>
              <a:rPr lang="de-DE" sz="2600" dirty="0">
                <a:latin typeface="Arial" pitchFamily="34" charset="0"/>
                <a:cs typeface="Arial" pitchFamily="34" charset="0"/>
              </a:rPr>
              <a:t> / Parallelismus</a:t>
            </a:r>
          </a:p>
          <a:p>
            <a:pPr marL="180975" indent="-180975">
              <a:defRPr/>
            </a:pPr>
            <a:r>
              <a:rPr lang="de-DE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la-Latn" sz="2600" dirty="0">
                <a:latin typeface="Arial" pitchFamily="34" charset="0"/>
                <a:cs typeface="Arial" pitchFamily="34" charset="0"/>
              </a:rPr>
              <a:t>→</a:t>
            </a:r>
            <a:r>
              <a:rPr lang="de-DE" sz="2600" dirty="0">
                <a:latin typeface="Arial" pitchFamily="34" charset="0"/>
                <a:cs typeface="Arial" pitchFamily="34" charset="0"/>
              </a:rPr>
              <a:t> Beeinflussung der Hörer mit dem Ziel</a:t>
            </a:r>
          </a:p>
          <a:p>
            <a:pPr marL="180975" indent="-180975">
              <a:defRPr/>
            </a:pPr>
            <a:r>
              <a:rPr lang="de-DE" sz="2600" dirty="0">
                <a:latin typeface="Arial" pitchFamily="34" charset="0"/>
                <a:cs typeface="Arial" pitchFamily="34" charset="0"/>
              </a:rPr>
              <a:t> 	     der Mobilisierung aller Kräfte gegen </a:t>
            </a:r>
          </a:p>
          <a:p>
            <a:pPr marL="180975" indent="-180975">
              <a:defRPr/>
            </a:pPr>
            <a:r>
              <a:rPr lang="de-DE" sz="2600" dirty="0">
                <a:latin typeface="Arial" pitchFamily="34" charset="0"/>
                <a:cs typeface="Arial" pitchFamily="34" charset="0"/>
              </a:rPr>
              <a:t>       Antonius</a:t>
            </a:r>
            <a:endParaRPr lang="la-Latn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73630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Dämonisierung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eines Gegners</a:t>
            </a: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br>
              <a:rPr lang="de-DE" i="1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als politisch-rhetorische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Strategie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563888"/>
            <a:ext cx="6192688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80975" lvl="1" indent="-18097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ea typeface="+mj-ea"/>
                <a:cs typeface="Arial" pitchFamily="34" charset="0"/>
              </a:rPr>
              <a:t>Darstellung des Antonius als </a:t>
            </a:r>
            <a:r>
              <a:rPr lang="la-Latn" sz="2400" i="1" dirty="0">
                <a:latin typeface="Arial" pitchFamily="34" charset="0"/>
                <a:ea typeface="+mj-ea"/>
                <a:cs typeface="Arial" pitchFamily="34" charset="0"/>
              </a:rPr>
              <a:t>hostis</a:t>
            </a:r>
            <a:r>
              <a:rPr lang="la-Latn" sz="2400" dirty="0">
                <a:latin typeface="Arial" pitchFamily="34" charset="0"/>
                <a:ea typeface="+mj-ea"/>
                <a:cs typeface="Arial" pitchFamily="34" charset="0"/>
              </a:rPr>
              <a:t> und </a:t>
            </a:r>
            <a:r>
              <a:rPr lang="la-Latn" sz="2400" i="1" dirty="0">
                <a:latin typeface="Arial" pitchFamily="34" charset="0"/>
                <a:ea typeface="+mj-ea"/>
                <a:cs typeface="Arial" pitchFamily="34" charset="0"/>
              </a:rPr>
              <a:t>belua</a:t>
            </a:r>
            <a:r>
              <a:rPr lang="la-Latn" sz="2400" dirty="0">
                <a:latin typeface="Arial" pitchFamily="34" charset="0"/>
                <a:ea typeface="+mj-ea"/>
                <a:cs typeface="Arial" pitchFamily="34" charset="0"/>
              </a:rPr>
              <a:t>,</a:t>
            </a:r>
            <a:r>
              <a:rPr lang="la-Latn" sz="2400" i="1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2400" dirty="0">
                <a:latin typeface="Arial" pitchFamily="34" charset="0"/>
                <a:ea typeface="+mj-ea"/>
                <a:cs typeface="Arial" pitchFamily="34" charset="0"/>
              </a:rPr>
              <a:t>der/die keine menschlichen und römischen Züge mehr hat</a:t>
            </a:r>
          </a:p>
          <a:p>
            <a:pPr marL="180975" lvl="1" indent="-18097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ea typeface="+mj-ea"/>
                <a:cs typeface="Arial" pitchFamily="34" charset="0"/>
              </a:rPr>
              <a:t>„Invektive“ </a:t>
            </a:r>
            <a:r>
              <a:rPr lang="la-Latn" sz="2400" dirty="0">
                <a:latin typeface="Arial" pitchFamily="34" charset="0"/>
                <a:cs typeface="Arial" pitchFamily="34" charset="0"/>
              </a:rPr>
              <a:t>(im Sinne einer öffentlichen Herabsetzung einer Persönlichkeit) als Mittel der politischen Auseinandersetzung</a:t>
            </a:r>
          </a:p>
          <a:p>
            <a:pPr marL="180975" lvl="1" indent="-180975">
              <a:spcBef>
                <a:spcPct val="0"/>
              </a:spcBef>
              <a:defRPr/>
            </a:pPr>
            <a:endParaRPr lang="la-Latn" sz="2400" dirty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cs typeface="Arial" pitchFamily="34" charset="0"/>
              </a:rPr>
              <a:t>Nehmen Sie Stellung zu Ciceros Vorgehen!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marL="180975" lvl="1" indent="-180975"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cs typeface="Arial" pitchFamily="34" charset="0"/>
              </a:rPr>
              <a:t>Entwickeln Sie ethische Maßstäbe, die in einer politischen Auseinandersetzung gelten sollten!</a:t>
            </a:r>
          </a:p>
          <a:p>
            <a:pPr>
              <a:defRPr/>
            </a:pPr>
            <a:endParaRPr lang="la-Latn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Dämonisierung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eines Gegners</a:t>
            </a: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br>
              <a:rPr lang="de-DE" i="1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als politisch-rhetorische Strategie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347864"/>
            <a:ext cx="6192688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11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la-Latn" sz="112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9600" u="sng" dirty="0">
                <a:latin typeface="Arial" pitchFamily="34" charset="0"/>
                <a:cs typeface="Arial" pitchFamily="34" charset="0"/>
              </a:rPr>
              <a:t>Vergleich</a:t>
            </a:r>
            <a:r>
              <a:rPr lang="la-Latn" sz="9600" u="sng" dirty="0">
                <a:latin typeface="Arial" pitchFamily="34" charset="0"/>
                <a:cs typeface="Arial" pitchFamily="34" charset="0"/>
              </a:rPr>
              <a:t> von Cic., </a:t>
            </a:r>
            <a:r>
              <a:rPr lang="la-Latn" sz="96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9600" u="sng" dirty="0">
                <a:latin typeface="Arial" pitchFamily="34" charset="0"/>
                <a:cs typeface="Arial" pitchFamily="34" charset="0"/>
              </a:rPr>
              <a:t> 4, 11b-13a</a:t>
            </a:r>
            <a:endParaRPr lang="de-DE" sz="9600" u="sng" dirty="0">
              <a:latin typeface="Arial" pitchFamily="34" charset="0"/>
              <a:cs typeface="Arial" pitchFamily="34" charset="0"/>
            </a:endParaRPr>
          </a:p>
          <a:p>
            <a:pPr lvl="1" indent="350838">
              <a:spcBef>
                <a:spcPct val="0"/>
              </a:spcBef>
              <a:defRPr/>
            </a:pPr>
            <a:r>
              <a:rPr lang="de-DE" sz="9600" u="sng" dirty="0">
                <a:latin typeface="Arial" pitchFamily="34" charset="0"/>
                <a:cs typeface="Arial" pitchFamily="34" charset="0"/>
              </a:rPr>
              <a:t>mit aktuellem Einstiegsbeispiel</a:t>
            </a:r>
            <a:endParaRPr lang="la-Latn" sz="9600" u="sng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112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24373"/>
              </p:ext>
            </p:extLst>
          </p:nvPr>
        </p:nvGraphicFramePr>
        <p:xfrm>
          <a:off x="332656" y="611560"/>
          <a:ext cx="6192687" cy="747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23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de-DE" sz="2400" i="0" baseline="0" noProof="0" dirty="0">
                          <a:latin typeface="Arial" pitchFamily="34" charset="0"/>
                          <a:cs typeface="Arial" pitchFamily="34" charset="0"/>
                        </a:rPr>
                        <a:t>Dämonisierung eines Gegners als politisch-rhetorische Strategie</a:t>
                      </a:r>
                      <a:endParaRPr lang="la-Latn" sz="2400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5304">
                <a:tc gridSpan="3">
                  <a:txBody>
                    <a:bodyPr/>
                    <a:lstStyle/>
                    <a:p>
                      <a:pPr algn="ctr"/>
                      <a:r>
                        <a:rPr lang="la-Latn" noProof="0" dirty="0">
                          <a:latin typeface="Arial" pitchFamily="34" charset="0"/>
                          <a:cs typeface="Arial" pitchFamily="34" charset="0"/>
                        </a:rPr>
                        <a:t>Vergleichen Sie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a-Latn" baseline="0" noProof="0" dirty="0">
                          <a:latin typeface="Arial" pitchFamily="34" charset="0"/>
                          <a:cs typeface="Arial" pitchFamily="34" charset="0"/>
                        </a:rPr>
                        <a:t>Cicero</a:t>
                      </a:r>
                      <a:r>
                        <a:rPr lang="de-DE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1" baseline="0" noProof="0" dirty="0">
                          <a:latin typeface="Arial" pitchFamily="34" charset="0"/>
                          <a:cs typeface="Arial" pitchFamily="34" charset="0"/>
                        </a:rPr>
                        <a:t>Phil.</a:t>
                      </a:r>
                      <a:r>
                        <a:rPr lang="la-Latn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4,</a:t>
                      </a:r>
                      <a:r>
                        <a:rPr lang="la-Latn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11b-13a</a:t>
                      </a:r>
                      <a:endParaRPr lang="la-Latn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de-DE" baseline="0" noProof="0" dirty="0">
                          <a:latin typeface="Arial" pitchFamily="34" charset="0"/>
                          <a:cs typeface="Arial" pitchFamily="34" charset="0"/>
                        </a:rPr>
                        <a:t>mit dem aktuellen Einstiegsbeispiel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endParaRPr lang="la-Latn" i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968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  <a:p>
                      <a:pPr algn="ctr"/>
                      <a:endParaRPr lang="de-DE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de-DE" sz="1800" i="1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800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1800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aseline="0" noProof="0" dirty="0">
                          <a:latin typeface="Arial" pitchFamily="34" charset="0"/>
                          <a:cs typeface="Arial" pitchFamily="34" charset="0"/>
                        </a:rPr>
                        <a:t>Aktuelles Einstiegsbeispiel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Gemeinsamkeiten</a:t>
                      </a: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180000" algn="just">
                        <a:buFont typeface="Arial" pitchFamily="34" charset="0"/>
                        <a:buChar char="•"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-180975">
                        <a:buFont typeface="Arial" pitchFamily="34" charset="0"/>
                        <a:buChar char="•"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-180975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Unterschiede</a:t>
                      </a: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24373"/>
              </p:ext>
            </p:extLst>
          </p:nvPr>
        </p:nvGraphicFramePr>
        <p:xfrm>
          <a:off x="332656" y="755576"/>
          <a:ext cx="6192687" cy="747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23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Dämonisierung eines Gegners als politisch-rhetorische Strategie</a:t>
                      </a:r>
                      <a:endParaRPr lang="la-Latn" sz="2400" i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a-Latn" sz="2400" i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5304">
                <a:tc gridSpan="3">
                  <a:txBody>
                    <a:bodyPr/>
                    <a:lstStyle/>
                    <a:p>
                      <a:pPr algn="ctr"/>
                      <a:r>
                        <a:rPr lang="la-Latn" noProof="0" dirty="0">
                          <a:latin typeface="Arial" pitchFamily="34" charset="0"/>
                          <a:cs typeface="Arial" pitchFamily="34" charset="0"/>
                        </a:rPr>
                        <a:t>Vergleichen Sie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a-Latn" baseline="0" noProof="0" dirty="0">
                          <a:latin typeface="Arial" pitchFamily="34" charset="0"/>
                          <a:cs typeface="Arial" pitchFamily="34" charset="0"/>
                        </a:rPr>
                        <a:t>Cicero</a:t>
                      </a:r>
                      <a:r>
                        <a:rPr lang="de-DE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la-Latn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1" baseline="0" noProof="0" dirty="0">
                          <a:latin typeface="Arial" pitchFamily="34" charset="0"/>
                          <a:cs typeface="Arial" pitchFamily="34" charset="0"/>
                        </a:rPr>
                        <a:t>Phil.</a:t>
                      </a:r>
                      <a:r>
                        <a:rPr lang="la-Latn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4,</a:t>
                      </a:r>
                      <a:r>
                        <a:rPr lang="la-Latn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11b-13a</a:t>
                      </a:r>
                      <a:endParaRPr lang="la-Latn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de-DE" baseline="0" noProof="0" dirty="0">
                          <a:latin typeface="Arial" pitchFamily="34" charset="0"/>
                          <a:cs typeface="Arial" pitchFamily="34" charset="0"/>
                        </a:rPr>
                        <a:t>mit dem aktuellen Einstiegsbeispiel</a:t>
                      </a:r>
                      <a:r>
                        <a:rPr lang="de-DE" i="0" baseline="0" noProof="0" dirty="0"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endParaRPr lang="la-Latn" i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a-Latn" i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de-DE" sz="1600" i="1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i="0" baseline="0" noProof="0" dirty="0">
                          <a:latin typeface="Arial" pitchFamily="34" charset="0"/>
                          <a:cs typeface="Arial" pitchFamily="34" charset="0"/>
                        </a:rPr>
                        <a:t>4, 11b-13a</a:t>
                      </a:r>
                      <a:endParaRPr lang="la-Latn" sz="1600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noProof="0" dirty="0">
                          <a:latin typeface="Arial" pitchFamily="34" charset="0"/>
                          <a:cs typeface="Arial" pitchFamily="34" charset="0"/>
                        </a:rPr>
                        <a:t>Aktuelles Einstiegsbeispiel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Unterschiede</a:t>
                      </a: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la-Latn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i="1" u="sng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la-Latn" sz="1600" b="1" i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b="1" i="1" u="sng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a-Latn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de-D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i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itchFamily="34" charset="0"/>
                          <a:cs typeface="Arial" pitchFamily="34" charset="0"/>
                        </a:rPr>
                        <a:t>Gemeinsamkeiten</a:t>
                      </a:r>
                    </a:p>
                  </a:txBody>
                  <a:tcPr vert="vert27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180000" algn="just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indent="-180975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-180975">
                        <a:buFont typeface="Arial" pitchFamily="34" charset="0"/>
                        <a:buNone/>
                      </a:pPr>
                      <a:endParaRPr lang="de-DE" sz="16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Dämonisierung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eines Gegners</a:t>
            </a: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br>
              <a:rPr lang="de-DE" i="1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als politisch-rhetorische Strategie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0648" y="3419872"/>
            <a:ext cx="633670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80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80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332656" y="755576"/>
          <a:ext cx="6192688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Arbeitsaufträge </a:t>
                      </a:r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für die</a:t>
                      </a:r>
                      <a:r>
                        <a:rPr lang="de-DE" sz="24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Studierzeit</a:t>
                      </a:r>
                      <a:endParaRPr lang="de-DE" sz="24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86880"/>
              </p:ext>
            </p:extLst>
          </p:nvPr>
        </p:nvGraphicFramePr>
        <p:xfrm>
          <a:off x="332656" y="1763688"/>
          <a:ext cx="6192688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buAutoNum type="arabicParenR"/>
                      </a:pPr>
                      <a:r>
                        <a:rPr lang="la-Latn" sz="2400" b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Ordnen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Sie 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Ciceros </a:t>
                      </a:r>
                      <a:r>
                        <a:rPr lang="la-Latn" sz="240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Orationes Philippicae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sowie die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diesem Werk beschriebenen wichtigsten Ereignisse in einen historisch-politischen Überblick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ein!</a:t>
                      </a:r>
                    </a:p>
                    <a:p>
                      <a:pPr marL="457200" indent="-11113" algn="just">
                        <a:buNone/>
                      </a:pP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Entwerfen Sie dazu eine Tabelle oder eine ‚timeline‘ und orientieren Sie sich an den „Grundlegenden Kenntnissen im Fach Latein“ (Kap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/ Augusteisc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 Zeit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2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24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24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/ Cicero)!</a:t>
                      </a:r>
                      <a:endParaRPr lang="la-Latn" sz="24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86880"/>
              </p:ext>
            </p:extLst>
          </p:nvPr>
        </p:nvGraphicFramePr>
        <p:xfrm>
          <a:off x="332656" y="5868144"/>
          <a:ext cx="6192688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42925" indent="-542925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Übersetzen Sie schriftlich</a:t>
                      </a:r>
                    </a:p>
                    <a:p>
                      <a:pPr marL="0" indent="361950"/>
                      <a:r>
                        <a:rPr lang="de-DE" sz="2400" b="0" u="none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0" u="none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b="0" i="1" u="none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Philippicae</a:t>
                      </a:r>
                      <a:r>
                        <a:rPr lang="la-Latn" sz="2400" b="0" u="none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4, </a:t>
                      </a:r>
                      <a:r>
                        <a:rPr lang="de-DE" sz="2400" b="0" u="none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13874"/>
              </p:ext>
            </p:extLst>
          </p:nvPr>
        </p:nvGraphicFramePr>
        <p:xfrm>
          <a:off x="332656" y="7020272"/>
          <a:ext cx="6192688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46088" indent="-446088">
                        <a:buAutoNum type="arabicParenR" startAt="3"/>
                        <a:tabLst/>
                      </a:pP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Stellen Sie Ihre Ergebnisse in unserem</a:t>
                      </a:r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ebis-Kurs ein!</a:t>
                      </a:r>
                      <a:endParaRPr lang="de-DE" sz="2400" b="0" baseline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1950" indent="0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Termin: dd/mm/jj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41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835696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</a:t>
            </a:r>
            <a:r>
              <a:rPr lang="la-Latn" sz="2400" dirty="0">
                <a:latin typeface="Garamond" pitchFamily="18" charset="0"/>
              </a:rPr>
              <a:t>Ac maioribus quidem vestri</a:t>
            </a:r>
            <a:r>
              <a:rPr lang="de-DE" sz="2400" dirty="0">
                <a:latin typeface="Garamond" pitchFamily="18" charset="0"/>
              </a:rPr>
              <a:t>s</a:t>
            </a:r>
            <a:r>
              <a:rPr lang="la-Latn" sz="2400" dirty="0">
                <a:latin typeface="Garamond" pitchFamily="18" charset="0"/>
              </a:rPr>
              <a:t>, Quirites</a:t>
            </a:r>
            <a:r>
              <a:rPr lang="de-DE" sz="2400" dirty="0">
                <a:latin typeface="Garamond" pitchFamily="18" charset="0"/>
              </a:rPr>
              <a:t>,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cum eo hoste res erat, qui haberet rem publicam,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curiam, aerarium, consensum et concordiam civium,</a:t>
            </a:r>
            <a:endParaRPr lang="de-DE" sz="2400" dirty="0">
              <a:latin typeface="Garamond" pitchFamily="18" charset="0"/>
            </a:endParaRPr>
          </a:p>
          <a:p>
            <a:pPr marL="361950" indent="-36195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 rationem aliquam, si ita res tulisset, pacis et foederis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5	h</a:t>
            </a:r>
            <a:r>
              <a:rPr lang="la-Latn" sz="2400" dirty="0">
                <a:latin typeface="Garamond" pitchFamily="18" charset="0"/>
              </a:rPr>
              <a:t>ic vester hostis vestram rem publicam oppugnat,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ipse habet nullam;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7	</a:t>
            </a:r>
            <a:r>
              <a:rPr lang="la-Latn" sz="2400" dirty="0">
                <a:latin typeface="Garamond" pitchFamily="18" charset="0"/>
              </a:rPr>
              <a:t>senatum, id est orbis terrae consilium, delere gestit,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ipse consilium publicum nullum habet;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9	</a:t>
            </a:r>
            <a:r>
              <a:rPr lang="la-Latn" sz="2400" dirty="0">
                <a:latin typeface="Garamond" pitchFamily="18" charset="0"/>
              </a:rPr>
              <a:t>aerarium vestrum exhausit, suum non habet</a:t>
            </a:r>
            <a:r>
              <a:rPr lang="de-DE" sz="2400" dirty="0">
                <a:latin typeface="Garamond" pitchFamily="18" charset="0"/>
              </a:rPr>
              <a:t>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10	N</a:t>
            </a:r>
            <a:r>
              <a:rPr lang="la-Latn" sz="2400" dirty="0">
                <a:latin typeface="Garamond" pitchFamily="18" charset="0"/>
              </a:rPr>
              <a:t>am concordiam civium qui habere potest,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nullam cum habe</a:t>
            </a:r>
            <a:r>
              <a:rPr lang="de-DE" sz="2400" dirty="0">
                <a:latin typeface="Garamond" pitchFamily="18" charset="0"/>
              </a:rPr>
              <a:t>a</a:t>
            </a:r>
            <a:r>
              <a:rPr lang="la-Latn" sz="2400" dirty="0">
                <a:latin typeface="Garamond" pitchFamily="18" charset="0"/>
              </a:rPr>
              <a:t>t civitatem?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12	P</a:t>
            </a:r>
            <a:r>
              <a:rPr lang="la-Latn" sz="2400" dirty="0">
                <a:latin typeface="Garamond" pitchFamily="18" charset="0"/>
              </a:rPr>
              <a:t>acis vero quae potest esse cum eo ratio,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 quo est incredibilis crudelitas, fides nulla?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Aus Ciceros „</a:t>
            </a:r>
            <a:r>
              <a:rPr lang="la-Latn" sz="28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endParaRPr kumimoji="0" lang="la-Latn" sz="2800" b="0" i="0" u="sng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4, 14]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[Aktuelles Beispiel]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de-DE" sz="6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051720"/>
            <a:ext cx="6858000" cy="619268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</a:t>
            </a:r>
            <a:r>
              <a:rPr lang="la-Latn" sz="2400" dirty="0">
                <a:latin typeface="Garamond" pitchFamily="18" charset="0"/>
              </a:rPr>
              <a:t>Ac maioribus quidem vestri</a:t>
            </a:r>
            <a:r>
              <a:rPr lang="de-DE" sz="2400" dirty="0">
                <a:latin typeface="Garamond" pitchFamily="18" charset="0"/>
              </a:rPr>
              <a:t>s</a:t>
            </a:r>
            <a:r>
              <a:rPr lang="la-Latn" sz="2400" dirty="0">
                <a:latin typeface="Garamond" pitchFamily="18" charset="0"/>
              </a:rPr>
              <a:t>, Quirites</a:t>
            </a:r>
            <a:r>
              <a:rPr lang="de-DE" sz="2400" dirty="0">
                <a:latin typeface="Garamond" pitchFamily="18" charset="0"/>
              </a:rPr>
              <a:t>,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cum eo hoste res erat, qui haberet rem publicam,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curiam, aerarium, consensum et concordiam civium,</a:t>
            </a:r>
            <a:endParaRPr lang="de-DE" sz="2400" dirty="0">
              <a:latin typeface="Garamond" pitchFamily="18" charset="0"/>
            </a:endParaRPr>
          </a:p>
          <a:p>
            <a:pPr marL="361950" indent="-36195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361950" indent="-36195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rationem aliquam, si ita res tulisset, pacis et foederis</a:t>
            </a:r>
            <a:r>
              <a:rPr lang="de-DE" sz="2400" dirty="0">
                <a:latin typeface="Garamond" pitchFamily="18" charset="0"/>
              </a:rPr>
              <a:t>:</a:t>
            </a:r>
            <a:r>
              <a:rPr lang="la-Latn" sz="2400" dirty="0">
                <a:latin typeface="Garamond" pitchFamily="18" charset="0"/>
              </a:rPr>
              <a:t> 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Aus Ciceros „</a:t>
            </a:r>
            <a:r>
              <a:rPr lang="la-Latn" sz="28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endParaRPr kumimoji="0" lang="la-Latn" sz="2800" b="0" i="0" u="sng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4, 14a]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Legende mit Linie 1 5"/>
          <p:cNvSpPr/>
          <p:nvPr/>
        </p:nvSpPr>
        <p:spPr>
          <a:xfrm>
            <a:off x="3501008" y="1619672"/>
            <a:ext cx="3240360" cy="504056"/>
          </a:xfrm>
          <a:prstGeom prst="borderCallout1">
            <a:avLst>
              <a:gd name="adj1" fmla="val 103726"/>
              <a:gd name="adj2" fmla="val 49870"/>
              <a:gd name="adj3" fmla="val 112314"/>
              <a:gd name="adj4" fmla="val 4208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Quirītēs,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 Pl.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Quiriten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(Bürger von Rom)</a:t>
            </a:r>
            <a:endParaRPr lang="de-DE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116632" y="2627784"/>
            <a:ext cx="3240360" cy="504056"/>
          </a:xfrm>
          <a:prstGeom prst="borderCallout1">
            <a:avLst>
              <a:gd name="adj1" fmla="val 121609"/>
              <a:gd name="adj2" fmla="val 68978"/>
              <a:gd name="adj3" fmla="val 101503"/>
              <a:gd name="adj4" fmla="val 5105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mihi rēs est cum aliquō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ich habe es zu tun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mit jmd.</a:t>
            </a:r>
            <a:endParaRPr lang="la-Lat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gende mit Linie 1 11"/>
          <p:cNvSpPr/>
          <p:nvPr/>
        </p:nvSpPr>
        <p:spPr>
          <a:xfrm>
            <a:off x="188640" y="3635896"/>
            <a:ext cx="1800200" cy="504056"/>
          </a:xfrm>
          <a:prstGeom prst="borderCallout1">
            <a:avLst>
              <a:gd name="adj1" fmla="val 47832"/>
              <a:gd name="adj2" fmla="val 101146"/>
              <a:gd name="adj3" fmla="val 126796"/>
              <a:gd name="adj4" fmla="val 10479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aerārium,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ī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Staatsschatz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egende mit Linie 1 12"/>
          <p:cNvSpPr/>
          <p:nvPr/>
        </p:nvSpPr>
        <p:spPr>
          <a:xfrm>
            <a:off x="2132856" y="3635896"/>
            <a:ext cx="2304256" cy="504056"/>
          </a:xfrm>
          <a:prstGeom prst="borderCallout1">
            <a:avLst>
              <a:gd name="adj1" fmla="val 101835"/>
              <a:gd name="adj2" fmla="val 49533"/>
              <a:gd name="adj3" fmla="val 123420"/>
              <a:gd name="adj4" fmla="val 4696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cōnsēnsus,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ūs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m.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Einigkeit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4653136" y="3635896"/>
            <a:ext cx="2016224" cy="504056"/>
          </a:xfrm>
          <a:prstGeom prst="borderCallout1">
            <a:avLst>
              <a:gd name="adj1" fmla="val 98458"/>
              <a:gd name="adj2" fmla="val 49761"/>
              <a:gd name="adj3" fmla="val 124687"/>
              <a:gd name="adj4" fmla="val 3052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concordia,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Harmonie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egende mit Linie 1 14"/>
          <p:cNvSpPr/>
          <p:nvPr/>
        </p:nvSpPr>
        <p:spPr>
          <a:xfrm>
            <a:off x="116632" y="4644008"/>
            <a:ext cx="3240360" cy="576064"/>
          </a:xfrm>
          <a:prstGeom prst="borderCallout1">
            <a:avLst>
              <a:gd name="adj1" fmla="val 115165"/>
              <a:gd name="adj2" fmla="val 34872"/>
              <a:gd name="adj3" fmla="val 101051"/>
              <a:gd name="adj4" fmla="val 5032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ratiōnem habēre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(alicuius)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Rücksicht nehmen </a:t>
            </a:r>
            <a:r>
              <a:rPr lang="la-Latn" dirty="0">
                <a:latin typeface="Arial" pitchFamily="34" charset="0"/>
                <a:cs typeface="Arial" pitchFamily="34" charset="0"/>
              </a:rPr>
              <a:t>(auf etw.)</a:t>
            </a:r>
            <a:endParaRPr lang="la-Lat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egende mit Linie 1 16"/>
          <p:cNvSpPr/>
          <p:nvPr/>
        </p:nvSpPr>
        <p:spPr>
          <a:xfrm>
            <a:off x="4149080" y="4644008"/>
            <a:ext cx="2376264" cy="576064"/>
          </a:xfrm>
          <a:prstGeom prst="borderCallout1">
            <a:avLst>
              <a:gd name="adj1" fmla="val 102676"/>
              <a:gd name="adj2" fmla="val 49886"/>
              <a:gd name="adj3" fmla="val 110447"/>
              <a:gd name="adj4" fmla="val 6128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foedus,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eris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 Vertrag, Bündnis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egende mit Linie 1 17"/>
          <p:cNvSpPr/>
          <p:nvPr/>
        </p:nvSpPr>
        <p:spPr>
          <a:xfrm>
            <a:off x="2132856" y="5652120"/>
            <a:ext cx="3096344" cy="864096"/>
          </a:xfrm>
          <a:prstGeom prst="borderCallout1">
            <a:avLst>
              <a:gd name="adj1" fmla="val 3191"/>
              <a:gd name="adj2" fmla="val 49638"/>
              <a:gd name="adj3" fmla="val -15845"/>
              <a:gd name="adj4" fmla="val 44478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sī ita rēs tulisset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h. wenn die Sache es erforderte; gegebenenfalls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835696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5	h</a:t>
            </a:r>
            <a:r>
              <a:rPr lang="la-Latn" sz="2400" dirty="0">
                <a:latin typeface="Garamond" pitchFamily="18" charset="0"/>
              </a:rPr>
              <a:t>ic vester hostis vestram rem publicam oppugnat,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ipse habet nullam;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7	</a:t>
            </a:r>
            <a:r>
              <a:rPr lang="la-Latn" sz="2400" dirty="0">
                <a:latin typeface="Garamond" pitchFamily="18" charset="0"/>
              </a:rPr>
              <a:t>senatum, id est orbis terrae consilium, delere gestit,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ipse consilium publicum nullum habet;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9"/>
            </a:pPr>
            <a:r>
              <a:rPr lang="la-Latn" sz="2400" dirty="0">
                <a:latin typeface="Garamond" pitchFamily="18" charset="0"/>
              </a:rPr>
              <a:t>aerarium vestrum exhausit, suum non habet</a:t>
            </a:r>
            <a:r>
              <a:rPr lang="de-DE" sz="2400" dirty="0">
                <a:latin typeface="Garamond" pitchFamily="18" charset="0"/>
              </a:rPr>
              <a:t>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10	N</a:t>
            </a:r>
            <a:r>
              <a:rPr lang="la-Latn" sz="2400" dirty="0">
                <a:latin typeface="Garamond" pitchFamily="18" charset="0"/>
              </a:rPr>
              <a:t>am concordiam civium qui habere potest,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nullam cum habe</a:t>
            </a:r>
            <a:r>
              <a:rPr lang="de-DE" sz="2400" dirty="0">
                <a:latin typeface="Garamond" pitchFamily="18" charset="0"/>
              </a:rPr>
              <a:t>a</a:t>
            </a:r>
            <a:r>
              <a:rPr lang="la-Latn" sz="2400" dirty="0">
                <a:latin typeface="Garamond" pitchFamily="18" charset="0"/>
              </a:rPr>
              <a:t>t civitatem?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12"/>
            </a:pPr>
            <a:r>
              <a:rPr lang="de-DE" sz="2400" dirty="0">
                <a:latin typeface="Garamond" pitchFamily="18" charset="0"/>
              </a:rPr>
              <a:t>P</a:t>
            </a:r>
            <a:r>
              <a:rPr lang="la-Latn" sz="2400" dirty="0">
                <a:latin typeface="Garamond" pitchFamily="18" charset="0"/>
              </a:rPr>
              <a:t>acis vero quae potest esse cum eo ratio,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	</a:t>
            </a:r>
            <a:r>
              <a:rPr lang="la-Latn" sz="2400" dirty="0">
                <a:latin typeface="Garamond" pitchFamily="18" charset="0"/>
              </a:rPr>
              <a:t>in quo est incredibilis crudelitas, fides nulla? </a:t>
            </a: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Aus Ciceros „</a:t>
            </a:r>
            <a:r>
              <a:rPr lang="la-Latn" sz="28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endParaRPr kumimoji="0" lang="la-Latn" sz="2800" b="0" i="0" u="sng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4, 14b]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  <p:sp>
        <p:nvSpPr>
          <p:cNvPr id="6" name="Legende mit Linie 1 5"/>
          <p:cNvSpPr/>
          <p:nvPr/>
        </p:nvSpPr>
        <p:spPr>
          <a:xfrm>
            <a:off x="2492896" y="2915816"/>
            <a:ext cx="2664296" cy="576064"/>
          </a:xfrm>
          <a:prstGeom prst="borderCallout1">
            <a:avLst>
              <a:gd name="adj1" fmla="val 58380"/>
              <a:gd name="adj2" fmla="val 100162"/>
              <a:gd name="adj3" fmla="val 105703"/>
              <a:gd name="adj4" fmla="val 110929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dēlēre,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eō, ēvī, ētum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zerstören,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vernichten</a:t>
            </a:r>
            <a:endParaRPr lang="la-Lat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4293096" y="2267744"/>
            <a:ext cx="2376264" cy="576064"/>
          </a:xfrm>
          <a:prstGeom prst="borderCallout1">
            <a:avLst>
              <a:gd name="adj1" fmla="val 109005"/>
              <a:gd name="adj2" fmla="val 50919"/>
              <a:gd name="adj3" fmla="val 223828"/>
              <a:gd name="adj4" fmla="val 7479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gestīre,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iō, īvī, ītum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: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heftig verlangen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188640" y="4499992"/>
            <a:ext cx="1800200" cy="504056"/>
          </a:xfrm>
          <a:prstGeom prst="borderCallout1">
            <a:avLst>
              <a:gd name="adj1" fmla="val 106895"/>
              <a:gd name="adj2" fmla="val 50352"/>
              <a:gd name="adj3" fmla="val 116249"/>
              <a:gd name="adj4" fmla="val 5813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aerārium,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ī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Staatsschatz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gende mit Linie 1 11"/>
          <p:cNvSpPr/>
          <p:nvPr/>
        </p:nvSpPr>
        <p:spPr>
          <a:xfrm>
            <a:off x="2132856" y="4499992"/>
            <a:ext cx="3816424" cy="504056"/>
          </a:xfrm>
          <a:prstGeom prst="borderCallout1">
            <a:avLst>
              <a:gd name="adj1" fmla="val 98458"/>
              <a:gd name="adj2" fmla="val 50024"/>
              <a:gd name="adj3" fmla="val 116248"/>
              <a:gd name="adj4" fmla="val 2661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exhaurīre,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iō, exhausī, exhaustum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: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h. aufbrauchen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980728" y="5508104"/>
            <a:ext cx="2016224" cy="504056"/>
          </a:xfrm>
          <a:prstGeom prst="borderCallout1">
            <a:avLst>
              <a:gd name="adj1" fmla="val 98458"/>
              <a:gd name="adj2" fmla="val 49761"/>
              <a:gd name="adj3" fmla="val 120468"/>
              <a:gd name="adj4" fmla="val 3790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concordia,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Harmonie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3140968" y="5508104"/>
            <a:ext cx="1368152" cy="504056"/>
          </a:xfrm>
          <a:prstGeom prst="borderCallout1">
            <a:avLst>
              <a:gd name="adj1" fmla="val 98458"/>
              <a:gd name="adj2" fmla="val 49761"/>
              <a:gd name="adj3" fmla="val 124687"/>
              <a:gd name="adj4" fmla="val 4800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quī  </a:t>
            </a:r>
            <a:r>
              <a:rPr lang="la-Latn" dirty="0">
                <a:latin typeface="Arial" pitchFamily="34" charset="0"/>
                <a:cs typeface="Arial" pitchFamily="34" charset="0"/>
              </a:rPr>
              <a:t>(Adv.):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h. wie?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egende mit Linie 1 14"/>
          <p:cNvSpPr/>
          <p:nvPr/>
        </p:nvSpPr>
        <p:spPr>
          <a:xfrm>
            <a:off x="4221088" y="6444208"/>
            <a:ext cx="1800200" cy="504056"/>
          </a:xfrm>
          <a:prstGeom prst="borderCallout1">
            <a:avLst>
              <a:gd name="adj1" fmla="val 52051"/>
              <a:gd name="adj2" fmla="val -865"/>
              <a:gd name="adj3" fmla="val 50858"/>
              <a:gd name="adj4" fmla="val -11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cīvitās,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ātis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h. Bürgerrecht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egende mit Linie 1 15"/>
          <p:cNvSpPr/>
          <p:nvPr/>
        </p:nvSpPr>
        <p:spPr>
          <a:xfrm>
            <a:off x="2852936" y="7596336"/>
            <a:ext cx="2088232" cy="504056"/>
          </a:xfrm>
          <a:prstGeom prst="borderCallout1">
            <a:avLst>
              <a:gd name="adj1" fmla="val 101835"/>
              <a:gd name="adj2" fmla="val 50702"/>
              <a:gd name="adj3" fmla="val 119199"/>
              <a:gd name="adj4" fmla="val 4366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crūdēlitās,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ātis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Grausamkeit</a:t>
            </a:r>
            <a:endParaRPr lang="la-Latn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980728" y="7452320"/>
            <a:ext cx="410445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 flipV="1">
            <a:off x="980728" y="7308304"/>
            <a:ext cx="8384" cy="152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5085184" y="7308304"/>
            <a:ext cx="8384" cy="152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57575"/>
              </p:ext>
            </p:extLst>
          </p:nvPr>
        </p:nvGraphicFramePr>
        <p:xfrm>
          <a:off x="620688" y="499065"/>
          <a:ext cx="5616624" cy="8568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8512"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Orationes</a:t>
                      </a:r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</a:t>
                      </a:r>
                      <a:r>
                        <a:rPr lang="la-Latn" sz="2400" i="0" baseline="0" noProof="0" dirty="0">
                          <a:latin typeface="Arial"/>
                          <a:cs typeface="Arial"/>
                        </a:rPr>
                        <a:t>: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la-Latn" sz="2400" b="1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la-Latn" sz="2400" b="1" i="0" kern="1200" baseline="0" noProof="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istorisc</a:t>
                      </a:r>
                      <a:r>
                        <a:rPr lang="la-Latn" sz="240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-politisc</a:t>
                      </a:r>
                      <a:r>
                        <a:rPr lang="la-Latn" sz="240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er Überblick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67850">
                <a:tc gridSpan="2"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la-Latn" sz="1200" b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Ordnen</a:t>
                      </a:r>
                      <a:r>
                        <a:rPr lang="la-Latn" sz="12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Sie 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Ciceros </a:t>
                      </a:r>
                      <a:r>
                        <a:rPr lang="la-Latn" sz="120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Orationes Philippicae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sowie die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diesem Werk beschriebenen wichtigsten Ereignisse in einen historisch-politischen Überblick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ein!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Entwerfen Sie dazu eine Tabelle oder eine </a:t>
                      </a:r>
                      <a:r>
                        <a:rPr lang="la-Latn" sz="12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‚</a:t>
                      </a:r>
                      <a:r>
                        <a:rPr lang="de-DE" sz="120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r>
                        <a:rPr lang="la-Latn" sz="120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imeline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‘ und orientieren Sie sich an den „Grundlegenden Kenntnissen im Fach Latein“ (Kap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/ Augusteisc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 Zeit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/ Cicero)!</a:t>
                      </a:r>
                      <a:endParaRPr lang="la-Latn" sz="12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394">
                <a:tc gridSpan="2"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 (zu SZ 1, Aufgabe 1)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394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u="none" baseline="0" noProof="0" dirty="0">
                          <a:latin typeface="Arial" pitchFamily="34" charset="0"/>
                          <a:cs typeface="Arial" pitchFamily="34" charset="0"/>
                        </a:rPr>
                        <a:t>Datum / Zeit</a:t>
                      </a:r>
                      <a:endParaRPr lang="la-Latn" sz="1600" b="1" u="none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u="none" baseline="0" noProof="0" dirty="0">
                          <a:latin typeface="Arial" pitchFamily="34" charset="0"/>
                          <a:cs typeface="Arial" pitchFamily="34" charset="0"/>
                        </a:rPr>
                        <a:t>Ereignis </a:t>
                      </a:r>
                      <a:endParaRPr lang="la-Latn" sz="1600" b="1" u="none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8567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Ab 45  v.Chr.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>
                          <a:latin typeface="Arial" pitchFamily="34" charset="0"/>
                          <a:cs typeface="Arial" pitchFamily="34" charset="0"/>
                        </a:rPr>
                        <a:t>Diktatur Caesars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4807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15.03.44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Ermordung Caesars;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politische Instabilität;</a:t>
                      </a:r>
                    </a:p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Antonius’ Selbsternennung zum Testaments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b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vollstrecker Caesars und Durchsetzung von dessen Gesetzen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87629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06.05.44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Caesars Testament: Adoption Octavians und dessen Einsetzung als alleiniger Nachfolger; </a:t>
                      </a:r>
                    </a:p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Octavians Annahme des Erbes Caesars und Wunsch nach Rache an den Caesar-Mördern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807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02.09.44 – 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21.04.43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Ciceros Unterstützung der Anhänger der alten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rēs pūblica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; 14 Reden Ciceros gegen Antonius; Darstellung des Antonius als Staatsfeind</a:t>
                      </a: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hostis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la-Latn" sz="1600" b="0" i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8953">
                <a:tc>
                  <a:txBody>
                    <a:bodyPr/>
                    <a:lstStyle/>
                    <a:p>
                      <a:pPr marL="1588" marR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Dez. 44 –  März 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Belagerung des in Mutina eingeschlossenen </a:t>
                      </a:r>
                      <a:r>
                        <a:rPr lang="la-Latn" sz="1600" b="0" i="0" baseline="0" noProof="0">
                          <a:latin typeface="Arial" pitchFamily="34" charset="0"/>
                          <a:cs typeface="Arial" pitchFamily="34" charset="0"/>
                        </a:rPr>
                        <a:t>Caesar-Mörders Dec.</a:t>
                      </a:r>
                      <a:r>
                        <a:rPr lang="de-DE" sz="1600" b="0" i="0" baseline="0" noProof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Brutus durch Antonius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8953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April 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Schlacht von Mutina: Sieg der Heere Octavians und des Senats über Antonius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084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Triumvirat von Octavian, Antonius und Lepidus</a:t>
                      </a:r>
                      <a:endParaRPr lang="la-Latn" sz="1600" b="0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9823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07.12.43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Ermordung Ciceros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3503" y="5508104"/>
            <a:ext cx="6010994" cy="1152128"/>
          </a:xfrm>
        </p:spPr>
        <p:txBody>
          <a:bodyPr>
            <a:norm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1. Seminarsitzung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26722" y="1043608"/>
            <a:ext cx="500455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ndividuelle 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ernzeit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erkürzung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Latein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10. Jgst.</a:t>
            </a:r>
            <a:endParaRPr lang="la-Latn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80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4, 11b-13a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93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1008112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C</a:t>
            </a:r>
            <a:r>
              <a:rPr lang="la-Latn" dirty="0">
                <a:latin typeface="Arial" pitchFamily="34" charset="0"/>
                <a:cs typeface="Arial" pitchFamily="34" charset="0"/>
              </a:rPr>
              <a:t>icero,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Orationes</a:t>
            </a: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Philippicae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1907704"/>
            <a:ext cx="6192688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noProof="0" dirty="0">
                <a:latin typeface="Arial" pitchFamily="34" charset="0"/>
                <a:ea typeface="+mj-ea"/>
                <a:cs typeface="Arial" pitchFamily="34" charset="0"/>
              </a:rPr>
              <a:t>Cicero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106 – 43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eine der zentralen politischen Figuren des 1. Jh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.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Verfechter der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alten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lībera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rēs pūblica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(im Sinne der Optimaten)</a:t>
            </a:r>
            <a:endParaRPr lang="la-Latn" sz="1400" i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a-Latn" sz="14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Antonius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44 v. Chr: Caesars Mitkonsul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nach Caesars Ermordung (15.03.44) Verfechter der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ācta Caesaris</a:t>
            </a:r>
            <a:endParaRPr lang="de-DE" sz="1400" i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de-DE" sz="1400" dirty="0" smtClean="0">
                <a:latin typeface="Arial" pitchFamily="34" charset="0"/>
                <a:ea typeface="+mj-ea"/>
                <a:cs typeface="Arial" pitchFamily="34" charset="0"/>
              </a:rPr>
              <a:t>Streben nach 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Alleinherrschaft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la-Latn" sz="14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noProof="0" dirty="0">
                <a:latin typeface="Arial" pitchFamily="34" charset="0"/>
                <a:ea typeface="+mj-ea"/>
                <a:cs typeface="Arial" pitchFamily="34" charset="0"/>
              </a:rPr>
              <a:t>„Philippische Reden“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14 Reden Ciceros gegen Antonius, gehalten zwischen 02.09.44 und 21.04.43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tabLst>
                <a:tab pos="361950" algn="l"/>
              </a:tabLst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Begriff in Anspielung an Demosthenes’ Reden „Philippika“ (351-341 </a:t>
            </a:r>
            <a:b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v. Chr.) gegen 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König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Philipp II. von Makedonien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Darstellung des Antonius als Todfeind der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rēs pūblica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4. Philippische Rede / „</a:t>
            </a:r>
            <a:r>
              <a:rPr lang="la-Latn" sz="14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Ciceros Rede vor dem Volk am 20.12.44 (nach einer Rede im Senat)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cs typeface="Arial" pitchFamily="34" charset="0"/>
              </a:rPr>
              <a:t>§ 11a: Vergleich mit der Ansprache eines </a:t>
            </a:r>
            <a:r>
              <a:rPr lang="la-Latn" sz="1400" i="1" dirty="0">
                <a:latin typeface="Arial" pitchFamily="34" charset="0"/>
                <a:cs typeface="Arial" pitchFamily="34" charset="0"/>
              </a:rPr>
              <a:t>imperator </a:t>
            </a:r>
            <a:r>
              <a:rPr lang="la-Latn" sz="1400" dirty="0">
                <a:latin typeface="Arial" pitchFamily="34" charset="0"/>
                <a:cs typeface="Arial" pitchFamily="34" charset="0"/>
              </a:rPr>
              <a:t>an kampfbereite Soldaten 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Bezeichnungen für Antonius in </a:t>
            </a:r>
            <a:r>
              <a:rPr lang="la-Latn" sz="1400" i="1" u="sng" dirty="0">
                <a:latin typeface="Arial" pitchFamily="34" charset="0"/>
                <a:ea typeface="+mj-ea"/>
                <a:cs typeface="Arial" pitchFamily="34" charset="0"/>
              </a:rPr>
              <a:t>Phil</a:t>
            </a: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. 4, 1-10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hostis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(§§ 1, 2, 5, 6, 8)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latrō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 (§ 5; vgl. §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9)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parricīda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(§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5)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pestis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(§ 7)</a:t>
            </a:r>
          </a:p>
          <a:p>
            <a:pPr marL="361950" lvl="1" indent="-180975">
              <a:spcBef>
                <a:spcPct val="0"/>
              </a:spcBef>
              <a:defRPr/>
            </a:pPr>
            <a:r>
              <a:rPr lang="la-Latn" sz="1400" dirty="0">
                <a:latin typeface="Times New Roman"/>
                <a:cs typeface="Times New Roman"/>
              </a:rPr>
              <a:t>→ </a:t>
            </a:r>
            <a:r>
              <a:rPr lang="la-Latn" sz="1400" dirty="0">
                <a:latin typeface="Arial" pitchFamily="34" charset="0"/>
                <a:cs typeface="Arial" pitchFamily="34" charset="0"/>
              </a:rPr>
              <a:t>Demontage/Destruktion/Diskreditierung des Antonius als Mensch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2656" y="2840568"/>
            <a:ext cx="6010994" cy="2811552"/>
          </a:xfrm>
        </p:spPr>
        <p:txBody>
          <a:bodyPr>
            <a:normAutofit fontScale="90000"/>
          </a:bodyPr>
          <a:lstStyle/>
          <a:p>
            <a:r>
              <a:rPr lang="la-Latn" dirty="0">
                <a:latin typeface="Arial" pitchFamily="34" charset="0"/>
                <a:cs typeface="Arial" pitchFamily="34" charset="0"/>
              </a:rPr>
              <a:t>Cicero,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Orationes Philippicae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4, 1</a:t>
            </a:r>
            <a:r>
              <a:rPr lang="de-DE" dirty="0">
                <a:latin typeface="Arial" pitchFamily="34" charset="0"/>
                <a:cs typeface="Arial" pitchFamily="34" charset="0"/>
              </a:rPr>
              <a:t>1</a:t>
            </a:r>
            <a:r>
              <a:rPr lang="la-Latn" dirty="0">
                <a:latin typeface="Arial" pitchFamily="34" charset="0"/>
                <a:cs typeface="Arial" pitchFamily="34" charset="0"/>
              </a:rPr>
              <a:t>b-13a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52736" y="5796136"/>
            <a:ext cx="4800600" cy="23368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48" y="683568"/>
            <a:ext cx="6336704" cy="2376264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latin typeface="Arial" pitchFamily="34" charset="0"/>
                <a:cs typeface="Arial" pitchFamily="34" charset="0"/>
              </a:rPr>
              <a:t/>
            </a:r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Aufruf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zum gemeinsamen Kampf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gegen Antonius</a:t>
            </a:r>
            <a:r>
              <a:rPr lang="de-DE" dirty="0">
                <a:latin typeface="Arial" pitchFamily="34" charset="0"/>
                <a:cs typeface="Arial" pitchFamily="34" charset="0"/>
              </a:rPr>
              <a:t/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80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4, 11b-13a</a:t>
            </a: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8000" dirty="0">
              <a:latin typeface="Times New Roman"/>
              <a:cs typeface="Times New Roman"/>
            </a:endParaRPr>
          </a:p>
          <a:p>
            <a:pPr marL="712788" lvl="1" indent="-350838">
              <a:spcBef>
                <a:spcPct val="0"/>
              </a:spcBef>
            </a:pPr>
            <a:r>
              <a:rPr lang="de-DE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→ 11b-12a</a:t>
            </a:r>
            <a:endParaRPr kumimoji="0" lang="la-Latn" sz="80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4) Aktualisierung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5) </a:t>
            </a:r>
            <a:r>
              <a:rPr lang="de-DE" sz="9300" dirty="0" smtClean="0">
                <a:latin typeface="Arial" pitchFamily="34" charset="0"/>
                <a:ea typeface="+mj-ea"/>
                <a:cs typeface="Arial" pitchFamily="34" charset="0"/>
              </a:rPr>
              <a:t>Arbeitsaufträge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für die Studierzeit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4, 11b]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267744"/>
            <a:ext cx="6858000" cy="76328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Non e</a:t>
            </a:r>
            <a:r>
              <a:rPr lang="la-Latn" sz="2400" dirty="0">
                <a:latin typeface="Garamond" pitchFamily="18" charset="0"/>
              </a:rPr>
              <a:t>st vobis, Quirites, cum eo hoste certamen,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cum quo aliqua pacis condicio esse possit.</a:t>
            </a:r>
            <a:endParaRPr lang="la-Latn" sz="2400" dirty="0">
              <a:latin typeface="Century Gothic" pitchFamily="34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AutoNum type="arabicPlain" startAt="3"/>
            </a:pPr>
            <a:r>
              <a:rPr lang="la-Latn" sz="2400" dirty="0">
                <a:latin typeface="Garamond" pitchFamily="18" charset="0"/>
              </a:rPr>
              <a:t>Neque enim ille servitutem vestram</a:t>
            </a:r>
            <a:r>
              <a:rPr lang="de-DE" sz="2400" dirty="0">
                <a:latin typeface="Garamond" pitchFamily="18" charset="0"/>
              </a:rPr>
              <a:t>,</a:t>
            </a:r>
            <a:r>
              <a:rPr lang="la-Latn" sz="2400" dirty="0">
                <a:latin typeface="Garamond" pitchFamily="18" charset="0"/>
              </a:rPr>
              <a:t> ut antea,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iam iratus sanguinem concupiscit.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5	Nullus ei ludus videtur esse iucundior quam cruor,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quam caedes, quam ante oculos trucidatio civium.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Aus Ciceros „</a:t>
            </a:r>
            <a:r>
              <a:rPr lang="la-Latn" sz="2800" u="sng" dirty="0" smtClean="0">
                <a:latin typeface="Arial" pitchFamily="34" charset="0"/>
                <a:ea typeface="+mj-ea"/>
                <a:cs typeface="Arial" pitchFamily="34" charset="0"/>
              </a:rPr>
              <a:t>Feldherrnrede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endParaRPr kumimoji="0" lang="la-Latn" sz="2800" b="0" i="0" u="sng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92896" y="0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3554</Words>
  <Application>Microsoft Office PowerPoint</Application>
  <PresentationFormat>Bildschirmpräsentation (4:3)</PresentationFormat>
  <Paragraphs>864</Paragraphs>
  <Slides>43</Slides>
  <Notes>41</Notes>
  <HiddenSlides>3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Larissa-Design</vt:lpstr>
      <vt:lpstr>1. Seminarsitzung</vt:lpstr>
      <vt:lpstr> Ciceros Aufruf  zum gemeinsamen Kampf  gegen Antonius  </vt:lpstr>
      <vt:lpstr> Ciceros Aufruf  zum gemeinsamen Kampf gegen Antonius  </vt:lpstr>
      <vt:lpstr> [Aktuelles Beispiel]  </vt:lpstr>
      <vt:lpstr> Ciceros Aufruf zum gemeinsamen Kampf  gegen Antonius  </vt:lpstr>
      <vt:lpstr>Cicero,  Orationes Philippicae</vt:lpstr>
      <vt:lpstr>Cicero,   Orationes Philippicae   4, 11b-13a </vt:lpstr>
      <vt:lpstr> Ciceros Aufruf  zum gemeinsamen Kampf  gegen Antonius  </vt:lpstr>
      <vt:lpstr>[Cicero, Phil. 4, 11b]</vt:lpstr>
      <vt:lpstr>[Cicero, Phil. 4, 11b]</vt:lpstr>
      <vt:lpstr>PowerPoint-Präsentation</vt:lpstr>
      <vt:lpstr>PowerPoint-Präsentation</vt:lpstr>
      <vt:lpstr> Ciceros Aufruf  zum gemeinsamen Kampf gegen Antonius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Ciceros Aufruf  zum gemeinsamen Kampf  gegen Antonius   </vt:lpstr>
      <vt:lpstr> Ciceros Aufruf  zum gemeinsamen Kampf gegen Antonius  </vt:lpstr>
      <vt:lpstr>PowerPoint-Präsentation</vt:lpstr>
      <vt:lpstr>PowerPoint-Präsentation</vt:lpstr>
      <vt:lpstr> Ciceros Aufruf zum gemeinsamen Kampf  gegen Antonius  </vt:lpstr>
      <vt:lpstr> Ciceros Aufruf zum gemeinsamen Kampf  gegen Antonius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Ciceros Aufruf zum gemeinsamen Kampf  gegen Antonius  </vt:lpstr>
      <vt:lpstr> Dämonisierung eines Gegners  als politisch-rhetorische Strategie   </vt:lpstr>
      <vt:lpstr> Dämonisierung  eines Gegners  als politisch-rhetorische Strategie   </vt:lpstr>
      <vt:lpstr>PowerPoint-Präsentation</vt:lpstr>
      <vt:lpstr>PowerPoint-Präsentation</vt:lpstr>
      <vt:lpstr> Dämonisierung  eines Gegners  als politisch-rhetorische Strategie   </vt:lpstr>
      <vt:lpstr>PowerPoint-Präsentation</vt:lpstr>
      <vt:lpstr>[Cicero, Phil. 4, 14]</vt:lpstr>
      <vt:lpstr>[Cicero, Phil. 4, 14a]</vt:lpstr>
      <vt:lpstr>[Cicero, Phil. 4, 14b]</vt:lpstr>
      <vt:lpstr>PowerPoint-Präsentation</vt:lpstr>
      <vt:lpstr>1. Seminarsitzung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Seminarsitzung</dc:title>
  <dc:creator>Christiane Lehle</dc:creator>
  <cp:lastModifiedBy>Kreim, Anette</cp:lastModifiedBy>
  <cp:revision>1106</cp:revision>
  <dcterms:created xsi:type="dcterms:W3CDTF">2016-11-26T21:13:31Z</dcterms:created>
  <dcterms:modified xsi:type="dcterms:W3CDTF">2021-05-17T11:54:13Z</dcterms:modified>
</cp:coreProperties>
</file>