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329" r:id="rId3"/>
    <p:sldId id="330" r:id="rId4"/>
    <p:sldId id="346" r:id="rId5"/>
    <p:sldId id="331" r:id="rId6"/>
    <p:sldId id="366" r:id="rId7"/>
    <p:sldId id="328" r:id="rId8"/>
    <p:sldId id="365" r:id="rId9"/>
    <p:sldId id="308" r:id="rId10"/>
    <p:sldId id="332" r:id="rId11"/>
    <p:sldId id="353" r:id="rId12"/>
    <p:sldId id="354" r:id="rId13"/>
    <p:sldId id="355" r:id="rId14"/>
    <p:sldId id="357" r:id="rId15"/>
    <p:sldId id="358" r:id="rId16"/>
    <p:sldId id="356" r:id="rId17"/>
    <p:sldId id="360" r:id="rId18"/>
    <p:sldId id="359" r:id="rId19"/>
    <p:sldId id="350" r:id="rId20"/>
    <p:sldId id="363" r:id="rId21"/>
    <p:sldId id="362" r:id="rId22"/>
    <p:sldId id="293" r:id="rId23"/>
    <p:sldId id="351" r:id="rId24"/>
    <p:sldId id="335" r:id="rId25"/>
    <p:sldId id="315" r:id="rId26"/>
    <p:sldId id="336" r:id="rId27"/>
    <p:sldId id="364" r:id="rId28"/>
    <p:sldId id="345" r:id="rId29"/>
    <p:sldId id="349" r:id="rId30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iber, Christoph (StMUK)" initials="EC(" lastIdx="24" clrIdx="0">
    <p:extLst>
      <p:ext uri="{19B8F6BF-5375-455C-9EA6-DF929625EA0E}">
        <p15:presenceInfo xmlns:p15="http://schemas.microsoft.com/office/powerpoint/2012/main" userId="S-1-5-21-1986689757-124263158-732247886-456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3901" autoAdjust="0"/>
  </p:normalViewPr>
  <p:slideViewPr>
    <p:cSldViewPr>
      <p:cViewPr varScale="1">
        <p:scale>
          <a:sx n="103" d="100"/>
          <a:sy n="103" d="100"/>
        </p:scale>
        <p:origin x="438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94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39528-DA63-43CE-9429-BC5A867A8E98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6F73-C37D-4710-BD41-657A9AFAE46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94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90 Minuten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548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Übergang zu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b)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33/Ende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72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b)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33/Ende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Text mit Kommentierung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(siehe folgende Folie)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ca.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 Minuten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a-Latn" noProof="0" dirty="0"/>
              <a:t>Ggf.</a:t>
            </a:r>
            <a:r>
              <a:rPr lang="la-Latn" baseline="0" noProof="0" dirty="0"/>
              <a:t> Wiederholung: prädikatives Gerundiv.</a:t>
            </a:r>
          </a:p>
          <a:p>
            <a:r>
              <a:rPr lang="la-Latn" i="1" baseline="0" noProof="0" dirty="0"/>
              <a:t>L</a:t>
            </a:r>
            <a:r>
              <a:rPr lang="la-Latn" i="1" baseline="0" noProof="0" dirty="0">
                <a:latin typeface="Arial"/>
                <a:cs typeface="Arial"/>
              </a:rPr>
              <a:t>ē</a:t>
            </a:r>
            <a:r>
              <a:rPr lang="la-Latn" i="1" baseline="0" noProof="0" dirty="0"/>
              <a:t>g</a:t>
            </a:r>
            <a:r>
              <a:rPr lang="la-Latn" i="1" baseline="0" noProof="0" dirty="0">
                <a:latin typeface="Arial"/>
                <a:cs typeface="Arial"/>
              </a:rPr>
              <a:t>ā</a:t>
            </a:r>
            <a:r>
              <a:rPr lang="la-Latn" i="1" baseline="0" noProof="0" dirty="0"/>
              <a:t>t</a:t>
            </a:r>
            <a:r>
              <a:rPr lang="la-Latn" i="1" baseline="0" noProof="0" dirty="0">
                <a:latin typeface="Arial"/>
                <a:cs typeface="Arial"/>
              </a:rPr>
              <a:t>ō</a:t>
            </a:r>
            <a:r>
              <a:rPr lang="la-Latn" i="1" baseline="0" noProof="0" dirty="0"/>
              <a:t>rum tardit</a:t>
            </a:r>
            <a:r>
              <a:rPr lang="la-Latn" i="1" baseline="0" noProof="0" dirty="0">
                <a:latin typeface="Arial"/>
                <a:cs typeface="Arial"/>
              </a:rPr>
              <a:t>ā</a:t>
            </a:r>
            <a:r>
              <a:rPr lang="la-Latn" i="1" baseline="0" noProof="0" dirty="0"/>
              <a:t>s</a:t>
            </a:r>
            <a:r>
              <a:rPr lang="la-Latn" baseline="0" noProof="0" dirty="0"/>
              <a:t>: gemeint ist eine Verzögerung durch Verhandlungen mit Gesandten.</a:t>
            </a:r>
            <a:endParaRPr lang="la-Latn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Übergang zu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4a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72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c)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4a;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Text mit Kommentierung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(siehe folgende Folie)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ca.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10 Minuten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noProof="0" dirty="0"/>
              <a:t>Ggf.</a:t>
            </a:r>
            <a:r>
              <a:rPr lang="la-Latn" baseline="0" noProof="0" dirty="0"/>
              <a:t> Wiederholung: prädikatives Gerundiv; Genitivus partitivus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dirty="0"/>
              <a:t>Lehrervortrag</a:t>
            </a:r>
            <a:r>
              <a:rPr lang="de-DE" baseline="0" dirty="0"/>
              <a:t> zum SCU; ca. 5 Minuten.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Übergang zu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4b</a:t>
            </a:r>
            <a:endParaRPr lang="de-DE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729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e)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4b;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Text mit Kommentierung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(siehe folgende Folie)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ca.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3 Minuten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la-Latn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Syntax könnte wegen der aufeinanderfolgenden Subjunktionen </a:t>
            </a:r>
            <a:r>
              <a:rPr lang="la-Latn" sz="1200" i="1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la-Latn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 </a:t>
            </a:r>
            <a:r>
              <a:rPr lang="la-Latn" sz="1200" i="1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</a:t>
            </a:r>
            <a:r>
              <a:rPr lang="la-Latn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irritieren. </a:t>
            </a:r>
          </a:p>
          <a:p>
            <a:r>
              <a:rPr lang="la-Latn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Sie wird hier in paralleler Konstruktion zum Abschnitt 35a) (siehe Folien 14 und 15) folgendermaßen aufgefasst:</a:t>
            </a:r>
          </a:p>
          <a:p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35a) 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censeo iisque permittendum, 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 rem publicam defendant provideantque, 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 quid res publica detrimenti accipiat, </a:t>
            </a:r>
          </a:p>
          <a:p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35b) </a:t>
            </a: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censeoque 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&lt;iis permittendum&gt;</a:t>
            </a:r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 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&lt;provideant&gt;</a:t>
            </a:r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iis, </a:t>
            </a:r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 in exercitu M. Antoni sunt, </a:t>
            </a:r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 sit ea res fraudi, </a:t>
            </a:r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ante Kalendas Februarias ab eo discesserint.</a:t>
            </a:r>
            <a:endParaRPr lang="la-Latn" sz="1200" b="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„[…] und ich stelle den Antrag, &lt;dass es ihnen erlaubt sei&gt;, 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&lt;dafür zu sorgen&gt;, dass es für die, die in Marcus Antonius’ Heer sind, 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nicht von Nachteil ist, wenn sie sich von ihm vor dem 1. Februar entfernen.“</a:t>
            </a:r>
          </a:p>
          <a:p>
            <a:endParaRPr lang="la-Latn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(Das zweite 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parallel zum ersten 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Abhängigkeit von 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permittendum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 zweite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parallel zum ersten 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Abhängigkeit von </a:t>
            </a:r>
            <a:r>
              <a:rPr lang="la-Latn" sz="1200" i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provideant</a:t>
            </a:r>
            <a:r>
              <a:rPr lang="la-Latn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la-Latn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929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Begrüßung;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Kurzvorstellung des Sitzungsprogramms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791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Übergang zu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4c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1729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4c;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Partnerarbeit, Text mit Kommentierung (siehe folgende Folien), Wörterbuch: 7 Min., + 3 Minuten Besprechung;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  hier: Arbeitsauftrag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6827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f)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Übersetzung von Cic. </a:t>
            </a:r>
            <a:r>
              <a:rPr lang="la-Latn" sz="1200" b="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</a:t>
            </a:r>
            <a:r>
              <a:rPr lang="de-DE" sz="1200" b="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4c;</a:t>
            </a:r>
            <a:endParaRPr lang="la-Latn" sz="1200" b="1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  Partnerarbeit, Text mit Kommentierung (siehe folgende Folie), Wörterbuch: 7 Min., + 3 Minuten Besprechung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-4460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0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noProof="0" dirty="0"/>
              <a:t>Ggf.</a:t>
            </a:r>
            <a:r>
              <a:rPr lang="la-Latn" baseline="0" noProof="0" dirty="0"/>
              <a:t> Wiederholung: </a:t>
            </a:r>
            <a:r>
              <a:rPr lang="de-DE" baseline="0" noProof="0" dirty="0"/>
              <a:t>Adverbien im Komparativ; Futur</a:t>
            </a:r>
            <a:endParaRPr lang="la-Latn" baseline="0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05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 Auswertung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3.1 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Zentrale Aussagen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5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33f.: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Herausarbeiten und Belegen; Partnerarbeit; Text (siehe Word-Datei;</a:t>
            </a:r>
            <a:r>
              <a:rPr lang="de-DE" sz="1200" baseline="0" dirty="0">
                <a:latin typeface="Arial" pitchFamily="34" charset="0"/>
                <a:cs typeface="Arial" pitchFamily="34" charset="0"/>
              </a:rPr>
              <a:t> Material); Arbeitsblatt (siehe nächste Folie)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; 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ggf.  Zwischensicherung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7124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baseline="0" noProof="0" dirty="0"/>
              <a:t>zu 3.1 </a:t>
            </a:r>
            <a:r>
              <a:rPr lang="de-DE" b="0" baseline="0" noProof="0" dirty="0"/>
              <a:t>Arbeitsa</a:t>
            </a:r>
            <a:r>
              <a:rPr lang="de-DE" baseline="0" noProof="0" dirty="0"/>
              <a:t>uftrag (10 Minuten);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ggf. Präsentation</a:t>
            </a:r>
            <a:r>
              <a:rPr lang="de-DE" sz="1200" baseline="0" dirty="0">
                <a:latin typeface="Arial" pitchFamily="34" charset="0"/>
                <a:cs typeface="Arial" pitchFamily="34" charset="0"/>
              </a:rPr>
              <a:t> mit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Zwischensicherung</a:t>
            </a:r>
          </a:p>
          <a:p>
            <a:endParaRPr lang="de-DE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 Auswertung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Bisherige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 Ergebnis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durch Betrachtung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der 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Gedankenführung</a:t>
            </a:r>
            <a:r>
              <a:rPr lang="de-DE" sz="1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im Folgenden Untersuchung von Sprache und Stil:</a:t>
            </a:r>
            <a:endParaRPr lang="de-DE" sz="1200" b="1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3.2 </a:t>
            </a:r>
            <a:r>
              <a:rPr lang="de-DE" sz="12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Gestaltungsmerkmale</a:t>
            </a:r>
            <a:r>
              <a:rPr lang="de-DE" sz="12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in 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12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5</a:t>
            </a:r>
            <a:r>
              <a:rPr lang="la-Latn" sz="1200" u="sng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u="sng" dirty="0">
                <a:latin typeface="Arial" pitchFamily="34" charset="0"/>
                <a:cs typeface="Arial" pitchFamily="34" charset="0"/>
              </a:rPr>
              <a:t>33f.:</a:t>
            </a: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u="none" baseline="0" dirty="0">
                <a:latin typeface="Arial" pitchFamily="34" charset="0"/>
                <a:cs typeface="Arial" pitchFamily="34" charset="0"/>
              </a:rPr>
              <a:t>Arbeitsauftrag: Erkennen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 und Erklären der sprachlich-stilistischen</a:t>
            </a:r>
            <a:r>
              <a:rPr lang="de-DE" sz="1200" baseline="0" dirty="0">
                <a:latin typeface="Arial" pitchFamily="34" charset="0"/>
                <a:cs typeface="Arial" pitchFamily="34" charset="0"/>
              </a:rPr>
              <a:t> Gestaltungsmerkmale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; Partnerarbeit; Text (siehe Word-Datei);</a:t>
            </a:r>
            <a:r>
              <a:rPr lang="de-DE" sz="1200" baseline="0" dirty="0">
                <a:latin typeface="Arial" pitchFamily="34" charset="0"/>
                <a:cs typeface="Arial" pitchFamily="34" charset="0"/>
              </a:rPr>
              <a:t> Arbeitsblatt (siehe nächste Folie)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ca. 10 Minuten;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anschließend </a:t>
            </a: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3.3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Zusammenstellen der Ergebnisse;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Schülervortrag;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Tafel oder Dokumentenkamera;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inkl. Stellungnahme / Reflexion (siehe übernächste Folie);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ca. 10 Minuten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494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baseline="0" noProof="0" dirty="0"/>
              <a:t>zu 3.2 </a:t>
            </a:r>
            <a:r>
              <a:rPr lang="de-DE" b="0" baseline="0" noProof="0" dirty="0"/>
              <a:t>Arbeitsa</a:t>
            </a:r>
            <a:r>
              <a:rPr lang="de-DE" baseline="0" noProof="0" dirty="0"/>
              <a:t>uftrag (10 Minuten)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anschließend </a:t>
            </a: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3.3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Zusammenstellen der Ergebnisse;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Schülervortrag;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Lehrer-Schüler-Gespräch; Tafel oder Dokumentenkamera;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inkl. Stellungnahme / Reflexion (siehe nächste Folie);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ca. 10 Minuten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Auswertung / Reflexion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i="1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SCU</a:t>
            </a:r>
            <a:r>
              <a:rPr lang="de-DE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und Krieg </a:t>
            </a:r>
            <a:r>
              <a:rPr lang="la-Latn" sz="1400" i="0" u="none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als Mittel der politischen Auseinandersetzung;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Reflexion: Bewertung de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 Anträge 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Ciceros aus ethischer Perspektive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Alternativen?</a:t>
            </a:r>
            <a:endParaRPr lang="la-Latn" sz="1200" i="0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i="0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059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96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1) 	Einstieg/Motivation: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Aktuelles Beispiel für Sondervollmachten in einer Staatskrise;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Lehrer-Schüler-Gespräch; ca. 5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0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1) 	Einstieg/Motivation: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Aktuelles Beispiel für Sondervollmachten in einer Staatskrise; z. B. durch Präsentation eines Online-Zeitungsartikels zur Pandemie oder Kriegssituation;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	Lehrer-Schüler-Gespräch; ca. 5 Minuten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19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a) 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Literaturgeschichtliche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kontextuelle, historische,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inhaltliche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Auffrischung bzw. </a:t>
            </a: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Einführung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Rechercheauftrag mit Präsentation: siehe folgende Folie;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ggf. ergänzt durch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Lehrervortrag; ggf. mit Visualisierung</a:t>
            </a:r>
            <a:endParaRPr lang="de-DE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a-Latn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88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b="1" baseline="0" noProof="0" dirty="0"/>
              <a:t>zu 2. a) </a:t>
            </a:r>
            <a:r>
              <a:rPr lang="de-DE" baseline="0" noProof="0" dirty="0"/>
              <a:t>Rechercheauftrag (10 Minuten);</a:t>
            </a:r>
          </a:p>
          <a:p>
            <a:r>
              <a:rPr lang="de-DE" baseline="0" noProof="0" dirty="0"/>
              <a:t>Ergebnispräsentation, ggf. ergänzt durch Lehrervortrag (10 Minuten);</a:t>
            </a:r>
          </a:p>
          <a:p>
            <a:r>
              <a:rPr lang="de-DE" baseline="0" noProof="0" dirty="0"/>
              <a:t>Erwartungshorizont siehe Folie 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63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a) 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Literaturgeschichtliche und inhaltliche 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Auffrischung bzw. </a:t>
            </a: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Einführung</a:t>
            </a: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hier: Erwartungshorizont für den Rechercheauftrag aus Folie 6</a:t>
            </a:r>
            <a:endParaRPr lang="la-Latn" sz="1200" i="0" kern="1200" baseline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793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5, 33f.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</a:t>
            </a:r>
            <a:endParaRPr lang="la-Latn" sz="1200" i="0" kern="1200" baseline="0" noProof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a) 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Literaturgeschichtliche und inhaltliche Auffrischung bzw. </a:t>
            </a:r>
            <a:r>
              <a:rPr lang="la-Latn" sz="1200" b="1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Einführung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hier: Wiederholung eines historisch-politischen Überblicks zu Ciceros </a:t>
            </a:r>
            <a:r>
              <a:rPr lang="la-Latn" sz="1200" i="1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Orationes Philippicae</a:t>
            </a:r>
            <a:r>
              <a:rPr lang="la-Latn" sz="1200" i="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falls in der ersten Studierzeit des ILV-Seminars der Jgst. 10 erarbeitet; ggf. verteilen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015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la-Latn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Erarbeitung der Textgrundlage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: Übersetzung von Cic. </a:t>
            </a:r>
            <a:r>
              <a:rPr lang="la-Latn" sz="1200" i="1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Phil.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5</a:t>
            </a:r>
            <a:r>
              <a:rPr lang="la-Latn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33f.;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Übergang zu </a:t>
            </a:r>
            <a:r>
              <a:rPr lang="de-DE" sz="1200" b="1" i="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2. b)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56F73-C37D-4710-BD41-657A9AFAE46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0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CDF75-033B-47D1-8323-875890AC5C72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501C-FB3E-4729-BF12-EDB571446B47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343F-80F5-43F3-B75C-D864A938D600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CC36-4500-4685-82AF-56C68DE28D27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71706-DFC7-4251-9248-441B6C839AA0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07A2-2672-4B08-AD88-1D1C4E522A49}" type="datetime1">
              <a:rPr lang="de-DE" smtClean="0"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1323-A78C-4B2C-A4E4-382934602817}" type="datetime1">
              <a:rPr lang="de-DE" smtClean="0"/>
              <a:t>13.12.2022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BDBF-9358-4BBB-B7F3-4D674F1E489D}" type="datetime1">
              <a:rPr lang="de-DE" smtClean="0"/>
              <a:t>13.12.2022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2294-0A40-4859-B7FC-7D46FA689E15}" type="datetime1">
              <a:rPr lang="de-DE" smtClean="0"/>
              <a:t>13.12.2022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9A96-9A94-4E46-B192-C81F3A78F044}" type="datetime1">
              <a:rPr lang="de-DE" smtClean="0"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B498-572F-40DC-919A-04C8468492C8}" type="datetime1">
              <a:rPr lang="de-DE" smtClean="0"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316A-1013-4037-80F5-CCFA2DEFB379}" type="datetime1">
              <a:rPr lang="de-DE" smtClean="0"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3ED93-4E01-44F3-946D-75B51FC7BCD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u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423863" y="5508625"/>
            <a:ext cx="6010275" cy="1150938"/>
          </a:xfrm>
        </p:spPr>
        <p:txBody>
          <a:bodyPr>
            <a:norm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Repetitorium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26722" y="1043608"/>
            <a:ext cx="500455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ndividuelle 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ernzeit</a:t>
            </a:r>
            <a:r>
              <a:rPr lang="la-Latn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erkürzung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Latein</a:t>
            </a:r>
            <a:endParaRPr lang="de-DE" sz="40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a-Latn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de-DE" sz="4000"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Jahrgangsstufe 10</a:t>
            </a:r>
            <a:endParaRPr lang="la-Latn" sz="4000" b="1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648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80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de-DE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la-Latn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de-DE" sz="80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33f.</a:t>
            </a: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8000" dirty="0">
              <a:latin typeface="Times New Roman"/>
              <a:cs typeface="Times New Roman"/>
            </a:endParaRPr>
          </a:p>
          <a:p>
            <a:pPr marL="900000" lvl="1" indent="-360000">
              <a:spcBef>
                <a:spcPct val="0"/>
              </a:spcBef>
            </a:pPr>
            <a:r>
              <a:rPr lang="de-DE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→ 33/Ende</a:t>
            </a:r>
            <a:endParaRPr kumimoji="0" lang="la-Latn" sz="80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538790" y="1115616"/>
            <a:ext cx="3780420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33/Ende]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267744"/>
            <a:ext cx="6858000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1	</a:t>
            </a:r>
            <a:r>
              <a:rPr lang="la-Latn" sz="2400" dirty="0">
                <a:latin typeface="Garamond" pitchFamily="18" charset="0"/>
              </a:rPr>
              <a:t>Cum hoc, patres conscripti, bello, bello, inquam,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decertandum est – idque confestim.</a:t>
            </a:r>
            <a:endParaRPr lang="la-Latn" sz="2400" dirty="0">
              <a:latin typeface="Century Gothic" pitchFamily="34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3  Legatorum tarditas repudianda est.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</a:t>
            </a: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538790" y="1115616"/>
            <a:ext cx="3780420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33/Ende]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763688"/>
            <a:ext cx="6858000" cy="54726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/>
            </a:pPr>
            <a:endParaRPr lang="de-DE" sz="2400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   </a:t>
            </a:r>
            <a:r>
              <a:rPr lang="la-Latn" sz="2400" dirty="0">
                <a:latin typeface="Garamond" pitchFamily="18" charset="0"/>
              </a:rPr>
              <a:t>Cum hoc, patres conscripti, bello</a:t>
            </a:r>
            <a:r>
              <a:rPr lang="de-DE" sz="2400" dirty="0">
                <a:latin typeface="Garamond" pitchFamily="18" charset="0"/>
              </a:rPr>
              <a:t>, </a:t>
            </a:r>
            <a:r>
              <a:rPr lang="la-Latn" sz="2400" dirty="0">
                <a:latin typeface="Garamond" pitchFamily="18" charset="0"/>
              </a:rPr>
              <a:t>bello, inquam</a:t>
            </a:r>
            <a:r>
              <a:rPr lang="de-DE" sz="2400" dirty="0">
                <a:latin typeface="Garamond" pitchFamily="18" charset="0"/>
              </a:rPr>
              <a:t>,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</a:t>
            </a: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decerta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nd</a:t>
            </a:r>
            <a:r>
              <a:rPr lang="la-Latn" sz="2400" dirty="0">
                <a:latin typeface="Garamond" pitchFamily="18" charset="0"/>
              </a:rPr>
              <a:t>um 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est</a:t>
            </a:r>
            <a:r>
              <a:rPr lang="la-Latn" sz="2400" dirty="0">
                <a:latin typeface="Garamond" pitchFamily="18" charset="0"/>
              </a:rPr>
              <a:t> – idque confestim</a:t>
            </a:r>
            <a:r>
              <a:rPr lang="de-DE" sz="2400" dirty="0">
                <a:latin typeface="Garamond" pitchFamily="18" charset="0"/>
              </a:rPr>
              <a:t>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Century Gothic" pitchFamily="34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3  Legatorum tarditas repudia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nd</a:t>
            </a:r>
            <a:r>
              <a:rPr lang="la-Latn" sz="2400" dirty="0">
                <a:latin typeface="Garamond" pitchFamily="18" charset="0"/>
              </a:rPr>
              <a:t>a 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est</a:t>
            </a:r>
            <a:r>
              <a:rPr lang="de-DE" sz="2400" dirty="0">
                <a:latin typeface="Garamond" pitchFamily="18" charset="0"/>
              </a:rPr>
              <a:t>.</a:t>
            </a: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Legende mit Linie 1 7"/>
          <p:cNvSpPr/>
          <p:nvPr/>
        </p:nvSpPr>
        <p:spPr>
          <a:xfrm>
            <a:off x="260648" y="2051720"/>
            <a:ext cx="4248472" cy="576064"/>
          </a:xfrm>
          <a:prstGeom prst="borderCallout1">
            <a:avLst>
              <a:gd name="adj1" fmla="val 99388"/>
              <a:gd name="adj2" fmla="val 30002"/>
              <a:gd name="adj3" fmla="val 127003"/>
              <a:gd name="adj4" fmla="val 2834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la-Latn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hic</a:t>
            </a:r>
            <a:r>
              <a:rPr lang="la-Latn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h. „dieser Kerl“ (gemeint ist Antonius); </a:t>
            </a:r>
          </a:p>
          <a:p>
            <a:pPr algn="ctr"/>
            <a:r>
              <a:rPr lang="la-Latn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la-Latn" sz="1600" i="1" dirty="0">
                <a:solidFill>
                  <a:schemeClr val="tx1"/>
                </a:solidFill>
                <a:latin typeface="Arial"/>
                <a:cs typeface="Arial"/>
              </a:rPr>
              <a:t>ō</a:t>
            </a:r>
            <a:r>
              <a:rPr lang="la-Latn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la-Latn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bezieht sich nicht auf </a:t>
            </a:r>
            <a:r>
              <a:rPr lang="la-Latn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bell</a:t>
            </a:r>
            <a:r>
              <a:rPr lang="la-Latn" sz="1600" i="1" dirty="0">
                <a:solidFill>
                  <a:schemeClr val="tx1"/>
                </a:solidFill>
                <a:latin typeface="Arial"/>
                <a:cs typeface="Arial"/>
              </a:rPr>
              <a:t>ō</a:t>
            </a:r>
            <a:r>
              <a:rPr lang="la-Latn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0" y="3419872"/>
            <a:ext cx="2420888" cy="288032"/>
          </a:xfrm>
          <a:prstGeom prst="borderCallout1">
            <a:avLst>
              <a:gd name="adj1" fmla="val 105982"/>
              <a:gd name="adj2" fmla="val 37755"/>
              <a:gd name="adj3" fmla="val 158767"/>
              <a:gd name="adj4" fmla="val 408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d</a:t>
            </a:r>
            <a:r>
              <a:rPr lang="la-Latn" b="1" i="1" dirty="0">
                <a:latin typeface="Arial"/>
                <a:cs typeface="Arial"/>
              </a:rPr>
              <a:t>ē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cert</a:t>
            </a:r>
            <a:r>
              <a:rPr lang="la-Latn" b="1" i="1" dirty="0">
                <a:latin typeface="Arial"/>
                <a:cs typeface="Arial"/>
              </a:rPr>
              <a:t>ā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re: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kämpfen</a:t>
            </a:r>
            <a:endParaRPr lang="la-Latn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egende mit Linie 1 9"/>
          <p:cNvSpPr/>
          <p:nvPr/>
        </p:nvSpPr>
        <p:spPr>
          <a:xfrm>
            <a:off x="3068960" y="3203848"/>
            <a:ext cx="2664296" cy="504056"/>
          </a:xfrm>
          <a:prstGeom prst="borderCallout1">
            <a:avLst>
              <a:gd name="adj1" fmla="val 105982"/>
              <a:gd name="adj2" fmla="val 46975"/>
              <a:gd name="adj3" fmla="val 131691"/>
              <a:gd name="adj4" fmla="val 3772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</a:t>
            </a:r>
            <a:r>
              <a:rPr lang="la-Latn" b="1" i="1" dirty="0">
                <a:latin typeface="Arial"/>
                <a:cs typeface="Arial"/>
              </a:rPr>
              <a:t>ō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nfestim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dirty="0">
                <a:latin typeface="Arial" pitchFamily="34" charset="0"/>
                <a:cs typeface="Arial" pitchFamily="34" charset="0"/>
              </a:rPr>
              <a:t>(Adv.)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unverzüglich, sofort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188640" y="4427984"/>
            <a:ext cx="3240360" cy="288032"/>
          </a:xfrm>
          <a:prstGeom prst="borderCallout1">
            <a:avLst>
              <a:gd name="adj1" fmla="val 102888"/>
              <a:gd name="adj2" fmla="val 50471"/>
              <a:gd name="adj3" fmla="val 161062"/>
              <a:gd name="adj4" fmla="val 5767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tardit</a:t>
            </a:r>
            <a:r>
              <a:rPr lang="la-Latn" b="1" i="1" dirty="0">
                <a:latin typeface="Arial"/>
                <a:cs typeface="Arial"/>
              </a:rPr>
              <a:t>ās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tis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Langsamkeit 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3573016" y="4427984"/>
            <a:ext cx="2952328" cy="288032"/>
          </a:xfrm>
          <a:prstGeom prst="borderCallout1">
            <a:avLst>
              <a:gd name="adj1" fmla="val 105982"/>
              <a:gd name="adj2" fmla="val 17877"/>
              <a:gd name="adj3" fmla="val 168244"/>
              <a:gd name="adj4" fmla="val -211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repudi</a:t>
            </a:r>
            <a:r>
              <a:rPr lang="la-Latn" b="1" i="1" dirty="0">
                <a:latin typeface="Arial"/>
                <a:cs typeface="Arial"/>
              </a:rPr>
              <a:t>ā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re: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verschmähen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96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33f.</a:t>
            </a: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9600" dirty="0">
              <a:latin typeface="Times New Roman"/>
              <a:cs typeface="Times New Roman"/>
            </a:endParaRPr>
          </a:p>
          <a:p>
            <a:pPr marL="712800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Times New Roman"/>
                <a:cs typeface="Times New Roman"/>
              </a:rPr>
              <a:t>  </a:t>
            </a:r>
            <a:r>
              <a:rPr lang="de-DE" sz="9600" dirty="0">
                <a:latin typeface="Arial" pitchFamily="34" charset="0"/>
                <a:cs typeface="Arial" pitchFamily="34" charset="0"/>
              </a:rPr>
              <a:t>33</a:t>
            </a:r>
          </a:p>
          <a:p>
            <a:pPr marL="712800" lvl="1">
              <a:spcBef>
                <a:spcPct val="0"/>
              </a:spcBef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 indent="-350838">
              <a:spcBef>
                <a:spcPct val="0"/>
              </a:spcBef>
            </a:pPr>
            <a:r>
              <a:rPr lang="de-DE" sz="9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→ 34a</a:t>
            </a:r>
            <a:endParaRPr kumimoji="0" lang="la-Latn" sz="96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13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>
          <a:xfrm>
            <a:off x="1665288" y="1116013"/>
            <a:ext cx="3527425" cy="431800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34a]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4294967295"/>
          </p:nvPr>
        </p:nvSpPr>
        <p:spPr>
          <a:xfrm>
            <a:off x="0" y="2268538"/>
            <a:ext cx="6858000" cy="76327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4	</a:t>
            </a:r>
            <a:r>
              <a:rPr lang="la-Latn" sz="2400" dirty="0">
                <a:latin typeface="Garamond" pitchFamily="18" charset="0"/>
              </a:rPr>
              <a:t>Quapropter, ne multa nobis cotidie decernenda sint,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consulibus totam rem publicam commendandam</a:t>
            </a:r>
            <a:endParaRPr lang="la-Latn" sz="2400" dirty="0">
              <a:latin typeface="Century Gothic" pitchFamily="34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censeo iisque permittendum,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ut rem publicam defendant provideantque,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ne quid res publica detrimenti accipiat</a:t>
            </a:r>
            <a:r>
              <a:rPr lang="de-DE" sz="2400" dirty="0">
                <a:latin typeface="Garamond" pitchFamily="18" charset="0"/>
              </a:rPr>
              <a:t>;</a:t>
            </a: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14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>
          <a:xfrm>
            <a:off x="1665288" y="1116013"/>
            <a:ext cx="3527425" cy="431800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34a]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4294967295"/>
          </p:nvPr>
        </p:nvSpPr>
        <p:spPr>
          <a:xfrm>
            <a:off x="0" y="2590800"/>
            <a:ext cx="6858000" cy="6553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4	</a:t>
            </a:r>
            <a:r>
              <a:rPr lang="la-Latn" sz="2400" dirty="0">
                <a:latin typeface="Garamond" pitchFamily="18" charset="0"/>
              </a:rPr>
              <a:t>Quapropter, ne multa nobis cotidie decerne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nd</a:t>
            </a:r>
            <a:r>
              <a:rPr lang="la-Latn" sz="2400" dirty="0">
                <a:latin typeface="Garamond" pitchFamily="18" charset="0"/>
              </a:rPr>
              <a:t>a 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sint</a:t>
            </a:r>
            <a:r>
              <a:rPr lang="la-Latn" sz="2400" dirty="0">
                <a:latin typeface="Garamond" pitchFamily="18" charset="0"/>
              </a:rPr>
              <a:t>,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    </a:t>
            </a:r>
            <a:r>
              <a:rPr lang="la-Latn" sz="2400" dirty="0">
                <a:latin typeface="Garamond" pitchFamily="18" charset="0"/>
              </a:rPr>
              <a:t>consulibus totam rem publicam commenda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nd</a:t>
            </a:r>
            <a:r>
              <a:rPr lang="la-Latn" sz="2400" dirty="0">
                <a:latin typeface="Garamond" pitchFamily="18" charset="0"/>
              </a:rPr>
              <a:t>am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censeo iisque permitte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nd</a:t>
            </a:r>
            <a:r>
              <a:rPr lang="la-Latn" sz="2400" dirty="0">
                <a:latin typeface="Garamond" pitchFamily="18" charset="0"/>
              </a:rPr>
              <a:t>um,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ut rem publicam defendant provideantque,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ne quid res publica detrimenti accipiat</a:t>
            </a:r>
            <a:r>
              <a:rPr lang="de-DE" sz="2400" dirty="0">
                <a:latin typeface="Garamond" pitchFamily="18" charset="0"/>
              </a:rPr>
              <a:t>;</a:t>
            </a: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</a:t>
            </a:r>
            <a:endParaRPr lang="de-DE" sz="5100" dirty="0">
              <a:latin typeface="Garamond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Ellipse 7"/>
          <p:cNvSpPr/>
          <p:nvPr/>
        </p:nvSpPr>
        <p:spPr>
          <a:xfrm>
            <a:off x="2996952" y="2699791"/>
            <a:ext cx="792088" cy="360040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276872" y="2987824"/>
            <a:ext cx="2448272" cy="28803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Dativus auctoris</a:t>
            </a:r>
          </a:p>
        </p:txBody>
      </p:sp>
      <p:sp>
        <p:nvSpPr>
          <p:cNvPr id="10" name="Legende mit Linie 1 9"/>
          <p:cNvSpPr/>
          <p:nvPr/>
        </p:nvSpPr>
        <p:spPr>
          <a:xfrm>
            <a:off x="3230216" y="1763688"/>
            <a:ext cx="3627784" cy="504056"/>
          </a:xfrm>
          <a:prstGeom prst="borderCallout1">
            <a:avLst>
              <a:gd name="adj1" fmla="val 111397"/>
              <a:gd name="adj2" fmla="val 64623"/>
              <a:gd name="adj3" fmla="val 195996"/>
              <a:gd name="adj4" fmla="val 63432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d</a:t>
            </a:r>
            <a:r>
              <a:rPr lang="la-Latn" b="1" i="1" dirty="0">
                <a:latin typeface="Arial"/>
                <a:cs typeface="Arial"/>
              </a:rPr>
              <a:t>ē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cernere,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ō, d</a:t>
            </a:r>
            <a:r>
              <a:rPr lang="la-Latn" i="1" dirty="0">
                <a:latin typeface="Arial"/>
                <a:cs typeface="Arial"/>
              </a:rPr>
              <a:t>ē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cr</a:t>
            </a:r>
            <a:r>
              <a:rPr lang="la-Latn" i="1" dirty="0">
                <a:latin typeface="Arial"/>
                <a:cs typeface="Arial"/>
              </a:rPr>
              <a:t>ē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vī, d</a:t>
            </a:r>
            <a:r>
              <a:rPr lang="la-Latn" i="1" dirty="0">
                <a:latin typeface="Arial"/>
                <a:cs typeface="Arial"/>
              </a:rPr>
              <a:t>ē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cr</a:t>
            </a:r>
            <a:r>
              <a:rPr lang="la-Latn" i="1" dirty="0">
                <a:latin typeface="Arial"/>
                <a:cs typeface="Arial"/>
              </a:rPr>
              <a:t>ē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tum: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entscheiden, beschließen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3573016" y="3635896"/>
            <a:ext cx="2880320" cy="504056"/>
          </a:xfrm>
          <a:prstGeom prst="borderCallout1">
            <a:avLst>
              <a:gd name="adj1" fmla="val 105982"/>
              <a:gd name="adj2" fmla="val 51872"/>
              <a:gd name="adj3" fmla="val 136429"/>
              <a:gd name="adj4" fmla="val 4741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commend</a:t>
            </a:r>
            <a:r>
              <a:rPr lang="la-Latn" b="1" i="1" dirty="0">
                <a:latin typeface="Arial"/>
                <a:cs typeface="Arial"/>
              </a:rPr>
              <a:t>ā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re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anvertrauen, übergeben</a:t>
            </a:r>
          </a:p>
        </p:txBody>
      </p:sp>
      <p:sp>
        <p:nvSpPr>
          <p:cNvPr id="12" name="Legende mit Linie 1 11"/>
          <p:cNvSpPr/>
          <p:nvPr/>
        </p:nvSpPr>
        <p:spPr>
          <a:xfrm>
            <a:off x="1700808" y="6300192"/>
            <a:ext cx="3240360" cy="288032"/>
          </a:xfrm>
          <a:prstGeom prst="borderCallout1">
            <a:avLst>
              <a:gd name="adj1" fmla="val 102888"/>
              <a:gd name="adj2" fmla="val 50471"/>
              <a:gd name="adj3" fmla="val 146847"/>
              <a:gd name="adj4" fmla="val 4335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d</a:t>
            </a:r>
            <a:r>
              <a:rPr lang="la-Latn" b="1" i="1" dirty="0">
                <a:latin typeface="Arial"/>
                <a:cs typeface="Arial"/>
              </a:rPr>
              <a:t>ē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tr</a:t>
            </a:r>
            <a:r>
              <a:rPr lang="la-Latn" b="1" i="1" dirty="0">
                <a:latin typeface="Arial"/>
                <a:cs typeface="Arial"/>
              </a:rPr>
              <a:t>ī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mentum,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ī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n.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Schaden 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1124744" y="7092280"/>
            <a:ext cx="244827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 flipV="1">
            <a:off x="1052736" y="6948264"/>
            <a:ext cx="72008" cy="14401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3573016" y="6948264"/>
            <a:ext cx="63624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gende mit Linie 1 21"/>
          <p:cNvSpPr/>
          <p:nvPr/>
        </p:nvSpPr>
        <p:spPr>
          <a:xfrm>
            <a:off x="0" y="2339752"/>
            <a:ext cx="3140968" cy="288032"/>
          </a:xfrm>
          <a:prstGeom prst="borderCallout1">
            <a:avLst>
              <a:gd name="adj1" fmla="val 102888"/>
              <a:gd name="adj2" fmla="val 44785"/>
              <a:gd name="adj3" fmla="val 135474"/>
              <a:gd name="adj4" fmla="val 38758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qu</a:t>
            </a:r>
            <a:r>
              <a:rPr lang="la-Latn" b="1" i="1" dirty="0">
                <a:latin typeface="Arial"/>
                <a:cs typeface="Arial"/>
              </a:rPr>
              <a:t>ā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propter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und deswegen </a:t>
            </a:r>
          </a:p>
        </p:txBody>
      </p:sp>
      <p:sp>
        <p:nvSpPr>
          <p:cNvPr id="1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708920" y="6660232"/>
            <a:ext cx="1368152" cy="360040"/>
          </a:xfrm>
          <a:prstGeom prst="ellipse">
            <a:avLst/>
          </a:prstGeom>
          <a:solidFill>
            <a:schemeClr val="accent3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276872" y="7164288"/>
            <a:ext cx="2448272" cy="28803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Genitivus partitivus</a:t>
            </a:r>
          </a:p>
        </p:txBody>
      </p:sp>
      <p:sp>
        <p:nvSpPr>
          <p:cNvPr id="28" name="Rechteck 27"/>
          <p:cNvSpPr/>
          <p:nvPr/>
        </p:nvSpPr>
        <p:spPr>
          <a:xfrm>
            <a:off x="332656" y="5076056"/>
            <a:ext cx="936104" cy="36004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Legende mit Linie 1 28"/>
          <p:cNvSpPr/>
          <p:nvPr/>
        </p:nvSpPr>
        <p:spPr>
          <a:xfrm>
            <a:off x="3573016" y="4777855"/>
            <a:ext cx="1008112" cy="294811"/>
          </a:xfrm>
          <a:prstGeom prst="borderCallout1">
            <a:avLst>
              <a:gd name="adj1" fmla="val 109946"/>
              <a:gd name="adj2" fmla="val 48065"/>
              <a:gd name="adj3" fmla="val 160056"/>
              <a:gd name="adj4" fmla="val 34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</a:t>
            </a:r>
            <a:r>
              <a:rPr lang="de-DE" b="1" dirty="0">
                <a:solidFill>
                  <a:schemeClr val="accent6"/>
                </a:solidFill>
                <a:latin typeface="Garamond" panose="02020404030301010803" pitchFamily="18" charset="0"/>
              </a:rPr>
              <a:t>esse</a:t>
            </a:r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&gt;</a:t>
            </a:r>
          </a:p>
        </p:txBody>
      </p:sp>
      <p:sp>
        <p:nvSpPr>
          <p:cNvPr id="30" name="Legende mit Linie 1 29"/>
          <p:cNvSpPr/>
          <p:nvPr/>
        </p:nvSpPr>
        <p:spPr>
          <a:xfrm>
            <a:off x="5849888" y="4572000"/>
            <a:ext cx="1008112" cy="294811"/>
          </a:xfrm>
          <a:prstGeom prst="borderCallout1">
            <a:avLst>
              <a:gd name="adj1" fmla="val -5788"/>
              <a:gd name="adj2" fmla="val 62957"/>
              <a:gd name="adj3" fmla="val -45563"/>
              <a:gd name="adj4" fmla="val 464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</a:t>
            </a:r>
            <a:r>
              <a:rPr lang="de-DE" b="1" dirty="0">
                <a:solidFill>
                  <a:schemeClr val="accent6"/>
                </a:solidFill>
                <a:latin typeface="Garamond" panose="02020404030301010803" pitchFamily="18" charset="0"/>
              </a:rPr>
              <a:t>esse</a:t>
            </a:r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&gt;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2" grpId="0" animBg="1"/>
      <p:bldP spid="2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94320" y="1475656"/>
            <a:ext cx="6669360" cy="71287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3200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sz="3200" b="1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sz="3200" b="1" i="1" dirty="0">
                <a:latin typeface="Arial"/>
                <a:cs typeface="Arial"/>
              </a:rPr>
              <a:t>ā</a:t>
            </a:r>
            <a:r>
              <a:rPr lang="la-Latn" sz="3200" b="1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sz="3200" b="1" i="1" dirty="0">
                <a:latin typeface="Arial"/>
                <a:cs typeface="Arial"/>
              </a:rPr>
              <a:t>ū</a:t>
            </a:r>
            <a:r>
              <a:rPr lang="la-Latn" sz="3200" b="1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sz="3200" b="1" i="1" dirty="0">
                <a:latin typeface="Arial"/>
                <a:cs typeface="Arial"/>
              </a:rPr>
              <a:t>ō</a:t>
            </a:r>
            <a:r>
              <a:rPr lang="la-Latn" sz="3200" b="1" i="1" dirty="0">
                <a:latin typeface="Arial" pitchFamily="34" charset="0"/>
                <a:cs typeface="Arial" pitchFamily="34" charset="0"/>
              </a:rPr>
              <a:t>nsultum ultimum (SCU)</a:t>
            </a:r>
            <a:endParaRPr lang="de-DE" sz="3200" b="1" i="1" dirty="0"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de-DE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algn="just">
              <a:spcBef>
                <a:spcPct val="0"/>
              </a:spcBef>
              <a:spcAft>
                <a:spcPts val="600"/>
              </a:spcAft>
              <a:defRPr/>
            </a:pPr>
            <a:r>
              <a:rPr lang="la-Latn" sz="2400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Das 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SCU</a:t>
            </a:r>
            <a:r>
              <a:rPr lang="la-Latn" sz="2400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erklärte den Staatsnotstand und wurde z.B. bei Aufständen oder Bedrohungen durch Staatsfeinde ausgerufen.</a:t>
            </a:r>
          </a:p>
          <a:p>
            <a:pPr lvl="0" algn="just">
              <a:spcBef>
                <a:spcPct val="0"/>
              </a:spcBef>
              <a:spcAft>
                <a:spcPts val="600"/>
              </a:spcAft>
              <a:defRPr/>
            </a:pPr>
            <a:r>
              <a:rPr kumimoji="0" lang="la-Latn" sz="240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Damit</a:t>
            </a:r>
            <a:r>
              <a:rPr kumimoji="0" lang="la-Latn" sz="240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durften die beiden amtierenden Konsuln alles unternehmen, um Schaden vom Staat abzuwenden. </a:t>
            </a:r>
          </a:p>
          <a:p>
            <a:pPr lvl="0" algn="just">
              <a:spcBef>
                <a:spcPct val="0"/>
              </a:spcBef>
              <a:defRPr/>
            </a:pPr>
            <a:r>
              <a:rPr lang="la-Latn" sz="2400" baseline="0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Die offizielle</a:t>
            </a:r>
            <a:r>
              <a:rPr lang="la-Latn" sz="2400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Formel des 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SCU </a:t>
            </a:r>
            <a:r>
              <a:rPr lang="la-Latn" sz="2400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lautete:</a:t>
            </a:r>
          </a:p>
          <a:p>
            <a:pPr lvl="0" algn="ctr">
              <a:spcBef>
                <a:spcPct val="0"/>
              </a:spcBef>
              <a:defRPr/>
            </a:pP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Videant c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ō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nsul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ē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s, </a:t>
            </a:r>
          </a:p>
          <a:p>
            <a:pPr lvl="0" algn="ctr">
              <a:spcBef>
                <a:spcPct val="0"/>
              </a:spcBef>
              <a:spcAft>
                <a:spcPts val="600"/>
              </a:spcAft>
              <a:defRPr/>
            </a:pP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ē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quid d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ē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ī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ment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ī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ē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 p</a:t>
            </a:r>
            <a:r>
              <a:rPr lang="la-Latn" sz="2400" i="1" noProof="0" dirty="0">
                <a:solidFill>
                  <a:schemeClr val="tx1"/>
                </a:solidFill>
                <a:latin typeface="Arial"/>
                <a:cs typeface="Arial"/>
              </a:rPr>
              <a:t>ū</a:t>
            </a:r>
            <a:r>
              <a:rPr lang="la-Latn" sz="2400" i="1" noProof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blica accipiat.</a:t>
            </a:r>
          </a:p>
          <a:p>
            <a:pPr lvl="0" algn="just">
              <a:spcBef>
                <a:spcPct val="0"/>
              </a:spcBef>
              <a:defRPr/>
            </a:pPr>
            <a:r>
              <a:rPr lang="la-Latn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einer solchen Krisensituation konnten auch besondere Maßnahmen (z.B. Truppenaus-</a:t>
            </a:r>
            <a:br>
              <a:rPr lang="la-Latn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la-Latn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hebungen) ergriffen werden</a:t>
            </a:r>
            <a:r>
              <a:rPr lang="de-D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la-Latn" sz="240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16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96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33f.</a:t>
            </a: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9600" dirty="0">
              <a:latin typeface="Times New Roman"/>
              <a:cs typeface="Times New Roman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  33</a:t>
            </a: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  34a</a:t>
            </a: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 indent="-350838">
              <a:spcBef>
                <a:spcPct val="0"/>
              </a:spcBef>
            </a:pPr>
            <a:r>
              <a:rPr lang="de-DE" sz="9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→  34b</a:t>
            </a:r>
            <a:endParaRPr kumimoji="0" lang="la-Latn" sz="96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17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idx="4294967295"/>
          </p:nvPr>
        </p:nvSpPr>
        <p:spPr>
          <a:xfrm>
            <a:off x="1665288" y="1116013"/>
            <a:ext cx="3527425" cy="431800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34b]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4294967295"/>
          </p:nvPr>
        </p:nvSpPr>
        <p:spPr>
          <a:xfrm>
            <a:off x="0" y="2268538"/>
            <a:ext cx="6858000" cy="76327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endParaRPr lang="la-Latn" sz="2400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9   </a:t>
            </a:r>
            <a:r>
              <a:rPr lang="la-Latn" sz="2400" dirty="0">
                <a:latin typeface="Garamond" pitchFamily="18" charset="0"/>
              </a:rPr>
              <a:t>censeoque, </a:t>
            </a:r>
            <a:endParaRPr lang="de-DE" sz="2400" dirty="0">
              <a:latin typeface="Garamond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    </a:t>
            </a:r>
            <a:r>
              <a:rPr lang="la-Latn" sz="2400" dirty="0">
                <a:latin typeface="Garamond" pitchFamily="18" charset="0"/>
              </a:rPr>
              <a:t>ut iis, qui in exercitu M. Antoni sunt,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ne sit ea res fraudi,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si ante Kalendas Februarias ab eo discesserint.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AutoNum type="arabicPlain" startAt="3"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18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664804" y="1115616"/>
            <a:ext cx="3528392" cy="432048"/>
          </a:xfrm>
        </p:spPr>
        <p:txBody>
          <a:bodyPr>
            <a:noAutofit/>
          </a:bodyPr>
          <a:lstStyle/>
          <a:p>
            <a:pPr algn="ctr"/>
            <a:r>
              <a:rPr lang="de-DE" sz="2400" dirty="0">
                <a:latin typeface="Arial" pitchFamily="34" charset="0"/>
                <a:cs typeface="Arial" pitchFamily="34" charset="0"/>
              </a:rPr>
              <a:t>[Cicero, </a:t>
            </a:r>
            <a:r>
              <a:rPr lang="de-DE" sz="2400" i="1" dirty="0">
                <a:latin typeface="Arial" pitchFamily="34" charset="0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5, 34b]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267744"/>
            <a:ext cx="6858000" cy="65527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600" b="1" dirty="0">
                <a:solidFill>
                  <a:srgbClr val="0070C0"/>
                </a:solidFill>
                <a:latin typeface="Century Gothic" pitchFamily="34" charset="0"/>
              </a:rPr>
              <a:t> </a:t>
            </a:r>
            <a:r>
              <a:rPr lang="de-DE" sz="2400" dirty="0">
                <a:latin typeface="Garamond" pitchFamily="18" charset="0"/>
              </a:rPr>
              <a:t>9	</a:t>
            </a:r>
            <a:r>
              <a:rPr lang="la-Latn" sz="2400" dirty="0">
                <a:latin typeface="Garamond" pitchFamily="18" charset="0"/>
              </a:rPr>
              <a:t>censeoque, </a:t>
            </a:r>
            <a:endParaRPr lang="de-DE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   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   </a:t>
            </a:r>
            <a:r>
              <a:rPr lang="la-Latn" sz="2400" dirty="0">
                <a:latin typeface="Garamond" pitchFamily="18" charset="0"/>
              </a:rPr>
              <a:t>ut iis, qui in exercitu M. Antoni sunt, </a:t>
            </a: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     </a:t>
            </a:r>
            <a:r>
              <a:rPr lang="la-Latn" sz="2400" dirty="0">
                <a:latin typeface="Garamond" pitchFamily="18" charset="0"/>
              </a:rPr>
              <a:t>ne sit ea res fraudi, </a:t>
            </a:r>
            <a:endParaRPr lang="de-DE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360000" indent="-360000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     si ante Kalendas Februarias ab eo discesserint.</a:t>
            </a: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22" name="Legende mit Linie 1 21"/>
          <p:cNvSpPr/>
          <p:nvPr/>
        </p:nvSpPr>
        <p:spPr>
          <a:xfrm>
            <a:off x="368660" y="4053255"/>
            <a:ext cx="3600400" cy="288032"/>
          </a:xfrm>
          <a:prstGeom prst="borderCallout1">
            <a:avLst>
              <a:gd name="adj1" fmla="val 102888"/>
              <a:gd name="adj2" fmla="val 55020"/>
              <a:gd name="adj3" fmla="val 146846"/>
              <a:gd name="adj4" fmla="val 5332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i="1" dirty="0">
                <a:latin typeface="Arial" pitchFamily="34" charset="0"/>
                <a:cs typeface="Arial" pitchFamily="34" charset="0"/>
              </a:rPr>
              <a:t>f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raud</a:t>
            </a:r>
            <a:r>
              <a:rPr lang="la-Latn" b="1" i="1" dirty="0">
                <a:latin typeface="Arial"/>
                <a:cs typeface="Arial"/>
              </a:rPr>
              <a:t>ī</a:t>
            </a:r>
            <a:r>
              <a:rPr lang="de-DE" b="1" i="1" dirty="0">
                <a:latin typeface="Arial"/>
                <a:cs typeface="Arial"/>
              </a:rPr>
              <a:t> 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esse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Nachteile bringen </a:t>
            </a:r>
          </a:p>
        </p:txBody>
      </p:sp>
      <p:cxnSp>
        <p:nvCxnSpPr>
          <p:cNvPr id="24" name="Gerade Verbindung 23"/>
          <p:cNvCxnSpPr/>
          <p:nvPr/>
        </p:nvCxnSpPr>
        <p:spPr>
          <a:xfrm flipV="1">
            <a:off x="1052736" y="4341634"/>
            <a:ext cx="63624" cy="1524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egende mit Linie 1 24"/>
          <p:cNvSpPr/>
          <p:nvPr/>
        </p:nvSpPr>
        <p:spPr>
          <a:xfrm>
            <a:off x="368660" y="4864003"/>
            <a:ext cx="3816424" cy="504056"/>
          </a:xfrm>
          <a:prstGeom prst="borderCallout1">
            <a:avLst>
              <a:gd name="adj1" fmla="val 102888"/>
              <a:gd name="adj2" fmla="val 49171"/>
              <a:gd name="adj3" fmla="val 129999"/>
              <a:gd name="adj4" fmla="val 4394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Kalendae, 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rum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la-Latn" sz="1400" b="1" dirty="0">
                <a:latin typeface="Arial" pitchFamily="34" charset="0"/>
                <a:cs typeface="Arial" pitchFamily="34" charset="0"/>
              </a:rPr>
              <a:t>f. pl.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:  Kalenden </a:t>
            </a:r>
          </a:p>
          <a:p>
            <a:pPr algn="ctr"/>
            <a:r>
              <a:rPr lang="la-Latn" dirty="0">
                <a:latin typeface="Arial" pitchFamily="34" charset="0"/>
                <a:cs typeface="Arial" pitchFamily="34" charset="0"/>
              </a:rPr>
              <a:t>(der erste Tag eines Monats)</a:t>
            </a:r>
          </a:p>
        </p:txBody>
      </p:sp>
      <p:sp>
        <p:nvSpPr>
          <p:cNvPr id="17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ein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68660" y="2267744"/>
            <a:ext cx="864096" cy="43204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Legende mit Linie 1 9"/>
          <p:cNvSpPr/>
          <p:nvPr/>
        </p:nvSpPr>
        <p:spPr>
          <a:xfrm>
            <a:off x="918546" y="1887564"/>
            <a:ext cx="2557557" cy="294811"/>
          </a:xfrm>
          <a:prstGeom prst="borderCallout1">
            <a:avLst>
              <a:gd name="adj1" fmla="val 109946"/>
              <a:gd name="adj2" fmla="val 48065"/>
              <a:gd name="adj3" fmla="val 185903"/>
              <a:gd name="adj4" fmla="val 301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&lt;iis permitte</a:t>
            </a:r>
            <a:r>
              <a:rPr lang="la-Latn" b="1" dirty="0">
                <a:solidFill>
                  <a:schemeClr val="accent6"/>
                </a:solidFill>
                <a:latin typeface="Garamond" panose="02020404030301010803" pitchFamily="18" charset="0"/>
              </a:rPr>
              <a:t>nd</a:t>
            </a:r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um </a:t>
            </a:r>
            <a:r>
              <a:rPr lang="la-Latn" b="1" dirty="0">
                <a:solidFill>
                  <a:schemeClr val="accent6"/>
                </a:solidFill>
                <a:latin typeface="Garamond" panose="02020404030301010803" pitchFamily="18" charset="0"/>
              </a:rPr>
              <a:t>esse</a:t>
            </a:r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&gt;</a:t>
            </a:r>
          </a:p>
        </p:txBody>
      </p:sp>
      <p:sp>
        <p:nvSpPr>
          <p:cNvPr id="11" name="Legende mit Linie 1 10"/>
          <p:cNvSpPr/>
          <p:nvPr/>
        </p:nvSpPr>
        <p:spPr>
          <a:xfrm>
            <a:off x="0" y="2952066"/>
            <a:ext cx="1476401" cy="326445"/>
          </a:xfrm>
          <a:prstGeom prst="borderCallout1">
            <a:avLst>
              <a:gd name="adj1" fmla="val 107138"/>
              <a:gd name="adj2" fmla="val 50636"/>
              <a:gd name="adj3" fmla="val 160337"/>
              <a:gd name="adj4" fmla="val 4388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a-Latn" dirty="0">
                <a:solidFill>
                  <a:schemeClr val="tx1"/>
                </a:solidFill>
                <a:latin typeface="Garamond" panose="02020404030301010803" pitchFamily="18" charset="0"/>
              </a:rPr>
              <a:t>&lt;provideant&gt;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19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0648" y="3419872"/>
            <a:ext cx="6336704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80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6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Übersetzung von Cic., </a:t>
            </a:r>
            <a:r>
              <a:rPr kumimoji="0" lang="la-Latn" sz="9600" b="0" i="1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la-Latn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de-DE" sz="9600" b="0" i="0" u="sng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33f.</a:t>
            </a: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542925" lvl="1" indent="-180975">
              <a:spcBef>
                <a:spcPct val="0"/>
              </a:spcBef>
            </a:pPr>
            <a:endParaRPr lang="de-DE" sz="9600" dirty="0">
              <a:latin typeface="Times New Roman"/>
              <a:cs typeface="Times New Roman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  33</a:t>
            </a: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  34a</a:t>
            </a:r>
          </a:p>
          <a:p>
            <a:pPr marL="712788" lvl="1">
              <a:spcBef>
                <a:spcPct val="0"/>
              </a:spcBef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r>
              <a:rPr lang="de-DE" sz="9600" dirty="0">
                <a:latin typeface="Arial" pitchFamily="34" charset="0"/>
                <a:cs typeface="Arial" pitchFamily="34" charset="0"/>
              </a:rPr>
              <a:t>   34b</a:t>
            </a:r>
          </a:p>
          <a:p>
            <a:pPr marL="712788" lvl="1">
              <a:spcBef>
                <a:spcPct val="0"/>
              </a:spcBef>
              <a:buFont typeface="Wingdings" pitchFamily="2" charset="2"/>
              <a:buChar char="ü"/>
            </a:pPr>
            <a:endParaRPr lang="de-DE" sz="9600" dirty="0">
              <a:latin typeface="Arial" pitchFamily="34" charset="0"/>
              <a:cs typeface="Arial" pitchFamily="34" charset="0"/>
            </a:endParaRPr>
          </a:p>
          <a:p>
            <a:pPr marL="712788" lvl="1" indent="-350838">
              <a:spcBef>
                <a:spcPct val="0"/>
              </a:spcBef>
            </a:pPr>
            <a:r>
              <a:rPr lang="de-DE" sz="9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→  34c</a:t>
            </a:r>
            <a:endParaRPr kumimoji="0" lang="la-Latn" sz="9600" b="1" i="0" strike="noStrike" kern="1200" cap="none" spc="0" normalizeH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6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6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6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8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20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999115"/>
              </p:ext>
            </p:extLst>
          </p:nvPr>
        </p:nvGraphicFramePr>
        <p:xfrm>
          <a:off x="332656" y="755576"/>
          <a:ext cx="6192688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Arbeitsauftrag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86880"/>
              </p:ext>
            </p:extLst>
          </p:nvPr>
        </p:nvGraphicFramePr>
        <p:xfrm>
          <a:off x="332656" y="1763688"/>
          <a:ext cx="6192688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Übersetzen Sie in Partnerarbeit schriftlich</a:t>
                      </a:r>
                    </a:p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den Abschnitt </a:t>
                      </a:r>
                    </a:p>
                    <a:p>
                      <a:pPr algn="ctr"/>
                      <a:r>
                        <a:rPr lang="la-Latn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b="0" i="1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Philippicae</a:t>
                      </a:r>
                      <a:r>
                        <a:rPr lang="la-Latn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2400" b="0" u="sng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34c</a:t>
                      </a:r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algn="ctr"/>
                      <a:endParaRPr lang="de-DE" sz="2400" b="0" baseline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Notieren Sie sich die Wörter, </a:t>
                      </a: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die Sie im Wörterbuch nachschlagen, </a:t>
                      </a:r>
                    </a:p>
                    <a:p>
                      <a:pPr algn="ctr"/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lateinisch und deutsch in Ihre Unterlagen!</a:t>
                      </a:r>
                      <a:endParaRPr lang="la-Latn" sz="2400" b="0" baseline="0" noProof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la-Latn" sz="2400" b="0" baseline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Arbeitszeit: </a:t>
                      </a:r>
                      <a:r>
                        <a:rPr lang="de-DE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la-Latn" sz="24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Minuten.</a:t>
                      </a:r>
                      <a:endParaRPr lang="la-Latn" sz="24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21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4419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1763688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13	</a:t>
            </a:r>
            <a:r>
              <a:rPr lang="la-Latn" sz="2400" dirty="0">
                <a:latin typeface="Garamond" pitchFamily="18" charset="0"/>
              </a:rPr>
              <a:t>Haec si censueritis, patres conscripti,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brevi tempore libertatem populi Romani</a:t>
            </a:r>
            <a:endParaRPr lang="la-Latn" sz="2400" dirty="0">
              <a:latin typeface="Century Gothic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auctoritatemque vestram recuperatis.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16	</a:t>
            </a:r>
            <a:r>
              <a:rPr lang="la-Latn" sz="2400" dirty="0">
                <a:latin typeface="Garamond" pitchFamily="18" charset="0"/>
              </a:rPr>
              <a:t>Si autem lenius agetis, tamen eadem,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fortasse serius decernetis.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64804" y="1043608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34c]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22</a:t>
            </a:fld>
            <a:endParaRPr 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"/>
          </p:nvPr>
        </p:nvSpPr>
        <p:spPr>
          <a:xfrm>
            <a:off x="0" y="2051720"/>
            <a:ext cx="6858000" cy="7632848"/>
          </a:xfrm>
        </p:spPr>
        <p:txBody>
          <a:bodyPr>
            <a:normAutofit/>
          </a:bodyPr>
          <a:lstStyle/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>
                <a:latin typeface="Garamond" pitchFamily="18" charset="0"/>
              </a:rPr>
              <a:t>13	</a:t>
            </a:r>
            <a:r>
              <a:rPr lang="la-Latn" sz="2400" dirty="0">
                <a:latin typeface="Garamond" pitchFamily="18" charset="0"/>
              </a:rPr>
              <a:t>Haec si censueritis, patres conscripti, 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brevi tempore libertatem populi Romani</a:t>
            </a:r>
            <a:endParaRPr lang="la-Latn" sz="2400" dirty="0">
              <a:latin typeface="Century Gothic" pitchFamily="34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auctoritatemque vestram recuperatis.</a:t>
            </a: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None/>
            </a:pPr>
            <a:r>
              <a:rPr lang="de-DE" sz="2400" dirty="0">
                <a:latin typeface="Garamond" pitchFamily="18" charset="0"/>
              </a:rPr>
              <a:t>16  </a:t>
            </a:r>
            <a:r>
              <a:rPr lang="la-Latn" sz="2400" dirty="0">
                <a:latin typeface="Garamond" pitchFamily="18" charset="0"/>
              </a:rPr>
              <a:t>Si autem len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ius</a:t>
            </a:r>
            <a:r>
              <a:rPr lang="la-Latn" sz="2400" dirty="0">
                <a:latin typeface="Garamond" pitchFamily="18" charset="0"/>
              </a:rPr>
              <a:t> agetis, tamen eadem,</a:t>
            </a:r>
            <a:endParaRPr lang="de-DE" sz="2400" dirty="0">
              <a:latin typeface="Garamond" pitchFamily="18" charset="0"/>
            </a:endParaRPr>
          </a:p>
          <a:p>
            <a:pPr marL="446088" indent="-446088">
              <a:spcBef>
                <a:spcPts val="0"/>
              </a:spcBef>
              <a:spcAft>
                <a:spcPts val="1200"/>
              </a:spcAft>
              <a:buNone/>
            </a:pPr>
            <a:r>
              <a:rPr lang="la-Latn" sz="2400" dirty="0">
                <a:latin typeface="Garamond" pitchFamily="18" charset="0"/>
              </a:rPr>
              <a:t>	sed fortasse ser</a:t>
            </a:r>
            <a:r>
              <a:rPr lang="la-Latn" sz="2400" b="1" dirty="0">
                <a:solidFill>
                  <a:schemeClr val="accent6"/>
                </a:solidFill>
                <a:latin typeface="Garamond" pitchFamily="18" charset="0"/>
              </a:rPr>
              <a:t>ius</a:t>
            </a:r>
            <a:r>
              <a:rPr lang="la-Latn" sz="2400" dirty="0">
                <a:latin typeface="Garamond" pitchFamily="18" charset="0"/>
              </a:rPr>
              <a:t> decernetis.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None/>
            </a:pPr>
            <a:endParaRPr lang="la-Latn" sz="2400" dirty="0">
              <a:latin typeface="Garamond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spcAft>
                <a:spcPts val="1200"/>
              </a:spcAft>
              <a:buNone/>
            </a:pPr>
            <a:endParaRPr lang="de-DE" sz="2400" dirty="0">
              <a:latin typeface="Garamond" pitchFamily="18" charset="0"/>
            </a:endParaRPr>
          </a:p>
          <a:p>
            <a:pPr>
              <a:buNone/>
            </a:pPr>
            <a:endParaRPr lang="de-DE" dirty="0">
              <a:latin typeface="Garamond" pitchFamily="18" charset="0"/>
            </a:endParaRPr>
          </a:p>
          <a:p>
            <a:pPr>
              <a:buNone/>
            </a:pPr>
            <a:endParaRPr lang="de-DE" sz="5100" dirty="0">
              <a:latin typeface="Garamond" pitchFamily="18" charset="0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1628800" y="1115616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[Cicero, </a:t>
            </a:r>
            <a:r>
              <a:rPr kumimoji="0" lang="de-DE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Phil. </a:t>
            </a:r>
            <a:r>
              <a:rPr lang="de-DE" sz="2400" dirty="0"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34c]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5" name="Legende mit Linie 1 4"/>
          <p:cNvSpPr/>
          <p:nvPr/>
        </p:nvSpPr>
        <p:spPr>
          <a:xfrm>
            <a:off x="4149080" y="3563888"/>
            <a:ext cx="2016224" cy="504056"/>
          </a:xfrm>
          <a:prstGeom prst="borderCallout1">
            <a:avLst>
              <a:gd name="adj1" fmla="val 386"/>
              <a:gd name="adj2" fmla="val 51195"/>
              <a:gd name="adj3" fmla="val -42272"/>
              <a:gd name="adj4" fmla="val 33876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recuper</a:t>
            </a:r>
            <a:r>
              <a:rPr lang="la-Latn" b="1" i="1" dirty="0">
                <a:latin typeface="Arial"/>
                <a:cs typeface="Arial"/>
              </a:rPr>
              <a:t>ā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re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la-Latn" b="1" dirty="0">
                <a:latin typeface="Arial" pitchFamily="34" charset="0"/>
                <a:cs typeface="Arial" pitchFamily="34" charset="0"/>
              </a:rPr>
              <a:t>wiedererlangen</a:t>
            </a:r>
          </a:p>
        </p:txBody>
      </p:sp>
      <p:sp>
        <p:nvSpPr>
          <p:cNvPr id="7" name="Legende mit Linie 1 6"/>
          <p:cNvSpPr/>
          <p:nvPr/>
        </p:nvSpPr>
        <p:spPr>
          <a:xfrm>
            <a:off x="1052736" y="3851920"/>
            <a:ext cx="2016224" cy="288032"/>
          </a:xfrm>
          <a:prstGeom prst="borderCallout1">
            <a:avLst>
              <a:gd name="adj1" fmla="val 105982"/>
              <a:gd name="adj2" fmla="val 31565"/>
              <a:gd name="adj3" fmla="val 146582"/>
              <a:gd name="adj4" fmla="val 36585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l</a:t>
            </a:r>
            <a:r>
              <a:rPr lang="la-Latn" b="1" i="1" dirty="0">
                <a:latin typeface="Arial"/>
                <a:cs typeface="Arial"/>
              </a:rPr>
              <a:t>ē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nis,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langsam</a:t>
            </a:r>
          </a:p>
        </p:txBody>
      </p:sp>
      <p:sp>
        <p:nvSpPr>
          <p:cNvPr id="9" name="Legende mit Linie 1 8"/>
          <p:cNvSpPr/>
          <p:nvPr/>
        </p:nvSpPr>
        <p:spPr>
          <a:xfrm>
            <a:off x="1268760" y="4572000"/>
            <a:ext cx="2304256" cy="288032"/>
          </a:xfrm>
          <a:prstGeom prst="borderCallout1">
            <a:avLst>
              <a:gd name="adj1" fmla="val 105982"/>
              <a:gd name="adj2" fmla="val 31565"/>
              <a:gd name="adj3" fmla="val 132367"/>
              <a:gd name="adj4" fmla="val 34808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a-Latn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b="1" i="1" dirty="0">
                <a:latin typeface="Arial"/>
                <a:cs typeface="Arial"/>
              </a:rPr>
              <a:t>ē</a:t>
            </a:r>
            <a:r>
              <a:rPr lang="la-Latn" b="1" i="1" dirty="0">
                <a:latin typeface="Arial" pitchFamily="34" charset="0"/>
                <a:cs typeface="Arial" pitchFamily="34" charset="0"/>
              </a:rPr>
              <a:t>rus,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a, um: </a:t>
            </a:r>
            <a:r>
              <a:rPr lang="la-Latn" b="1" dirty="0">
                <a:latin typeface="Arial" pitchFamily="34" charset="0"/>
                <a:cs typeface="Arial" pitchFamily="34" charset="0"/>
              </a:rPr>
              <a:t>spät</a:t>
            </a:r>
          </a:p>
        </p:txBody>
      </p:sp>
      <p:sp>
        <p:nvSpPr>
          <p:cNvPr id="11" name="Titel 2"/>
          <p:cNvSpPr txBox="1">
            <a:spLocks/>
          </p:cNvSpPr>
          <p:nvPr/>
        </p:nvSpPr>
        <p:spPr>
          <a:xfrm>
            <a:off x="908720" y="395536"/>
            <a:ext cx="50405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a-Latn" sz="2800" u="sng" dirty="0">
                <a:latin typeface="Arial" pitchFamily="34" charset="0"/>
                <a:ea typeface="+mj-ea"/>
                <a:cs typeface="Arial" pitchFamily="34" charset="0"/>
              </a:rPr>
              <a:t>Ciceros Plädoyer für </a:t>
            </a:r>
            <a:r>
              <a:rPr lang="de-DE" sz="2800" u="sng" dirty="0">
                <a:latin typeface="Arial" pitchFamily="34" charset="0"/>
                <a:ea typeface="+mj-ea"/>
                <a:cs typeface="Arial" pitchFamily="34" charset="0"/>
              </a:rPr>
              <a:t>das </a:t>
            </a:r>
            <a:r>
              <a:rPr lang="la-Latn" sz="2800" i="1" u="sng" dirty="0">
                <a:latin typeface="Arial" pitchFamily="34" charset="0"/>
                <a:ea typeface="+mj-ea"/>
                <a:cs typeface="Arial" pitchFamily="34" charset="0"/>
              </a:rPr>
              <a:t>SCU</a:t>
            </a:r>
            <a:endParaRPr kumimoji="0" lang="la-Latn" sz="2800" b="0" i="1" u="sng" strike="sng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501008" y="3203848"/>
            <a:ext cx="1296144" cy="2880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2780928" y="4932040"/>
            <a:ext cx="1224136" cy="288032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23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2843808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11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la-Latn" sz="11200" b="0" i="0" u="sng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lvl="0" indent="36000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u="sng" dirty="0">
                <a:latin typeface="Arial" pitchFamily="34" charset="0"/>
                <a:ea typeface="+mj-ea"/>
                <a:cs typeface="Arial" pitchFamily="34" charset="0"/>
              </a:rPr>
              <a:t>3.1 Zentrale Aussagen in 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8000" u="sng" dirty="0">
                <a:latin typeface="Arial" pitchFamily="34" charset="0"/>
                <a:cs typeface="Arial" pitchFamily="34" charset="0"/>
              </a:rPr>
              <a:t>5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8000" u="sng" dirty="0">
                <a:latin typeface="Arial" pitchFamily="34" charset="0"/>
                <a:cs typeface="Arial" pitchFamily="34" charset="0"/>
              </a:rPr>
              <a:t>33f.</a:t>
            </a: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1260000" lvl="1" indent="-36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Herausarbeiten und Belegen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6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0350" y="684213"/>
            <a:ext cx="6337300" cy="2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Ciceros </a:t>
            </a: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Plädoyer für das 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en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ā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ū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 c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ō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nsultum </a:t>
            </a:r>
            <a:b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ultimum (SCU)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</p:spPr>
        <p:txBody>
          <a:bodyPr/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993015"/>
              </p:ext>
            </p:extLst>
          </p:nvPr>
        </p:nvGraphicFramePr>
        <p:xfrm>
          <a:off x="305653" y="899592"/>
          <a:ext cx="6246694" cy="794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6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</a:p>
                    <a:p>
                      <a:pPr algn="ctr"/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 orationes</a:t>
                      </a:r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33f.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304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6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Arbeiten Sie gemeinsam mit Ihrer Banknachbarin / Ihrem Banknachbarn die </a:t>
                      </a:r>
                      <a:r>
                        <a:rPr lang="de-DE" u="sng" baseline="0" noProof="0" dirty="0">
                          <a:latin typeface="Arial" pitchFamily="34" charset="0"/>
                          <a:cs typeface="Arial" pitchFamily="34" charset="0"/>
                        </a:rPr>
                        <a:t>zentralen Aussagen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 des gesamten bisher übersetzten Textes heraus!</a:t>
                      </a:r>
                    </a:p>
                    <a:p>
                      <a:pPr marL="360000" indent="-360000" algn="just">
                        <a:spcAft>
                          <a:spcPts val="6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Belegen Sie Ihre Thesen mit </a:t>
                      </a:r>
                      <a:r>
                        <a:rPr lang="de-DE" u="sng" baseline="0" noProof="0" dirty="0">
                          <a:latin typeface="Arial" pitchFamily="34" charset="0"/>
                          <a:cs typeface="Arial" pitchFamily="34" charset="0"/>
                        </a:rPr>
                        <a:t>lateinischen Textzitaten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10 Minuten.</a:t>
                      </a:r>
                      <a:endParaRPr lang="de-DE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08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8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33/Ende (Z. 1-3)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34a (Z. 4-8)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34b (Z. 9-12)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34c (Z. 13-17)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65978"/>
              </p:ext>
            </p:extLst>
          </p:nvPr>
        </p:nvGraphicFramePr>
        <p:xfrm>
          <a:off x="332656" y="369332"/>
          <a:ext cx="6192688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Arbeitsauftrag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25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 spd="med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275856"/>
            <a:ext cx="6192688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11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la-Latn" sz="11200" b="0" i="0" u="sng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6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2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112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112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ea typeface="+mj-ea"/>
                <a:cs typeface="Arial" pitchFamily="34" charset="0"/>
              </a:rPr>
              <a:t> 3.1 Zentrale Aussagen in </a:t>
            </a:r>
            <a:r>
              <a:rPr lang="la-Latn" sz="8000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8000" dirty="0">
                <a:latin typeface="Arial" pitchFamily="34" charset="0"/>
                <a:cs typeface="Arial" pitchFamily="34" charset="0"/>
              </a:rPr>
              <a:t>5</a:t>
            </a:r>
            <a:r>
              <a:rPr lang="la-Latn" sz="8000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8000" dirty="0">
                <a:latin typeface="Arial" pitchFamily="34" charset="0"/>
                <a:cs typeface="Arial" pitchFamily="34" charset="0"/>
              </a:rPr>
              <a:t>33f.</a:t>
            </a: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828000" lvl="0" indent="36000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Herausarbeiten und Belegen</a:t>
            </a: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lvl="0" indent="36195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8000" u="sng" dirty="0">
                <a:latin typeface="Arial" pitchFamily="34" charset="0"/>
                <a:cs typeface="Arial" pitchFamily="34" charset="0"/>
              </a:rPr>
              <a:t>3.2 Gestaltungsmerkmale in 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Cic., </a:t>
            </a:r>
            <a:r>
              <a:rPr lang="la-Latn" sz="8000" i="1" u="sng" dirty="0">
                <a:latin typeface="Arial" pitchFamily="34" charset="0"/>
                <a:cs typeface="Arial" pitchFamily="34" charset="0"/>
              </a:rPr>
              <a:t>Phil.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8000" u="sng" dirty="0">
                <a:latin typeface="Arial" pitchFamily="34" charset="0"/>
                <a:cs typeface="Arial" pitchFamily="34" charset="0"/>
              </a:rPr>
              <a:t>5</a:t>
            </a:r>
            <a:r>
              <a:rPr lang="la-Latn" sz="8000" u="sng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8000" u="sng" dirty="0">
                <a:latin typeface="Arial" pitchFamily="34" charset="0"/>
                <a:cs typeface="Arial" pitchFamily="34" charset="0"/>
              </a:rPr>
              <a:t>33f.</a:t>
            </a:r>
          </a:p>
          <a:p>
            <a:pPr lvl="0" indent="361950">
              <a:spcBef>
                <a:spcPct val="0"/>
              </a:spcBef>
              <a:defRPr/>
            </a:pPr>
            <a:endParaRPr lang="de-DE" sz="8000" dirty="0">
              <a:latin typeface="Arial" pitchFamily="34" charset="0"/>
              <a:cs typeface="Arial" pitchFamily="34" charset="0"/>
            </a:endParaRPr>
          </a:p>
          <a:p>
            <a:pPr marL="828000" lvl="0" indent="36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Erkennen und Erklären der sprachlich-</a:t>
            </a:r>
          </a:p>
          <a:p>
            <a:pPr marL="828000" lvl="0" indent="360000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stilistischen Gestaltungsmerkmale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0350" y="684213"/>
            <a:ext cx="6337300" cy="2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Ciceros </a:t>
            </a: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Plädoyer für das 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en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ā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ū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 c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ō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nsultum </a:t>
            </a:r>
            <a:b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ultimum (SCU)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</p:spPr>
        <p:txBody>
          <a:bodyPr/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318883"/>
              </p:ext>
            </p:extLst>
          </p:nvPr>
        </p:nvGraphicFramePr>
        <p:xfrm>
          <a:off x="314654" y="799360"/>
          <a:ext cx="6228692" cy="821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8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</a:p>
                    <a:p>
                      <a:pPr algn="ctr"/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 orationes</a:t>
                      </a:r>
                      <a:r>
                        <a:rPr lang="de-DE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33f.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304">
                <a:tc>
                  <a:txBody>
                    <a:bodyPr/>
                    <a:lstStyle/>
                    <a:p>
                      <a:pPr marL="0" indent="-360000" algn="just">
                        <a:spcAft>
                          <a:spcPts val="600"/>
                        </a:spcAft>
                        <a:buNone/>
                      </a:pP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Geben 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Sie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 in Partnerarbeit </a:t>
                      </a:r>
                      <a:r>
                        <a:rPr lang="la-Latn" u="sng" baseline="0" noProof="0" dirty="0">
                          <a:latin typeface="Arial" pitchFamily="34" charset="0"/>
                          <a:cs typeface="Arial" pitchFamily="34" charset="0"/>
                        </a:rPr>
                        <a:t>sprachlich-stilistische Gestaltungsmerkmale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 (u.a. Stil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mittel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, Wortfelder) 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des Übersetzungstextes mit den entsprechenden lateinischen Belegstellen an!</a:t>
                      </a:r>
                      <a:endParaRPr lang="la-Latn" u="none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60000" indent="-360000" algn="just">
                        <a:spcAft>
                          <a:spcPts val="600"/>
                        </a:spcAft>
                        <a:buNone/>
                      </a:pP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Erklären Sie deren Funktion im jeweiligen Kontext!</a:t>
                      </a:r>
                    </a:p>
                    <a:p>
                      <a:pPr marL="360000" indent="-360000" algn="just">
                        <a:spcAft>
                          <a:spcPts val="1200"/>
                        </a:spcAft>
                        <a:buNone/>
                      </a:pP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Arbeitszeit: </a:t>
                      </a:r>
                      <a:r>
                        <a:rPr lang="de-DE" u="none" baseline="0" noProof="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la-Latn" u="none" baseline="0" noProof="0" dirty="0">
                          <a:latin typeface="Arial" pitchFamily="34" charset="0"/>
                          <a:cs typeface="Arial" pitchFamily="34" charset="0"/>
                        </a:rPr>
                        <a:t> Minuten.</a:t>
                      </a:r>
                      <a:endParaRPr lang="la-Latn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608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8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33/Ende (Z. 1-3)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34a (Z. 4-8)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34b (Z. 9-12)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la-Latn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Cic. </a:t>
                      </a:r>
                      <a:r>
                        <a:rPr lang="la-Latn" sz="1600" b="1" i="1" u="sng" baseline="0" noProof="0" dirty="0">
                          <a:latin typeface="Arial" pitchFamily="34" charset="0"/>
                          <a:cs typeface="Arial" pitchFamily="34" charset="0"/>
                        </a:rPr>
                        <a:t>Phil. </a:t>
                      </a:r>
                      <a:r>
                        <a:rPr lang="de-DE" sz="1600" b="1" i="0" u="sng" baseline="0" noProof="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la-Latn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de-DE" sz="1600" b="1" u="sng" baseline="0" noProof="0" dirty="0">
                          <a:latin typeface="Arial" pitchFamily="34" charset="0"/>
                          <a:cs typeface="Arial" pitchFamily="34" charset="0"/>
                        </a:rPr>
                        <a:t>34c (Z. 13-17)</a:t>
                      </a:r>
                      <a:endParaRPr lang="la-Latn" sz="1600" b="1" u="sng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de-DE" sz="1400" b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46888"/>
              </p:ext>
            </p:extLst>
          </p:nvPr>
        </p:nvGraphicFramePr>
        <p:xfrm>
          <a:off x="332656" y="369332"/>
          <a:ext cx="619268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23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Arbeitsauftrag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 spd="med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2915816"/>
            <a:ext cx="6192688" cy="439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80975" lvl="1" indent="-180975">
              <a:spcBef>
                <a:spcPct val="0"/>
              </a:spcBef>
              <a:defRPr/>
            </a:pPr>
            <a:r>
              <a:rPr lang="de-DE" sz="2400" dirty="0">
                <a:latin typeface="Arial"/>
                <a:ea typeface="+mj-ea"/>
                <a:cs typeface="Arial"/>
              </a:rPr>
              <a:t>→  </a:t>
            </a:r>
            <a:r>
              <a:rPr lang="de-DE" sz="2400" b="1" i="1" dirty="0">
                <a:latin typeface="Arial"/>
                <a:ea typeface="+mj-ea"/>
                <a:cs typeface="Arial"/>
              </a:rPr>
              <a:t>SCU</a:t>
            </a:r>
            <a:r>
              <a:rPr lang="de-DE" sz="2400" b="1" dirty="0">
                <a:latin typeface="Arial"/>
                <a:ea typeface="+mj-ea"/>
                <a:cs typeface="Arial"/>
              </a:rPr>
              <a:t> und </a:t>
            </a:r>
            <a:r>
              <a:rPr lang="de-DE" sz="2400" b="1" dirty="0">
                <a:latin typeface="Arial" pitchFamily="34" charset="0"/>
                <a:ea typeface="+mj-ea"/>
                <a:cs typeface="Arial" pitchFamily="34" charset="0"/>
              </a:rPr>
              <a:t>Krieg </a:t>
            </a:r>
            <a:r>
              <a:rPr lang="la-Latn" sz="2400" b="1" dirty="0">
                <a:latin typeface="Arial" pitchFamily="34" charset="0"/>
                <a:cs typeface="Arial" pitchFamily="34" charset="0"/>
              </a:rPr>
              <a:t>als Mittel 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zur </a:t>
            </a:r>
          </a:p>
          <a:p>
            <a:pPr marL="180975" lvl="1" indent="-180975">
              <a:spcBef>
                <a:spcPct val="0"/>
              </a:spcBef>
              <a:defRPr/>
            </a:pPr>
            <a:r>
              <a:rPr lang="de-DE" sz="24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la-Latn" sz="2400" b="1" dirty="0">
                <a:latin typeface="Arial" pitchFamily="34" charset="0"/>
                <a:cs typeface="Arial" pitchFamily="34" charset="0"/>
              </a:rPr>
              <a:t>politischen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 Konfliktlösung</a:t>
            </a:r>
            <a:endParaRPr lang="la-Latn" sz="2400" b="1" dirty="0">
              <a:latin typeface="Arial" pitchFamily="34" charset="0"/>
              <a:cs typeface="Arial" pitchFamily="34" charset="0"/>
            </a:endParaRPr>
          </a:p>
          <a:p>
            <a:pPr marL="180975" lvl="1" indent="-180975">
              <a:spcBef>
                <a:spcPct val="0"/>
              </a:spcBef>
              <a:defRPr/>
            </a:pPr>
            <a:endParaRPr lang="la-Latn" sz="2400" dirty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cs typeface="Arial" pitchFamily="34" charset="0"/>
              </a:rPr>
              <a:t>Nehmen Sie Stellung zu Ciceros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Anträgen! </a:t>
            </a:r>
          </a:p>
          <a:p>
            <a:pPr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  Beziehen Sie ggf. römische Wertbegriffe</a:t>
            </a:r>
          </a:p>
          <a:p>
            <a:pPr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  sowie deren Stellenwert in der römischen</a:t>
            </a:r>
          </a:p>
          <a:p>
            <a:pPr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  Gesellschaft und Politik in Ihre</a:t>
            </a:r>
          </a:p>
          <a:p>
            <a:pPr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  Überlegungen mit ein!</a:t>
            </a:r>
          </a:p>
          <a:p>
            <a:pPr marL="180975" indent="-180975">
              <a:defRPr/>
            </a:pPr>
            <a:endParaRPr lang="de-DE" sz="2400" dirty="0">
              <a:latin typeface="Arial" pitchFamily="34" charset="0"/>
              <a:cs typeface="Arial" pitchFamily="34" charset="0"/>
            </a:endParaRPr>
          </a:p>
          <a:p>
            <a:pPr marL="180975" lvl="1" indent="-180975">
              <a:buFont typeface="Arial" pitchFamily="34" charset="0"/>
              <a:buChar char="•"/>
              <a:defRPr/>
            </a:pPr>
            <a:r>
              <a:rPr lang="la-Latn" sz="2400" dirty="0">
                <a:latin typeface="Arial" pitchFamily="34" charset="0"/>
                <a:cs typeface="Arial" pitchFamily="34" charset="0"/>
              </a:rPr>
              <a:t>Entwickeln Sie 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alternative Lösungsvorschläge!</a:t>
            </a:r>
            <a:endParaRPr lang="la-Latn" sz="2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la-Latn" sz="1200" dirty="0"/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260350" y="684213"/>
            <a:ext cx="6337300" cy="2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Ciceros </a:t>
            </a: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Plädoyer für das 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en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ā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ū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 c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ō</a:t>
            </a: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nsultum </a:t>
            </a:r>
            <a:b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la-Latn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ultimum (SCU)</a:t>
            </a:r>
            <a:b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</p:spPr>
        <p:txBody>
          <a:bodyPr/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3503" y="3995936"/>
            <a:ext cx="6010994" cy="1152128"/>
          </a:xfr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la-Latn" b="1" i="1" dirty="0">
                <a:latin typeface="Arial" pitchFamily="34" charset="0"/>
                <a:cs typeface="Arial" pitchFamily="34" charset="0"/>
              </a:rPr>
              <a:t>finis</a:t>
            </a: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</p:spPr>
        <p:txBody>
          <a:bodyPr/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540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 Aktuelles Beispiel für</a:t>
            </a:r>
          </a:p>
          <a:p>
            <a:pPr marL="360000" lvl="1">
              <a:spcBef>
                <a:spcPct val="0"/>
              </a:spcBef>
              <a:defRPr/>
            </a:pPr>
            <a:r>
              <a:rPr lang="de-DE" sz="8000" dirty="0">
                <a:latin typeface="Arial" pitchFamily="34" charset="0"/>
                <a:cs typeface="Arial" pitchFamily="34" charset="0"/>
              </a:rPr>
              <a:t>    Sondervollmachten in einer Staatskrise</a:t>
            </a: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  <a:endParaRPr kumimoji="0" lang="de-DE" sz="93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9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[Aktuelles Beispiel]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de-DE" sz="6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2656" y="3419872"/>
            <a:ext cx="6192688" cy="4824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1)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Einstieg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3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2)</a:t>
            </a: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Erarbeitung der Textgrundlage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612000" lvl="1" indent="-180000"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kumimoji="0" lang="de-DE" sz="93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8000" u="sng" dirty="0">
                <a:latin typeface="Arial" pitchFamily="34" charset="0"/>
                <a:ea typeface="+mj-ea"/>
                <a:cs typeface="Arial" pitchFamily="34" charset="0"/>
              </a:rPr>
              <a:t>Einführung</a:t>
            </a:r>
            <a:endParaRPr kumimoji="0" lang="la-Latn" sz="8000" b="0" i="0" u="sng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300" baseline="0" noProof="0" dirty="0">
                <a:latin typeface="Arial" pitchFamily="34" charset="0"/>
                <a:ea typeface="+mj-ea"/>
                <a:cs typeface="Arial" pitchFamily="34" charset="0"/>
              </a:rPr>
              <a:t>3)</a:t>
            </a:r>
            <a:r>
              <a:rPr lang="de-DE" sz="9300" noProof="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de-DE" sz="9300" dirty="0">
                <a:latin typeface="Arial" pitchFamily="34" charset="0"/>
                <a:ea typeface="+mj-ea"/>
                <a:cs typeface="Arial" pitchFamily="34" charset="0"/>
              </a:rPr>
              <a:t>Auswertung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93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b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de-DE" sz="6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7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2374900"/>
          </a:xfrm>
        </p:spPr>
        <p:txBody>
          <a:bodyPr>
            <a:normAutofit fontScale="90000"/>
          </a:bodyPr>
          <a:lstStyle/>
          <a:p>
            <a:br>
              <a:rPr lang="de-DE" sz="4000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Ciceros </a:t>
            </a:r>
            <a:r>
              <a:rPr lang="de-DE" dirty="0">
                <a:latin typeface="Arial" pitchFamily="34" charset="0"/>
                <a:cs typeface="Arial" pitchFamily="34" charset="0"/>
              </a:rPr>
              <a:t>Plädoyer für das 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i="1" dirty="0">
                <a:latin typeface="Arial" pitchFamily="34" charset="0"/>
                <a:cs typeface="Arial" pitchFamily="34" charset="0"/>
              </a:rPr>
              <a:t>s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en</a:t>
            </a:r>
            <a:r>
              <a:rPr lang="la-Latn" i="1" dirty="0">
                <a:latin typeface="Arial"/>
                <a:cs typeface="Arial"/>
              </a:rPr>
              <a:t>ā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t</a:t>
            </a:r>
            <a:r>
              <a:rPr lang="la-Latn" i="1" dirty="0">
                <a:latin typeface="Arial"/>
                <a:cs typeface="Arial"/>
              </a:rPr>
              <a:t>ū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s c</a:t>
            </a:r>
            <a:r>
              <a:rPr lang="la-Latn" i="1" dirty="0">
                <a:latin typeface="Arial"/>
                <a:cs typeface="Arial"/>
              </a:rPr>
              <a:t>ō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nsultum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ultimum (SCU)</a:t>
            </a:r>
            <a:br>
              <a:rPr lang="de-DE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44901"/>
              </p:ext>
            </p:extLst>
          </p:nvPr>
        </p:nvGraphicFramePr>
        <p:xfrm>
          <a:off x="332656" y="755576"/>
          <a:ext cx="6192688" cy="5040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de-DE" sz="2400" b="1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Arbeitsauftrag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794277"/>
              </p:ext>
            </p:extLst>
          </p:nvPr>
        </p:nvGraphicFramePr>
        <p:xfrm>
          <a:off x="332656" y="1619672"/>
          <a:ext cx="6192688" cy="52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202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la-Latn" sz="2400" b="0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Recherchieren Sie </a:t>
                      </a:r>
                      <a:r>
                        <a:rPr lang="de-DE" sz="2400" b="0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gemeinsam mit Ihrer Banknachbarin / Ihrem Banknachbarn </a:t>
                      </a:r>
                      <a:r>
                        <a:rPr lang="la-Latn" sz="2400" b="0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 den Grundlegenden Kenntnissen Latein und im Internet zu </a:t>
                      </a:r>
                      <a:endParaRPr lang="de-DE" sz="2400" b="0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just">
                        <a:buNone/>
                      </a:pPr>
                      <a:endParaRPr lang="la-Latn" sz="2400" b="0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la-Latn" sz="2400" b="0" u="sng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Ciceros </a:t>
                      </a:r>
                      <a:r>
                        <a:rPr lang="la-Latn" sz="2400" b="0" i="1" u="sng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Philippicae Orationes</a:t>
                      </a:r>
                      <a:endParaRPr lang="de-DE" sz="2400" b="0" i="1" u="sng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ctr">
                        <a:buNone/>
                      </a:pPr>
                      <a:endParaRPr lang="de-DE" sz="2400" b="0" i="1" u="sng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de-DE" sz="2400" b="0" i="0" u="none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Berücksichtigen Sie dabei besonders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i="0" u="none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das Hauptthema der Reden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i="0" u="none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zentrale Personen sowie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de-DE" sz="2400" b="0" i="0" u="none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 historischen Hintergrund!</a:t>
                      </a:r>
                      <a:endParaRPr lang="la-Latn" sz="2400" b="0" i="1" u="none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ctr">
                        <a:buNone/>
                      </a:pPr>
                      <a:endParaRPr lang="de-DE" sz="2400" b="0" i="0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de-DE" sz="2400" b="0" i="0" kern="120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Arbeitszeit: 10 Minuten.</a:t>
                      </a:r>
                      <a:endParaRPr lang="la-Latn" sz="2400" b="0" i="0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457200" indent="-457200" algn="just">
                        <a:buAutoNum type="arabicParenR"/>
                      </a:pPr>
                      <a:endParaRPr lang="de-DE" sz="2400" b="0" i="1" kern="1200" baseline="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3731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60350" y="684213"/>
            <a:ext cx="6337300" cy="1008062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C</a:t>
            </a:r>
            <a:r>
              <a:rPr lang="la-Latn" dirty="0">
                <a:latin typeface="Arial" pitchFamily="34" charset="0"/>
                <a:cs typeface="Arial" pitchFamily="34" charset="0"/>
              </a:rPr>
              <a:t>icero,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Orationes</a:t>
            </a: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  <a:r>
              <a:rPr lang="la-Latn" i="1" dirty="0">
                <a:latin typeface="Arial" pitchFamily="34" charset="0"/>
                <a:cs typeface="Arial" pitchFamily="34" charset="0"/>
              </a:rPr>
              <a:t>Philippicae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32656" y="1907704"/>
            <a:ext cx="6192688" cy="7056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noProof="0" dirty="0">
                <a:latin typeface="Arial" pitchFamily="34" charset="0"/>
                <a:ea typeface="+mj-ea"/>
                <a:cs typeface="Arial" pitchFamily="34" charset="0"/>
              </a:rPr>
              <a:t>Cicero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106 – 43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eine der zentralen politischen Figuren des 1. Jh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.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Verfechter der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alten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lībera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rēs pūblica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 (im Sinne der Optimaten)</a:t>
            </a:r>
            <a:endParaRPr lang="la-Latn" sz="1400" i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a-Latn" sz="1400" noProof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Antonius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44 v. Chr: Caesars Mitkonsul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nach Caesars Ermordung (15.03.44) Verfechter der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ācta Caesaris</a:t>
            </a:r>
            <a:endParaRPr lang="de-DE" sz="1400" i="1" dirty="0">
              <a:latin typeface="Arial" pitchFamily="34" charset="0"/>
              <a:ea typeface="+mj-ea"/>
              <a:cs typeface="Arial" pitchFamily="34" charset="0"/>
            </a:endParaRP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Streben nach Alleinherrschaft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la-Latn" sz="1400" b="0" i="0" u="none" strike="noStrike" kern="1200" cap="none" spc="0" normalizeH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a-Latn" sz="1400" u="sng" noProof="0" dirty="0">
                <a:latin typeface="Arial" pitchFamily="34" charset="0"/>
                <a:ea typeface="+mj-ea"/>
                <a:cs typeface="Arial" pitchFamily="34" charset="0"/>
              </a:rPr>
              <a:t>„Philippische Reden“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14 Reden Ciceros gegen Antonius, gehalten zwischen 02.09.44 und 21.04.43 v. Chr.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tabLst>
                <a:tab pos="361950" algn="l"/>
              </a:tabLst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Begriff in Anspielung an Demosthenes’ Reden „Philippika“ (351-341 </a:t>
            </a:r>
            <a:b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v. Chr.) gegen 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König </a:t>
            </a: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Philipp II. von Makedonien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Darstellung des Antonius als Todfeind der </a:t>
            </a:r>
            <a:r>
              <a:rPr lang="la-Latn" sz="1400" i="1" dirty="0">
                <a:latin typeface="Arial" pitchFamily="34" charset="0"/>
                <a:ea typeface="+mj-ea"/>
                <a:cs typeface="Arial" pitchFamily="34" charset="0"/>
              </a:rPr>
              <a:t>rēs pūblica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1400" u="sng" dirty="0"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lang="la-Latn" sz="1400" u="sng" dirty="0">
                <a:latin typeface="Arial" pitchFamily="34" charset="0"/>
                <a:ea typeface="+mj-ea"/>
                <a:cs typeface="Arial" pitchFamily="34" charset="0"/>
              </a:rPr>
              <a:t>. Philippische Rede / „Feldherrnrede“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Ciceros Rede vor dem Volk am 20.12.44 (nach einer Rede im Senat)</a:t>
            </a:r>
          </a:p>
          <a:p>
            <a:pPr marL="361950" lvl="1" indent="-180975">
              <a:spcBef>
                <a:spcPct val="0"/>
              </a:spcBef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cs typeface="Arial" pitchFamily="34" charset="0"/>
              </a:rPr>
              <a:t>§ 11a: Vergleich mit der Ansprache eines </a:t>
            </a:r>
            <a:r>
              <a:rPr lang="la-Latn" sz="1400" i="1" dirty="0">
                <a:latin typeface="Arial" pitchFamily="34" charset="0"/>
                <a:cs typeface="Arial" pitchFamily="34" charset="0"/>
              </a:rPr>
              <a:t>imperator </a:t>
            </a:r>
            <a:r>
              <a:rPr lang="la-Latn" sz="1400" dirty="0">
                <a:latin typeface="Arial" pitchFamily="34" charset="0"/>
                <a:cs typeface="Arial" pitchFamily="34" charset="0"/>
              </a:rPr>
              <a:t>an kampfbereite Soldaten 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180975" marR="0" lvl="0" indent="-180975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sz="1400" u="sng" dirty="0">
                <a:latin typeface="Arial" pitchFamily="34" charset="0"/>
                <a:ea typeface="+mj-ea"/>
                <a:cs typeface="Arial" pitchFamily="34" charset="0"/>
              </a:rPr>
              <a:t>5. Philippische Rede</a:t>
            </a:r>
          </a:p>
          <a:p>
            <a:pPr marL="363600" lvl="1" indent="-180975">
              <a:spcBef>
                <a:spcPct val="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Ciceros Rede vor dem Senat am 01.01.43 </a:t>
            </a:r>
          </a:p>
          <a:p>
            <a:pPr marL="363600" lvl="1" indent="-180975">
              <a:spcBef>
                <a:spcPct val="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Antrag des Senators Quintus Fufius Calenus, eine Gesandtschaft zu Antonius zu schicken und ihn aufzufordern, die Kampfhandlungen einzustellen</a:t>
            </a:r>
          </a:p>
          <a:p>
            <a:pPr marL="363600" lvl="1" indent="-180975">
              <a:spcBef>
                <a:spcPct val="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la-Latn" sz="1400" dirty="0">
                <a:latin typeface="Arial" pitchFamily="34" charset="0"/>
                <a:ea typeface="+mj-ea"/>
                <a:cs typeface="Arial" pitchFamily="34" charset="0"/>
              </a:rPr>
              <a:t>Ciceros Plädoyer gegen Calenus‘ Antrag, u.a. weil  Antonius nicht auf die Bedingungen des Senats eingehen werde</a:t>
            </a:r>
            <a:r>
              <a:rPr lang="de-DE" sz="1400" dirty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361950" lvl="1" indent="-180975">
              <a:spcBef>
                <a:spcPct val="0"/>
              </a:spcBef>
              <a:defRPr/>
            </a:pPr>
            <a:endParaRPr lang="la-Latn" sz="1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57575"/>
              </p:ext>
            </p:extLst>
          </p:nvPr>
        </p:nvGraphicFramePr>
        <p:xfrm>
          <a:off x="620688" y="499065"/>
          <a:ext cx="5616624" cy="8568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512"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Cicero,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Orationes</a:t>
                      </a:r>
                      <a:r>
                        <a:rPr lang="la-Latn" sz="240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Philippicae</a:t>
                      </a:r>
                      <a:r>
                        <a:rPr lang="la-Latn" sz="2400" i="0" baseline="0" noProof="0" dirty="0">
                          <a:latin typeface="Arial"/>
                          <a:cs typeface="Arial"/>
                        </a:rPr>
                        <a:t>:</a:t>
                      </a:r>
                      <a:r>
                        <a:rPr lang="la-Latn" sz="2400" i="1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la-Latn" sz="2400" b="1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la-Latn" sz="2400" b="1" i="0" kern="1200" baseline="0" noProof="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istorisc</a:t>
                      </a:r>
                      <a:r>
                        <a:rPr lang="la-Latn" sz="240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-politisc</a:t>
                      </a:r>
                      <a:r>
                        <a:rPr lang="la-Latn" sz="2400" kern="1200" dirty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2400" b="1" i="0" baseline="0" noProof="0" dirty="0">
                          <a:latin typeface="Arial" pitchFamily="34" charset="0"/>
                          <a:cs typeface="Arial" pitchFamily="34" charset="0"/>
                        </a:rPr>
                        <a:t>er Überblick</a:t>
                      </a:r>
                      <a:endParaRPr lang="la-Latn" sz="2400" b="1" i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850">
                <a:tc gridSpan="2"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la-Latn" sz="1200" b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Ordnen</a:t>
                      </a:r>
                      <a:r>
                        <a:rPr lang="la-Latn" sz="1200" b="0" baseline="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Sie 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Ciceros </a:t>
                      </a:r>
                      <a:r>
                        <a:rPr lang="la-Latn" sz="120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Orationes Philippicae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sowie die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diesem Werk beschriebenen wichtigsten Ereignisse in einen historisch-politischen Überblick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ein!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Entwerfen Sie dazu eine Tabelle oder eine ‚</a:t>
                      </a:r>
                      <a:r>
                        <a:rPr lang="de-DE" sz="12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</a:t>
                      </a:r>
                      <a:r>
                        <a:rPr lang="la-Latn" sz="120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imeline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‘ und orientieren Sie sich an den „Grundlegenden Kenntnissen im Fach Latein“ (Kap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/ Augusteisc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 Zeit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la-Latn" sz="12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7</a:t>
                      </a:r>
                      <a:r>
                        <a:rPr lang="la-Latn" sz="1200" b="0" baseline="0" noProof="0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la-Latn" sz="12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/ Cicero)!</a:t>
                      </a:r>
                      <a:endParaRPr lang="la-Latn" sz="12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94">
                <a:tc gridSpan="2"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baseline="0" noProof="0" dirty="0">
                          <a:latin typeface="Arial" pitchFamily="34" charset="0"/>
                          <a:cs typeface="Arial" pitchFamily="34" charset="0"/>
                        </a:rPr>
                        <a:t>Erwartungshorizont (zu SZ 1, Aufgabe 1)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94"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u="none" baseline="0" noProof="0" dirty="0">
                          <a:latin typeface="Arial" pitchFamily="34" charset="0"/>
                          <a:cs typeface="Arial" pitchFamily="34" charset="0"/>
                        </a:rPr>
                        <a:t>Datum / Zeit</a:t>
                      </a:r>
                      <a:endParaRPr lang="la-Latn" sz="1600" b="1" u="none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975" marR="0" indent="-180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1" u="none" baseline="0" noProof="0" dirty="0">
                          <a:latin typeface="Arial" pitchFamily="34" charset="0"/>
                          <a:cs typeface="Arial" pitchFamily="34" charset="0"/>
                        </a:rPr>
                        <a:t>Ereignis </a:t>
                      </a:r>
                      <a:endParaRPr lang="la-Latn" sz="1600" b="1" u="none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7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Ab 45  v.Chr.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>
                          <a:latin typeface="Arial" pitchFamily="34" charset="0"/>
                          <a:cs typeface="Arial" pitchFamily="34" charset="0"/>
                        </a:rPr>
                        <a:t>Diktatur Caesars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807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15.03.44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Ermordung Caesars;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politische Instabilität;</a:t>
                      </a:r>
                    </a:p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Antonius’ Selbsternennung zum Testaments</a:t>
                      </a: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b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vollstrecker Caesars und Durchsetzung von dessen Gesetzen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7629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06.05.44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Caesars Testament: Adoption Octavians und dessen Einsetzung als alleiniger Nachfolger; </a:t>
                      </a:r>
                    </a:p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Octavians Annahme des Erbes Caesars und Wunsch nach Rache an den Caesar-Mördern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807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02.09.44 – 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21.04.43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baseline="0" noProof="0" dirty="0">
                          <a:latin typeface="Arial" pitchFamily="34" charset="0"/>
                          <a:cs typeface="Arial" pitchFamily="34" charset="0"/>
                        </a:rPr>
                        <a:t>Ciceros Unterstützung der Anhänger der alten 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rēs pūblica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; 14 Reden Ciceros gegen Antonius; Darstellung des Antonius als Staatsfeind</a:t>
                      </a: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a-Latn" sz="1600" b="0" i="1" baseline="0" noProof="0" dirty="0">
                          <a:latin typeface="Arial" pitchFamily="34" charset="0"/>
                          <a:cs typeface="Arial" pitchFamily="34" charset="0"/>
                        </a:rPr>
                        <a:t>hostis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la-Latn" sz="1600" b="0" i="1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953">
                <a:tc>
                  <a:txBody>
                    <a:bodyPr/>
                    <a:lstStyle/>
                    <a:p>
                      <a:pPr marL="1588" marR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Dez. 44 –  März 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Belagerung des in Mutina eingeschlossenen </a:t>
                      </a:r>
                      <a:r>
                        <a:rPr lang="la-Latn" sz="1600" b="0" i="0" baseline="0" noProof="0">
                          <a:latin typeface="Arial" pitchFamily="34" charset="0"/>
                          <a:cs typeface="Arial" pitchFamily="34" charset="0"/>
                        </a:rPr>
                        <a:t>Caesar-Mörders Dec.</a:t>
                      </a:r>
                      <a:r>
                        <a:rPr lang="de-DE" sz="1600" b="0" i="0" baseline="0" noProof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Brutus durch Antonius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8953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April 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Schlacht von Mutina: Sieg der Heere Octavians und des Senats über Antonius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40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November</a:t>
                      </a:r>
                    </a:p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Triumvirat von Octavian, Antonius und Lepidus</a:t>
                      </a:r>
                      <a:endParaRPr lang="la-Latn" sz="1600" b="0" i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823">
                <a:tc>
                  <a:txBody>
                    <a:bodyPr/>
                    <a:lstStyle/>
                    <a:p>
                      <a:pPr marL="18000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600" b="0" baseline="0" noProof="0" dirty="0">
                          <a:latin typeface="Arial" pitchFamily="34" charset="0"/>
                          <a:cs typeface="Arial" pitchFamily="34" charset="0"/>
                        </a:rPr>
                        <a:t>07.12.43</a:t>
                      </a:r>
                      <a:endParaRPr lang="la-Latn" sz="1600" b="0" baseline="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588" marR="0" indent="-31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la-Latn" sz="1600" b="0" i="0" baseline="0" noProof="0" dirty="0">
                          <a:latin typeface="Arial" pitchFamily="34" charset="0"/>
                          <a:cs typeface="Arial" pitchFamily="34" charset="0"/>
                        </a:rPr>
                        <a:t>Ermordung Ciceros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376772" y="0"/>
            <a:ext cx="410445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Zur Erinnerung aus ILV Latein 10_1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027943"/>
      </p:ext>
    </p:extLst>
  </p:cSld>
  <p:clrMapOvr>
    <a:masterClrMapping/>
  </p:clrMapOvr>
  <p:transition spd="med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423863" y="2840038"/>
            <a:ext cx="6010275" cy="2811462"/>
          </a:xfrm>
        </p:spPr>
        <p:txBody>
          <a:bodyPr>
            <a:normAutofit fontScale="90000"/>
          </a:bodyPr>
          <a:lstStyle/>
          <a:p>
            <a:r>
              <a:rPr lang="la-Latn" dirty="0">
                <a:latin typeface="Arial" pitchFamily="34" charset="0"/>
                <a:cs typeface="Arial" pitchFamily="34" charset="0"/>
              </a:rPr>
              <a:t>Cicero,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Orationes Philippicae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la-Latn" i="1" dirty="0">
                <a:latin typeface="Arial" pitchFamily="34" charset="0"/>
                <a:cs typeface="Arial" pitchFamily="34" charset="0"/>
              </a:rPr>
              <a:t> </a:t>
            </a:r>
            <a:br>
              <a:rPr lang="la-Latn" i="1" dirty="0">
                <a:latin typeface="Arial" pitchFamily="34" charset="0"/>
                <a:cs typeface="Arial" pitchFamily="34" charset="0"/>
              </a:rPr>
            </a:br>
            <a:r>
              <a:rPr lang="de-DE" dirty="0">
                <a:latin typeface="Arial" pitchFamily="34" charset="0"/>
                <a:cs typeface="Arial" pitchFamily="34" charset="0"/>
              </a:rPr>
              <a:t>5</a:t>
            </a:r>
            <a:r>
              <a:rPr lang="la-Latn" dirty="0">
                <a:latin typeface="Arial" pitchFamily="34" charset="0"/>
                <a:cs typeface="Arial" pitchFamily="34" charset="0"/>
              </a:rPr>
              <a:t>, </a:t>
            </a:r>
            <a:r>
              <a:rPr lang="de-DE" dirty="0">
                <a:latin typeface="Arial" pitchFamily="34" charset="0"/>
                <a:cs typeface="Arial" pitchFamily="34" charset="0"/>
              </a:rPr>
              <a:t>33f.</a:t>
            </a:r>
            <a:endParaRPr lang="la-Lat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844824" y="0"/>
            <a:ext cx="31683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ILV Latein 10_Repetitorium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3ED93-4E01-44F3-946D-75B51FC7BCDB}" type="slidenum">
              <a:rPr lang="de-DE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sh dir="u"/>
  </p:transition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3043</Words>
  <Application>Microsoft Office PowerPoint</Application>
  <PresentationFormat>Bildschirmpräsentation (4:3)</PresentationFormat>
  <Paragraphs>573</Paragraphs>
  <Slides>29</Slides>
  <Notes>29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7" baseType="lpstr">
      <vt:lpstr>Arial</vt:lpstr>
      <vt:lpstr>Calibri</vt:lpstr>
      <vt:lpstr>Century Gothic</vt:lpstr>
      <vt:lpstr>Courier New</vt:lpstr>
      <vt:lpstr>Garamond</vt:lpstr>
      <vt:lpstr>Times New Roman</vt:lpstr>
      <vt:lpstr>Wingdings</vt:lpstr>
      <vt:lpstr>Larissa-Design</vt:lpstr>
      <vt:lpstr>Repetitorium </vt:lpstr>
      <vt:lpstr> Ciceros Plädoyer für das  senātūs cōnsultum  ultimum (SCU)  </vt:lpstr>
      <vt:lpstr> Ciceros Plädoyer für das  senātūs cōnsultum  ultimum (SCU)  </vt:lpstr>
      <vt:lpstr> [Aktuelles Beispiel]  </vt:lpstr>
      <vt:lpstr> Ciceros Plädoyer für das  senātūs cōnsultum  ultimum (SCU)  </vt:lpstr>
      <vt:lpstr>PowerPoint-Präsentation</vt:lpstr>
      <vt:lpstr>Cicero,  Orationes Philippicae</vt:lpstr>
      <vt:lpstr>PowerPoint-Präsentation</vt:lpstr>
      <vt:lpstr>Cicero,   Orationes Philippicae   5, 33f.</vt:lpstr>
      <vt:lpstr> Ciceros Plädoyer für das  senātūs cōnsultum  ultimum (SCU)  </vt:lpstr>
      <vt:lpstr>[Cicero, Phil. 5, 33/Ende]</vt:lpstr>
      <vt:lpstr>[Cicero, Phil. 5, 33/Ende]</vt:lpstr>
      <vt:lpstr> Ciceros Plädoyer für das  senātūs cōnsultum  ultimum (SCU)  </vt:lpstr>
      <vt:lpstr>[Cicero, Phil. 5, 34a]</vt:lpstr>
      <vt:lpstr>[Cicero, Phil. 5, 34a]</vt:lpstr>
      <vt:lpstr>PowerPoint-Präsentation</vt:lpstr>
      <vt:lpstr> Ciceros Plädoyer für das  senātūs cōnsultum  ultimum (SCU)  </vt:lpstr>
      <vt:lpstr>[Cicero, Phil. 5, 34b]</vt:lpstr>
      <vt:lpstr>[Cicero, Phil. 5, 34b]</vt:lpstr>
      <vt:lpstr> Ciceros Plädoyer für das  senātūs cōnsultum  ultimum (SCU)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finis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ILV_Repetitorium_PiK</dc:title>
  <dc:creator>Christiane Lehle</dc:creator>
  <cp:lastModifiedBy>Schröder, Alexander</cp:lastModifiedBy>
  <cp:revision>1326</cp:revision>
  <dcterms:created xsi:type="dcterms:W3CDTF">2016-11-26T21:13:31Z</dcterms:created>
  <dcterms:modified xsi:type="dcterms:W3CDTF">2022-12-13T06:55:05Z</dcterms:modified>
</cp:coreProperties>
</file>