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2" r:id="rId1"/>
    <p:sldMasterId id="2147483653" r:id="rId2"/>
  </p:sldMasterIdLst>
  <p:notesMasterIdLst>
    <p:notesMasterId r:id="rId17"/>
  </p:notesMasterIdLst>
  <p:sldIdLst>
    <p:sldId id="455" r:id="rId3"/>
    <p:sldId id="459" r:id="rId4"/>
    <p:sldId id="457" r:id="rId5"/>
    <p:sldId id="509" r:id="rId6"/>
    <p:sldId id="510" r:id="rId7"/>
    <p:sldId id="492" r:id="rId8"/>
    <p:sldId id="508" r:id="rId9"/>
    <p:sldId id="485" r:id="rId10"/>
    <p:sldId id="511" r:id="rId11"/>
    <p:sldId id="520" r:id="rId12"/>
    <p:sldId id="521" r:id="rId13"/>
    <p:sldId id="522" r:id="rId14"/>
    <p:sldId id="524" r:id="rId15"/>
    <p:sldId id="523" r:id="rId16"/>
  </p:sldIdLst>
  <p:sldSz cx="9144000" cy="6858000" type="screen4x3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bg1"/>
        </a:solidFill>
        <a:latin typeface="Comic Sans MS" panose="030F0702030302020204" pitchFamily="66" charset="0"/>
        <a:ea typeface="Arial Unicode MS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bg1"/>
        </a:solidFill>
        <a:latin typeface="Comic Sans MS" panose="030F0702030302020204" pitchFamily="66" charset="0"/>
        <a:ea typeface="Arial Unicode MS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bg1"/>
        </a:solidFill>
        <a:latin typeface="Comic Sans MS" panose="030F0702030302020204" pitchFamily="66" charset="0"/>
        <a:ea typeface="Arial Unicode MS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bg1"/>
        </a:solidFill>
        <a:latin typeface="Comic Sans MS" panose="030F0702030302020204" pitchFamily="66" charset="0"/>
        <a:ea typeface="Arial Unicode MS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bg1"/>
        </a:solidFill>
        <a:latin typeface="Comic Sans MS" panose="030F0702030302020204" pitchFamily="66" charset="0"/>
        <a:ea typeface="Arial Unicode MS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bg1"/>
        </a:solidFill>
        <a:latin typeface="Comic Sans MS" panose="030F0702030302020204" pitchFamily="66" charset="0"/>
        <a:ea typeface="Arial Unicode MS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bg1"/>
        </a:solidFill>
        <a:latin typeface="Comic Sans MS" panose="030F0702030302020204" pitchFamily="66" charset="0"/>
        <a:ea typeface="Arial Unicode MS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bg1"/>
        </a:solidFill>
        <a:latin typeface="Comic Sans MS" panose="030F0702030302020204" pitchFamily="66" charset="0"/>
        <a:ea typeface="Arial Unicode MS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bg1"/>
        </a:solidFill>
        <a:latin typeface="Comic Sans MS" panose="030F0702030302020204" pitchFamily="66" charset="0"/>
        <a:ea typeface="Arial Unicode MS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  <a:srgbClr val="FFFFB9"/>
    <a:srgbClr val="CAF5FF"/>
    <a:srgbClr val="FFFFD0"/>
    <a:srgbClr val="CCFFCC"/>
    <a:srgbClr val="DDDDDD"/>
    <a:srgbClr val="FF33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13" autoAdjust="0"/>
    <p:restoredTop sz="80776" autoAdjust="0"/>
  </p:normalViewPr>
  <p:slideViewPr>
    <p:cSldViewPr>
      <p:cViewPr varScale="1">
        <p:scale>
          <a:sx n="128" d="100"/>
          <a:sy n="128" d="100"/>
        </p:scale>
        <p:origin x="2736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003" y="101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D6D083FE-F54C-4C1B-A4C0-EA2B607879F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B5D3665E-DE45-4FA7-BAA7-B8E67772312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5" name="Rectangle 5">
            <a:extLst>
              <a:ext uri="{FF2B5EF4-FFF2-40B4-BE49-F238E27FC236}">
                <a16:creationId xmlns:a16="http://schemas.microsoft.com/office/drawing/2014/main" id="{3A331E2C-D705-4E8B-B614-BDD7BD7D1520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20486" name="Rectangle 6">
            <a:extLst>
              <a:ext uri="{FF2B5EF4-FFF2-40B4-BE49-F238E27FC236}">
                <a16:creationId xmlns:a16="http://schemas.microsoft.com/office/drawing/2014/main" id="{E1B0B8A7-6113-4E3C-9905-39F99D3C0BE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7" name="Rectangle 7">
            <a:extLst>
              <a:ext uri="{FF2B5EF4-FFF2-40B4-BE49-F238E27FC236}">
                <a16:creationId xmlns:a16="http://schemas.microsoft.com/office/drawing/2014/main" id="{12A5658D-3710-4A47-9216-033F7396880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947057A-FD9C-4320-A67F-232E36B1C1F8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B24EB35-F29E-4868-9E4A-C7F045CE6F70}" type="slidenum">
              <a:rPr lang="de-DE" altLang="de-DE" smtClean="0"/>
              <a:pPr>
                <a:spcBef>
                  <a:spcPct val="0"/>
                </a:spcBef>
              </a:pPr>
              <a:t>1</a:t>
            </a:fld>
            <a:endParaRPr lang="de-DE" altLang="de-DE"/>
          </a:p>
        </p:txBody>
      </p:sp>
      <p:sp>
        <p:nvSpPr>
          <p:cNvPr id="2150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F3F48C0-5216-4FB2-AD27-D0C43335AC35}" type="slidenum">
              <a:rPr lang="de-DE" altLang="de-DE"/>
              <a:pPr algn="r" eaLnBrk="1" hangingPunct="1">
                <a:spcBef>
                  <a:spcPct val="0"/>
                </a:spcBef>
              </a:pPr>
              <a:t>1</a:t>
            </a:fld>
            <a:endParaRPr lang="de-DE" altLang="de-DE"/>
          </a:p>
        </p:txBody>
      </p:sp>
      <p:sp>
        <p:nvSpPr>
          <p:cNvPr id="215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/>
          </a:p>
        </p:txBody>
      </p:sp>
      <p:sp>
        <p:nvSpPr>
          <p:cNvPr id="4403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9pPr>
          </a:lstStyle>
          <a:p>
            <a:fld id="{23C5285B-C20B-4721-A6E0-09C3AB4BCF92}" type="slidenum">
              <a:rPr lang="de-DE" altLang="de-DE" sz="1200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12</a:t>
            </a:fld>
            <a:endParaRPr lang="de-DE" altLang="de-DE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/>
          </a:p>
        </p:txBody>
      </p:sp>
      <p:sp>
        <p:nvSpPr>
          <p:cNvPr id="2355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9pPr>
          </a:lstStyle>
          <a:p>
            <a:fld id="{852A84EA-631A-436B-A0D9-34094FEA7507}" type="slidenum">
              <a:rPr lang="de-DE" altLang="de-DE" sz="1200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2</a:t>
            </a:fld>
            <a:endParaRPr lang="de-DE" altLang="de-DE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 dirty="0"/>
          </a:p>
        </p:txBody>
      </p:sp>
      <p:sp>
        <p:nvSpPr>
          <p:cNvPr id="2662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9pPr>
          </a:lstStyle>
          <a:p>
            <a:fld id="{6C400060-4384-41F9-821B-93CF94B178E8}" type="slidenum">
              <a:rPr lang="de-DE" altLang="de-DE" sz="1200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4</a:t>
            </a:fld>
            <a:endParaRPr lang="de-DE" altLang="de-DE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 dirty="0"/>
          </a:p>
        </p:txBody>
      </p:sp>
      <p:sp>
        <p:nvSpPr>
          <p:cNvPr id="2867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9pPr>
          </a:lstStyle>
          <a:p>
            <a:fld id="{C3EB8264-926C-40F0-91C4-EDA952D67C2F}" type="slidenum">
              <a:rPr lang="de-DE" altLang="de-DE" sz="1200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5</a:t>
            </a:fld>
            <a:endParaRPr lang="de-DE" altLang="de-DE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 dirty="0"/>
          </a:p>
        </p:txBody>
      </p:sp>
      <p:sp>
        <p:nvSpPr>
          <p:cNvPr id="3072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9pPr>
          </a:lstStyle>
          <a:p>
            <a:fld id="{91DE927B-C4DD-440D-9F15-FA05BC8A537E}" type="slidenum">
              <a:rPr lang="de-DE" altLang="de-DE" sz="1200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6</a:t>
            </a:fld>
            <a:endParaRPr lang="de-DE" altLang="de-DE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/>
          </a:p>
        </p:txBody>
      </p:sp>
      <p:sp>
        <p:nvSpPr>
          <p:cNvPr id="32772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9pPr>
          </a:lstStyle>
          <a:p>
            <a:fld id="{9645B957-D183-435C-8CA9-1D2C358FE292}" type="slidenum">
              <a:rPr lang="de-DE" altLang="de-DE" sz="1200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7</a:t>
            </a:fld>
            <a:endParaRPr lang="de-DE" altLang="de-DE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 dirty="0"/>
          </a:p>
        </p:txBody>
      </p:sp>
      <p:sp>
        <p:nvSpPr>
          <p:cNvPr id="3584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9pPr>
          </a:lstStyle>
          <a:p>
            <a:fld id="{6A3E2F21-1209-415D-8BD0-5F30E83CE52D}" type="slidenum">
              <a:rPr lang="de-DE" altLang="de-DE" sz="1200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9</a:t>
            </a:fld>
            <a:endParaRPr lang="de-DE" altLang="de-DE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EFD7F48-95B1-41DC-A7F5-FDF67AF1B85E}" type="slidenum">
              <a:rPr lang="de-DE" altLang="de-DE" smtClean="0"/>
              <a:pPr>
                <a:spcBef>
                  <a:spcPct val="0"/>
                </a:spcBef>
              </a:pPr>
              <a:t>10</a:t>
            </a:fld>
            <a:endParaRPr lang="de-DE" altLang="de-DE"/>
          </a:p>
        </p:txBody>
      </p:sp>
      <p:sp>
        <p:nvSpPr>
          <p:cNvPr id="3993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9A27198-7068-42E0-BA2A-8E962D0EBCB9}" type="slidenum">
              <a:rPr lang="de-DE" altLang="de-DE"/>
              <a:pPr algn="r" eaLnBrk="1" hangingPunct="1">
                <a:spcBef>
                  <a:spcPct val="0"/>
                </a:spcBef>
              </a:pPr>
              <a:t>10</a:t>
            </a:fld>
            <a:endParaRPr lang="de-DE" altLang="de-DE"/>
          </a:p>
        </p:txBody>
      </p:sp>
      <p:sp>
        <p:nvSpPr>
          <p:cNvPr id="399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/>
          </a:p>
        </p:txBody>
      </p:sp>
      <p:sp>
        <p:nvSpPr>
          <p:cNvPr id="4198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9pPr>
          </a:lstStyle>
          <a:p>
            <a:fld id="{A43FCABE-C48B-4364-B97F-27FFE7D9E4E1}" type="slidenum">
              <a:rPr lang="de-DE" altLang="de-DE" sz="1200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11</a:t>
            </a:fld>
            <a:endParaRPr lang="de-DE" altLang="de-DE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2368270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9197245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15125" y="-96838"/>
            <a:ext cx="1968500" cy="654526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09625" y="-96838"/>
            <a:ext cx="5753100" cy="6545263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85848469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908508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5872605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175970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4128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4128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28669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4180418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7183873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563864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263690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119780150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6988726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3352144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44450"/>
            <a:ext cx="2057400" cy="64087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44450"/>
            <a:ext cx="6019800" cy="6408738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317119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44600334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09625" y="1411288"/>
            <a:ext cx="3805238" cy="5037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67263" y="1411288"/>
            <a:ext cx="3806825" cy="5037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57414113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7108717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31236469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26190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60115162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52003385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50875"/>
            <a:ext cx="9142413" cy="544513"/>
            <a:chOff x="0" y="410"/>
            <a:chExt cx="5759" cy="343"/>
          </a:xfrm>
        </p:grpSpPr>
        <p:sp>
          <p:nvSpPr>
            <p:cNvPr id="1030" name="Rectangle 3">
              <a:extLst>
                <a:ext uri="{FF2B5EF4-FFF2-40B4-BE49-F238E27FC236}">
                  <a16:creationId xmlns:a16="http://schemas.microsoft.com/office/drawing/2014/main" id="{A2037D66-0AD4-47F4-B134-5AF6ACD7F7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10"/>
              <a:ext cx="180" cy="336"/>
            </a:xfrm>
            <a:prstGeom prst="rect">
              <a:avLst/>
            </a:prstGeom>
            <a:gradFill rotWithShape="0">
              <a:gsLst>
                <a:gs pos="0">
                  <a:srgbClr val="FCC66E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  <p:sp>
          <p:nvSpPr>
            <p:cNvPr id="1031" name="Rectangle 4">
              <a:extLst>
                <a:ext uri="{FF2B5EF4-FFF2-40B4-BE49-F238E27FC236}">
                  <a16:creationId xmlns:a16="http://schemas.microsoft.com/office/drawing/2014/main" id="{8C1CDAF9-15A2-4373-8922-E90BFB910E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" y="495"/>
              <a:ext cx="5500" cy="173"/>
            </a:xfrm>
            <a:prstGeom prst="rect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  <p:sp>
          <p:nvSpPr>
            <p:cNvPr id="1032" name="Rectangle 5">
              <a:extLst>
                <a:ext uri="{FF2B5EF4-FFF2-40B4-BE49-F238E27FC236}">
                  <a16:creationId xmlns:a16="http://schemas.microsoft.com/office/drawing/2014/main" id="{82E191A7-001D-4EF0-A719-B3B1AD6476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" y="495"/>
              <a:ext cx="87" cy="89"/>
            </a:xfrm>
            <a:prstGeom prst="rect">
              <a:avLst/>
            </a:prstGeom>
            <a:solidFill>
              <a:srgbClr val="FCC6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  <p:sp>
          <p:nvSpPr>
            <p:cNvPr id="1033" name="Rectangle 6">
              <a:extLst>
                <a:ext uri="{FF2B5EF4-FFF2-40B4-BE49-F238E27FC236}">
                  <a16:creationId xmlns:a16="http://schemas.microsoft.com/office/drawing/2014/main" id="{92BF061F-E997-4687-8A03-4E33E6245C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" y="410"/>
              <a:ext cx="88" cy="87"/>
            </a:xfrm>
            <a:prstGeom prst="rect">
              <a:avLst/>
            </a:prstGeom>
            <a:solidFill>
              <a:srgbClr val="FCC6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  <p:sp>
          <p:nvSpPr>
            <p:cNvPr id="1034" name="Rectangle 7">
              <a:extLst>
                <a:ext uri="{FF2B5EF4-FFF2-40B4-BE49-F238E27FC236}">
                  <a16:creationId xmlns:a16="http://schemas.microsoft.com/office/drawing/2014/main" id="{3915CE03-8D03-4298-A8B2-32478F2895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" y="495"/>
              <a:ext cx="88" cy="89"/>
            </a:xfrm>
            <a:prstGeom prst="rect">
              <a:avLst/>
            </a:prstGeom>
            <a:solidFill>
              <a:srgbClr val="FBA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  <p:sp>
          <p:nvSpPr>
            <p:cNvPr id="1035" name="Rectangle 8">
              <a:extLst>
                <a:ext uri="{FF2B5EF4-FFF2-40B4-BE49-F238E27FC236}">
                  <a16:creationId xmlns:a16="http://schemas.microsoft.com/office/drawing/2014/main" id="{5A20C1F8-EC0E-4732-8C6A-1A259F7DC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" y="583"/>
              <a:ext cx="86" cy="87"/>
            </a:xfrm>
            <a:prstGeom prst="rect">
              <a:avLst/>
            </a:prstGeom>
            <a:solidFill>
              <a:srgbClr val="FCC6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  <p:sp>
          <p:nvSpPr>
            <p:cNvPr id="1036" name="Rectangle 9">
              <a:extLst>
                <a:ext uri="{FF2B5EF4-FFF2-40B4-BE49-F238E27FC236}">
                  <a16:creationId xmlns:a16="http://schemas.microsoft.com/office/drawing/2014/main" id="{D42000C2-CCC3-43F3-9A36-CD1F77A31D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" y="496"/>
              <a:ext cx="89" cy="87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  <p:sp>
          <p:nvSpPr>
            <p:cNvPr id="1037" name="Rectangle 10">
              <a:extLst>
                <a:ext uri="{FF2B5EF4-FFF2-40B4-BE49-F238E27FC236}">
                  <a16:creationId xmlns:a16="http://schemas.microsoft.com/office/drawing/2014/main" id="{2AEC7313-03DC-42EA-98BF-CF5CC5A44C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" y="581"/>
              <a:ext cx="87" cy="87"/>
            </a:xfrm>
            <a:prstGeom prst="rect">
              <a:avLst/>
            </a:prstGeom>
            <a:solidFill>
              <a:srgbClr val="FBA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  <p:sp>
          <p:nvSpPr>
            <p:cNvPr id="1038" name="Rectangle 11">
              <a:extLst>
                <a:ext uri="{FF2B5EF4-FFF2-40B4-BE49-F238E27FC236}">
                  <a16:creationId xmlns:a16="http://schemas.microsoft.com/office/drawing/2014/main" id="{306758CE-68BB-412F-86AB-341B54DB7F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" y="668"/>
              <a:ext cx="86" cy="86"/>
            </a:xfrm>
            <a:prstGeom prst="rect">
              <a:avLst/>
            </a:prstGeom>
            <a:solidFill>
              <a:srgbClr val="FBA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</p:grpSp>
      <p:sp>
        <p:nvSpPr>
          <p:cNvPr id="1027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809625" y="-96838"/>
            <a:ext cx="7874000" cy="111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/>
              <a:t>Klicken Sie, um das Format des Titeltextes zu bearbeiten</a:t>
            </a:r>
          </a:p>
        </p:txBody>
      </p:sp>
      <p:sp>
        <p:nvSpPr>
          <p:cNvPr id="1028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9625" y="1411288"/>
            <a:ext cx="7764463" cy="503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/>
              <a:t>Klicken Sie, um die Formate des Gliederungstextes zu bearbeiten</a:t>
            </a:r>
          </a:p>
          <a:p>
            <a:pPr lvl="1"/>
            <a:r>
              <a:rPr lang="en-GB" altLang="de-DE"/>
              <a:t>Zweite Gliederungsebene</a:t>
            </a:r>
          </a:p>
          <a:p>
            <a:pPr lvl="2"/>
            <a:r>
              <a:rPr lang="en-GB" altLang="de-DE"/>
              <a:t>Dritte Gliederungsebene</a:t>
            </a:r>
          </a:p>
          <a:p>
            <a:pPr lvl="3"/>
            <a:r>
              <a:rPr lang="en-GB" altLang="de-DE"/>
              <a:t>Vierte Gliederungsebene</a:t>
            </a:r>
          </a:p>
          <a:p>
            <a:pPr lvl="4"/>
            <a:r>
              <a:rPr lang="en-GB" altLang="de-DE"/>
              <a:t>Fünfte Gliederungsebene</a:t>
            </a:r>
          </a:p>
          <a:p>
            <a:pPr lvl="4"/>
            <a:r>
              <a:rPr lang="en-GB" altLang="de-DE"/>
              <a:t>Sechste Gliederungsebene</a:t>
            </a:r>
          </a:p>
          <a:p>
            <a:pPr lvl="4"/>
            <a:r>
              <a:rPr lang="en-GB" altLang="de-DE"/>
              <a:t>Siebente Gliederungsebene</a:t>
            </a:r>
          </a:p>
          <a:p>
            <a:pPr lvl="4"/>
            <a:r>
              <a:rPr lang="en-GB" altLang="de-DE"/>
              <a:t>Achte Gliederungsebene</a:t>
            </a:r>
          </a:p>
          <a:p>
            <a:pPr lvl="4"/>
            <a:r>
              <a:rPr lang="en-GB" altLang="de-DE"/>
              <a:t>Neunte Gliederungsebene</a:t>
            </a:r>
          </a:p>
        </p:txBody>
      </p:sp>
      <p:sp>
        <p:nvSpPr>
          <p:cNvPr id="1029" name="Text Box 14">
            <a:extLst>
              <a:ext uri="{FF2B5EF4-FFF2-40B4-BE49-F238E27FC236}">
                <a16:creationId xmlns:a16="http://schemas.microsoft.com/office/drawing/2014/main" id="{47479AF8-7455-468B-A502-7B7EE758D44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7088" y="6381750"/>
            <a:ext cx="770572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7445375" algn="r"/>
              </a:tabLs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tabLst>
                <a:tab pos="7445375" algn="r"/>
              </a:tabLs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tabLst>
                <a:tab pos="7445375" algn="r"/>
              </a:tabLs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tabLst>
                <a:tab pos="7445375" algn="r"/>
              </a:tabLs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tabLst>
                <a:tab pos="7445375" algn="r"/>
              </a:tabLs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7445375" algn="r"/>
              </a:tabLs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7445375" algn="r"/>
              </a:tabLs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7445375" algn="r"/>
              </a:tabLs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7445375" algn="r"/>
              </a:tabLs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de-DE" altLang="de-DE" sz="1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</a:rPr>
              <a:t>Informatik 11. Klasse 	Stöckle		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ransition/>
  <p:txStyles>
    <p:titleStyle>
      <a:lvl1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3200" b="1">
          <a:solidFill>
            <a:srgbClr val="CC6633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3200" b="1">
          <a:solidFill>
            <a:srgbClr val="CC6633"/>
          </a:solidFill>
          <a:latin typeface="Arial" pitchFamily="34" charset="0"/>
          <a:ea typeface="Arial Unicode MS" pitchFamily="34" charset="-128"/>
          <a:cs typeface="Arial Unicode MS" pitchFamily="34" charset="-128"/>
        </a:defRPr>
      </a:lvl2pPr>
      <a:lvl3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3200" b="1">
          <a:solidFill>
            <a:srgbClr val="CC6633"/>
          </a:solidFill>
          <a:latin typeface="Arial" pitchFamily="34" charset="0"/>
          <a:ea typeface="Arial Unicode MS" pitchFamily="34" charset="-128"/>
          <a:cs typeface="Arial Unicode MS" pitchFamily="34" charset="-128"/>
        </a:defRPr>
      </a:lvl3pPr>
      <a:lvl4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3200" b="1">
          <a:solidFill>
            <a:srgbClr val="CC6633"/>
          </a:solidFill>
          <a:latin typeface="Arial" pitchFamily="34" charset="0"/>
          <a:ea typeface="Arial Unicode MS" pitchFamily="34" charset="-128"/>
          <a:cs typeface="Arial Unicode MS" pitchFamily="34" charset="-128"/>
        </a:defRPr>
      </a:lvl4pPr>
      <a:lvl5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3200" b="1">
          <a:solidFill>
            <a:srgbClr val="CC6633"/>
          </a:solidFill>
          <a:latin typeface="Arial" pitchFamily="34" charset="0"/>
          <a:ea typeface="Arial Unicode MS" pitchFamily="34" charset="-128"/>
          <a:cs typeface="Arial Unicode MS" pitchFamily="34" charset="-128"/>
        </a:defRPr>
      </a:lvl5pPr>
      <a:lvl6pPr marL="457200" algn="l" defTabSz="449263" rtl="0" fontAlgn="base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itchFamily="34" charset="0"/>
        <a:defRPr sz="3200" b="1">
          <a:solidFill>
            <a:srgbClr val="CC6633"/>
          </a:solidFill>
          <a:latin typeface="Arial" pitchFamily="34" charset="0"/>
          <a:ea typeface="Arial Unicode MS" pitchFamily="34" charset="-128"/>
          <a:cs typeface="Arial Unicode MS" pitchFamily="34" charset="-128"/>
        </a:defRPr>
      </a:lvl6pPr>
      <a:lvl7pPr marL="914400" algn="l" defTabSz="449263" rtl="0" fontAlgn="base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itchFamily="34" charset="0"/>
        <a:defRPr sz="3200" b="1">
          <a:solidFill>
            <a:srgbClr val="CC6633"/>
          </a:solidFill>
          <a:latin typeface="Arial" pitchFamily="34" charset="0"/>
          <a:ea typeface="Arial Unicode MS" pitchFamily="34" charset="-128"/>
          <a:cs typeface="Arial Unicode MS" pitchFamily="34" charset="-128"/>
        </a:defRPr>
      </a:lvl7pPr>
      <a:lvl8pPr marL="1371600" algn="l" defTabSz="449263" rtl="0" fontAlgn="base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itchFamily="34" charset="0"/>
        <a:defRPr sz="3200" b="1">
          <a:solidFill>
            <a:srgbClr val="CC6633"/>
          </a:solidFill>
          <a:latin typeface="Arial" pitchFamily="34" charset="0"/>
          <a:ea typeface="Arial Unicode MS" pitchFamily="34" charset="-128"/>
          <a:cs typeface="Arial Unicode MS" pitchFamily="34" charset="-128"/>
        </a:defRPr>
      </a:lvl8pPr>
      <a:lvl9pPr marL="1828800" algn="l" defTabSz="449263" rtl="0" fontAlgn="base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itchFamily="34" charset="0"/>
        <a:defRPr sz="3200" b="1">
          <a:solidFill>
            <a:srgbClr val="CC6633"/>
          </a:solidFill>
          <a:latin typeface="Arial" pitchFamily="34" charset="0"/>
          <a:ea typeface="Arial Unicode MS" pitchFamily="34" charset="-128"/>
          <a:cs typeface="Arial Unicode MS" pitchFamily="34" charset="-128"/>
        </a:defRPr>
      </a:lvl9pPr>
    </p:titleStyle>
    <p:bodyStyle>
      <a:lvl1pPr marL="339725" indent="-339725" algn="l" defTabSz="449263" rtl="0" eaLnBrk="0" fontAlgn="base" hangingPunct="0">
        <a:lnSpc>
          <a:spcPct val="87000"/>
        </a:lnSpc>
        <a:spcBef>
          <a:spcPts val="1500"/>
        </a:spcBef>
        <a:spcAft>
          <a:spcPct val="0"/>
        </a:spcAft>
        <a:buClr>
          <a:srgbClr val="FF9900"/>
        </a:buClr>
        <a:buSzPct val="75000"/>
        <a:buFont typeface="Wingdings" panose="05000000000000000000" pitchFamily="2" charset="2"/>
        <a:buChar char="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39775" indent="-282575" algn="l" defTabSz="449263" rtl="0" eaLnBrk="0" fontAlgn="base" hangingPunct="0">
        <a:lnSpc>
          <a:spcPct val="87000"/>
        </a:lnSpc>
        <a:spcBef>
          <a:spcPts val="500"/>
        </a:spcBef>
        <a:spcAft>
          <a:spcPct val="0"/>
        </a:spcAft>
        <a:buClr>
          <a:srgbClr val="FBA313"/>
        </a:buClr>
        <a:buSzPct val="80000"/>
        <a:buFont typeface="Wingdings" panose="05000000000000000000" pitchFamily="2" charset="2"/>
        <a:buChar char=""/>
        <a:defRPr sz="20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87000"/>
        </a:lnSpc>
        <a:spcBef>
          <a:spcPts val="500"/>
        </a:spcBef>
        <a:spcAft>
          <a:spcPct val="0"/>
        </a:spcAft>
        <a:buClr>
          <a:srgbClr val="FF9900"/>
        </a:buClr>
        <a:buSzPct val="65000"/>
        <a:buFont typeface="Wingdings" panose="05000000000000000000" pitchFamily="2" charset="2"/>
        <a:buChar char="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87000"/>
        </a:lnSpc>
        <a:spcBef>
          <a:spcPts val="500"/>
        </a:spcBef>
        <a:spcAft>
          <a:spcPct val="0"/>
        </a:spcAft>
        <a:buClr>
          <a:srgbClr val="FBA313"/>
        </a:buClr>
        <a:buSzPct val="70000"/>
        <a:buFont typeface="Wingdings" panose="05000000000000000000" pitchFamily="2" charset="2"/>
        <a:buChar char="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87000"/>
        </a:lnSpc>
        <a:spcBef>
          <a:spcPts val="500"/>
        </a:spcBef>
        <a:spcAft>
          <a:spcPct val="0"/>
        </a:spcAft>
        <a:buClr>
          <a:srgbClr val="FBA313"/>
        </a:buClr>
        <a:buSzPct val="100000"/>
        <a:buFont typeface="Wingdings" panose="05000000000000000000" pitchFamily="2" charset="2"/>
        <a:buChar char="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lnSpc>
          <a:spcPct val="87000"/>
        </a:lnSpc>
        <a:spcBef>
          <a:spcPts val="500"/>
        </a:spcBef>
        <a:spcAft>
          <a:spcPct val="0"/>
        </a:spcAft>
        <a:buClr>
          <a:srgbClr val="FBA313"/>
        </a:buClr>
        <a:buSzPct val="100000"/>
        <a:buFont typeface="Wingdings" pitchFamily="2" charset="2"/>
        <a:buChar char="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lnSpc>
          <a:spcPct val="87000"/>
        </a:lnSpc>
        <a:spcBef>
          <a:spcPts val="500"/>
        </a:spcBef>
        <a:spcAft>
          <a:spcPct val="0"/>
        </a:spcAft>
        <a:buClr>
          <a:srgbClr val="FBA313"/>
        </a:buClr>
        <a:buSzPct val="100000"/>
        <a:buFont typeface="Wingdings" pitchFamily="2" charset="2"/>
        <a:buChar char="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lnSpc>
          <a:spcPct val="87000"/>
        </a:lnSpc>
        <a:spcBef>
          <a:spcPts val="500"/>
        </a:spcBef>
        <a:spcAft>
          <a:spcPct val="0"/>
        </a:spcAft>
        <a:buClr>
          <a:srgbClr val="FBA313"/>
        </a:buClr>
        <a:buSzPct val="100000"/>
        <a:buFont typeface="Wingdings" pitchFamily="2" charset="2"/>
        <a:buChar char="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lnSpc>
          <a:spcPct val="87000"/>
        </a:lnSpc>
        <a:spcBef>
          <a:spcPts val="500"/>
        </a:spcBef>
        <a:spcAft>
          <a:spcPct val="0"/>
        </a:spcAft>
        <a:buClr>
          <a:srgbClr val="FBA313"/>
        </a:buClr>
        <a:buSzPct val="100000"/>
        <a:buFont typeface="Wingdings" pitchFamily="2" charset="2"/>
        <a:buChar char="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055" name="Rectangle 3">
              <a:extLst>
                <a:ext uri="{FF2B5EF4-FFF2-40B4-BE49-F238E27FC236}">
                  <a16:creationId xmlns:a16="http://schemas.microsoft.com/office/drawing/2014/main" id="{72111B83-9B5F-4A2A-8BA4-3D7CF4DB5B6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de-DE" altLang="de-DE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056" name="Rectangle 4">
              <a:extLst>
                <a:ext uri="{FF2B5EF4-FFF2-40B4-BE49-F238E27FC236}">
                  <a16:creationId xmlns:a16="http://schemas.microsoft.com/office/drawing/2014/main" id="{132AEFE3-02C1-4CBB-A803-6D578D2C1FE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eaLnBrk="1" hangingPunct="1">
                <a:defRPr/>
              </a:pPr>
              <a:endParaRPr lang="de-DE" altLang="de-DE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grpSp>
          <p:nvGrpSpPr>
            <p:cNvPr id="205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2058" name="Rectangle 6">
                <a:extLst>
                  <a:ext uri="{FF2B5EF4-FFF2-40B4-BE49-F238E27FC236}">
                    <a16:creationId xmlns:a16="http://schemas.microsoft.com/office/drawing/2014/main" id="{D7CACD53-B7B5-40FB-841F-7DF7D679A913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1pPr>
                <a:lvl2pPr marL="742950" indent="-28575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2pPr>
                <a:lvl3pPr marL="11430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3pPr>
                <a:lvl4pPr marL="16002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4pPr>
                <a:lvl5pPr marL="20574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de-DE" altLang="de-DE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059" name="Rectangle 7">
                <a:extLst>
                  <a:ext uri="{FF2B5EF4-FFF2-40B4-BE49-F238E27FC236}">
                    <a16:creationId xmlns:a16="http://schemas.microsoft.com/office/drawing/2014/main" id="{50DCEA44-F085-46C5-A51A-110E9F62DE55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1pPr>
                <a:lvl2pPr marL="742950" indent="-28575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2pPr>
                <a:lvl3pPr marL="11430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3pPr>
                <a:lvl4pPr marL="16002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4pPr>
                <a:lvl5pPr marL="20574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de-DE" altLang="de-DE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060" name="Rectangle 8">
                <a:extLst>
                  <a:ext uri="{FF2B5EF4-FFF2-40B4-BE49-F238E27FC236}">
                    <a16:creationId xmlns:a16="http://schemas.microsoft.com/office/drawing/2014/main" id="{67D23BB4-2F75-4CAD-BCDC-F3C628331860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1pPr>
                <a:lvl2pPr marL="742950" indent="-28575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2pPr>
                <a:lvl3pPr marL="11430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3pPr>
                <a:lvl4pPr marL="16002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4pPr>
                <a:lvl5pPr marL="20574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de-DE" altLang="de-DE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061" name="Rectangle 9">
                <a:extLst>
                  <a:ext uri="{FF2B5EF4-FFF2-40B4-BE49-F238E27FC236}">
                    <a16:creationId xmlns:a16="http://schemas.microsoft.com/office/drawing/2014/main" id="{03B6B353-3834-45E8-A9BA-EF7D2A36E01A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1pPr>
                <a:lvl2pPr marL="742950" indent="-28575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2pPr>
                <a:lvl3pPr marL="11430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3pPr>
                <a:lvl4pPr marL="16002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4pPr>
                <a:lvl5pPr marL="20574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de-DE" altLang="de-DE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062" name="Rectangle 10">
                <a:extLst>
                  <a:ext uri="{FF2B5EF4-FFF2-40B4-BE49-F238E27FC236}">
                    <a16:creationId xmlns:a16="http://schemas.microsoft.com/office/drawing/2014/main" id="{ABFBFD48-1E9E-4D39-B7D5-5D7BCAE04069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1pPr>
                <a:lvl2pPr marL="742950" indent="-28575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2pPr>
                <a:lvl3pPr marL="11430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3pPr>
                <a:lvl4pPr marL="16002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4pPr>
                <a:lvl5pPr marL="20574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de-DE" altLang="de-DE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063" name="Rectangle 11">
                <a:extLst>
                  <a:ext uri="{FF2B5EF4-FFF2-40B4-BE49-F238E27FC236}">
                    <a16:creationId xmlns:a16="http://schemas.microsoft.com/office/drawing/2014/main" id="{78FDD730-F6DC-470E-9424-D24AE3E8D019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1pPr>
                <a:lvl2pPr marL="742950" indent="-28575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2pPr>
                <a:lvl3pPr marL="11430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3pPr>
                <a:lvl4pPr marL="16002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4pPr>
                <a:lvl5pPr marL="20574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de-DE" altLang="de-DE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064" name="Rectangle 12">
                <a:extLst>
                  <a:ext uri="{FF2B5EF4-FFF2-40B4-BE49-F238E27FC236}">
                    <a16:creationId xmlns:a16="http://schemas.microsoft.com/office/drawing/2014/main" id="{6C933BA0-D663-4A79-9D54-3850CCE22AFE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1pPr>
                <a:lvl2pPr marL="742950" indent="-28575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2pPr>
                <a:lvl3pPr marL="11430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3pPr>
                <a:lvl4pPr marL="16002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4pPr>
                <a:lvl5pPr marL="20574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de-DE" altLang="de-DE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065" name="Rectangle 13">
                <a:extLst>
                  <a:ext uri="{FF2B5EF4-FFF2-40B4-BE49-F238E27FC236}">
                    <a16:creationId xmlns:a16="http://schemas.microsoft.com/office/drawing/2014/main" id="{2CAFC10E-A439-4E2C-B7A7-39EAE4ACAF1D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1pPr>
                <a:lvl2pPr marL="742950" indent="-28575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2pPr>
                <a:lvl3pPr marL="11430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3pPr>
                <a:lvl4pPr marL="16002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4pPr>
                <a:lvl5pPr marL="20574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de-DE" altLang="de-DE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066" name="Rectangle 14">
                <a:extLst>
                  <a:ext uri="{FF2B5EF4-FFF2-40B4-BE49-F238E27FC236}">
                    <a16:creationId xmlns:a16="http://schemas.microsoft.com/office/drawing/2014/main" id="{DEAC80EF-6A65-43BB-A798-C8CB4E173408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1pPr>
                <a:lvl2pPr marL="742950" indent="-28575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2pPr>
                <a:lvl3pPr marL="11430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3pPr>
                <a:lvl4pPr marL="16002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4pPr>
                <a:lvl5pPr marL="20574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de-DE" altLang="de-DE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067" name="Rectangle 15">
                <a:extLst>
                  <a:ext uri="{FF2B5EF4-FFF2-40B4-BE49-F238E27FC236}">
                    <a16:creationId xmlns:a16="http://schemas.microsoft.com/office/drawing/2014/main" id="{B34D5167-4337-47AF-8B63-0249FA0C68EE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1pPr>
                <a:lvl2pPr marL="742950" indent="-28575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2pPr>
                <a:lvl3pPr marL="11430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3pPr>
                <a:lvl4pPr marL="16002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4pPr>
                <a:lvl5pPr marL="20574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de-DE" altLang="de-DE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2051" name="Text Box 22">
            <a:extLst>
              <a:ext uri="{FF2B5EF4-FFF2-40B4-BE49-F238E27FC236}">
                <a16:creationId xmlns:a16="http://schemas.microsoft.com/office/drawing/2014/main" id="{C08656AA-5337-43EC-B0C3-86E6D48253FF}"/>
              </a:ext>
            </a:extLst>
          </p:cNvPr>
          <p:cNvSpPr txBox="1">
            <a:spLocks noChangeAspect="1" noChangeArrowheads="1"/>
          </p:cNvSpPr>
          <p:nvPr userDrawn="1"/>
        </p:nvSpPr>
        <p:spPr bwMode="auto">
          <a:xfrm>
            <a:off x="6521450" y="898525"/>
            <a:ext cx="2570163" cy="2746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de-DE" sz="1200" b="1">
                <a:solidFill>
                  <a:srgbClr val="C0C0C0"/>
                </a:solidFill>
                <a:latin typeface="Arial" pitchFamily="34" charset="0"/>
              </a:rPr>
              <a:t>  </a:t>
            </a:r>
            <a:r>
              <a:rPr lang="de-DE" altLang="de-DE" sz="1000" b="1">
                <a:solidFill>
                  <a:srgbClr val="C0C0C0"/>
                </a:solidFill>
                <a:latin typeface="Arial" pitchFamily="34" charset="0"/>
              </a:rPr>
              <a:t>       </a:t>
            </a:r>
            <a:endParaRPr lang="de-DE" altLang="de-DE" sz="1200" b="1" i="1">
              <a:solidFill>
                <a:srgbClr val="969696"/>
              </a:solidFill>
              <a:latin typeface="Times New Roman" pitchFamily="18" charset="0"/>
            </a:endParaRPr>
          </a:p>
        </p:txBody>
      </p:sp>
      <p:sp>
        <p:nvSpPr>
          <p:cNvPr id="205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4450"/>
            <a:ext cx="822960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12875"/>
            <a:ext cx="8229600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31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klassenkarte.de/kdm/index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971800" y="1828800"/>
            <a:ext cx="6019800" cy="2209800"/>
          </a:xfrm>
        </p:spPr>
        <p:txBody>
          <a:bodyPr/>
          <a:lstStyle/>
          <a:p>
            <a:pPr eaLnBrk="1" hangingPunct="1"/>
            <a:r>
              <a:rPr lang="de-DE" altLang="de-DE" sz="3800" dirty="0">
                <a:solidFill>
                  <a:srgbClr val="FFFFFF"/>
                </a:solidFill>
              </a:rPr>
              <a:t>Graphen</a:t>
            </a:r>
            <a:br>
              <a:rPr lang="de-DE" altLang="de-DE" sz="3800" dirty="0">
                <a:solidFill>
                  <a:srgbClr val="FFFFFF"/>
                </a:solidFill>
              </a:rPr>
            </a:br>
            <a:r>
              <a:rPr lang="de-DE" altLang="de-DE" sz="2600" dirty="0">
                <a:solidFill>
                  <a:srgbClr val="FFFFFF"/>
                </a:solidFill>
              </a:rPr>
              <a:t>Implementierung</a:t>
            </a:r>
            <a:endParaRPr lang="de-DE" altLang="de-DE" sz="2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971800" y="1828800"/>
            <a:ext cx="6019800" cy="2209800"/>
          </a:xfrm>
        </p:spPr>
        <p:txBody>
          <a:bodyPr/>
          <a:lstStyle/>
          <a:p>
            <a:pPr eaLnBrk="1" hangingPunct="1"/>
            <a:r>
              <a:rPr lang="de-DE" altLang="de-DE" sz="3800">
                <a:solidFill>
                  <a:srgbClr val="FFFFFF"/>
                </a:solidFill>
              </a:rPr>
              <a:t>Graphen</a:t>
            </a:r>
            <a:br>
              <a:rPr lang="de-DE" altLang="de-DE" sz="3800">
                <a:solidFill>
                  <a:srgbClr val="FFFFFF"/>
                </a:solidFill>
              </a:rPr>
            </a:br>
            <a:r>
              <a:rPr lang="de-DE" altLang="de-DE" sz="2600">
                <a:solidFill>
                  <a:srgbClr val="FFFFFF"/>
                </a:solidFill>
              </a:rPr>
              <a:t>Implementierung mit ArrayList</a:t>
            </a:r>
            <a:endParaRPr lang="de-DE" altLang="de-DE" sz="22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809625" y="-63500"/>
            <a:ext cx="7874000" cy="1112838"/>
          </a:xfrm>
        </p:spPr>
        <p:txBody>
          <a:bodyPr/>
          <a:lstStyle/>
          <a:p>
            <a:pPr eaLnBrk="1" hangingPunct="1"/>
            <a:r>
              <a:rPr lang="de-DE" altLang="de-DE" sz="3000" dirty="0"/>
              <a:t>Implementierung mit ArrayList</a:t>
            </a:r>
          </a:p>
        </p:txBody>
      </p:sp>
      <p:sp>
        <p:nvSpPr>
          <p:cNvPr id="29698" name="Rectangle 3">
            <a:extLst>
              <a:ext uri="{FF2B5EF4-FFF2-40B4-BE49-F238E27FC236}">
                <a16:creationId xmlns:a16="http://schemas.microsoft.com/office/drawing/2014/main" id="{5B88801F-8E38-486D-ADA6-D0DD305355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1813" y="4110038"/>
            <a:ext cx="8429625" cy="230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42900" indent="-342900"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857250" indent="-4572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marL="203200" indent="-317500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de-DE" altLang="de-DE" sz="2000" dirty="0" err="1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knotenListe</a:t>
            </a:r>
            <a:r>
              <a:rPr lang="de-DE" altLang="de-DE" sz="2000" dirty="0">
                <a:solidFill>
                  <a:srgbClr val="2D2D8A"/>
                </a:solidFill>
                <a:cs typeface="Arial" panose="020B0604020202020204" pitchFamily="34" charset="0"/>
              </a:rPr>
              <a:t>: 		</a:t>
            </a:r>
            <a:r>
              <a:rPr lang="de-DE" altLang="de-DE" sz="2000" dirty="0">
                <a:cs typeface="Arial" panose="020B0604020202020204" pitchFamily="34" charset="0"/>
              </a:rPr>
              <a:t>speichert die Referenzen auf alle Knoten</a:t>
            </a:r>
          </a:p>
          <a:p>
            <a:pPr marL="203200" indent="-317500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de-DE" altLang="de-DE" sz="2000" dirty="0" err="1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adjazenzMatrix</a:t>
            </a:r>
            <a:r>
              <a:rPr lang="de-DE" altLang="de-DE" sz="2000" dirty="0">
                <a:solidFill>
                  <a:srgbClr val="2D2D8A"/>
                </a:solidFill>
                <a:cs typeface="Arial" panose="020B0604020202020204" pitchFamily="34" charset="0"/>
              </a:rPr>
              <a:t>: 	</a:t>
            </a:r>
            <a:r>
              <a:rPr lang="de-DE" altLang="de-DE" sz="2000" dirty="0">
                <a:cs typeface="Arial" panose="020B0604020202020204" pitchFamily="34" charset="0"/>
              </a:rPr>
              <a:t>speichert alle Kanten und deren Gewicht</a:t>
            </a:r>
          </a:p>
          <a:p>
            <a:pPr marL="203200" indent="-317500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de-DE" altLang="de-DE" sz="2000" dirty="0" err="1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maxAnzahlKnoten</a:t>
            </a:r>
            <a:r>
              <a:rPr lang="de-DE" altLang="de-DE" sz="2000" dirty="0">
                <a:cs typeface="Arial" panose="020B0604020202020204" pitchFamily="34" charset="0"/>
              </a:rPr>
              <a:t>: 	speichert die maximale Knotenzahl für die Matrix</a:t>
            </a:r>
          </a:p>
          <a:p>
            <a:pPr marL="317500" indent="-317500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de-DE" altLang="de-DE" sz="2000" dirty="0" err="1">
                <a:solidFill>
                  <a:srgbClr val="92D050"/>
                </a:solidFill>
                <a:cs typeface="Arial" panose="020B0604020202020204" pitchFamily="34" charset="0"/>
              </a:rPr>
              <a:t>knotenGeben</a:t>
            </a:r>
            <a:r>
              <a:rPr lang="de-DE" altLang="de-DE" sz="2000" dirty="0">
                <a:solidFill>
                  <a:srgbClr val="92D050"/>
                </a:solidFill>
                <a:cs typeface="Arial" panose="020B0604020202020204" pitchFamily="34" charset="0"/>
              </a:rPr>
              <a:t>(String </a:t>
            </a:r>
            <a:r>
              <a:rPr lang="de-DE" altLang="de-DE" sz="2000" dirty="0" err="1">
                <a:solidFill>
                  <a:srgbClr val="92D050"/>
                </a:solidFill>
                <a:cs typeface="Arial" panose="020B0604020202020204" pitchFamily="34" charset="0"/>
              </a:rPr>
              <a:t>suchSchluessel</a:t>
            </a:r>
            <a:r>
              <a:rPr lang="de-DE" altLang="de-DE" sz="2000" dirty="0">
                <a:solidFill>
                  <a:srgbClr val="92D050"/>
                </a:solidFill>
                <a:cs typeface="Arial" panose="020B0604020202020204" pitchFamily="34" charset="0"/>
              </a:rPr>
              <a:t>)</a:t>
            </a:r>
            <a:br>
              <a:rPr lang="de-DE" altLang="de-DE" sz="2000" dirty="0">
                <a:solidFill>
                  <a:srgbClr val="92D050"/>
                </a:solidFill>
                <a:cs typeface="Arial" panose="020B0604020202020204" pitchFamily="34" charset="0"/>
              </a:rPr>
            </a:br>
            <a:r>
              <a:rPr lang="de-DE" altLang="de-DE" sz="2000" dirty="0">
                <a:solidFill>
                  <a:srgbClr val="92D050"/>
                </a:solidFill>
                <a:cs typeface="Arial" panose="020B0604020202020204" pitchFamily="34" charset="0"/>
              </a:rPr>
              <a:t>liefert das Knotenobjekt zu einem bestimmten Schlüssel</a:t>
            </a:r>
          </a:p>
          <a:p>
            <a:pPr marL="203200" indent="-317500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endParaRPr lang="de-DE" altLang="de-DE" sz="2000" dirty="0">
              <a:solidFill>
                <a:srgbClr val="92D050"/>
              </a:solidFill>
              <a:cs typeface="Arial" panose="020B0604020202020204" pitchFamily="34" charset="0"/>
            </a:endParaRPr>
          </a:p>
          <a:p>
            <a:pPr marL="203200" indent="-317500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endParaRPr lang="de-DE" altLang="de-DE" sz="2000" dirty="0">
              <a:cs typeface="Arial" panose="020B0604020202020204" pitchFamily="34" charset="0"/>
            </a:endParaRPr>
          </a:p>
        </p:txBody>
      </p:sp>
      <p:sp>
        <p:nvSpPr>
          <p:cNvPr id="40964" name="AutoShape 8"/>
          <p:cNvSpPr>
            <a:spLocks noChangeAspect="1" noChangeArrowheads="1" noTextEdit="1"/>
          </p:cNvSpPr>
          <p:nvPr/>
        </p:nvSpPr>
        <p:spPr bwMode="auto">
          <a:xfrm>
            <a:off x="900113" y="1636713"/>
            <a:ext cx="3503612" cy="229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65" name="Rectangle 10"/>
          <p:cNvSpPr>
            <a:spLocks noChangeArrowheads="1"/>
          </p:cNvSpPr>
          <p:nvPr/>
        </p:nvSpPr>
        <p:spPr bwMode="auto">
          <a:xfrm>
            <a:off x="1154113" y="1890713"/>
            <a:ext cx="3113087" cy="2043112"/>
          </a:xfrm>
          <a:prstGeom prst="rect">
            <a:avLst/>
          </a:prstGeom>
          <a:solidFill>
            <a:srgbClr val="CCFFCC"/>
          </a:solidFill>
          <a:ln w="12700">
            <a:solidFill>
              <a:srgbClr val="800000"/>
            </a:solidFill>
            <a:miter lim="800000"/>
            <a:headEnd/>
            <a:tailEnd/>
          </a:ln>
        </p:spPr>
        <p:txBody>
          <a:bodyPr/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de-DE" altLang="de-DE" sz="200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40966" name="Rectangle 11"/>
          <p:cNvSpPr>
            <a:spLocks noChangeArrowheads="1"/>
          </p:cNvSpPr>
          <p:nvPr/>
        </p:nvSpPr>
        <p:spPr bwMode="auto">
          <a:xfrm>
            <a:off x="2071688" y="1941513"/>
            <a:ext cx="1262062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 b="1">
                <a:latin typeface="Tahoma" panose="020B0604030504040204" pitchFamily="34" charset="0"/>
              </a:rPr>
              <a:t>GraphArrayList</a:t>
            </a:r>
            <a:endParaRPr lang="de-DE" altLang="de-DE" sz="200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40967" name="Rectangle 12"/>
          <p:cNvSpPr>
            <a:spLocks noChangeArrowheads="1"/>
          </p:cNvSpPr>
          <p:nvPr/>
        </p:nvSpPr>
        <p:spPr bwMode="auto">
          <a:xfrm>
            <a:off x="1243013" y="2886075"/>
            <a:ext cx="1217612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>
                <a:latin typeface="Tahoma" panose="020B0604030504040204" pitchFamily="34" charset="0"/>
              </a:rPr>
              <a:t>int knotenAnzahl</a:t>
            </a:r>
            <a:endParaRPr lang="de-DE" altLang="de-DE" sz="200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40968" name="Rectangle 13"/>
          <p:cNvSpPr>
            <a:spLocks noChangeArrowheads="1"/>
          </p:cNvSpPr>
          <p:nvPr/>
        </p:nvSpPr>
        <p:spPr bwMode="auto">
          <a:xfrm>
            <a:off x="1258888" y="2260600"/>
            <a:ext cx="26638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 b="1">
                <a:latin typeface="Tahoma" panose="020B0604030504040204" pitchFamily="34" charset="0"/>
              </a:rPr>
              <a:t>ArrayList&lt;Knoten&gt; knotenListe</a:t>
            </a:r>
            <a:endParaRPr lang="de-DE" altLang="de-DE" sz="2000" b="1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40969" name="Rectangle 14"/>
          <p:cNvSpPr>
            <a:spLocks noChangeArrowheads="1"/>
          </p:cNvSpPr>
          <p:nvPr/>
        </p:nvSpPr>
        <p:spPr bwMode="auto">
          <a:xfrm>
            <a:off x="1258888" y="2463800"/>
            <a:ext cx="19113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 b="1">
                <a:latin typeface="Tahoma" panose="020B0604030504040204" pitchFamily="34" charset="0"/>
              </a:rPr>
              <a:t>int [][] adjazenzMatrix</a:t>
            </a:r>
            <a:endParaRPr lang="de-DE" altLang="de-DE" sz="2000" b="1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40970" name="Line 15"/>
          <p:cNvSpPr>
            <a:spLocks noChangeShapeType="1"/>
          </p:cNvSpPr>
          <p:nvPr/>
        </p:nvSpPr>
        <p:spPr bwMode="auto">
          <a:xfrm>
            <a:off x="1154113" y="2208213"/>
            <a:ext cx="3113087" cy="0"/>
          </a:xfrm>
          <a:prstGeom prst="line">
            <a:avLst/>
          </a:prstGeom>
          <a:noFill/>
          <a:ln w="127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71" name="Rectangle 16"/>
          <p:cNvSpPr>
            <a:spLocks noChangeArrowheads="1"/>
          </p:cNvSpPr>
          <p:nvPr/>
        </p:nvSpPr>
        <p:spPr bwMode="auto">
          <a:xfrm>
            <a:off x="1258888" y="3182938"/>
            <a:ext cx="1931987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>
                <a:latin typeface="Tahoma" panose="020B0604030504040204" pitchFamily="34" charset="0"/>
              </a:rPr>
              <a:t>Graph(int maxKnotenZahl)</a:t>
            </a:r>
            <a:endParaRPr lang="de-DE" altLang="de-DE" sz="200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40972" name="Rectangle 18"/>
          <p:cNvSpPr>
            <a:spLocks noChangeArrowheads="1"/>
          </p:cNvSpPr>
          <p:nvPr/>
        </p:nvSpPr>
        <p:spPr bwMode="auto">
          <a:xfrm>
            <a:off x="1195388" y="3589338"/>
            <a:ext cx="311467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>
                <a:latin typeface="Tahoma" panose="020B0604030504040204" pitchFamily="34" charset="0"/>
              </a:rPr>
              <a:t>void kanteHinzufuegen (String, String, int)</a:t>
            </a:r>
            <a:endParaRPr lang="de-DE" altLang="de-DE" sz="200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40973" name="Line 19"/>
          <p:cNvSpPr>
            <a:spLocks noChangeShapeType="1"/>
          </p:cNvSpPr>
          <p:nvPr/>
        </p:nvSpPr>
        <p:spPr bwMode="auto">
          <a:xfrm flipV="1">
            <a:off x="1154113" y="3124200"/>
            <a:ext cx="3113087" cy="7938"/>
          </a:xfrm>
          <a:prstGeom prst="line">
            <a:avLst/>
          </a:prstGeom>
          <a:noFill/>
          <a:ln w="127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pic>
        <p:nvPicPr>
          <p:cNvPr id="40975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938" y="2524125"/>
            <a:ext cx="1019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77" name="Rectangle 4"/>
          <p:cNvSpPr>
            <a:spLocks noChangeArrowheads="1"/>
          </p:cNvSpPr>
          <p:nvPr/>
        </p:nvSpPr>
        <p:spPr bwMode="auto">
          <a:xfrm>
            <a:off x="827088" y="1268413"/>
            <a:ext cx="787400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de-DE" altLang="de-DE" b="1">
                <a:solidFill>
                  <a:srgbClr val="CC6633"/>
                </a:solidFill>
              </a:rPr>
              <a:t>Klassendiagramm</a:t>
            </a:r>
          </a:p>
        </p:txBody>
      </p:sp>
      <p:sp>
        <p:nvSpPr>
          <p:cNvPr id="40978" name="Rectangle 17"/>
          <p:cNvSpPr>
            <a:spLocks noChangeArrowheads="1"/>
          </p:cNvSpPr>
          <p:nvPr/>
        </p:nvSpPr>
        <p:spPr bwMode="auto">
          <a:xfrm>
            <a:off x="1236663" y="3378200"/>
            <a:ext cx="2332037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>
                <a:latin typeface="Tahoma" panose="020B0604030504040204" pitchFamily="34" charset="0"/>
              </a:rPr>
              <a:t>void knotenHinzufuegen(String)</a:t>
            </a:r>
            <a:endParaRPr lang="de-DE" altLang="de-DE" sz="200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40979" name="Rectangle 12"/>
          <p:cNvSpPr>
            <a:spLocks noChangeArrowheads="1"/>
          </p:cNvSpPr>
          <p:nvPr/>
        </p:nvSpPr>
        <p:spPr bwMode="auto">
          <a:xfrm>
            <a:off x="1243013" y="2678113"/>
            <a:ext cx="18002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 b="1">
                <a:latin typeface="Tahoma" panose="020B0604030504040204" pitchFamily="34" charset="0"/>
              </a:rPr>
              <a:t>int maxAnzahlKnoten</a:t>
            </a:r>
            <a:endParaRPr lang="de-DE" altLang="de-DE" sz="2000" b="1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5" name="Gruppieren 4"/>
          <p:cNvGrpSpPr/>
          <p:nvPr/>
        </p:nvGrpSpPr>
        <p:grpSpPr>
          <a:xfrm>
            <a:off x="4033838" y="1704975"/>
            <a:ext cx="4138612" cy="2093913"/>
            <a:chOff x="4033838" y="1704975"/>
            <a:chExt cx="4138612" cy="2093913"/>
          </a:xfrm>
        </p:grpSpPr>
        <p:grpSp>
          <p:nvGrpSpPr>
            <p:cNvPr id="3" name="Gruppieren 2"/>
            <p:cNvGrpSpPr/>
            <p:nvPr/>
          </p:nvGrpSpPr>
          <p:grpSpPr>
            <a:xfrm>
              <a:off x="4033838" y="1704975"/>
              <a:ext cx="4138612" cy="2093913"/>
              <a:chOff x="4033838" y="1704975"/>
              <a:chExt cx="4138612" cy="2093913"/>
            </a:xfrm>
          </p:grpSpPr>
          <p:grpSp>
            <p:nvGrpSpPr>
              <p:cNvPr id="2" name="Gruppieren 1"/>
              <p:cNvGrpSpPr/>
              <p:nvPr/>
            </p:nvGrpSpPr>
            <p:grpSpPr>
              <a:xfrm>
                <a:off x="4033838" y="1704975"/>
                <a:ext cx="4138612" cy="2093913"/>
                <a:chOff x="4033838" y="1704975"/>
                <a:chExt cx="4138612" cy="2093913"/>
              </a:xfrm>
            </p:grpSpPr>
            <p:pic>
              <p:nvPicPr>
                <p:cNvPr id="40974" name="Picture 7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033838" y="1704975"/>
                  <a:ext cx="4138612" cy="20939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9" name="Rechteck 18"/>
                <p:cNvSpPr/>
                <p:nvPr/>
              </p:nvSpPr>
              <p:spPr bwMode="auto">
                <a:xfrm>
                  <a:off x="5538630" y="2454807"/>
                  <a:ext cx="287859" cy="225375"/>
                </a:xfrm>
                <a:prstGeom prst="rect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DE" sz="2000" b="0" i="0" u="none" strike="noStrike" cap="none" normalizeH="0" baseline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Comic Sans MS" pitchFamily="66" charset="0"/>
                  </a:endParaRPr>
                </a:p>
              </p:txBody>
            </p:sp>
          </p:grpSp>
          <p:sp>
            <p:nvSpPr>
              <p:cNvPr id="21" name="Rechteck 20"/>
              <p:cNvSpPr/>
              <p:nvPr/>
            </p:nvSpPr>
            <p:spPr bwMode="auto">
              <a:xfrm>
                <a:off x="5503280" y="2754566"/>
                <a:ext cx="449064" cy="139192"/>
              </a:xfrm>
              <a:prstGeom prst="rect">
                <a:avLst/>
              </a:prstGeom>
              <a:solidFill>
                <a:schemeClr val="bg1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0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22" name="Textfeld 21"/>
              <p:cNvSpPr txBox="1"/>
              <p:nvPr/>
            </p:nvSpPr>
            <p:spPr>
              <a:xfrm>
                <a:off x="5513123" y="2425799"/>
                <a:ext cx="432048" cy="30777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de-DE" sz="1400" dirty="0">
                    <a:solidFill>
                      <a:schemeClr val="tx1"/>
                    </a:solidFill>
                    <a:latin typeface="+mn-lt"/>
                  </a:rPr>
                  <a:t>n</a:t>
                </a:r>
                <a:endParaRPr lang="de-DE" dirty="0">
                  <a:solidFill>
                    <a:schemeClr val="tx1"/>
                  </a:solidFill>
                  <a:latin typeface="+mn-lt"/>
                </a:endParaRPr>
              </a:p>
            </p:txBody>
          </p:sp>
          <p:sp>
            <p:nvSpPr>
              <p:cNvPr id="23" name="Textfeld 22"/>
              <p:cNvSpPr txBox="1"/>
              <p:nvPr/>
            </p:nvSpPr>
            <p:spPr>
              <a:xfrm>
                <a:off x="4698430" y="2407239"/>
                <a:ext cx="832471" cy="30777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de-DE" sz="1400" dirty="0">
                    <a:solidFill>
                      <a:schemeClr val="tx1"/>
                    </a:solidFill>
                    <a:latin typeface="+mn-lt"/>
                  </a:rPr>
                  <a:t>enthält&gt;</a:t>
                </a:r>
                <a:endParaRPr lang="de-DE" dirty="0">
                  <a:solidFill>
                    <a:schemeClr val="tx1"/>
                  </a:solidFill>
                  <a:latin typeface="+mn-lt"/>
                </a:endParaRPr>
              </a:p>
            </p:txBody>
          </p:sp>
        </p:grpSp>
        <p:pic>
          <p:nvPicPr>
            <p:cNvPr id="25" name="Picture 1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23752" y="2530028"/>
              <a:ext cx="1019175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809625" y="-63500"/>
            <a:ext cx="7874000" cy="1112838"/>
          </a:xfrm>
        </p:spPr>
        <p:txBody>
          <a:bodyPr/>
          <a:lstStyle/>
          <a:p>
            <a:pPr eaLnBrk="1" hangingPunct="1"/>
            <a:r>
              <a:rPr lang="de-DE" altLang="de-DE" dirty="0"/>
              <a:t>Implementierung mit ArrayList</a:t>
            </a:r>
          </a:p>
        </p:txBody>
      </p:sp>
      <p:sp>
        <p:nvSpPr>
          <p:cNvPr id="29698" name="Rectangle 3">
            <a:extLst>
              <a:ext uri="{FF2B5EF4-FFF2-40B4-BE49-F238E27FC236}">
                <a16:creationId xmlns:a16="http://schemas.microsoft.com/office/drawing/2014/main" id="{07207DCD-52EE-4334-9C02-46466C3A14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2982913"/>
            <a:ext cx="7931150" cy="140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42900" indent="-342900"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857250" indent="-4572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marL="400050" lvl="1" indent="0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None/>
              <a:defRPr/>
            </a:pPr>
            <a:r>
              <a:rPr lang="de-DE" altLang="de-DE" sz="1900" dirty="0" err="1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knotenGeben</a:t>
            </a:r>
            <a:r>
              <a:rPr lang="de-DE" altLang="de-DE" sz="19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(String </a:t>
            </a:r>
            <a:r>
              <a:rPr lang="de-DE" altLang="de-DE" sz="1900" dirty="0" err="1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suchSchluessel</a:t>
            </a:r>
            <a:r>
              <a:rPr lang="de-DE" altLang="de-DE" sz="19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)</a:t>
            </a:r>
          </a:p>
          <a:p>
            <a:pPr marL="400050" lvl="1" indent="0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None/>
              <a:defRPr/>
            </a:pPr>
            <a:r>
              <a:rPr lang="de-DE" altLang="de-DE" sz="1900" dirty="0">
                <a:cs typeface="Arial" panose="020B0604020202020204" pitchFamily="34" charset="0"/>
              </a:rPr>
              <a:t>liefert zum </a:t>
            </a:r>
            <a:r>
              <a:rPr lang="de-DE" altLang="de-DE" sz="1900" b="1" dirty="0">
                <a:solidFill>
                  <a:schemeClr val="tx1"/>
                </a:solidFill>
                <a:cs typeface="Arial" panose="020B0604020202020204" pitchFamily="34" charset="0"/>
              </a:rPr>
              <a:t>Schlüssel</a:t>
            </a:r>
            <a:r>
              <a:rPr lang="de-DE" altLang="de-DE" sz="1900" dirty="0">
                <a:cs typeface="Arial" panose="020B0604020202020204" pitchFamily="34" charset="0"/>
              </a:rPr>
              <a:t> eines </a:t>
            </a:r>
            <a:r>
              <a:rPr lang="de-DE" altLang="de-DE" sz="1900" dirty="0">
                <a:solidFill>
                  <a:schemeClr val="tx1"/>
                </a:solidFill>
                <a:cs typeface="Arial" panose="020B0604020202020204" pitchFamily="34" charset="0"/>
              </a:rPr>
              <a:t>Knotens </a:t>
            </a:r>
            <a:r>
              <a:rPr lang="de-DE" altLang="de-DE" sz="1900" dirty="0">
                <a:cs typeface="Arial" panose="020B0604020202020204" pitchFamily="34" charset="0"/>
              </a:rPr>
              <a:t>das </a:t>
            </a:r>
            <a:r>
              <a:rPr lang="de-DE" altLang="de-DE" sz="1900" b="1" dirty="0">
                <a:solidFill>
                  <a:srgbClr val="7030A0"/>
                </a:solidFill>
                <a:cs typeface="Arial" panose="020B0604020202020204" pitchFamily="34" charset="0"/>
              </a:rPr>
              <a:t>Knotenobjekt</a:t>
            </a:r>
            <a:r>
              <a:rPr lang="de-DE" altLang="de-DE" sz="1900" dirty="0">
                <a:cs typeface="Arial" panose="020B0604020202020204" pitchFamily="34" charset="0"/>
              </a:rPr>
              <a:t>. </a:t>
            </a:r>
          </a:p>
          <a:p>
            <a:pPr marL="400050" lvl="1" indent="0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None/>
              <a:defRPr/>
            </a:pPr>
            <a:r>
              <a:rPr lang="de-DE" altLang="de-DE" sz="1900" dirty="0">
                <a:cs typeface="Arial" panose="020B0604020202020204" pitchFamily="34" charset="0"/>
              </a:rPr>
              <a:t>Bsp.: </a:t>
            </a:r>
            <a:r>
              <a:rPr lang="de-DE" altLang="de-DE" sz="1900" dirty="0" err="1">
                <a:solidFill>
                  <a:schemeClr val="tx2"/>
                </a:solidFill>
                <a:cs typeface="Arial" panose="020B0604020202020204" pitchFamily="34" charset="0"/>
              </a:rPr>
              <a:t>knotenGeben</a:t>
            </a:r>
            <a:r>
              <a:rPr lang="de-DE" altLang="de-DE" sz="1900" dirty="0">
                <a:solidFill>
                  <a:schemeClr val="tx2"/>
                </a:solidFill>
                <a:cs typeface="Arial" panose="020B0604020202020204" pitchFamily="34" charset="0"/>
              </a:rPr>
              <a:t>(“D“) </a:t>
            </a:r>
            <a:r>
              <a:rPr lang="de-DE" altLang="de-DE" sz="1900" dirty="0">
                <a:solidFill>
                  <a:schemeClr val="tx2"/>
                </a:solidFill>
                <a:cs typeface="Arial" panose="020B0604020202020204" pitchFamily="34" charset="0"/>
                <a:sym typeface="Symbol" panose="05050102010706020507" pitchFamily="18" charset="2"/>
              </a:rPr>
              <a:t> </a:t>
            </a:r>
            <a:endParaRPr lang="de-DE" altLang="de-DE" sz="1900" dirty="0">
              <a:cs typeface="Arial" panose="020B0604020202020204" pitchFamily="34" charset="0"/>
            </a:endParaRPr>
          </a:p>
        </p:txBody>
      </p:sp>
      <p:sp>
        <p:nvSpPr>
          <p:cNvPr id="43012" name="AutoShape 8"/>
          <p:cNvSpPr>
            <a:spLocks noChangeAspect="1" noChangeArrowheads="1" noTextEdit="1"/>
          </p:cNvSpPr>
          <p:nvPr/>
        </p:nvSpPr>
        <p:spPr bwMode="auto">
          <a:xfrm>
            <a:off x="900113" y="1708150"/>
            <a:ext cx="3503612" cy="229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3013" name="Rectangle 3"/>
          <p:cNvSpPr>
            <a:spLocks noChangeArrowheads="1"/>
          </p:cNvSpPr>
          <p:nvPr/>
        </p:nvSpPr>
        <p:spPr bwMode="auto">
          <a:xfrm>
            <a:off x="730250" y="1196975"/>
            <a:ext cx="787400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de-DE" altLang="de-DE" b="1" dirty="0">
                <a:solidFill>
                  <a:srgbClr val="CC6633"/>
                </a:solidFill>
              </a:rPr>
              <a:t>Hilfsmethode: </a:t>
            </a:r>
            <a:r>
              <a:rPr lang="de-DE" altLang="de-DE" b="1" i="1" dirty="0" err="1">
                <a:solidFill>
                  <a:srgbClr val="CC6633"/>
                </a:solidFill>
              </a:rPr>
              <a:t>knotenGeben</a:t>
            </a:r>
            <a:r>
              <a:rPr lang="de-DE" altLang="de-DE" b="1" i="1" dirty="0">
                <a:solidFill>
                  <a:srgbClr val="CC6633"/>
                </a:solidFill>
              </a:rPr>
              <a:t>(String </a:t>
            </a:r>
            <a:r>
              <a:rPr lang="de-DE" altLang="de-DE" b="1" i="1" dirty="0" err="1">
                <a:solidFill>
                  <a:srgbClr val="CC6633"/>
                </a:solidFill>
              </a:rPr>
              <a:t>suchSchluessel</a:t>
            </a:r>
            <a:r>
              <a:rPr lang="de-DE" altLang="de-DE" b="1" i="1" dirty="0">
                <a:solidFill>
                  <a:srgbClr val="CC6633"/>
                </a:solidFill>
              </a:rPr>
              <a:t>)</a:t>
            </a:r>
          </a:p>
        </p:txBody>
      </p:sp>
      <p:sp>
        <p:nvSpPr>
          <p:cNvPr id="43014" name="Textfeld 3"/>
          <p:cNvSpPr txBox="1">
            <a:spLocks noChangeArrowheads="1"/>
          </p:cNvSpPr>
          <p:nvPr/>
        </p:nvSpPr>
        <p:spPr bwMode="auto">
          <a:xfrm>
            <a:off x="900113" y="1847850"/>
            <a:ext cx="32591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de-DE" altLang="de-DE" sz="1700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Knoten knotenListe</a:t>
            </a:r>
          </a:p>
        </p:txBody>
      </p:sp>
      <p:sp>
        <p:nvSpPr>
          <p:cNvPr id="37" name="Abgerundetes Rechteck 36">
            <a:extLst>
              <a:ext uri="{FF2B5EF4-FFF2-40B4-BE49-F238E27FC236}">
                <a16:creationId xmlns:a16="http://schemas.microsoft.com/office/drawing/2014/main" id="{38B9C2CB-56E4-49EE-843C-2A2FF60EBA4A}"/>
              </a:ext>
            </a:extLst>
          </p:cNvPr>
          <p:cNvSpPr/>
          <p:nvPr/>
        </p:nvSpPr>
        <p:spPr bwMode="auto">
          <a:xfrm>
            <a:off x="950913" y="2295525"/>
            <a:ext cx="504825" cy="442913"/>
          </a:xfrm>
          <a:prstGeom prst="roundRect">
            <a:avLst/>
          </a:prstGeom>
          <a:solidFill>
            <a:srgbClr val="7030A0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de-DE" dirty="0">
                <a:latin typeface="+mn-lt"/>
              </a:rPr>
              <a:t>A</a:t>
            </a:r>
          </a:p>
        </p:txBody>
      </p:sp>
      <p:sp>
        <p:nvSpPr>
          <p:cNvPr id="38" name="Abgerundetes Rechteck 37">
            <a:extLst>
              <a:ext uri="{FF2B5EF4-FFF2-40B4-BE49-F238E27FC236}">
                <a16:creationId xmlns:a16="http://schemas.microsoft.com/office/drawing/2014/main" id="{3803BFBA-3CF9-41D3-82D3-E64B1BE79A84}"/>
              </a:ext>
            </a:extLst>
          </p:cNvPr>
          <p:cNvSpPr/>
          <p:nvPr/>
        </p:nvSpPr>
        <p:spPr bwMode="auto">
          <a:xfrm>
            <a:off x="1708150" y="2295525"/>
            <a:ext cx="503238" cy="442913"/>
          </a:xfrm>
          <a:prstGeom prst="roundRect">
            <a:avLst/>
          </a:prstGeom>
          <a:solidFill>
            <a:srgbClr val="7030A0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de-DE" dirty="0">
                <a:latin typeface="+mn-lt"/>
              </a:rPr>
              <a:t>B</a:t>
            </a:r>
          </a:p>
        </p:txBody>
      </p:sp>
      <p:sp>
        <p:nvSpPr>
          <p:cNvPr id="39" name="Abgerundetes Rechteck 38">
            <a:extLst>
              <a:ext uri="{FF2B5EF4-FFF2-40B4-BE49-F238E27FC236}">
                <a16:creationId xmlns:a16="http://schemas.microsoft.com/office/drawing/2014/main" id="{5924A84D-E8A6-489E-99C4-659DFAD929B0}"/>
              </a:ext>
            </a:extLst>
          </p:cNvPr>
          <p:cNvSpPr/>
          <p:nvPr/>
        </p:nvSpPr>
        <p:spPr bwMode="auto">
          <a:xfrm>
            <a:off x="2439988" y="2295525"/>
            <a:ext cx="504825" cy="442913"/>
          </a:xfrm>
          <a:prstGeom prst="roundRect">
            <a:avLst/>
          </a:prstGeom>
          <a:solidFill>
            <a:srgbClr val="7030A0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de-DE" dirty="0">
                <a:latin typeface="+mn-lt"/>
              </a:rPr>
              <a:t>C</a:t>
            </a:r>
          </a:p>
        </p:txBody>
      </p:sp>
      <p:sp>
        <p:nvSpPr>
          <p:cNvPr id="40" name="Abgerundetes Rechteck 39">
            <a:extLst>
              <a:ext uri="{FF2B5EF4-FFF2-40B4-BE49-F238E27FC236}">
                <a16:creationId xmlns:a16="http://schemas.microsoft.com/office/drawing/2014/main" id="{D40598E9-DDBB-4837-BFC9-1FEBFE3AA46B}"/>
              </a:ext>
            </a:extLst>
          </p:cNvPr>
          <p:cNvSpPr/>
          <p:nvPr/>
        </p:nvSpPr>
        <p:spPr bwMode="auto">
          <a:xfrm>
            <a:off x="3197225" y="2295525"/>
            <a:ext cx="503238" cy="442913"/>
          </a:xfrm>
          <a:prstGeom prst="roundRect">
            <a:avLst/>
          </a:prstGeom>
          <a:solidFill>
            <a:srgbClr val="7030A0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de-DE" dirty="0">
                <a:latin typeface="+mn-lt"/>
              </a:rPr>
              <a:t>D</a:t>
            </a:r>
          </a:p>
        </p:txBody>
      </p:sp>
      <p:sp>
        <p:nvSpPr>
          <p:cNvPr id="41" name="Abgerundetes Rechteck 40">
            <a:extLst>
              <a:ext uri="{FF2B5EF4-FFF2-40B4-BE49-F238E27FC236}">
                <a16:creationId xmlns:a16="http://schemas.microsoft.com/office/drawing/2014/main" id="{CFB9424B-C131-4712-AABA-DC4369CB154D}"/>
              </a:ext>
            </a:extLst>
          </p:cNvPr>
          <p:cNvSpPr/>
          <p:nvPr/>
        </p:nvSpPr>
        <p:spPr bwMode="auto">
          <a:xfrm>
            <a:off x="3946525" y="2295525"/>
            <a:ext cx="503238" cy="442913"/>
          </a:xfrm>
          <a:prstGeom prst="roundRect">
            <a:avLst/>
          </a:prstGeom>
          <a:solidFill>
            <a:srgbClr val="7030A0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de-DE" dirty="0">
                <a:latin typeface="+mn-lt"/>
              </a:rPr>
              <a:t>E</a:t>
            </a:r>
          </a:p>
        </p:txBody>
      </p:sp>
      <p:sp>
        <p:nvSpPr>
          <p:cNvPr id="18" name="Abgerundetes Rechteck 17">
            <a:extLst>
              <a:ext uri="{FF2B5EF4-FFF2-40B4-BE49-F238E27FC236}">
                <a16:creationId xmlns:a16="http://schemas.microsoft.com/office/drawing/2014/main" id="{439E3453-468D-4C98-9A20-9772A2389C8F}"/>
              </a:ext>
            </a:extLst>
          </p:cNvPr>
          <p:cNvSpPr/>
          <p:nvPr/>
        </p:nvSpPr>
        <p:spPr bwMode="auto">
          <a:xfrm>
            <a:off x="3808413" y="3702050"/>
            <a:ext cx="481012" cy="442913"/>
          </a:xfrm>
          <a:prstGeom prst="roundRect">
            <a:avLst/>
          </a:prstGeom>
          <a:solidFill>
            <a:srgbClr val="7030A0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de-DE" dirty="0">
                <a:latin typeface="+mn-lt"/>
              </a:rPr>
              <a:t>D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CF56D4ED-C722-4912-A212-4969D2E6B109}"/>
              </a:ext>
            </a:extLst>
          </p:cNvPr>
          <p:cNvCxnSpPr>
            <a:stCxn id="37" idx="3"/>
            <a:endCxn id="38" idx="1"/>
          </p:cNvCxnSpPr>
          <p:nvPr/>
        </p:nvCxnSpPr>
        <p:spPr bwMode="auto">
          <a:xfrm>
            <a:off x="1455738" y="2516188"/>
            <a:ext cx="252412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89577535-F7A0-4960-B3F3-3B44E8B2BC33}"/>
              </a:ext>
            </a:extLst>
          </p:cNvPr>
          <p:cNvCxnSpPr>
            <a:stCxn id="38" idx="3"/>
            <a:endCxn id="39" idx="1"/>
          </p:cNvCxnSpPr>
          <p:nvPr/>
        </p:nvCxnSpPr>
        <p:spPr bwMode="auto">
          <a:xfrm>
            <a:off x="2211388" y="2516188"/>
            <a:ext cx="228600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802DA740-9EDB-4C29-A414-7D289C958731}"/>
              </a:ext>
            </a:extLst>
          </p:cNvPr>
          <p:cNvCxnSpPr>
            <a:stCxn id="39" idx="3"/>
            <a:endCxn id="40" idx="1"/>
          </p:cNvCxnSpPr>
          <p:nvPr/>
        </p:nvCxnSpPr>
        <p:spPr bwMode="auto">
          <a:xfrm>
            <a:off x="2944813" y="2516188"/>
            <a:ext cx="252412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44C31B13-EC23-47F9-855F-DBEFAB69FF5C}"/>
              </a:ext>
            </a:extLst>
          </p:cNvPr>
          <p:cNvCxnSpPr>
            <a:stCxn id="40" idx="3"/>
            <a:endCxn id="41" idx="1"/>
          </p:cNvCxnSpPr>
          <p:nvPr/>
        </p:nvCxnSpPr>
        <p:spPr bwMode="auto">
          <a:xfrm>
            <a:off x="3700463" y="2516188"/>
            <a:ext cx="246062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43025" name="Grafik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0" y="4556125"/>
            <a:ext cx="7297738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809625" y="-63500"/>
            <a:ext cx="7874000" cy="1112838"/>
          </a:xfrm>
        </p:spPr>
        <p:txBody>
          <a:bodyPr/>
          <a:lstStyle/>
          <a:p>
            <a:pPr eaLnBrk="1" hangingPunct="1"/>
            <a:r>
              <a:rPr lang="de-DE" altLang="de-DE" dirty="0"/>
              <a:t>Implementierung mit ArrayList</a:t>
            </a: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730250" y="1268413"/>
            <a:ext cx="787400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de-DE" altLang="de-DE" b="1">
                <a:solidFill>
                  <a:srgbClr val="CC6633"/>
                </a:solidFill>
              </a:rPr>
              <a:t>Hilfsmethode: istNachbarVon(Knoten, Knoten) </a:t>
            </a:r>
            <a:endParaRPr lang="de-DE" altLang="de-DE" b="1" i="1">
              <a:solidFill>
                <a:srgbClr val="CC6633"/>
              </a:solidFill>
            </a:endParaRPr>
          </a:p>
        </p:txBody>
      </p:sp>
      <p:sp>
        <p:nvSpPr>
          <p:cNvPr id="15" name="Rectangle 3">
            <a:extLst>
              <a:ext uri="{FF2B5EF4-FFF2-40B4-BE49-F238E27FC236}">
                <a16:creationId xmlns:a16="http://schemas.microsoft.com/office/drawing/2014/main" id="{104AA577-8A7C-45FD-ACD8-099E196009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990725"/>
            <a:ext cx="4692650" cy="266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42900" indent="-342900"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857250" indent="-4572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marL="400050" lvl="1" indent="0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None/>
              <a:defRPr/>
            </a:pPr>
            <a:r>
              <a:rPr lang="de-DE" altLang="de-DE" sz="1900" dirty="0" err="1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istNachbarVon</a:t>
            </a:r>
            <a:r>
              <a:rPr lang="de-DE" altLang="de-DE" sz="19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(Knoten k1, Knoten k2) </a:t>
            </a:r>
          </a:p>
          <a:p>
            <a:pPr marL="400050" lvl="1" indent="0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None/>
              <a:defRPr/>
            </a:pPr>
            <a:r>
              <a:rPr lang="de-DE" altLang="de-DE" sz="1900" dirty="0">
                <a:cs typeface="Arial" panose="020B0604020202020204" pitchFamily="34" charset="0"/>
              </a:rPr>
              <a:t>überprüft anhand der Einträge in der </a:t>
            </a:r>
            <a:r>
              <a:rPr lang="de-DE" altLang="de-DE" sz="1900" i="1" dirty="0">
                <a:cs typeface="Arial" panose="020B0604020202020204" pitchFamily="34" charset="0"/>
              </a:rPr>
              <a:t>symmetrischen</a:t>
            </a:r>
            <a:r>
              <a:rPr lang="de-DE" altLang="de-DE" sz="1900" dirty="0">
                <a:cs typeface="Arial" panose="020B0604020202020204" pitchFamily="34" charset="0"/>
              </a:rPr>
              <a:t> Adjazenzmatrix, </a:t>
            </a:r>
            <a:br>
              <a:rPr lang="de-DE" altLang="de-DE" sz="1900" dirty="0">
                <a:cs typeface="Arial" panose="020B0604020202020204" pitchFamily="34" charset="0"/>
              </a:rPr>
            </a:br>
            <a:r>
              <a:rPr lang="de-DE" altLang="de-DE" sz="1900" dirty="0">
                <a:cs typeface="Arial" panose="020B0604020202020204" pitchFamily="34" charset="0"/>
              </a:rPr>
              <a:t>ob k1 und k2 über eine Kante verbunden sind.</a:t>
            </a:r>
          </a:p>
          <a:p>
            <a:pPr marL="400050" lvl="1" indent="0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None/>
              <a:defRPr/>
            </a:pPr>
            <a:r>
              <a:rPr lang="de-DE" altLang="de-DE" sz="1900" dirty="0">
                <a:cs typeface="Arial" panose="020B0604020202020204" pitchFamily="34" charset="0"/>
              </a:rPr>
              <a:t>Dazu werden die Indizes i und j der Knoten k1 und k2 ermittelt und dann in der Matrix geprüft, ob der Eintrag an der Stelle ( i , j ) größer 0 ist. </a:t>
            </a:r>
          </a:p>
          <a:p>
            <a:pPr marL="400050" lvl="1" indent="0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None/>
              <a:defRPr/>
            </a:pPr>
            <a:br>
              <a:rPr lang="de-DE" altLang="de-DE" sz="1900" dirty="0">
                <a:cs typeface="Arial" panose="020B0604020202020204" pitchFamily="34" charset="0"/>
              </a:rPr>
            </a:br>
            <a:endParaRPr lang="de-DE" altLang="de-DE" sz="1900" dirty="0">
              <a:cs typeface="Arial" panose="020B0604020202020204" pitchFamily="34" charset="0"/>
            </a:endParaRPr>
          </a:p>
        </p:txBody>
      </p:sp>
      <p:graphicFrame>
        <p:nvGraphicFramePr>
          <p:cNvPr id="16" name="Group 75">
            <a:extLst>
              <a:ext uri="{FF2B5EF4-FFF2-40B4-BE49-F238E27FC236}">
                <a16:creationId xmlns:a16="http://schemas.microsoft.com/office/drawing/2014/main" id="{74A080E8-95A9-49FA-BEBF-36C00ED5A52A}"/>
              </a:ext>
            </a:extLst>
          </p:cNvPr>
          <p:cNvGraphicFramePr>
            <a:graphicFrameLocks noGrp="1"/>
          </p:cNvGraphicFramePr>
          <p:nvPr/>
        </p:nvGraphicFramePr>
        <p:xfrm>
          <a:off x="5364163" y="2133600"/>
          <a:ext cx="2955925" cy="1684339"/>
        </p:xfrm>
        <a:graphic>
          <a:graphicData uri="http://schemas.openxmlformats.org/drawingml/2006/table">
            <a:tbl>
              <a:tblPr/>
              <a:tblGrid>
                <a:gridCol w="492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37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2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2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21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937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A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B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C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D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E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A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B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7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C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D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E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Rechteck 1">
            <a:extLst>
              <a:ext uri="{FF2B5EF4-FFF2-40B4-BE49-F238E27FC236}">
                <a16:creationId xmlns:a16="http://schemas.microsoft.com/office/drawing/2014/main" id="{E851B32A-B823-4FDD-BE5D-4AD7E2E4D11D}"/>
              </a:ext>
            </a:extLst>
          </p:cNvPr>
          <p:cNvSpPr/>
          <p:nvPr/>
        </p:nvSpPr>
        <p:spPr>
          <a:xfrm>
            <a:off x="730250" y="4903117"/>
            <a:ext cx="7218363" cy="127727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-57150" eaLnBrk="1" hangingPunct="1">
              <a:spcAft>
                <a:spcPts val="600"/>
              </a:spcAft>
              <a:buSzPct val="100000"/>
              <a:defRPr/>
            </a:pPr>
            <a:r>
              <a:rPr lang="de-DE" altLang="de-DE" sz="1800" i="1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Beispiel (</a:t>
            </a:r>
            <a:r>
              <a:rPr lang="de-DE" altLang="de-DE" sz="1800" i="1" dirty="0" err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ungerichteter</a:t>
            </a:r>
            <a:r>
              <a:rPr lang="de-DE" altLang="de-DE" sz="1800" i="1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Graph):</a:t>
            </a:r>
            <a:br>
              <a:rPr lang="de-DE" altLang="de-DE" sz="1800" i="1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</a:br>
            <a:r>
              <a:rPr lang="de-DE" altLang="de-DE" sz="1800" i="1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	Knoten C hat den Index 2, Knoten D hat den Index 3.</a:t>
            </a:r>
          </a:p>
          <a:p>
            <a:pPr indent="-57150" eaLnBrk="1" hangingPunct="1">
              <a:spcAft>
                <a:spcPts val="600"/>
              </a:spcAft>
              <a:buSzPct val="100000"/>
              <a:defRPr/>
            </a:pPr>
            <a:r>
              <a:rPr lang="de-DE" altLang="de-DE" sz="1800" i="1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	An der Stelle (2,3) steht in der Matrix 3 (&gt;0).</a:t>
            </a:r>
            <a:br>
              <a:rPr lang="de-DE" altLang="de-DE" sz="1800" i="1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</a:br>
            <a:r>
              <a:rPr lang="de-DE" altLang="de-DE" sz="1800" i="1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	Die Knoten sind verbunden und somit Nachbarn. </a:t>
            </a:r>
          </a:p>
        </p:txBody>
      </p:sp>
      <p:graphicFrame>
        <p:nvGraphicFramePr>
          <p:cNvPr id="14" name="Group 130">
            <a:extLst>
              <a:ext uri="{FF2B5EF4-FFF2-40B4-BE49-F238E27FC236}">
                <a16:creationId xmlns:a16="http://schemas.microsoft.com/office/drawing/2014/main" id="{8F94A398-4D9F-4545-9741-753196805887}"/>
              </a:ext>
            </a:extLst>
          </p:cNvPr>
          <p:cNvGraphicFramePr>
            <a:graphicFrameLocks noGrp="1"/>
          </p:cNvGraphicFramePr>
          <p:nvPr/>
        </p:nvGraphicFramePr>
        <p:xfrm>
          <a:off x="5364163" y="2133600"/>
          <a:ext cx="2955925" cy="1684339"/>
        </p:xfrm>
        <a:graphic>
          <a:graphicData uri="http://schemas.openxmlformats.org/drawingml/2006/table">
            <a:tbl>
              <a:tblPr/>
              <a:tblGrid>
                <a:gridCol w="492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37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2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2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21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937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600" b="1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i     </a:t>
                      </a:r>
                      <a:r>
                        <a:rPr kumimoji="0" lang="de-DE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j</a:t>
                      </a:r>
                      <a:endParaRPr kumimoji="0" lang="de-DE" sz="1600" b="1" i="0" u="none" strike="noStrike" cap="none" normalizeH="0" baseline="-25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4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7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4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809625" y="-63500"/>
            <a:ext cx="7874000" cy="1112838"/>
          </a:xfrm>
        </p:spPr>
        <p:txBody>
          <a:bodyPr/>
          <a:lstStyle/>
          <a:p>
            <a:pPr eaLnBrk="1" hangingPunct="1"/>
            <a:r>
              <a:rPr lang="de-DE" altLang="de-DE" dirty="0"/>
              <a:t>Implementierung mit ArrayList</a:t>
            </a:r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730250" y="1268413"/>
            <a:ext cx="787400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de-DE" altLang="de-DE" b="1">
                <a:solidFill>
                  <a:srgbClr val="CC6633"/>
                </a:solidFill>
              </a:rPr>
              <a:t>Hilfsmethode: istNachbarVon(Knoten, Knoten) </a:t>
            </a:r>
            <a:endParaRPr lang="de-DE" altLang="de-DE" b="1" i="1">
              <a:solidFill>
                <a:srgbClr val="CC6633"/>
              </a:solidFill>
            </a:endParaRPr>
          </a:p>
        </p:txBody>
      </p:sp>
      <p:sp>
        <p:nvSpPr>
          <p:cNvPr id="15" name="Rectangle 3">
            <a:extLst>
              <a:ext uri="{FF2B5EF4-FFF2-40B4-BE49-F238E27FC236}">
                <a16:creationId xmlns:a16="http://schemas.microsoft.com/office/drawing/2014/main" id="{3615C4F5-D50D-414B-9B9A-52B399968E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990725"/>
            <a:ext cx="4692650" cy="266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42900" indent="-342900"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857250" indent="-4572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marL="400050" lvl="1" indent="0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None/>
              <a:defRPr/>
            </a:pPr>
            <a:r>
              <a:rPr lang="de-DE" altLang="de-DE" sz="1900" dirty="0" err="1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istNachbarVon</a:t>
            </a:r>
            <a:r>
              <a:rPr lang="de-DE" altLang="de-DE" sz="19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(Knoten k1, Knoten k2) </a:t>
            </a:r>
          </a:p>
          <a:p>
            <a:pPr marL="400050" lvl="1" indent="0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SzPct val="100000"/>
              <a:buNone/>
              <a:defRPr/>
            </a:pPr>
            <a:r>
              <a:rPr lang="de-DE" altLang="de-DE" sz="1900" dirty="0">
                <a:cs typeface="Arial" panose="020B0604020202020204" pitchFamily="34" charset="0"/>
              </a:rPr>
              <a:t>überprüft anhand der Einträge in der </a:t>
            </a:r>
            <a:r>
              <a:rPr lang="de-DE" altLang="de-DE" sz="1900" i="1" dirty="0">
                <a:cs typeface="Arial" panose="020B0604020202020204" pitchFamily="34" charset="0"/>
              </a:rPr>
              <a:t>symmetrischen </a:t>
            </a:r>
            <a:r>
              <a:rPr lang="de-DE" altLang="de-DE" sz="1900" dirty="0">
                <a:cs typeface="Arial" panose="020B0604020202020204" pitchFamily="34" charset="0"/>
              </a:rPr>
              <a:t>Adjazenzmatrix, </a:t>
            </a:r>
            <a:br>
              <a:rPr lang="de-DE" altLang="de-DE" sz="1900" dirty="0">
                <a:cs typeface="Arial" panose="020B0604020202020204" pitchFamily="34" charset="0"/>
              </a:rPr>
            </a:br>
            <a:r>
              <a:rPr lang="de-DE" altLang="de-DE" sz="1900" dirty="0">
                <a:cs typeface="Arial" panose="020B0604020202020204" pitchFamily="34" charset="0"/>
              </a:rPr>
              <a:t>ob k1 und k2 über eine Kante verbunden sind.</a:t>
            </a:r>
          </a:p>
          <a:p>
            <a:pPr marL="400050" lvl="1" indent="0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SzPct val="100000"/>
              <a:buNone/>
              <a:defRPr/>
            </a:pPr>
            <a:r>
              <a:rPr lang="de-DE" altLang="de-DE" sz="1900" dirty="0">
                <a:cs typeface="Arial" panose="020B0604020202020204" pitchFamily="34" charset="0"/>
              </a:rPr>
              <a:t>Dazu werden die Indizes i und j der Knoten k1 und k2 ermittelt und dann in der Matrix geprüft, ob der Eintrag an der Stelle ( i , j ) größer 0 ist. </a:t>
            </a:r>
          </a:p>
          <a:p>
            <a:pPr marL="400050" lvl="1" indent="0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None/>
              <a:defRPr/>
            </a:pPr>
            <a:br>
              <a:rPr lang="de-DE" altLang="de-DE" sz="1900" dirty="0">
                <a:cs typeface="Arial" panose="020B0604020202020204" pitchFamily="34" charset="0"/>
              </a:rPr>
            </a:br>
            <a:endParaRPr lang="de-DE" altLang="de-DE" sz="1900" dirty="0">
              <a:cs typeface="Arial" panose="020B0604020202020204" pitchFamily="34" charset="0"/>
            </a:endParaRPr>
          </a:p>
        </p:txBody>
      </p:sp>
      <p:graphicFrame>
        <p:nvGraphicFramePr>
          <p:cNvPr id="14" name="Group 130">
            <a:extLst>
              <a:ext uri="{FF2B5EF4-FFF2-40B4-BE49-F238E27FC236}">
                <a16:creationId xmlns:a16="http://schemas.microsoft.com/office/drawing/2014/main" id="{051D4478-7831-4720-9D73-BADAA11322EF}"/>
              </a:ext>
            </a:extLst>
          </p:cNvPr>
          <p:cNvGraphicFramePr>
            <a:graphicFrameLocks noGrp="1"/>
          </p:cNvGraphicFramePr>
          <p:nvPr/>
        </p:nvGraphicFramePr>
        <p:xfrm>
          <a:off x="5364163" y="2133600"/>
          <a:ext cx="2955925" cy="1684339"/>
        </p:xfrm>
        <a:graphic>
          <a:graphicData uri="http://schemas.openxmlformats.org/drawingml/2006/table">
            <a:tbl>
              <a:tblPr/>
              <a:tblGrid>
                <a:gridCol w="492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37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2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2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21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937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600" b="1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i     </a:t>
                      </a:r>
                      <a:r>
                        <a:rPr kumimoji="0" lang="de-DE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j</a:t>
                      </a:r>
                      <a:endParaRPr kumimoji="0" lang="de-DE" sz="1600" b="1" i="0" u="none" strike="noStrike" cap="none" normalizeH="0" baseline="-25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4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7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4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46188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4922043"/>
            <a:ext cx="8631238" cy="81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809625" y="-63500"/>
            <a:ext cx="7874000" cy="1112838"/>
          </a:xfrm>
        </p:spPr>
        <p:txBody>
          <a:bodyPr/>
          <a:lstStyle/>
          <a:p>
            <a:pPr eaLnBrk="1" hangingPunct="1"/>
            <a:r>
              <a:rPr lang="de-DE" altLang="de-DE"/>
              <a:t>Graphen Implementierung</a:t>
            </a:r>
          </a:p>
        </p:txBody>
      </p:sp>
      <p:sp>
        <p:nvSpPr>
          <p:cNvPr id="29698" name="Rectangle 3">
            <a:extLst>
              <a:ext uri="{FF2B5EF4-FFF2-40B4-BE49-F238E27FC236}">
                <a16:creationId xmlns:a16="http://schemas.microsoft.com/office/drawing/2014/main" id="{7EE7C292-E875-46D7-A360-8783085421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6425" y="4003675"/>
            <a:ext cx="8213725" cy="192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42900" indent="-342900"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857250" indent="-4572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marL="717550" lvl="1" indent="-317500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de-DE" altLang="de-DE" dirty="0" err="1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knotenAnzahl</a:t>
            </a:r>
            <a:r>
              <a:rPr lang="de-DE" altLang="de-DE" dirty="0">
                <a:solidFill>
                  <a:srgbClr val="2D2D8A"/>
                </a:solidFill>
                <a:cs typeface="Arial" panose="020B0604020202020204" pitchFamily="34" charset="0"/>
              </a:rPr>
              <a:t>:</a:t>
            </a:r>
            <a:r>
              <a:rPr lang="de-DE" altLang="de-DE" dirty="0">
                <a:cs typeface="Arial" panose="020B0604020202020204" pitchFamily="34" charset="0"/>
              </a:rPr>
              <a:t> 	speichert die Anzahl der vorhandenen Knoten</a:t>
            </a:r>
          </a:p>
          <a:p>
            <a:pPr marL="717550" lvl="1" indent="-317500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de-DE" altLang="de-DE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knotenFeld</a:t>
            </a:r>
            <a:r>
              <a:rPr lang="de-DE" altLang="de-DE" dirty="0">
                <a:solidFill>
                  <a:srgbClr val="2D2D8A"/>
                </a:solidFill>
                <a:cs typeface="Arial" panose="020B0604020202020204" pitchFamily="34" charset="0"/>
              </a:rPr>
              <a:t>: 	</a:t>
            </a:r>
            <a:r>
              <a:rPr lang="de-DE" altLang="de-DE" dirty="0">
                <a:cs typeface="Arial" panose="020B0604020202020204" pitchFamily="34" charset="0"/>
              </a:rPr>
              <a:t>speichert die Referenzen auf alle Knoten</a:t>
            </a:r>
          </a:p>
          <a:p>
            <a:pPr marL="717550" lvl="1" indent="-317500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de-DE" altLang="de-DE" dirty="0" err="1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adjazenzMatrix</a:t>
            </a:r>
            <a:r>
              <a:rPr lang="de-DE" altLang="de-DE" dirty="0">
                <a:solidFill>
                  <a:srgbClr val="2D2D8A"/>
                </a:solidFill>
                <a:cs typeface="Arial" panose="020B0604020202020204" pitchFamily="34" charset="0"/>
              </a:rPr>
              <a:t>: 	</a:t>
            </a:r>
            <a:r>
              <a:rPr lang="de-DE" altLang="de-DE" dirty="0">
                <a:cs typeface="Arial" panose="020B0604020202020204" pitchFamily="34" charset="0"/>
              </a:rPr>
              <a:t>speichert alle Kanten und deren Gewicht</a:t>
            </a:r>
          </a:p>
          <a:p>
            <a:pPr marL="717550" lvl="1" indent="-317500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de-DE" altLang="de-DE" dirty="0" err="1">
                <a:solidFill>
                  <a:srgbClr val="FFC000"/>
                </a:solidFill>
                <a:cs typeface="Arial" panose="020B0604020202020204" pitchFamily="34" charset="0"/>
              </a:rPr>
              <a:t>schluessel</a:t>
            </a:r>
            <a:r>
              <a:rPr lang="de-DE" altLang="de-DE" dirty="0">
                <a:solidFill>
                  <a:srgbClr val="2D2D8A"/>
                </a:solidFill>
                <a:cs typeface="Arial" panose="020B0604020202020204" pitchFamily="34" charset="0"/>
              </a:rPr>
              <a:t>:</a:t>
            </a:r>
            <a:r>
              <a:rPr lang="de-DE" altLang="de-DE" dirty="0">
                <a:cs typeface="Arial" panose="020B0604020202020204" pitchFamily="34" charset="0"/>
              </a:rPr>
              <a:t> 	identifiziert den Knoten</a:t>
            </a:r>
          </a:p>
        </p:txBody>
      </p:sp>
      <p:sp>
        <p:nvSpPr>
          <p:cNvPr id="22532" name="AutoShape 8"/>
          <p:cNvSpPr>
            <a:spLocks noChangeAspect="1" noChangeArrowheads="1" noTextEdit="1"/>
          </p:cNvSpPr>
          <p:nvPr/>
        </p:nvSpPr>
        <p:spPr bwMode="auto">
          <a:xfrm>
            <a:off x="900113" y="1636713"/>
            <a:ext cx="3503612" cy="229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2533" name="Rectangle 10"/>
          <p:cNvSpPr>
            <a:spLocks noChangeArrowheads="1"/>
          </p:cNvSpPr>
          <p:nvPr/>
        </p:nvSpPr>
        <p:spPr bwMode="auto">
          <a:xfrm>
            <a:off x="1154113" y="1890713"/>
            <a:ext cx="3113087" cy="1789112"/>
          </a:xfrm>
          <a:prstGeom prst="rect">
            <a:avLst/>
          </a:prstGeom>
          <a:solidFill>
            <a:srgbClr val="CCFFCC"/>
          </a:solidFill>
          <a:ln w="12700">
            <a:solidFill>
              <a:srgbClr val="800000"/>
            </a:solidFill>
            <a:miter lim="800000"/>
            <a:headEnd/>
            <a:tailEnd/>
          </a:ln>
        </p:spPr>
        <p:txBody>
          <a:bodyPr/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de-DE" altLang="de-DE" sz="200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22534" name="Rectangle 11"/>
          <p:cNvSpPr>
            <a:spLocks noChangeArrowheads="1"/>
          </p:cNvSpPr>
          <p:nvPr/>
        </p:nvSpPr>
        <p:spPr bwMode="auto">
          <a:xfrm>
            <a:off x="2449513" y="1941513"/>
            <a:ext cx="506412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 b="1">
                <a:latin typeface="Tahoma" panose="020B0604030504040204" pitchFamily="34" charset="0"/>
              </a:rPr>
              <a:t>Graph</a:t>
            </a:r>
            <a:endParaRPr lang="de-DE" altLang="de-DE" sz="200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22535" name="Rectangle 12"/>
          <p:cNvSpPr>
            <a:spLocks noChangeArrowheads="1"/>
          </p:cNvSpPr>
          <p:nvPr/>
        </p:nvSpPr>
        <p:spPr bwMode="auto">
          <a:xfrm>
            <a:off x="1243013" y="2259013"/>
            <a:ext cx="1217612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>
                <a:latin typeface="Tahoma" panose="020B0604030504040204" pitchFamily="34" charset="0"/>
              </a:rPr>
              <a:t>int knotenAnzahl</a:t>
            </a:r>
            <a:endParaRPr lang="de-DE" altLang="de-DE" sz="200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22536" name="Rectangle 13"/>
          <p:cNvSpPr>
            <a:spLocks noChangeArrowheads="1"/>
          </p:cNvSpPr>
          <p:nvPr/>
        </p:nvSpPr>
        <p:spPr bwMode="auto">
          <a:xfrm>
            <a:off x="1258888" y="2462213"/>
            <a:ext cx="1492250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>
                <a:latin typeface="Tahoma" panose="020B0604030504040204" pitchFamily="34" charset="0"/>
              </a:rPr>
              <a:t>Knoten[] knotenFeld</a:t>
            </a:r>
            <a:endParaRPr lang="de-DE" altLang="de-DE" sz="200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22537" name="Rectangle 14"/>
          <p:cNvSpPr>
            <a:spLocks noChangeArrowheads="1"/>
          </p:cNvSpPr>
          <p:nvPr/>
        </p:nvSpPr>
        <p:spPr bwMode="auto">
          <a:xfrm>
            <a:off x="1258888" y="2665413"/>
            <a:ext cx="1643062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>
                <a:latin typeface="Tahoma" panose="020B0604030504040204" pitchFamily="34" charset="0"/>
              </a:rPr>
              <a:t>int [][] adjazenzMatrix</a:t>
            </a:r>
            <a:endParaRPr lang="de-DE" altLang="de-DE" sz="200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22538" name="Line 15"/>
          <p:cNvSpPr>
            <a:spLocks noChangeShapeType="1"/>
          </p:cNvSpPr>
          <p:nvPr/>
        </p:nvSpPr>
        <p:spPr bwMode="auto">
          <a:xfrm>
            <a:off x="1154113" y="2208213"/>
            <a:ext cx="3113087" cy="0"/>
          </a:xfrm>
          <a:prstGeom prst="line">
            <a:avLst/>
          </a:prstGeom>
          <a:noFill/>
          <a:ln w="127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2539" name="Rectangle 16"/>
          <p:cNvSpPr>
            <a:spLocks noChangeArrowheads="1"/>
          </p:cNvSpPr>
          <p:nvPr/>
        </p:nvSpPr>
        <p:spPr bwMode="auto">
          <a:xfrm>
            <a:off x="1258888" y="2981325"/>
            <a:ext cx="1931987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>
                <a:latin typeface="Tahoma" panose="020B0604030504040204" pitchFamily="34" charset="0"/>
              </a:rPr>
              <a:t>Graph(int maxKnotenZahl)</a:t>
            </a:r>
            <a:endParaRPr lang="de-DE" altLang="de-DE" sz="200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22540" name="Rectangle 18"/>
          <p:cNvSpPr>
            <a:spLocks noChangeArrowheads="1"/>
          </p:cNvSpPr>
          <p:nvPr/>
        </p:nvSpPr>
        <p:spPr bwMode="auto">
          <a:xfrm>
            <a:off x="1195388" y="3387725"/>
            <a:ext cx="311467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>
                <a:latin typeface="Tahoma" panose="020B0604030504040204" pitchFamily="34" charset="0"/>
              </a:rPr>
              <a:t>void kanteHinzufuegen (String, String, int)</a:t>
            </a:r>
            <a:endParaRPr lang="de-DE" altLang="de-DE" sz="200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22541" name="Line 19"/>
          <p:cNvSpPr>
            <a:spLocks noChangeShapeType="1"/>
          </p:cNvSpPr>
          <p:nvPr/>
        </p:nvSpPr>
        <p:spPr bwMode="auto">
          <a:xfrm>
            <a:off x="1154113" y="2930525"/>
            <a:ext cx="3113087" cy="0"/>
          </a:xfrm>
          <a:prstGeom prst="line">
            <a:avLst/>
          </a:prstGeom>
          <a:noFill/>
          <a:ln w="127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2542" name="Text Box 20">
            <a:hlinkClick r:id="rId3"/>
          </p:cNvPr>
          <p:cNvSpPr txBox="1">
            <a:spLocks noChangeArrowheads="1"/>
          </p:cNvSpPr>
          <p:nvPr/>
        </p:nvSpPr>
        <p:spPr bwMode="auto">
          <a:xfrm>
            <a:off x="5795963" y="765175"/>
            <a:ext cx="28797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400" b="1">
                <a:solidFill>
                  <a:schemeClr val="folHlink"/>
                </a:solidFill>
                <a:latin typeface="Comic Sans MS" panose="030F0702030302020204" pitchFamily="66" charset="0"/>
              </a:rPr>
              <a:t>Klassendiagramm entwerfen</a:t>
            </a:r>
          </a:p>
        </p:txBody>
      </p:sp>
      <p:sp>
        <p:nvSpPr>
          <p:cNvPr id="22545" name="Rectangle 4"/>
          <p:cNvSpPr>
            <a:spLocks noChangeArrowheads="1"/>
          </p:cNvSpPr>
          <p:nvPr/>
        </p:nvSpPr>
        <p:spPr bwMode="auto">
          <a:xfrm>
            <a:off x="827088" y="1268413"/>
            <a:ext cx="787400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de-DE" altLang="de-DE" b="1">
                <a:solidFill>
                  <a:srgbClr val="CC6633"/>
                </a:solidFill>
              </a:rPr>
              <a:t>Klassendiagramm</a:t>
            </a:r>
          </a:p>
        </p:txBody>
      </p:sp>
      <p:sp>
        <p:nvSpPr>
          <p:cNvPr id="22546" name="Rectangle 17"/>
          <p:cNvSpPr>
            <a:spLocks noChangeArrowheads="1"/>
          </p:cNvSpPr>
          <p:nvPr/>
        </p:nvSpPr>
        <p:spPr bwMode="auto">
          <a:xfrm>
            <a:off x="1236663" y="3176588"/>
            <a:ext cx="2332037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>
                <a:latin typeface="Tahoma" panose="020B0604030504040204" pitchFamily="34" charset="0"/>
              </a:rPr>
              <a:t>void knotenHinzufuegen(String)</a:t>
            </a:r>
            <a:endParaRPr lang="de-DE" altLang="de-DE" sz="200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8" name="Gruppieren 7"/>
          <p:cNvGrpSpPr/>
          <p:nvPr/>
        </p:nvGrpSpPr>
        <p:grpSpPr>
          <a:xfrm>
            <a:off x="3979863" y="1700213"/>
            <a:ext cx="4552950" cy="2093912"/>
            <a:chOff x="3979863" y="1700213"/>
            <a:chExt cx="4552950" cy="2093912"/>
          </a:xfrm>
        </p:grpSpPr>
        <p:grpSp>
          <p:nvGrpSpPr>
            <p:cNvPr id="3" name="Gruppieren 2"/>
            <p:cNvGrpSpPr/>
            <p:nvPr/>
          </p:nvGrpSpPr>
          <p:grpSpPr>
            <a:xfrm>
              <a:off x="3979863" y="1700213"/>
              <a:ext cx="4552950" cy="2093912"/>
              <a:chOff x="3979863" y="1700213"/>
              <a:chExt cx="4552950" cy="2093912"/>
            </a:xfrm>
          </p:grpSpPr>
          <p:grpSp>
            <p:nvGrpSpPr>
              <p:cNvPr id="22543" name="Gruppieren 1"/>
              <p:cNvGrpSpPr>
                <a:grpSpLocks/>
              </p:cNvGrpSpPr>
              <p:nvPr/>
            </p:nvGrpSpPr>
            <p:grpSpPr bwMode="auto">
              <a:xfrm>
                <a:off x="3979863" y="1700213"/>
                <a:ext cx="4552950" cy="2093912"/>
                <a:chOff x="3897313" y="1550988"/>
                <a:chExt cx="4138612" cy="2093912"/>
              </a:xfrm>
            </p:grpSpPr>
            <p:pic>
              <p:nvPicPr>
                <p:cNvPr id="22547" name="Picture 7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897313" y="1550988"/>
                  <a:ext cx="4138612" cy="20939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2548" name="Picture 17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876925" y="2372233"/>
                  <a:ext cx="1019175" cy="4572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 algn="ctr">
                      <a:solidFill>
                        <a:schemeClr val="bg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2" name="Rechteck 1"/>
              <p:cNvSpPr/>
              <p:nvPr/>
            </p:nvSpPr>
            <p:spPr bwMode="auto">
              <a:xfrm>
                <a:off x="5650573" y="2448743"/>
                <a:ext cx="287859" cy="225375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0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Comic Sans MS" pitchFamily="66" charset="0"/>
                </a:endParaRPr>
              </a:p>
            </p:txBody>
          </p:sp>
        </p:grpSp>
        <p:sp>
          <p:nvSpPr>
            <p:cNvPr id="5" name="Rechteck 4"/>
            <p:cNvSpPr/>
            <p:nvPr/>
          </p:nvSpPr>
          <p:spPr bwMode="auto">
            <a:xfrm>
              <a:off x="5645215" y="2748470"/>
              <a:ext cx="449064" cy="139192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6" name="Textfeld 5"/>
            <p:cNvSpPr txBox="1"/>
            <p:nvPr/>
          </p:nvSpPr>
          <p:spPr>
            <a:xfrm>
              <a:off x="5655058" y="2419703"/>
              <a:ext cx="432048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dirty="0">
                  <a:solidFill>
                    <a:schemeClr val="tx1"/>
                  </a:solidFill>
                  <a:latin typeface="+mn-lt"/>
                </a:rPr>
                <a:t>n</a:t>
              </a:r>
              <a:endParaRPr lang="de-DE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27" name="Textfeld 26"/>
            <p:cNvSpPr txBox="1"/>
            <p:nvPr/>
          </p:nvSpPr>
          <p:spPr>
            <a:xfrm>
              <a:off x="4840365" y="2401143"/>
              <a:ext cx="832471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dirty="0">
                  <a:solidFill>
                    <a:schemeClr val="tx1"/>
                  </a:solidFill>
                  <a:latin typeface="+mn-lt"/>
                </a:rPr>
                <a:t>enthält&gt;</a:t>
              </a:r>
              <a:endParaRPr lang="de-DE" dirty="0">
                <a:solidFill>
                  <a:schemeClr val="tx1"/>
                </a:solidFill>
                <a:latin typeface="+mn-lt"/>
              </a:endParaRPr>
            </a:p>
          </p:txBody>
        </p:sp>
      </p:grp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809625" y="-63500"/>
            <a:ext cx="7874000" cy="1112838"/>
          </a:xfrm>
        </p:spPr>
        <p:txBody>
          <a:bodyPr/>
          <a:lstStyle/>
          <a:p>
            <a:pPr eaLnBrk="1" hangingPunct="1"/>
            <a:r>
              <a:rPr lang="de-DE" altLang="de-DE"/>
              <a:t>Graphen Implementierung</a:t>
            </a:r>
          </a:p>
        </p:txBody>
      </p:sp>
      <p:sp>
        <p:nvSpPr>
          <p:cNvPr id="24579" name="Rectangle 15"/>
          <p:cNvSpPr>
            <a:spLocks noChangeArrowheads="1"/>
          </p:cNvSpPr>
          <p:nvPr/>
        </p:nvSpPr>
        <p:spPr bwMode="auto">
          <a:xfrm>
            <a:off x="827088" y="1268413"/>
            <a:ext cx="787400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de-DE" altLang="de-DE" b="1">
                <a:solidFill>
                  <a:srgbClr val="CC6633"/>
                </a:solidFill>
              </a:rPr>
              <a:t>Klasse Graph: Attribute und Konstruktor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438" y="3614738"/>
            <a:ext cx="6491287" cy="298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" name="Group 130">
            <a:extLst>
              <a:ext uri="{FF2B5EF4-FFF2-40B4-BE49-F238E27FC236}">
                <a16:creationId xmlns:a16="http://schemas.microsoft.com/office/drawing/2014/main" id="{4B684CB2-ED57-413F-BF72-EC804C6517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1624807"/>
              </p:ext>
            </p:extLst>
          </p:nvPr>
        </p:nvGraphicFramePr>
        <p:xfrm>
          <a:off x="4932040" y="1901904"/>
          <a:ext cx="2843215" cy="1620837"/>
        </p:xfrm>
        <a:graphic>
          <a:graphicData uri="http://schemas.openxmlformats.org/drawingml/2006/table">
            <a:tbl>
              <a:tblPr/>
              <a:tblGrid>
                <a:gridCol w="473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48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3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733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733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748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658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700" b="1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i     </a:t>
                      </a:r>
                      <a:r>
                        <a:rPr kumimoji="0" lang="de-DE" sz="1700" b="1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j</a:t>
                      </a:r>
                      <a:endParaRPr kumimoji="0" lang="de-DE" sz="1700" b="1" i="0" u="none" strike="noStrike" cap="none" normalizeH="0" baseline="-250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965" marR="65965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965" marR="659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965" marR="659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965" marR="659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965" marR="659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4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965" marR="659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73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965" marR="659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5965" marR="659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5965" marR="659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5965" marR="659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965" marR="659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5965" marR="659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7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965" marR="659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5965" marR="659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5965" marR="659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965" marR="659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5965" marR="659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5965" marR="659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73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965" marR="659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965" marR="659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965" marR="659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5965" marR="659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5965" marR="659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965" marR="659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58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965" marR="659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965" marR="659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5965" marR="659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5965" marR="659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5965" marR="659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5965" marR="659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58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4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965" marR="659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5965" marR="659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5965" marR="659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965" marR="659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5965" marR="659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5965" marR="6596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0438" y="1901904"/>
            <a:ext cx="3600400" cy="129480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Tabelle 25">
            <a:extLst>
              <a:ext uri="{FF2B5EF4-FFF2-40B4-BE49-F238E27FC236}">
                <a16:creationId xmlns:a16="http://schemas.microsoft.com/office/drawing/2014/main" id="{02F7971C-5196-4B61-A7B2-A1DADAEBA64B}"/>
              </a:ext>
            </a:extLst>
          </p:cNvPr>
          <p:cNvGraphicFramePr>
            <a:graphicFrameLocks noGrp="1"/>
          </p:cNvGraphicFramePr>
          <p:nvPr/>
        </p:nvGraphicFramePr>
        <p:xfrm>
          <a:off x="4629150" y="2060575"/>
          <a:ext cx="3759200" cy="10112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1840">
                  <a:extLst>
                    <a:ext uri="{9D8B030D-6E8A-4147-A177-3AD203B41FA5}">
                      <a16:colId xmlns:a16="http://schemas.microsoft.com/office/drawing/2014/main" val="3762887644"/>
                    </a:ext>
                  </a:extLst>
                </a:gridCol>
                <a:gridCol w="751840">
                  <a:extLst>
                    <a:ext uri="{9D8B030D-6E8A-4147-A177-3AD203B41FA5}">
                      <a16:colId xmlns:a16="http://schemas.microsoft.com/office/drawing/2014/main" val="380649395"/>
                    </a:ext>
                  </a:extLst>
                </a:gridCol>
                <a:gridCol w="751840">
                  <a:extLst>
                    <a:ext uri="{9D8B030D-6E8A-4147-A177-3AD203B41FA5}">
                      <a16:colId xmlns:a16="http://schemas.microsoft.com/office/drawing/2014/main" val="355423527"/>
                    </a:ext>
                  </a:extLst>
                </a:gridCol>
                <a:gridCol w="751840">
                  <a:extLst>
                    <a:ext uri="{9D8B030D-6E8A-4147-A177-3AD203B41FA5}">
                      <a16:colId xmlns:a16="http://schemas.microsoft.com/office/drawing/2014/main" val="984887130"/>
                    </a:ext>
                  </a:extLst>
                </a:gridCol>
                <a:gridCol w="751840">
                  <a:extLst>
                    <a:ext uri="{9D8B030D-6E8A-4147-A177-3AD203B41FA5}">
                      <a16:colId xmlns:a16="http://schemas.microsoft.com/office/drawing/2014/main" val="3879888832"/>
                    </a:ext>
                  </a:extLst>
                </a:gridCol>
              </a:tblGrid>
              <a:tr h="370822">
                <a:tc>
                  <a:txBody>
                    <a:bodyPr/>
                    <a:lstStyle/>
                    <a:p>
                      <a:pPr algn="ctr"/>
                      <a:r>
                        <a:rPr lang="de-DE" sz="1800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 marL="91434" marR="91434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 marL="91434" marR="91434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>
                          <a:solidFill>
                            <a:srgbClr val="0070C0"/>
                          </a:solidFill>
                        </a:rPr>
                        <a:t>2</a:t>
                      </a:r>
                    </a:p>
                  </a:txBody>
                  <a:tcPr marL="91434" marR="91434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>
                          <a:solidFill>
                            <a:srgbClr val="0070C0"/>
                          </a:solidFill>
                        </a:rPr>
                        <a:t>3</a:t>
                      </a:r>
                    </a:p>
                  </a:txBody>
                  <a:tcPr marL="91434" marR="91434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>
                          <a:solidFill>
                            <a:srgbClr val="0070C0"/>
                          </a:solidFill>
                        </a:rPr>
                        <a:t>4</a:t>
                      </a:r>
                    </a:p>
                  </a:txBody>
                  <a:tcPr marL="91434" marR="91434" marT="45717" marB="45717"/>
                </a:tc>
                <a:extLst>
                  <a:ext uri="{0D108BD9-81ED-4DB2-BD59-A6C34878D82A}">
                    <a16:rowId xmlns:a16="http://schemas.microsoft.com/office/drawing/2014/main" val="270086895"/>
                  </a:ext>
                </a:extLst>
              </a:tr>
              <a:tr h="640416">
                <a:tc>
                  <a:txBody>
                    <a:bodyPr/>
                    <a:lstStyle/>
                    <a:p>
                      <a:pPr algn="ctr"/>
                      <a:endParaRPr lang="de-DE" sz="1800" dirty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endParaRPr lang="de-DE" sz="1800" dirty="0">
                        <a:solidFill>
                          <a:srgbClr val="0070C0"/>
                        </a:solidFill>
                      </a:endParaRPr>
                    </a:p>
                  </a:txBody>
                  <a:tcPr marL="91434" marR="91434" marT="45717" marB="45717"/>
                </a:tc>
                <a:tc>
                  <a:txBody>
                    <a:bodyPr/>
                    <a:lstStyle/>
                    <a:p>
                      <a:pPr algn="ctr"/>
                      <a:endParaRPr lang="de-DE" sz="1800" dirty="0">
                        <a:solidFill>
                          <a:srgbClr val="0070C0"/>
                        </a:solidFill>
                      </a:endParaRPr>
                    </a:p>
                  </a:txBody>
                  <a:tcPr marL="91434" marR="91434" marT="45717" marB="45717"/>
                </a:tc>
                <a:tc>
                  <a:txBody>
                    <a:bodyPr/>
                    <a:lstStyle/>
                    <a:p>
                      <a:pPr algn="ctr"/>
                      <a:endParaRPr lang="de-DE" sz="1800" dirty="0">
                        <a:solidFill>
                          <a:srgbClr val="0070C0"/>
                        </a:solidFill>
                      </a:endParaRPr>
                    </a:p>
                  </a:txBody>
                  <a:tcPr marL="91434" marR="91434" marT="45717" marB="45717"/>
                </a:tc>
                <a:tc>
                  <a:txBody>
                    <a:bodyPr/>
                    <a:lstStyle/>
                    <a:p>
                      <a:pPr algn="ctr"/>
                      <a:endParaRPr lang="de-DE" sz="1800" dirty="0">
                        <a:solidFill>
                          <a:srgbClr val="0070C0"/>
                        </a:solidFill>
                      </a:endParaRPr>
                    </a:p>
                  </a:txBody>
                  <a:tcPr marL="91434" marR="91434" marT="45717" marB="45717"/>
                </a:tc>
                <a:tc>
                  <a:txBody>
                    <a:bodyPr/>
                    <a:lstStyle/>
                    <a:p>
                      <a:pPr algn="ctr"/>
                      <a:endParaRPr lang="de-DE" sz="1800" dirty="0">
                        <a:solidFill>
                          <a:srgbClr val="0070C0"/>
                        </a:solidFill>
                      </a:endParaRPr>
                    </a:p>
                  </a:txBody>
                  <a:tcPr marL="91434" marR="91434" marT="45717" marB="45717"/>
                </a:tc>
                <a:extLst>
                  <a:ext uri="{0D108BD9-81ED-4DB2-BD59-A6C34878D82A}">
                    <a16:rowId xmlns:a16="http://schemas.microsoft.com/office/drawing/2014/main" val="2178634432"/>
                  </a:ext>
                </a:extLst>
              </a:tr>
            </a:tbl>
          </a:graphicData>
        </a:graphic>
      </p:graphicFrame>
      <p:sp>
        <p:nvSpPr>
          <p:cNvPr id="27" name="Abgerundetes Rechteck 26">
            <a:extLst>
              <a:ext uri="{FF2B5EF4-FFF2-40B4-BE49-F238E27FC236}">
                <a16:creationId xmlns:a16="http://schemas.microsoft.com/office/drawing/2014/main" id="{EA0AC67F-5550-4533-8F44-3822BFFB91E0}"/>
              </a:ext>
            </a:extLst>
          </p:cNvPr>
          <p:cNvSpPr/>
          <p:nvPr/>
        </p:nvSpPr>
        <p:spPr bwMode="auto">
          <a:xfrm>
            <a:off x="4767263" y="2514600"/>
            <a:ext cx="504825" cy="442913"/>
          </a:xfrm>
          <a:prstGeom prst="roundRect">
            <a:avLst/>
          </a:prstGeom>
          <a:solidFill>
            <a:srgbClr val="7030A0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de-DE" dirty="0">
                <a:latin typeface="+mn-lt"/>
              </a:rPr>
              <a:t>A</a:t>
            </a:r>
          </a:p>
        </p:txBody>
      </p:sp>
      <p:sp>
        <p:nvSpPr>
          <p:cNvPr id="28" name="Abgerundetes Rechteck 27">
            <a:extLst>
              <a:ext uri="{FF2B5EF4-FFF2-40B4-BE49-F238E27FC236}">
                <a16:creationId xmlns:a16="http://schemas.microsoft.com/office/drawing/2014/main" id="{F1409878-BC9E-474A-A3B7-D1BE81E9C8BB}"/>
              </a:ext>
            </a:extLst>
          </p:cNvPr>
          <p:cNvSpPr/>
          <p:nvPr/>
        </p:nvSpPr>
        <p:spPr bwMode="auto">
          <a:xfrm>
            <a:off x="5524500" y="2514600"/>
            <a:ext cx="503238" cy="442913"/>
          </a:xfrm>
          <a:prstGeom prst="roundRect">
            <a:avLst/>
          </a:prstGeom>
          <a:solidFill>
            <a:srgbClr val="7030A0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de-DE" dirty="0">
                <a:latin typeface="+mn-lt"/>
              </a:rPr>
              <a:t>B</a:t>
            </a:r>
          </a:p>
        </p:txBody>
      </p:sp>
      <p:sp>
        <p:nvSpPr>
          <p:cNvPr id="29" name="Abgerundetes Rechteck 28">
            <a:extLst>
              <a:ext uri="{FF2B5EF4-FFF2-40B4-BE49-F238E27FC236}">
                <a16:creationId xmlns:a16="http://schemas.microsoft.com/office/drawing/2014/main" id="{ADC9510A-56A6-4605-B284-DC77F87580BC}"/>
              </a:ext>
            </a:extLst>
          </p:cNvPr>
          <p:cNvSpPr/>
          <p:nvPr/>
        </p:nvSpPr>
        <p:spPr bwMode="auto">
          <a:xfrm>
            <a:off x="6256338" y="2514600"/>
            <a:ext cx="504825" cy="442913"/>
          </a:xfrm>
          <a:prstGeom prst="roundRect">
            <a:avLst/>
          </a:prstGeom>
          <a:solidFill>
            <a:srgbClr val="7030A0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de-DE" dirty="0">
                <a:latin typeface="+mn-lt"/>
              </a:rPr>
              <a:t>C</a:t>
            </a:r>
          </a:p>
        </p:txBody>
      </p:sp>
      <p:sp>
        <p:nvSpPr>
          <p:cNvPr id="32" name="Abgerundetes Rechteck 31">
            <a:extLst>
              <a:ext uri="{FF2B5EF4-FFF2-40B4-BE49-F238E27FC236}">
                <a16:creationId xmlns:a16="http://schemas.microsoft.com/office/drawing/2014/main" id="{9564BC7E-F31F-4B9D-B7EA-B4550936E79D}"/>
              </a:ext>
            </a:extLst>
          </p:cNvPr>
          <p:cNvSpPr/>
          <p:nvPr/>
        </p:nvSpPr>
        <p:spPr bwMode="auto">
          <a:xfrm>
            <a:off x="7013575" y="2514600"/>
            <a:ext cx="503238" cy="442913"/>
          </a:xfrm>
          <a:prstGeom prst="roundRect">
            <a:avLst/>
          </a:prstGeom>
          <a:solidFill>
            <a:srgbClr val="7030A0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de-DE" dirty="0">
                <a:latin typeface="+mn-lt"/>
              </a:rPr>
              <a:t>D</a:t>
            </a:r>
          </a:p>
        </p:txBody>
      </p:sp>
      <p:sp>
        <p:nvSpPr>
          <p:cNvPr id="25626" name="Rectangle 2"/>
          <p:cNvSpPr>
            <a:spLocks noGrp="1" noChangeArrowheads="1"/>
          </p:cNvSpPr>
          <p:nvPr>
            <p:ph type="title"/>
          </p:nvPr>
        </p:nvSpPr>
        <p:spPr>
          <a:xfrm>
            <a:off x="809625" y="-63500"/>
            <a:ext cx="7874000" cy="1112838"/>
          </a:xfrm>
        </p:spPr>
        <p:txBody>
          <a:bodyPr/>
          <a:lstStyle/>
          <a:p>
            <a:pPr eaLnBrk="1" hangingPunct="1"/>
            <a:r>
              <a:rPr lang="de-DE" altLang="de-DE"/>
              <a:t>Graphen Implementierung</a:t>
            </a:r>
          </a:p>
        </p:txBody>
      </p:sp>
      <p:sp>
        <p:nvSpPr>
          <p:cNvPr id="29698" name="Rectangle 3">
            <a:extLst>
              <a:ext uri="{FF2B5EF4-FFF2-40B4-BE49-F238E27FC236}">
                <a16:creationId xmlns:a16="http://schemas.microsoft.com/office/drawing/2014/main" id="{7E84E4E2-CFE3-4E01-A199-C861E47C27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6425" y="4243388"/>
            <a:ext cx="7931150" cy="192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42900" indent="-342900"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857250" indent="-4572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marL="400050" lvl="1" indent="0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None/>
              <a:defRPr/>
            </a:pPr>
            <a:r>
              <a:rPr lang="de-DE" altLang="de-DE" dirty="0" err="1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knotenHinzufuegen</a:t>
            </a:r>
            <a:r>
              <a:rPr lang="de-DE" altLang="de-DE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(String </a:t>
            </a:r>
            <a:r>
              <a:rPr lang="de-DE" altLang="de-DE" dirty="0" err="1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schluessel</a:t>
            </a:r>
            <a:r>
              <a:rPr lang="de-DE" altLang="de-DE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) </a:t>
            </a:r>
            <a:br>
              <a:rPr lang="de-DE" altLang="de-DE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</a:br>
            <a:r>
              <a:rPr lang="de-DE" altLang="de-DE" dirty="0">
                <a:solidFill>
                  <a:schemeClr val="tx1"/>
                </a:solidFill>
                <a:cs typeface="Arial" panose="020B0604020202020204" pitchFamily="34" charset="0"/>
              </a:rPr>
              <a:t>erzeugt einen </a:t>
            </a:r>
            <a:r>
              <a:rPr lang="de-DE" altLang="de-DE" dirty="0">
                <a:solidFill>
                  <a:srgbClr val="7030A0"/>
                </a:solidFill>
                <a:cs typeface="Arial" panose="020B0604020202020204" pitchFamily="34" charset="0"/>
              </a:rPr>
              <a:t>neuen Knoten </a:t>
            </a:r>
            <a:r>
              <a:rPr lang="de-DE" altLang="de-DE" dirty="0">
                <a:solidFill>
                  <a:schemeClr val="tx1"/>
                </a:solidFill>
                <a:cs typeface="Arial" panose="020B0604020202020204" pitchFamily="34" charset="0"/>
              </a:rPr>
              <a:t>mit dem übergebenen Schlüssel und fügt diesen an der ersten freien Stelle im KnotenFeld ein.</a:t>
            </a:r>
          </a:p>
          <a:p>
            <a:pPr marL="400050" lvl="1" indent="0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None/>
              <a:defRPr/>
            </a:pPr>
            <a:r>
              <a:rPr lang="de-DE" altLang="de-DE" dirty="0">
                <a:solidFill>
                  <a:schemeClr val="tx1"/>
                </a:solidFill>
                <a:cs typeface="Arial" panose="020B0604020202020204" pitchFamily="34" charset="0"/>
              </a:rPr>
              <a:t>Der Index der ersten freien Stelle entspricht </a:t>
            </a:r>
            <a:r>
              <a:rPr lang="de-DE" altLang="de-DE" i="1" dirty="0" err="1">
                <a:solidFill>
                  <a:schemeClr val="tx1"/>
                </a:solidFill>
                <a:cs typeface="Arial" panose="020B0604020202020204" pitchFamily="34" charset="0"/>
              </a:rPr>
              <a:t>knotenAnzahl</a:t>
            </a:r>
            <a:endParaRPr lang="de-DE" altLang="de-DE" i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25628" name="AutoShape 8"/>
          <p:cNvSpPr>
            <a:spLocks noChangeAspect="1" noChangeArrowheads="1" noTextEdit="1"/>
          </p:cNvSpPr>
          <p:nvPr/>
        </p:nvSpPr>
        <p:spPr bwMode="auto">
          <a:xfrm>
            <a:off x="900113" y="1593850"/>
            <a:ext cx="3503612" cy="229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5629" name="Rectangle 10"/>
          <p:cNvSpPr>
            <a:spLocks noChangeArrowheads="1"/>
          </p:cNvSpPr>
          <p:nvPr/>
        </p:nvSpPr>
        <p:spPr bwMode="auto">
          <a:xfrm>
            <a:off x="1154113" y="1882775"/>
            <a:ext cx="2995612" cy="2043113"/>
          </a:xfrm>
          <a:prstGeom prst="rect">
            <a:avLst/>
          </a:prstGeom>
          <a:solidFill>
            <a:srgbClr val="CCFFCC"/>
          </a:solidFill>
          <a:ln w="12700">
            <a:solidFill>
              <a:srgbClr val="800000"/>
            </a:solidFill>
            <a:miter lim="800000"/>
            <a:headEnd/>
            <a:tailEnd/>
          </a:ln>
        </p:spPr>
        <p:txBody>
          <a:bodyPr/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de-DE" altLang="de-DE" sz="200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25630" name="Rectangle 11"/>
          <p:cNvSpPr>
            <a:spLocks noChangeArrowheads="1"/>
          </p:cNvSpPr>
          <p:nvPr/>
        </p:nvSpPr>
        <p:spPr bwMode="auto">
          <a:xfrm>
            <a:off x="2449513" y="1933575"/>
            <a:ext cx="506412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 b="1">
                <a:latin typeface="Tahoma" panose="020B0604030504040204" pitchFamily="34" charset="0"/>
              </a:rPr>
              <a:t>Graph</a:t>
            </a:r>
            <a:endParaRPr lang="de-DE" altLang="de-DE" sz="200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25631" name="Rectangle 12"/>
          <p:cNvSpPr>
            <a:spLocks noChangeArrowheads="1"/>
          </p:cNvSpPr>
          <p:nvPr/>
        </p:nvSpPr>
        <p:spPr bwMode="auto">
          <a:xfrm>
            <a:off x="1243013" y="2251075"/>
            <a:ext cx="1217612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>
                <a:latin typeface="Tahoma" panose="020B0604030504040204" pitchFamily="34" charset="0"/>
              </a:rPr>
              <a:t>int knotenAnzahl</a:t>
            </a:r>
            <a:endParaRPr lang="de-DE" altLang="de-DE" sz="200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25632" name="Rectangle 13"/>
          <p:cNvSpPr>
            <a:spLocks noChangeArrowheads="1"/>
          </p:cNvSpPr>
          <p:nvPr/>
        </p:nvSpPr>
        <p:spPr bwMode="auto">
          <a:xfrm>
            <a:off x="1258888" y="2454275"/>
            <a:ext cx="149225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>
                <a:latin typeface="Tahoma" panose="020B0604030504040204" pitchFamily="34" charset="0"/>
              </a:rPr>
              <a:t>Knoten[] knotenFeld</a:t>
            </a:r>
            <a:endParaRPr lang="de-DE" altLang="de-DE" sz="200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25633" name="Rectangle 14"/>
          <p:cNvSpPr>
            <a:spLocks noChangeArrowheads="1"/>
          </p:cNvSpPr>
          <p:nvPr/>
        </p:nvSpPr>
        <p:spPr bwMode="auto">
          <a:xfrm>
            <a:off x="1258888" y="2657475"/>
            <a:ext cx="1643062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>
                <a:latin typeface="Tahoma" panose="020B0604030504040204" pitchFamily="34" charset="0"/>
              </a:rPr>
              <a:t>int [][] adjazenzMatrix</a:t>
            </a:r>
            <a:endParaRPr lang="de-DE" altLang="de-DE" sz="200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25634" name="Line 15"/>
          <p:cNvSpPr>
            <a:spLocks noChangeShapeType="1"/>
          </p:cNvSpPr>
          <p:nvPr/>
        </p:nvSpPr>
        <p:spPr bwMode="auto">
          <a:xfrm>
            <a:off x="1154113" y="2200275"/>
            <a:ext cx="2995612" cy="1588"/>
          </a:xfrm>
          <a:prstGeom prst="line">
            <a:avLst/>
          </a:prstGeom>
          <a:noFill/>
          <a:ln w="127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5635" name="Rectangle 16"/>
          <p:cNvSpPr>
            <a:spLocks noChangeArrowheads="1"/>
          </p:cNvSpPr>
          <p:nvPr/>
        </p:nvSpPr>
        <p:spPr bwMode="auto">
          <a:xfrm>
            <a:off x="1258888" y="2973388"/>
            <a:ext cx="1931987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>
                <a:latin typeface="Tahoma" panose="020B0604030504040204" pitchFamily="34" charset="0"/>
              </a:rPr>
              <a:t>Graph(int maxKnotenZahl)</a:t>
            </a:r>
            <a:endParaRPr lang="de-DE" altLang="de-DE" sz="200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25612" name="Rectangle 17">
            <a:extLst>
              <a:ext uri="{FF2B5EF4-FFF2-40B4-BE49-F238E27FC236}">
                <a16:creationId xmlns:a16="http://schemas.microsoft.com/office/drawing/2014/main" id="{C030FB0C-D8D2-4573-BD75-D6AD1F53A9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6663" y="3176588"/>
            <a:ext cx="2332037" cy="20002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de-DE" altLang="de-DE" sz="1300" dirty="0" err="1">
                <a:latin typeface="Tahoma" panose="020B0604030504040204" pitchFamily="34" charset="0"/>
              </a:rPr>
              <a:t>void</a:t>
            </a:r>
            <a:r>
              <a:rPr lang="de-DE" altLang="de-DE" sz="1300" dirty="0">
                <a:latin typeface="Tahoma" panose="020B0604030504040204" pitchFamily="34" charset="0"/>
              </a:rPr>
              <a:t> </a:t>
            </a:r>
            <a:r>
              <a:rPr lang="de-DE" altLang="de-DE" sz="1300" dirty="0" err="1">
                <a:latin typeface="Tahoma" panose="020B0604030504040204" pitchFamily="34" charset="0"/>
              </a:rPr>
              <a:t>knotenHinzufuegen</a:t>
            </a:r>
            <a:r>
              <a:rPr lang="de-DE" altLang="de-DE" sz="1300" dirty="0">
                <a:latin typeface="Tahoma" panose="020B0604030504040204" pitchFamily="34" charset="0"/>
              </a:rPr>
              <a:t>(String)</a:t>
            </a:r>
            <a:endParaRPr lang="de-DE" altLang="de-DE" sz="2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25637" name="Line 19"/>
          <p:cNvSpPr>
            <a:spLocks noChangeShapeType="1"/>
          </p:cNvSpPr>
          <p:nvPr/>
        </p:nvSpPr>
        <p:spPr bwMode="auto">
          <a:xfrm>
            <a:off x="1154113" y="2922588"/>
            <a:ext cx="2995612" cy="1587"/>
          </a:xfrm>
          <a:prstGeom prst="line">
            <a:avLst/>
          </a:prstGeom>
          <a:noFill/>
          <a:ln w="127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5638" name="Rectangle 3"/>
          <p:cNvSpPr>
            <a:spLocks noChangeArrowheads="1"/>
          </p:cNvSpPr>
          <p:nvPr/>
        </p:nvSpPr>
        <p:spPr bwMode="auto">
          <a:xfrm>
            <a:off x="730250" y="1196975"/>
            <a:ext cx="787400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de-DE" altLang="de-DE" b="1">
                <a:solidFill>
                  <a:srgbClr val="CC6633"/>
                </a:solidFill>
              </a:rPr>
              <a:t>Knoten hinzufügen</a:t>
            </a:r>
            <a:endParaRPr lang="de-DE" altLang="de-DE" b="1" i="1">
              <a:solidFill>
                <a:srgbClr val="CC6633"/>
              </a:solidFill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0FF43857-B5CB-483E-B0A1-AA61CEA24305}"/>
              </a:ext>
            </a:extLst>
          </p:cNvPr>
          <p:cNvSpPr txBox="1"/>
          <p:nvPr/>
        </p:nvSpPr>
        <p:spPr>
          <a:xfrm>
            <a:off x="4643438" y="3586163"/>
            <a:ext cx="3260725" cy="3540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17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knotenAnzahl</a:t>
            </a:r>
            <a:r>
              <a:rPr lang="de-DE" sz="17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3</a:t>
            </a:r>
          </a:p>
        </p:txBody>
      </p:sp>
      <p:cxnSp>
        <p:nvCxnSpPr>
          <p:cNvPr id="3" name="Gerade Verbindung mit Pfeil 2"/>
          <p:cNvCxnSpPr>
            <a:cxnSpLocks noChangeShapeType="1"/>
          </p:cNvCxnSpPr>
          <p:nvPr/>
        </p:nvCxnSpPr>
        <p:spPr bwMode="auto">
          <a:xfrm flipV="1">
            <a:off x="7261225" y="2973388"/>
            <a:ext cx="0" cy="617537"/>
          </a:xfrm>
          <a:prstGeom prst="straightConnector1">
            <a:avLst/>
          </a:prstGeom>
          <a:noFill/>
          <a:ln w="38100" algn="ctr">
            <a:solidFill>
              <a:srgbClr val="7030A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Textfeld 29">
            <a:extLst>
              <a:ext uri="{FF2B5EF4-FFF2-40B4-BE49-F238E27FC236}">
                <a16:creationId xmlns:a16="http://schemas.microsoft.com/office/drawing/2014/main" id="{12C7D5DC-DB97-46D9-B777-DD21112AED02}"/>
              </a:ext>
            </a:extLst>
          </p:cNvPr>
          <p:cNvSpPr txBox="1"/>
          <p:nvPr/>
        </p:nvSpPr>
        <p:spPr>
          <a:xfrm>
            <a:off x="4648200" y="3578225"/>
            <a:ext cx="3260725" cy="3540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1700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knotenAnzahl</a:t>
            </a:r>
            <a:r>
              <a:rPr lang="de-DE" sz="17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4</a:t>
            </a:r>
          </a:p>
        </p:txBody>
      </p:sp>
      <p:sp>
        <p:nvSpPr>
          <p:cNvPr id="25642" name="Textfeld 31"/>
          <p:cNvSpPr txBox="1">
            <a:spLocks noChangeArrowheads="1"/>
          </p:cNvSpPr>
          <p:nvPr/>
        </p:nvSpPr>
        <p:spPr bwMode="auto">
          <a:xfrm>
            <a:off x="4570413" y="1765300"/>
            <a:ext cx="32591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de-DE" altLang="de-DE" sz="1700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Knoten knotenFeld</a:t>
            </a:r>
          </a:p>
        </p:txBody>
      </p:sp>
      <p:sp>
        <p:nvSpPr>
          <p:cNvPr id="25643" name="Rectangle 18"/>
          <p:cNvSpPr>
            <a:spLocks noChangeArrowheads="1"/>
          </p:cNvSpPr>
          <p:nvPr/>
        </p:nvSpPr>
        <p:spPr bwMode="auto">
          <a:xfrm>
            <a:off x="1217548" y="3387725"/>
            <a:ext cx="2850396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 dirty="0" err="1">
                <a:latin typeface="Tahoma" panose="020B0604030504040204" pitchFamily="34" charset="0"/>
              </a:rPr>
              <a:t>void</a:t>
            </a:r>
            <a:r>
              <a:rPr lang="de-DE" altLang="de-DE" sz="1300" dirty="0">
                <a:latin typeface="Tahoma" panose="020B0604030504040204" pitchFamily="34" charset="0"/>
              </a:rPr>
              <a:t> </a:t>
            </a:r>
            <a:r>
              <a:rPr lang="de-DE" altLang="de-DE" sz="1300" dirty="0" err="1">
                <a:latin typeface="Tahoma" panose="020B0604030504040204" pitchFamily="34" charset="0"/>
              </a:rPr>
              <a:t>kanteHinzufuegen</a:t>
            </a:r>
            <a:r>
              <a:rPr lang="de-DE" altLang="de-DE" sz="1300" dirty="0">
                <a:latin typeface="Tahoma" panose="020B0604030504040204" pitchFamily="34" charset="0"/>
              </a:rPr>
              <a:t> (Strg, Strg, </a:t>
            </a:r>
            <a:r>
              <a:rPr lang="de-DE" altLang="de-DE" sz="1300" dirty="0" err="1">
                <a:latin typeface="Tahoma" panose="020B0604030504040204" pitchFamily="34" charset="0"/>
              </a:rPr>
              <a:t>int</a:t>
            </a:r>
            <a:r>
              <a:rPr lang="de-DE" altLang="de-DE" sz="1300" dirty="0">
                <a:latin typeface="Tahoma" panose="020B0604030504040204" pitchFamily="34" charset="0"/>
              </a:rPr>
              <a:t>)</a:t>
            </a:r>
            <a:endParaRPr lang="de-DE" altLang="de-DE" sz="2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24" grpId="0" animBg="1"/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809625" y="-63500"/>
            <a:ext cx="7874000" cy="1112838"/>
          </a:xfrm>
        </p:spPr>
        <p:txBody>
          <a:bodyPr/>
          <a:lstStyle/>
          <a:p>
            <a:pPr eaLnBrk="1" hangingPunct="1"/>
            <a:r>
              <a:rPr lang="de-DE" altLang="de-DE"/>
              <a:t>Graphen Implementierung</a:t>
            </a:r>
          </a:p>
        </p:txBody>
      </p:sp>
      <p:sp>
        <p:nvSpPr>
          <p:cNvPr id="29698" name="Rectangle 3">
            <a:extLst>
              <a:ext uri="{FF2B5EF4-FFF2-40B4-BE49-F238E27FC236}">
                <a16:creationId xmlns:a16="http://schemas.microsoft.com/office/drawing/2014/main" id="{0940BB5D-38C6-4FE2-BD36-BDF7D181EE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6425" y="4243388"/>
            <a:ext cx="7931150" cy="192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42900" indent="-342900"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857250" indent="-4572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marL="400050" lvl="1" indent="0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None/>
              <a:defRPr/>
            </a:pPr>
            <a:r>
              <a:rPr lang="de-DE" altLang="de-DE" dirty="0" err="1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knotenHinzufuegen</a:t>
            </a:r>
            <a:r>
              <a:rPr lang="de-DE" altLang="de-DE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(String </a:t>
            </a:r>
            <a:r>
              <a:rPr lang="de-DE" altLang="de-DE" dirty="0" err="1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schluessel</a:t>
            </a:r>
            <a:r>
              <a:rPr lang="de-DE" altLang="de-DE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) </a:t>
            </a:r>
            <a:br>
              <a:rPr lang="de-DE" altLang="de-DE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</a:br>
            <a:r>
              <a:rPr lang="de-DE" altLang="de-DE" dirty="0">
                <a:solidFill>
                  <a:schemeClr val="tx1"/>
                </a:solidFill>
                <a:cs typeface="Arial" panose="020B0604020202020204" pitchFamily="34" charset="0"/>
              </a:rPr>
              <a:t>erzeugt einen </a:t>
            </a:r>
            <a:r>
              <a:rPr lang="de-DE" altLang="de-DE" dirty="0">
                <a:solidFill>
                  <a:srgbClr val="7030A0"/>
                </a:solidFill>
                <a:cs typeface="Arial" panose="020B0604020202020204" pitchFamily="34" charset="0"/>
              </a:rPr>
              <a:t>neuen Knoten </a:t>
            </a:r>
            <a:r>
              <a:rPr lang="de-DE" altLang="de-DE" dirty="0">
                <a:solidFill>
                  <a:schemeClr val="tx1"/>
                </a:solidFill>
                <a:cs typeface="Arial" panose="020B0604020202020204" pitchFamily="34" charset="0"/>
              </a:rPr>
              <a:t>mit dem übergebenen Schlüssel und fügt diesen an der ersten freien Stelle im KnotenFeld ein.</a:t>
            </a:r>
          </a:p>
          <a:p>
            <a:pPr marL="400050" lvl="1" indent="0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None/>
              <a:defRPr/>
            </a:pPr>
            <a:r>
              <a:rPr lang="de-DE" altLang="de-DE" dirty="0">
                <a:solidFill>
                  <a:schemeClr val="tx1"/>
                </a:solidFill>
                <a:cs typeface="Arial" panose="020B0604020202020204" pitchFamily="34" charset="0"/>
              </a:rPr>
              <a:t>Der Index der ersten freien Stelle entspricht </a:t>
            </a:r>
            <a:r>
              <a:rPr lang="de-DE" altLang="de-DE" i="1" dirty="0" err="1">
                <a:solidFill>
                  <a:schemeClr val="tx1"/>
                </a:solidFill>
                <a:cs typeface="Arial" panose="020B0604020202020204" pitchFamily="34" charset="0"/>
              </a:rPr>
              <a:t>knotenAnzahl</a:t>
            </a:r>
            <a:endParaRPr lang="de-DE" altLang="de-DE" i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27652" name="AutoShape 8"/>
          <p:cNvSpPr>
            <a:spLocks noChangeAspect="1" noChangeArrowheads="1" noTextEdit="1"/>
          </p:cNvSpPr>
          <p:nvPr/>
        </p:nvSpPr>
        <p:spPr bwMode="auto">
          <a:xfrm>
            <a:off x="900113" y="1593850"/>
            <a:ext cx="3503612" cy="229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7653" name="Rectangle 3"/>
          <p:cNvSpPr>
            <a:spLocks noChangeArrowheads="1"/>
          </p:cNvSpPr>
          <p:nvPr/>
        </p:nvSpPr>
        <p:spPr bwMode="auto">
          <a:xfrm>
            <a:off x="730250" y="1196975"/>
            <a:ext cx="787400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de-DE" altLang="de-DE" b="1">
                <a:solidFill>
                  <a:srgbClr val="CC6633"/>
                </a:solidFill>
              </a:rPr>
              <a:t>Knoten hinzufügen</a:t>
            </a:r>
            <a:endParaRPr lang="de-DE" altLang="de-DE" b="1" i="1">
              <a:solidFill>
                <a:srgbClr val="CC6633"/>
              </a:solidFill>
            </a:endParaRPr>
          </a:p>
        </p:txBody>
      </p:sp>
      <p:pic>
        <p:nvPicPr>
          <p:cNvPr id="27654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063" y="1817688"/>
            <a:ext cx="7146925" cy="225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09625" y="-63500"/>
            <a:ext cx="7874000" cy="1112838"/>
          </a:xfrm>
        </p:spPr>
        <p:txBody>
          <a:bodyPr/>
          <a:lstStyle/>
          <a:p>
            <a:pPr eaLnBrk="1" hangingPunct="1"/>
            <a:r>
              <a:rPr lang="de-DE" altLang="de-DE"/>
              <a:t>Graphen Implementierung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8637B2A6-5461-4FDB-86F0-4609905F4C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6425" y="4243388"/>
            <a:ext cx="8286750" cy="2425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90000" tIns="46800" rIns="90000" bIns="46800"/>
          <a:lstStyle>
            <a:lvl1pPr marL="342900" indent="-342900"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857250" indent="-4572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marL="400050" lvl="1" indent="0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None/>
              <a:defRPr/>
            </a:pPr>
            <a:r>
              <a:rPr lang="de-DE" altLang="de-DE" sz="1900" dirty="0" err="1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kanteHinzufuegen</a:t>
            </a:r>
            <a:r>
              <a:rPr lang="de-DE" altLang="de-DE" sz="19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(String </a:t>
            </a:r>
            <a:r>
              <a:rPr lang="de-DE" altLang="de-DE" sz="1900" dirty="0" err="1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schluessel</a:t>
            </a:r>
            <a:r>
              <a:rPr lang="de-DE" altLang="de-DE" sz="19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, String </a:t>
            </a:r>
            <a:r>
              <a:rPr lang="de-DE" altLang="de-DE" sz="1900" dirty="0" err="1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schluessel</a:t>
            </a:r>
            <a:r>
              <a:rPr lang="de-DE" altLang="de-DE" sz="19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, </a:t>
            </a:r>
            <a:r>
              <a:rPr lang="de-DE" altLang="de-DE" sz="1900" dirty="0" err="1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int</a:t>
            </a:r>
            <a:r>
              <a:rPr lang="de-DE" altLang="de-DE" sz="19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de-DE" altLang="de-DE" sz="1900" dirty="0" err="1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gewicht</a:t>
            </a:r>
            <a:r>
              <a:rPr lang="de-DE" altLang="de-DE" sz="19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) </a:t>
            </a:r>
            <a:br>
              <a:rPr lang="de-DE" altLang="de-DE" sz="19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</a:br>
            <a:r>
              <a:rPr lang="de-DE" altLang="de-DE" sz="1900" dirty="0">
                <a:cs typeface="Arial" panose="020B0604020202020204" pitchFamily="34" charset="0"/>
              </a:rPr>
              <a:t>fügt der </a:t>
            </a:r>
            <a:r>
              <a:rPr lang="de-DE" altLang="de-DE" sz="1900" i="1" dirty="0" err="1">
                <a:cs typeface="Arial" panose="020B0604020202020204" pitchFamily="34" charset="0"/>
              </a:rPr>
              <a:t>adjazenzMatrix</a:t>
            </a:r>
            <a:r>
              <a:rPr lang="de-DE" altLang="de-DE" sz="1900" i="1" dirty="0">
                <a:cs typeface="Arial" panose="020B0604020202020204" pitchFamily="34" charset="0"/>
              </a:rPr>
              <a:t> </a:t>
            </a:r>
            <a:r>
              <a:rPr lang="de-DE" altLang="de-DE" sz="1900" dirty="0">
                <a:cs typeface="Arial" panose="020B0604020202020204" pitchFamily="34" charset="0"/>
              </a:rPr>
              <a:t>einen Eintrag für die Indizes der beiden Knoten ein.</a:t>
            </a:r>
          </a:p>
          <a:p>
            <a:pPr marL="400050" lvl="1" indent="0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None/>
              <a:defRPr/>
            </a:pPr>
            <a:r>
              <a:rPr lang="de-DE" altLang="de-DE" sz="1900" i="1" dirty="0">
                <a:cs typeface="Arial" panose="020B0604020202020204" pitchFamily="34" charset="0"/>
              </a:rPr>
              <a:t>Bsp.: </a:t>
            </a:r>
            <a:r>
              <a:rPr lang="de-DE" altLang="de-DE" sz="1900" i="1" dirty="0" err="1">
                <a:cs typeface="Arial" panose="020B0604020202020204" pitchFamily="34" charset="0"/>
              </a:rPr>
              <a:t>kanteHinzufuegen</a:t>
            </a:r>
            <a:r>
              <a:rPr lang="de-DE" altLang="de-DE" sz="1900" i="1" dirty="0">
                <a:cs typeface="Arial" panose="020B0604020202020204" pitchFamily="34" charset="0"/>
              </a:rPr>
              <a:t>(“B“,“C“, 5) trägt in der Matrix </a:t>
            </a:r>
            <a:br>
              <a:rPr lang="de-DE" altLang="de-DE" sz="1900" i="1" dirty="0">
                <a:cs typeface="Arial" panose="020B0604020202020204" pitchFamily="34" charset="0"/>
              </a:rPr>
            </a:br>
            <a:r>
              <a:rPr lang="de-DE" altLang="de-DE" sz="1900" i="1" dirty="0">
                <a:cs typeface="Arial" panose="020B0604020202020204" pitchFamily="34" charset="0"/>
              </a:rPr>
              <a:t>an der Stelle </a:t>
            </a:r>
            <a:r>
              <a:rPr lang="de-DE" altLang="de-DE" sz="1900" i="1" dirty="0">
                <a:solidFill>
                  <a:srgbClr val="0070C0"/>
                </a:solidFill>
                <a:cs typeface="Arial" panose="020B0604020202020204" pitchFamily="34" charset="0"/>
              </a:rPr>
              <a:t>(1,2) </a:t>
            </a:r>
            <a:r>
              <a:rPr lang="de-DE" altLang="de-DE" sz="1900" i="1" dirty="0">
                <a:cs typeface="Arial" panose="020B0604020202020204" pitchFamily="34" charset="0"/>
              </a:rPr>
              <a:t>die Zahl 5 ein. </a:t>
            </a:r>
            <a:br>
              <a:rPr lang="de-DE" altLang="de-DE" sz="1900" i="1" dirty="0">
                <a:cs typeface="Arial" panose="020B0604020202020204" pitchFamily="34" charset="0"/>
              </a:rPr>
            </a:br>
            <a:r>
              <a:rPr lang="de-DE" altLang="de-DE" sz="1900" i="1" dirty="0">
                <a:cs typeface="Arial" panose="020B0604020202020204" pitchFamily="34" charset="0"/>
              </a:rPr>
              <a:t>Für </a:t>
            </a:r>
            <a:r>
              <a:rPr lang="de-DE" altLang="de-DE" sz="1900" i="1" dirty="0" err="1">
                <a:cs typeface="Arial" panose="020B0604020202020204" pitchFamily="34" charset="0"/>
              </a:rPr>
              <a:t>ungerichtete</a:t>
            </a:r>
            <a:r>
              <a:rPr lang="de-DE" altLang="de-DE" sz="1900" i="1" dirty="0">
                <a:cs typeface="Arial" panose="020B0604020202020204" pitchFamily="34" charset="0"/>
              </a:rPr>
              <a:t> Graphen wird die 5 zusätzlich </a:t>
            </a:r>
            <a:br>
              <a:rPr lang="de-DE" altLang="de-DE" sz="1900" i="1" dirty="0">
                <a:cs typeface="Arial" panose="020B0604020202020204" pitchFamily="34" charset="0"/>
              </a:rPr>
            </a:br>
            <a:r>
              <a:rPr lang="de-DE" altLang="de-DE" sz="1900" i="1" dirty="0">
                <a:cs typeface="Arial" panose="020B0604020202020204" pitchFamily="34" charset="0"/>
              </a:rPr>
              <a:t>an der Stelle </a:t>
            </a:r>
            <a:r>
              <a:rPr lang="de-DE" altLang="de-DE" sz="1900" i="1" dirty="0">
                <a:solidFill>
                  <a:srgbClr val="0070C0"/>
                </a:solidFill>
                <a:cs typeface="Arial" panose="020B0604020202020204" pitchFamily="34" charset="0"/>
              </a:rPr>
              <a:t>(2,1) </a:t>
            </a:r>
            <a:r>
              <a:rPr lang="de-DE" altLang="de-DE" sz="1900" i="1" dirty="0">
                <a:cs typeface="Arial" panose="020B0604020202020204" pitchFamily="34" charset="0"/>
              </a:rPr>
              <a:t>eingetragen. </a:t>
            </a:r>
          </a:p>
        </p:txBody>
      </p:sp>
      <p:sp>
        <p:nvSpPr>
          <p:cNvPr id="29700" name="AutoShape 8"/>
          <p:cNvSpPr>
            <a:spLocks noChangeAspect="1" noChangeArrowheads="1" noTextEdit="1"/>
          </p:cNvSpPr>
          <p:nvPr/>
        </p:nvSpPr>
        <p:spPr bwMode="auto">
          <a:xfrm>
            <a:off x="900113" y="1593850"/>
            <a:ext cx="3503612" cy="229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9701" name="Rectangle 10"/>
          <p:cNvSpPr>
            <a:spLocks noChangeArrowheads="1"/>
          </p:cNvSpPr>
          <p:nvPr/>
        </p:nvSpPr>
        <p:spPr bwMode="auto">
          <a:xfrm>
            <a:off x="1154113" y="1882775"/>
            <a:ext cx="3155950" cy="2043113"/>
          </a:xfrm>
          <a:prstGeom prst="rect">
            <a:avLst/>
          </a:prstGeom>
          <a:solidFill>
            <a:srgbClr val="CCFFCC"/>
          </a:solidFill>
          <a:ln w="12700">
            <a:solidFill>
              <a:srgbClr val="800000"/>
            </a:solidFill>
            <a:miter lim="800000"/>
            <a:headEnd/>
            <a:tailEnd/>
          </a:ln>
        </p:spPr>
        <p:txBody>
          <a:bodyPr/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de-DE" altLang="de-DE" sz="200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29702" name="Rectangle 11"/>
          <p:cNvSpPr>
            <a:spLocks noChangeArrowheads="1"/>
          </p:cNvSpPr>
          <p:nvPr/>
        </p:nvSpPr>
        <p:spPr bwMode="auto">
          <a:xfrm>
            <a:off x="2449513" y="1933575"/>
            <a:ext cx="506412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 b="1">
                <a:latin typeface="Tahoma" panose="020B0604030504040204" pitchFamily="34" charset="0"/>
              </a:rPr>
              <a:t>Graph</a:t>
            </a:r>
            <a:endParaRPr lang="de-DE" altLang="de-DE" sz="200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29703" name="Rectangle 12"/>
          <p:cNvSpPr>
            <a:spLocks noChangeArrowheads="1"/>
          </p:cNvSpPr>
          <p:nvPr/>
        </p:nvSpPr>
        <p:spPr bwMode="auto">
          <a:xfrm>
            <a:off x="1243013" y="2251075"/>
            <a:ext cx="1217612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>
                <a:latin typeface="Tahoma" panose="020B0604030504040204" pitchFamily="34" charset="0"/>
              </a:rPr>
              <a:t>int knotenAnzahl</a:t>
            </a:r>
            <a:endParaRPr lang="de-DE" altLang="de-DE" sz="200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29704" name="Rectangle 13"/>
          <p:cNvSpPr>
            <a:spLocks noChangeArrowheads="1"/>
          </p:cNvSpPr>
          <p:nvPr/>
        </p:nvSpPr>
        <p:spPr bwMode="auto">
          <a:xfrm>
            <a:off x="1258888" y="2454275"/>
            <a:ext cx="149225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>
                <a:latin typeface="Tahoma" panose="020B0604030504040204" pitchFamily="34" charset="0"/>
              </a:rPr>
              <a:t>Knoten[] knotenFeld</a:t>
            </a:r>
            <a:endParaRPr lang="de-DE" altLang="de-DE" sz="200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29705" name="Rectangle 14"/>
          <p:cNvSpPr>
            <a:spLocks noChangeArrowheads="1"/>
          </p:cNvSpPr>
          <p:nvPr/>
        </p:nvSpPr>
        <p:spPr bwMode="auto">
          <a:xfrm>
            <a:off x="1258888" y="2657475"/>
            <a:ext cx="1643062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>
                <a:latin typeface="Tahoma" panose="020B0604030504040204" pitchFamily="34" charset="0"/>
              </a:rPr>
              <a:t>int [][] adjazenzMatrix</a:t>
            </a:r>
            <a:endParaRPr lang="de-DE" altLang="de-DE" sz="200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29706" name="Line 15"/>
          <p:cNvSpPr>
            <a:spLocks noChangeShapeType="1"/>
          </p:cNvSpPr>
          <p:nvPr/>
        </p:nvSpPr>
        <p:spPr bwMode="auto">
          <a:xfrm>
            <a:off x="1154113" y="2200275"/>
            <a:ext cx="2995612" cy="1588"/>
          </a:xfrm>
          <a:prstGeom prst="line">
            <a:avLst/>
          </a:prstGeom>
          <a:noFill/>
          <a:ln w="127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9707" name="Rectangle 16"/>
          <p:cNvSpPr>
            <a:spLocks noChangeArrowheads="1"/>
          </p:cNvSpPr>
          <p:nvPr/>
        </p:nvSpPr>
        <p:spPr bwMode="auto">
          <a:xfrm>
            <a:off x="1258888" y="2973388"/>
            <a:ext cx="1931987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 dirty="0">
                <a:latin typeface="Tahoma" panose="020B0604030504040204" pitchFamily="34" charset="0"/>
              </a:rPr>
              <a:t>Graph(</a:t>
            </a:r>
            <a:r>
              <a:rPr lang="de-DE" altLang="de-DE" sz="1300" dirty="0" err="1">
                <a:latin typeface="Tahoma" panose="020B0604030504040204" pitchFamily="34" charset="0"/>
              </a:rPr>
              <a:t>int</a:t>
            </a:r>
            <a:r>
              <a:rPr lang="de-DE" altLang="de-DE" sz="1300" dirty="0">
                <a:latin typeface="Tahoma" panose="020B0604030504040204" pitchFamily="34" charset="0"/>
              </a:rPr>
              <a:t> maxKnotenZahl)</a:t>
            </a:r>
            <a:endParaRPr lang="de-DE" altLang="de-DE" sz="2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29708" name="Rectangle 17"/>
          <p:cNvSpPr>
            <a:spLocks noChangeArrowheads="1"/>
          </p:cNvSpPr>
          <p:nvPr/>
        </p:nvSpPr>
        <p:spPr bwMode="auto">
          <a:xfrm>
            <a:off x="1239838" y="3176588"/>
            <a:ext cx="2911475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>
                <a:latin typeface="Tahoma" panose="020B0604030504040204" pitchFamily="34" charset="0"/>
              </a:rPr>
              <a:t>void knotenEinfuegen(String schluessel)</a:t>
            </a:r>
            <a:endParaRPr lang="de-DE" altLang="de-DE" sz="200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29709" name="Line 19"/>
          <p:cNvSpPr>
            <a:spLocks noChangeShapeType="1"/>
          </p:cNvSpPr>
          <p:nvPr/>
        </p:nvSpPr>
        <p:spPr bwMode="auto">
          <a:xfrm>
            <a:off x="1154113" y="2922588"/>
            <a:ext cx="2995612" cy="1587"/>
          </a:xfrm>
          <a:prstGeom prst="line">
            <a:avLst/>
          </a:prstGeom>
          <a:noFill/>
          <a:ln w="127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5617" name="Rectangle 18"/>
          <p:cNvSpPr>
            <a:spLocks noChangeArrowheads="1"/>
          </p:cNvSpPr>
          <p:nvPr/>
        </p:nvSpPr>
        <p:spPr bwMode="auto">
          <a:xfrm>
            <a:off x="1219200" y="3619500"/>
            <a:ext cx="27495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>
                <a:latin typeface="Tahoma" panose="020B0604030504040204" pitchFamily="34" charset="0"/>
              </a:rPr>
              <a:t>int gibIndex(String knotenSchluessel)</a:t>
            </a:r>
            <a:endParaRPr lang="de-DE" altLang="de-DE" sz="200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29711" name="Rectangle 3"/>
          <p:cNvSpPr>
            <a:spLocks noChangeArrowheads="1"/>
          </p:cNvSpPr>
          <p:nvPr/>
        </p:nvSpPr>
        <p:spPr bwMode="auto">
          <a:xfrm>
            <a:off x="730250" y="1196975"/>
            <a:ext cx="787400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de-DE" altLang="de-DE" b="1">
                <a:solidFill>
                  <a:srgbClr val="CC6633"/>
                </a:solidFill>
              </a:rPr>
              <a:t>Kanten hinzufügen</a:t>
            </a:r>
            <a:endParaRPr lang="de-DE" altLang="de-DE" b="1" i="1">
              <a:solidFill>
                <a:srgbClr val="CC6633"/>
              </a:solidFill>
            </a:endParaRPr>
          </a:p>
        </p:txBody>
      </p:sp>
      <p:graphicFrame>
        <p:nvGraphicFramePr>
          <p:cNvPr id="22" name="Group 75">
            <a:extLst>
              <a:ext uri="{FF2B5EF4-FFF2-40B4-BE49-F238E27FC236}">
                <a16:creationId xmlns:a16="http://schemas.microsoft.com/office/drawing/2014/main" id="{7B304754-1EC4-42C4-80C4-1F046DAF72D1}"/>
              </a:ext>
            </a:extLst>
          </p:cNvPr>
          <p:cNvGraphicFramePr>
            <a:graphicFrameLocks noGrp="1"/>
          </p:cNvGraphicFramePr>
          <p:nvPr/>
        </p:nvGraphicFramePr>
        <p:xfrm>
          <a:off x="5021263" y="1906588"/>
          <a:ext cx="2955925" cy="1684339"/>
        </p:xfrm>
        <a:graphic>
          <a:graphicData uri="http://schemas.openxmlformats.org/drawingml/2006/table">
            <a:tbl>
              <a:tblPr/>
              <a:tblGrid>
                <a:gridCol w="492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37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2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2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21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937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A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B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C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D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E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A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B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7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C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D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E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3" name="Group 130">
            <a:extLst>
              <a:ext uri="{FF2B5EF4-FFF2-40B4-BE49-F238E27FC236}">
                <a16:creationId xmlns:a16="http://schemas.microsoft.com/office/drawing/2014/main" id="{37887430-1CBE-4299-8928-3CBD8E30203D}"/>
              </a:ext>
            </a:extLst>
          </p:cNvPr>
          <p:cNvGraphicFramePr>
            <a:graphicFrameLocks noGrp="1"/>
          </p:cNvGraphicFramePr>
          <p:nvPr/>
        </p:nvGraphicFramePr>
        <p:xfrm>
          <a:off x="5018088" y="1908175"/>
          <a:ext cx="2955925" cy="1684339"/>
        </p:xfrm>
        <a:graphic>
          <a:graphicData uri="http://schemas.openxmlformats.org/drawingml/2006/table">
            <a:tbl>
              <a:tblPr/>
              <a:tblGrid>
                <a:gridCol w="492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37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2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2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21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937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i     </a:t>
                      </a:r>
                      <a:r>
                        <a:rPr kumimoji="0" lang="de-DE" sz="1800" b="1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j</a:t>
                      </a:r>
                      <a:endParaRPr kumimoji="0" lang="de-DE" sz="1800" b="1" i="0" u="none" strike="noStrike" cap="none" normalizeH="0" baseline="-250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4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7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4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9815" name="Rectangle 18"/>
          <p:cNvSpPr>
            <a:spLocks noChangeArrowheads="1"/>
          </p:cNvSpPr>
          <p:nvPr/>
        </p:nvSpPr>
        <p:spPr bwMode="auto">
          <a:xfrm>
            <a:off x="1195388" y="3387725"/>
            <a:ext cx="311467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>
                <a:latin typeface="Tahoma" panose="020B0604030504040204" pitchFamily="34" charset="0"/>
              </a:rPr>
              <a:t>void kanteHinzufuegen (String, String, int)</a:t>
            </a:r>
            <a:endParaRPr lang="de-DE" altLang="de-DE" sz="200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25" name="Group 130">
            <a:extLst>
              <a:ext uri="{FF2B5EF4-FFF2-40B4-BE49-F238E27FC236}">
                <a16:creationId xmlns:a16="http://schemas.microsoft.com/office/drawing/2014/main" id="{57231CEB-B764-47C0-BA9C-1612111C8BD7}"/>
              </a:ext>
            </a:extLst>
          </p:cNvPr>
          <p:cNvGraphicFramePr>
            <a:graphicFrameLocks noGrp="1"/>
          </p:cNvGraphicFramePr>
          <p:nvPr/>
        </p:nvGraphicFramePr>
        <p:xfrm>
          <a:off x="5016500" y="1914525"/>
          <a:ext cx="2955925" cy="1684339"/>
        </p:xfrm>
        <a:graphic>
          <a:graphicData uri="http://schemas.openxmlformats.org/drawingml/2006/table">
            <a:tbl>
              <a:tblPr/>
              <a:tblGrid>
                <a:gridCol w="492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37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2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2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21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937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i     </a:t>
                      </a:r>
                      <a:r>
                        <a:rPr kumimoji="0" lang="de-DE" sz="1800" b="1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j</a:t>
                      </a:r>
                      <a:endParaRPr kumimoji="0" lang="de-DE" sz="1800" b="1" i="0" u="none" strike="noStrike" cap="none" normalizeH="0" baseline="-250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4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5</a:t>
                      </a:r>
                      <a:endParaRPr kumimoji="0" lang="de-DE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7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5</a:t>
                      </a:r>
                      <a:endParaRPr kumimoji="0" lang="de-DE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4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" name="Tabelle 35">
            <a:extLst>
              <a:ext uri="{FF2B5EF4-FFF2-40B4-BE49-F238E27FC236}">
                <a16:creationId xmlns:a16="http://schemas.microsoft.com/office/drawing/2014/main" id="{0CAD8123-80EF-46FA-A4CA-C35644CF6393}"/>
              </a:ext>
            </a:extLst>
          </p:cNvPr>
          <p:cNvGraphicFramePr>
            <a:graphicFrameLocks noGrp="1"/>
          </p:cNvGraphicFramePr>
          <p:nvPr/>
        </p:nvGraphicFramePr>
        <p:xfrm>
          <a:off x="812800" y="2486025"/>
          <a:ext cx="3759200" cy="10112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1840">
                  <a:extLst>
                    <a:ext uri="{9D8B030D-6E8A-4147-A177-3AD203B41FA5}">
                      <a16:colId xmlns:a16="http://schemas.microsoft.com/office/drawing/2014/main" val="3762887644"/>
                    </a:ext>
                  </a:extLst>
                </a:gridCol>
                <a:gridCol w="751840">
                  <a:extLst>
                    <a:ext uri="{9D8B030D-6E8A-4147-A177-3AD203B41FA5}">
                      <a16:colId xmlns:a16="http://schemas.microsoft.com/office/drawing/2014/main" val="380649395"/>
                    </a:ext>
                  </a:extLst>
                </a:gridCol>
                <a:gridCol w="751840">
                  <a:extLst>
                    <a:ext uri="{9D8B030D-6E8A-4147-A177-3AD203B41FA5}">
                      <a16:colId xmlns:a16="http://schemas.microsoft.com/office/drawing/2014/main" val="355423527"/>
                    </a:ext>
                  </a:extLst>
                </a:gridCol>
                <a:gridCol w="751840">
                  <a:extLst>
                    <a:ext uri="{9D8B030D-6E8A-4147-A177-3AD203B41FA5}">
                      <a16:colId xmlns:a16="http://schemas.microsoft.com/office/drawing/2014/main" val="984887130"/>
                    </a:ext>
                  </a:extLst>
                </a:gridCol>
                <a:gridCol w="751840">
                  <a:extLst>
                    <a:ext uri="{9D8B030D-6E8A-4147-A177-3AD203B41FA5}">
                      <a16:colId xmlns:a16="http://schemas.microsoft.com/office/drawing/2014/main" val="3879888832"/>
                    </a:ext>
                  </a:extLst>
                </a:gridCol>
              </a:tblGrid>
              <a:tr h="370822">
                <a:tc>
                  <a:txBody>
                    <a:bodyPr/>
                    <a:lstStyle/>
                    <a:p>
                      <a:pPr algn="ctr"/>
                      <a:r>
                        <a:rPr lang="de-DE" sz="1800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 marL="91434" marR="91434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 marL="91434" marR="91434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>
                          <a:solidFill>
                            <a:srgbClr val="0070C0"/>
                          </a:solidFill>
                        </a:rPr>
                        <a:t>2</a:t>
                      </a:r>
                    </a:p>
                  </a:txBody>
                  <a:tcPr marL="91434" marR="91434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>
                          <a:solidFill>
                            <a:srgbClr val="0070C0"/>
                          </a:solidFill>
                        </a:rPr>
                        <a:t>3</a:t>
                      </a:r>
                    </a:p>
                  </a:txBody>
                  <a:tcPr marL="91434" marR="91434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>
                          <a:solidFill>
                            <a:srgbClr val="0070C0"/>
                          </a:solidFill>
                        </a:rPr>
                        <a:t>4</a:t>
                      </a:r>
                    </a:p>
                  </a:txBody>
                  <a:tcPr marL="91434" marR="91434" marT="45717" marB="45717"/>
                </a:tc>
                <a:extLst>
                  <a:ext uri="{0D108BD9-81ED-4DB2-BD59-A6C34878D82A}">
                    <a16:rowId xmlns:a16="http://schemas.microsoft.com/office/drawing/2014/main" val="270086895"/>
                  </a:ext>
                </a:extLst>
              </a:tr>
              <a:tr h="640416">
                <a:tc>
                  <a:txBody>
                    <a:bodyPr/>
                    <a:lstStyle/>
                    <a:p>
                      <a:pPr algn="ctr"/>
                      <a:endParaRPr lang="de-DE" sz="1800" dirty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endParaRPr lang="de-DE" sz="1800" dirty="0">
                        <a:solidFill>
                          <a:srgbClr val="0070C0"/>
                        </a:solidFill>
                      </a:endParaRPr>
                    </a:p>
                  </a:txBody>
                  <a:tcPr marL="91434" marR="91434" marT="45717" marB="45717"/>
                </a:tc>
                <a:tc>
                  <a:txBody>
                    <a:bodyPr/>
                    <a:lstStyle/>
                    <a:p>
                      <a:pPr algn="ctr"/>
                      <a:endParaRPr lang="de-DE" sz="1800" dirty="0">
                        <a:solidFill>
                          <a:srgbClr val="0070C0"/>
                        </a:solidFill>
                      </a:endParaRPr>
                    </a:p>
                  </a:txBody>
                  <a:tcPr marL="91434" marR="91434" marT="45717" marB="45717"/>
                </a:tc>
                <a:tc>
                  <a:txBody>
                    <a:bodyPr/>
                    <a:lstStyle/>
                    <a:p>
                      <a:pPr algn="ctr"/>
                      <a:endParaRPr lang="de-DE" sz="1800" dirty="0">
                        <a:solidFill>
                          <a:srgbClr val="0070C0"/>
                        </a:solidFill>
                      </a:endParaRPr>
                    </a:p>
                  </a:txBody>
                  <a:tcPr marL="91434" marR="91434" marT="45717" marB="45717"/>
                </a:tc>
                <a:tc>
                  <a:txBody>
                    <a:bodyPr/>
                    <a:lstStyle/>
                    <a:p>
                      <a:pPr algn="ctr"/>
                      <a:endParaRPr lang="de-DE" sz="1800" dirty="0">
                        <a:solidFill>
                          <a:srgbClr val="0070C0"/>
                        </a:solidFill>
                      </a:endParaRPr>
                    </a:p>
                  </a:txBody>
                  <a:tcPr marL="91434" marR="91434" marT="45717" marB="45717"/>
                </a:tc>
                <a:tc>
                  <a:txBody>
                    <a:bodyPr/>
                    <a:lstStyle/>
                    <a:p>
                      <a:pPr algn="ctr"/>
                      <a:endParaRPr lang="de-DE" sz="1800" dirty="0">
                        <a:solidFill>
                          <a:srgbClr val="0070C0"/>
                        </a:solidFill>
                      </a:endParaRPr>
                    </a:p>
                  </a:txBody>
                  <a:tcPr marL="91434" marR="91434" marT="45717" marB="45717"/>
                </a:tc>
                <a:extLst>
                  <a:ext uri="{0D108BD9-81ED-4DB2-BD59-A6C34878D82A}">
                    <a16:rowId xmlns:a16="http://schemas.microsoft.com/office/drawing/2014/main" val="2178634432"/>
                  </a:ext>
                </a:extLst>
              </a:tr>
            </a:tbl>
          </a:graphicData>
        </a:graphic>
      </p:graphicFrame>
      <p:sp>
        <p:nvSpPr>
          <p:cNvPr id="31766" name="Rectangle 2"/>
          <p:cNvSpPr>
            <a:spLocks noGrp="1" noChangeArrowheads="1"/>
          </p:cNvSpPr>
          <p:nvPr>
            <p:ph type="title"/>
          </p:nvPr>
        </p:nvSpPr>
        <p:spPr>
          <a:xfrm>
            <a:off x="809625" y="-63500"/>
            <a:ext cx="7874000" cy="1112838"/>
          </a:xfrm>
        </p:spPr>
        <p:txBody>
          <a:bodyPr/>
          <a:lstStyle/>
          <a:p>
            <a:pPr eaLnBrk="1" hangingPunct="1"/>
            <a:r>
              <a:rPr lang="de-DE" altLang="de-DE"/>
              <a:t>Graphen Implementierung</a:t>
            </a:r>
          </a:p>
        </p:txBody>
      </p:sp>
      <p:sp>
        <p:nvSpPr>
          <p:cNvPr id="29698" name="Rectangle 3">
            <a:extLst>
              <a:ext uri="{FF2B5EF4-FFF2-40B4-BE49-F238E27FC236}">
                <a16:creationId xmlns:a16="http://schemas.microsoft.com/office/drawing/2014/main" id="{52AC4407-769F-44BE-B5BA-99C9C951FC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4025900"/>
            <a:ext cx="7931150" cy="213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42900" indent="-342900"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857250" indent="-4572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marL="400050" lvl="1" indent="0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None/>
              <a:defRPr/>
            </a:pPr>
            <a:r>
              <a:rPr lang="de-DE" altLang="de-DE" b="1" dirty="0" err="1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gibIndex</a:t>
            </a:r>
            <a:r>
              <a:rPr lang="de-DE" altLang="de-DE" b="1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(String </a:t>
            </a:r>
            <a:r>
              <a:rPr lang="de-DE" altLang="de-DE" b="1" dirty="0" err="1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knotenSchluessel</a:t>
            </a:r>
            <a:r>
              <a:rPr lang="de-DE" altLang="de-DE" b="1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) </a:t>
            </a:r>
            <a:br>
              <a:rPr lang="de-DE" altLang="de-DE" b="1" dirty="0">
                <a:solidFill>
                  <a:schemeClr val="tx2"/>
                </a:solidFill>
                <a:cs typeface="Arial" panose="020B0604020202020204" pitchFamily="34" charset="0"/>
              </a:rPr>
            </a:br>
            <a:r>
              <a:rPr lang="de-DE" altLang="de-DE" dirty="0">
                <a:cs typeface="Arial" panose="020B0604020202020204" pitchFamily="34" charset="0"/>
              </a:rPr>
              <a:t>liefert zum </a:t>
            </a:r>
            <a:r>
              <a:rPr lang="de-DE" altLang="de-DE" b="1" dirty="0">
                <a:solidFill>
                  <a:schemeClr val="tx1"/>
                </a:solidFill>
                <a:cs typeface="Arial" panose="020B0604020202020204" pitchFamily="34" charset="0"/>
              </a:rPr>
              <a:t>Schlüssel</a:t>
            </a:r>
            <a:r>
              <a:rPr lang="de-DE" altLang="de-DE" dirty="0">
                <a:cs typeface="Arial" panose="020B0604020202020204" pitchFamily="34" charset="0"/>
              </a:rPr>
              <a:t> eines </a:t>
            </a:r>
            <a:r>
              <a:rPr lang="de-DE" altLang="de-DE" b="1" dirty="0">
                <a:solidFill>
                  <a:srgbClr val="7030A0"/>
                </a:solidFill>
                <a:cs typeface="Arial" panose="020B0604020202020204" pitchFamily="34" charset="0"/>
              </a:rPr>
              <a:t>Knotens</a:t>
            </a:r>
            <a:r>
              <a:rPr lang="de-DE" altLang="de-DE" dirty="0">
                <a:cs typeface="Arial" panose="020B0604020202020204" pitchFamily="34" charset="0"/>
              </a:rPr>
              <a:t> den </a:t>
            </a:r>
            <a:r>
              <a:rPr lang="de-DE" altLang="de-DE" b="1" dirty="0">
                <a:solidFill>
                  <a:srgbClr val="0070C0"/>
                </a:solidFill>
                <a:cs typeface="Arial" panose="020B0604020202020204" pitchFamily="34" charset="0"/>
              </a:rPr>
              <a:t>Index</a:t>
            </a:r>
            <a:r>
              <a:rPr lang="de-DE" altLang="de-DE" dirty="0">
                <a:cs typeface="Arial" panose="020B0604020202020204" pitchFamily="34" charset="0"/>
              </a:rPr>
              <a:t>, </a:t>
            </a:r>
            <a:br>
              <a:rPr lang="de-DE" altLang="de-DE" dirty="0">
                <a:cs typeface="Arial" panose="020B0604020202020204" pitchFamily="34" charset="0"/>
              </a:rPr>
            </a:br>
            <a:r>
              <a:rPr lang="de-DE" altLang="de-DE" dirty="0">
                <a:cs typeface="Arial" panose="020B0604020202020204" pitchFamily="34" charset="0"/>
              </a:rPr>
              <a:t>unter dem er in </a:t>
            </a:r>
            <a:r>
              <a:rPr lang="de-DE" altLang="de-DE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knotenFeld</a:t>
            </a:r>
            <a:r>
              <a:rPr lang="de-DE" altLang="de-DE" dirty="0">
                <a:cs typeface="Arial" panose="020B0604020202020204" pitchFamily="34" charset="0"/>
              </a:rPr>
              <a:t> gespeichert ist. </a:t>
            </a:r>
          </a:p>
          <a:p>
            <a:pPr marL="400050" lvl="1" indent="0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None/>
              <a:defRPr/>
            </a:pPr>
            <a:r>
              <a:rPr lang="de-DE" altLang="de-DE" dirty="0">
                <a:cs typeface="Arial" panose="020B0604020202020204" pitchFamily="34" charset="0"/>
              </a:rPr>
              <a:t>Bsp.: </a:t>
            </a:r>
            <a:r>
              <a:rPr lang="de-DE" altLang="de-DE" dirty="0" err="1">
                <a:cs typeface="Arial" panose="020B0604020202020204" pitchFamily="34" charset="0"/>
              </a:rPr>
              <a:t>gib</a:t>
            </a:r>
            <a:r>
              <a:rPr lang="de-DE" altLang="de-DE" dirty="0" err="1">
                <a:solidFill>
                  <a:schemeClr val="tx2"/>
                </a:solidFill>
                <a:cs typeface="Arial" panose="020B0604020202020204" pitchFamily="34" charset="0"/>
              </a:rPr>
              <a:t>Index</a:t>
            </a:r>
            <a:r>
              <a:rPr lang="de-DE" altLang="de-DE" dirty="0">
                <a:solidFill>
                  <a:schemeClr val="tx2"/>
                </a:solidFill>
                <a:cs typeface="Arial" panose="020B0604020202020204" pitchFamily="34" charset="0"/>
              </a:rPr>
              <a:t>(“E“) </a:t>
            </a:r>
            <a:r>
              <a:rPr lang="de-DE" altLang="de-DE" dirty="0">
                <a:solidFill>
                  <a:schemeClr val="tx2"/>
                </a:solidFill>
                <a:cs typeface="Arial" panose="020B0604020202020204" pitchFamily="34" charset="0"/>
                <a:sym typeface="Symbol" panose="05050102010706020507" pitchFamily="18" charset="2"/>
              </a:rPr>
              <a:t> 4</a:t>
            </a:r>
            <a:endParaRPr lang="de-DE" altLang="de-DE" dirty="0">
              <a:cs typeface="Arial" panose="020B0604020202020204" pitchFamily="34" charset="0"/>
            </a:endParaRPr>
          </a:p>
          <a:p>
            <a:pPr marL="400050" lvl="1" indent="0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None/>
              <a:defRPr/>
            </a:pPr>
            <a:r>
              <a:rPr lang="de-DE" altLang="de-DE" dirty="0">
                <a:cs typeface="Arial" panose="020B0604020202020204" pitchFamily="34" charset="0"/>
              </a:rPr>
              <a:t>Dieser Index entspricht auch dem Index des Knotens in der </a:t>
            </a:r>
            <a:r>
              <a:rPr lang="de-DE" altLang="de-DE" b="1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adjazenzMatrix</a:t>
            </a:r>
            <a:r>
              <a:rPr lang="de-DE" altLang="de-DE" i="1" dirty="0">
                <a:cs typeface="Arial" panose="020B0604020202020204" pitchFamily="34" charset="0"/>
              </a:rPr>
              <a:t>.</a:t>
            </a:r>
          </a:p>
        </p:txBody>
      </p:sp>
      <p:sp>
        <p:nvSpPr>
          <p:cNvPr id="31768" name="AutoShape 8"/>
          <p:cNvSpPr>
            <a:spLocks noChangeAspect="1" noChangeArrowheads="1" noTextEdit="1"/>
          </p:cNvSpPr>
          <p:nvPr/>
        </p:nvSpPr>
        <p:spPr bwMode="auto">
          <a:xfrm>
            <a:off x="900113" y="1708150"/>
            <a:ext cx="3503612" cy="229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1769" name="Rectangle 3"/>
          <p:cNvSpPr>
            <a:spLocks noChangeArrowheads="1"/>
          </p:cNvSpPr>
          <p:nvPr/>
        </p:nvSpPr>
        <p:spPr bwMode="auto">
          <a:xfrm>
            <a:off x="730250" y="1196975"/>
            <a:ext cx="787400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de-DE" altLang="de-DE" b="1">
                <a:solidFill>
                  <a:srgbClr val="CC6633"/>
                </a:solidFill>
              </a:rPr>
              <a:t>Kanten hinzufügen – Hilfsmethode </a:t>
            </a:r>
            <a:r>
              <a:rPr lang="de-DE" altLang="de-DE" b="1" i="1">
                <a:solidFill>
                  <a:srgbClr val="CC6633"/>
                </a:solidFill>
              </a:rPr>
              <a:t>gibIndex</a:t>
            </a:r>
          </a:p>
        </p:txBody>
      </p:sp>
      <p:sp>
        <p:nvSpPr>
          <p:cNvPr id="31770" name="Textfeld 3"/>
          <p:cNvSpPr txBox="1">
            <a:spLocks noChangeArrowheads="1"/>
          </p:cNvSpPr>
          <p:nvPr/>
        </p:nvSpPr>
        <p:spPr bwMode="auto">
          <a:xfrm>
            <a:off x="809625" y="2143125"/>
            <a:ext cx="3259138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de-DE" altLang="de-DE" sz="1700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Knoten knotenFeld</a:t>
            </a:r>
          </a:p>
        </p:txBody>
      </p:sp>
      <p:graphicFrame>
        <p:nvGraphicFramePr>
          <p:cNvPr id="25" name="Group 130">
            <a:extLst>
              <a:ext uri="{FF2B5EF4-FFF2-40B4-BE49-F238E27FC236}">
                <a16:creationId xmlns:a16="http://schemas.microsoft.com/office/drawing/2014/main" id="{0BE20755-5122-41BB-8E0E-1FB719FD6441}"/>
              </a:ext>
            </a:extLst>
          </p:cNvPr>
          <p:cNvGraphicFramePr>
            <a:graphicFrameLocks noGrp="1"/>
          </p:cNvGraphicFramePr>
          <p:nvPr/>
        </p:nvGraphicFramePr>
        <p:xfrm>
          <a:off x="4932363" y="2192338"/>
          <a:ext cx="2955925" cy="1684339"/>
        </p:xfrm>
        <a:graphic>
          <a:graphicData uri="http://schemas.openxmlformats.org/drawingml/2006/table">
            <a:tbl>
              <a:tblPr/>
              <a:tblGrid>
                <a:gridCol w="492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37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2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2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21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937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i     </a:t>
                      </a:r>
                      <a:r>
                        <a:rPr kumimoji="0" lang="de-DE" sz="1800" b="1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j</a:t>
                      </a:r>
                      <a:endParaRPr kumimoji="0" lang="de-DE" sz="1800" b="1" i="0" u="none" strike="noStrike" cap="none" normalizeH="0" baseline="-250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4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7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4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Bogen 6">
            <a:extLst>
              <a:ext uri="{FF2B5EF4-FFF2-40B4-BE49-F238E27FC236}">
                <a16:creationId xmlns:a16="http://schemas.microsoft.com/office/drawing/2014/main" id="{9F73C0C9-D58C-4BCF-9749-8B98486377BF}"/>
              </a:ext>
            </a:extLst>
          </p:cNvPr>
          <p:cNvSpPr/>
          <p:nvPr/>
        </p:nvSpPr>
        <p:spPr bwMode="auto">
          <a:xfrm>
            <a:off x="4286250" y="2687638"/>
            <a:ext cx="558800" cy="541337"/>
          </a:xfrm>
          <a:prstGeom prst="arc">
            <a:avLst>
              <a:gd name="adj1" fmla="val 15453655"/>
              <a:gd name="adj2" fmla="val 5552853"/>
            </a:avLst>
          </a:prstGeom>
          <a:noFill/>
          <a:ln w="38100" cap="flat" cmpd="sng" algn="ctr">
            <a:solidFill>
              <a:srgbClr val="7030A0"/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endParaRPr lang="de-DE"/>
          </a:p>
        </p:txBody>
      </p:sp>
      <p:sp>
        <p:nvSpPr>
          <p:cNvPr id="31824" name="Textfeld 27"/>
          <p:cNvSpPr txBox="1">
            <a:spLocks noChangeArrowheads="1"/>
          </p:cNvSpPr>
          <p:nvPr/>
        </p:nvSpPr>
        <p:spPr bwMode="auto">
          <a:xfrm>
            <a:off x="4886325" y="1841500"/>
            <a:ext cx="3260725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de-DE" altLang="de-DE" sz="1700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int[][] adjazenzMatrix</a:t>
            </a:r>
          </a:p>
        </p:txBody>
      </p:sp>
      <p:cxnSp>
        <p:nvCxnSpPr>
          <p:cNvPr id="32" name="Gerade Verbindung mit Pfeil 31"/>
          <p:cNvCxnSpPr>
            <a:cxnSpLocks noChangeShapeType="1"/>
          </p:cNvCxnSpPr>
          <p:nvPr/>
        </p:nvCxnSpPr>
        <p:spPr bwMode="auto">
          <a:xfrm flipV="1">
            <a:off x="4557713" y="2366963"/>
            <a:ext cx="2894012" cy="211137"/>
          </a:xfrm>
          <a:prstGeom prst="straightConnector1">
            <a:avLst/>
          </a:prstGeom>
          <a:noFill/>
          <a:ln w="38100" algn="ctr">
            <a:solidFill>
              <a:srgbClr val="7030A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7" name="Abgerundetes Rechteck 36">
            <a:extLst>
              <a:ext uri="{FF2B5EF4-FFF2-40B4-BE49-F238E27FC236}">
                <a16:creationId xmlns:a16="http://schemas.microsoft.com/office/drawing/2014/main" id="{1AAF7221-CEE6-4A9D-A60A-F6FAC5E0A14D}"/>
              </a:ext>
            </a:extLst>
          </p:cNvPr>
          <p:cNvSpPr/>
          <p:nvPr/>
        </p:nvSpPr>
        <p:spPr bwMode="auto">
          <a:xfrm>
            <a:off x="950913" y="2940050"/>
            <a:ext cx="504825" cy="442913"/>
          </a:xfrm>
          <a:prstGeom prst="roundRect">
            <a:avLst/>
          </a:prstGeom>
          <a:solidFill>
            <a:srgbClr val="7030A0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de-DE" dirty="0">
                <a:latin typeface="+mn-lt"/>
              </a:rPr>
              <a:t>A</a:t>
            </a:r>
          </a:p>
        </p:txBody>
      </p:sp>
      <p:sp>
        <p:nvSpPr>
          <p:cNvPr id="38" name="Abgerundetes Rechteck 37">
            <a:extLst>
              <a:ext uri="{FF2B5EF4-FFF2-40B4-BE49-F238E27FC236}">
                <a16:creationId xmlns:a16="http://schemas.microsoft.com/office/drawing/2014/main" id="{EC936614-F430-4380-9911-A03115E807D3}"/>
              </a:ext>
            </a:extLst>
          </p:cNvPr>
          <p:cNvSpPr/>
          <p:nvPr/>
        </p:nvSpPr>
        <p:spPr bwMode="auto">
          <a:xfrm>
            <a:off x="1708150" y="2940050"/>
            <a:ext cx="503238" cy="442913"/>
          </a:xfrm>
          <a:prstGeom prst="roundRect">
            <a:avLst/>
          </a:prstGeom>
          <a:solidFill>
            <a:srgbClr val="7030A0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de-DE" dirty="0">
                <a:latin typeface="+mn-lt"/>
              </a:rPr>
              <a:t>B</a:t>
            </a:r>
          </a:p>
        </p:txBody>
      </p:sp>
      <p:sp>
        <p:nvSpPr>
          <p:cNvPr id="39" name="Abgerundetes Rechteck 38">
            <a:extLst>
              <a:ext uri="{FF2B5EF4-FFF2-40B4-BE49-F238E27FC236}">
                <a16:creationId xmlns:a16="http://schemas.microsoft.com/office/drawing/2014/main" id="{86D8F140-B4D7-4208-A6DD-3A732691C96C}"/>
              </a:ext>
            </a:extLst>
          </p:cNvPr>
          <p:cNvSpPr/>
          <p:nvPr/>
        </p:nvSpPr>
        <p:spPr bwMode="auto">
          <a:xfrm>
            <a:off x="2439988" y="2940050"/>
            <a:ext cx="504825" cy="442913"/>
          </a:xfrm>
          <a:prstGeom prst="roundRect">
            <a:avLst/>
          </a:prstGeom>
          <a:solidFill>
            <a:srgbClr val="7030A0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de-DE" dirty="0">
                <a:latin typeface="+mn-lt"/>
              </a:rPr>
              <a:t>C</a:t>
            </a:r>
          </a:p>
        </p:txBody>
      </p:sp>
      <p:sp>
        <p:nvSpPr>
          <p:cNvPr id="40" name="Abgerundetes Rechteck 39">
            <a:extLst>
              <a:ext uri="{FF2B5EF4-FFF2-40B4-BE49-F238E27FC236}">
                <a16:creationId xmlns:a16="http://schemas.microsoft.com/office/drawing/2014/main" id="{D20A7AC0-0568-4991-8731-881E2AD32AA4}"/>
              </a:ext>
            </a:extLst>
          </p:cNvPr>
          <p:cNvSpPr/>
          <p:nvPr/>
        </p:nvSpPr>
        <p:spPr bwMode="auto">
          <a:xfrm>
            <a:off x="3197225" y="2940050"/>
            <a:ext cx="503238" cy="442913"/>
          </a:xfrm>
          <a:prstGeom prst="roundRect">
            <a:avLst/>
          </a:prstGeom>
          <a:solidFill>
            <a:srgbClr val="7030A0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de-DE" dirty="0">
                <a:latin typeface="+mn-lt"/>
              </a:rPr>
              <a:t>D</a:t>
            </a:r>
          </a:p>
        </p:txBody>
      </p:sp>
      <p:sp>
        <p:nvSpPr>
          <p:cNvPr id="41" name="Abgerundetes Rechteck 40">
            <a:extLst>
              <a:ext uri="{FF2B5EF4-FFF2-40B4-BE49-F238E27FC236}">
                <a16:creationId xmlns:a16="http://schemas.microsoft.com/office/drawing/2014/main" id="{BD9DB87F-AFCC-4115-9A2F-59C39EEC0DDA}"/>
              </a:ext>
            </a:extLst>
          </p:cNvPr>
          <p:cNvSpPr/>
          <p:nvPr/>
        </p:nvSpPr>
        <p:spPr bwMode="auto">
          <a:xfrm>
            <a:off x="3946525" y="2940050"/>
            <a:ext cx="503238" cy="442913"/>
          </a:xfrm>
          <a:prstGeom prst="roundRect">
            <a:avLst/>
          </a:prstGeom>
          <a:solidFill>
            <a:srgbClr val="7030A0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de-DE" dirty="0">
                <a:latin typeface="+mn-lt"/>
              </a:rPr>
              <a:t>E</a:t>
            </a:r>
          </a:p>
        </p:txBody>
      </p:sp>
      <p:cxnSp>
        <p:nvCxnSpPr>
          <p:cNvPr id="17" name="Gerade Verbindung mit Pfeil 16"/>
          <p:cNvCxnSpPr>
            <a:cxnSpLocks noChangeShapeType="1"/>
          </p:cNvCxnSpPr>
          <p:nvPr/>
        </p:nvCxnSpPr>
        <p:spPr bwMode="auto">
          <a:xfrm>
            <a:off x="4557713" y="2628108"/>
            <a:ext cx="542925" cy="1027905"/>
          </a:xfrm>
          <a:prstGeom prst="straightConnector1">
            <a:avLst/>
          </a:prstGeom>
          <a:noFill/>
          <a:ln w="38100" algn="ctr">
            <a:solidFill>
              <a:srgbClr val="7030A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809625" y="-63500"/>
            <a:ext cx="7874000" cy="1112838"/>
          </a:xfrm>
        </p:spPr>
        <p:txBody>
          <a:bodyPr/>
          <a:lstStyle/>
          <a:p>
            <a:pPr eaLnBrk="1" hangingPunct="1"/>
            <a:r>
              <a:rPr lang="de-DE" altLang="de-DE"/>
              <a:t>Graphen Implementierung</a:t>
            </a: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730250" y="1196752"/>
            <a:ext cx="787400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de-DE" altLang="de-DE" b="1" dirty="0">
                <a:solidFill>
                  <a:srgbClr val="CC6633"/>
                </a:solidFill>
              </a:rPr>
              <a:t>Kanten hinzufügen – Hilfsmethode </a:t>
            </a:r>
            <a:r>
              <a:rPr lang="de-DE" altLang="de-DE" b="1" i="1" dirty="0" err="1">
                <a:solidFill>
                  <a:srgbClr val="CC6633"/>
                </a:solidFill>
              </a:rPr>
              <a:t>gibIndex</a:t>
            </a:r>
            <a:endParaRPr lang="de-DE" altLang="de-DE" b="1" i="1" dirty="0">
              <a:solidFill>
                <a:srgbClr val="CC6633"/>
              </a:solidFill>
            </a:endParaRPr>
          </a:p>
        </p:txBody>
      </p:sp>
      <p:sp>
        <p:nvSpPr>
          <p:cNvPr id="33796" name="Textfeld 11"/>
          <p:cNvSpPr txBox="1">
            <a:spLocks noChangeArrowheads="1"/>
          </p:cNvSpPr>
          <p:nvPr/>
        </p:nvSpPr>
        <p:spPr bwMode="auto">
          <a:xfrm>
            <a:off x="809625" y="1920875"/>
            <a:ext cx="3259138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de-DE" altLang="de-DE" sz="1700" b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Knoten knotenFeld</a:t>
            </a:r>
          </a:p>
        </p:txBody>
      </p:sp>
      <p:graphicFrame>
        <p:nvGraphicFramePr>
          <p:cNvPr id="13" name="Tabelle 12">
            <a:extLst>
              <a:ext uri="{FF2B5EF4-FFF2-40B4-BE49-F238E27FC236}">
                <a16:creationId xmlns:a16="http://schemas.microsoft.com/office/drawing/2014/main" id="{FAF4BBB1-34F1-40C2-ACA5-A1E8D272D2F8}"/>
              </a:ext>
            </a:extLst>
          </p:cNvPr>
          <p:cNvGraphicFramePr>
            <a:graphicFrameLocks noGrp="1"/>
          </p:cNvGraphicFramePr>
          <p:nvPr/>
        </p:nvGraphicFramePr>
        <p:xfrm>
          <a:off x="812800" y="2220913"/>
          <a:ext cx="3759200" cy="1009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1840">
                  <a:extLst>
                    <a:ext uri="{9D8B030D-6E8A-4147-A177-3AD203B41FA5}">
                      <a16:colId xmlns:a16="http://schemas.microsoft.com/office/drawing/2014/main" val="3762887644"/>
                    </a:ext>
                  </a:extLst>
                </a:gridCol>
                <a:gridCol w="751840">
                  <a:extLst>
                    <a:ext uri="{9D8B030D-6E8A-4147-A177-3AD203B41FA5}">
                      <a16:colId xmlns:a16="http://schemas.microsoft.com/office/drawing/2014/main" val="380649395"/>
                    </a:ext>
                  </a:extLst>
                </a:gridCol>
                <a:gridCol w="751840">
                  <a:extLst>
                    <a:ext uri="{9D8B030D-6E8A-4147-A177-3AD203B41FA5}">
                      <a16:colId xmlns:a16="http://schemas.microsoft.com/office/drawing/2014/main" val="355423527"/>
                    </a:ext>
                  </a:extLst>
                </a:gridCol>
                <a:gridCol w="751840">
                  <a:extLst>
                    <a:ext uri="{9D8B030D-6E8A-4147-A177-3AD203B41FA5}">
                      <a16:colId xmlns:a16="http://schemas.microsoft.com/office/drawing/2014/main" val="984887130"/>
                    </a:ext>
                  </a:extLst>
                </a:gridCol>
                <a:gridCol w="751840">
                  <a:extLst>
                    <a:ext uri="{9D8B030D-6E8A-4147-A177-3AD203B41FA5}">
                      <a16:colId xmlns:a16="http://schemas.microsoft.com/office/drawing/2014/main" val="3879888832"/>
                    </a:ext>
                  </a:extLst>
                </a:gridCol>
              </a:tblGrid>
              <a:tr h="369826">
                <a:tc>
                  <a:txBody>
                    <a:bodyPr/>
                    <a:lstStyle/>
                    <a:p>
                      <a:pPr algn="ctr"/>
                      <a:r>
                        <a:rPr lang="de-DE" sz="1800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 marL="91434" marR="91434" marT="45594" marB="4559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 marL="91434" marR="91434" marT="45594" marB="4559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>
                          <a:solidFill>
                            <a:srgbClr val="0070C0"/>
                          </a:solidFill>
                        </a:rPr>
                        <a:t>2</a:t>
                      </a:r>
                    </a:p>
                  </a:txBody>
                  <a:tcPr marL="91434" marR="91434" marT="45594" marB="4559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>
                          <a:solidFill>
                            <a:srgbClr val="0070C0"/>
                          </a:solidFill>
                        </a:rPr>
                        <a:t>3</a:t>
                      </a:r>
                    </a:p>
                  </a:txBody>
                  <a:tcPr marL="91434" marR="91434" marT="45594" marB="4559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>
                          <a:solidFill>
                            <a:srgbClr val="0070C0"/>
                          </a:solidFill>
                        </a:rPr>
                        <a:t>4</a:t>
                      </a:r>
                    </a:p>
                  </a:txBody>
                  <a:tcPr marL="91434" marR="91434" marT="45594" marB="45594"/>
                </a:tc>
                <a:extLst>
                  <a:ext uri="{0D108BD9-81ED-4DB2-BD59-A6C34878D82A}">
                    <a16:rowId xmlns:a16="http://schemas.microsoft.com/office/drawing/2014/main" val="270086895"/>
                  </a:ext>
                </a:extLst>
              </a:tr>
              <a:tr h="639824">
                <a:tc>
                  <a:txBody>
                    <a:bodyPr/>
                    <a:lstStyle/>
                    <a:p>
                      <a:pPr algn="ctr"/>
                      <a:endParaRPr lang="de-DE" sz="1800" dirty="0">
                        <a:solidFill>
                          <a:srgbClr val="0070C0"/>
                        </a:solidFill>
                      </a:endParaRPr>
                    </a:p>
                    <a:p>
                      <a:pPr algn="ctr"/>
                      <a:endParaRPr lang="de-DE" sz="1800" dirty="0">
                        <a:solidFill>
                          <a:srgbClr val="0070C0"/>
                        </a:solidFill>
                      </a:endParaRPr>
                    </a:p>
                  </a:txBody>
                  <a:tcPr marL="91434" marR="91434" marT="45594" marB="45594"/>
                </a:tc>
                <a:tc>
                  <a:txBody>
                    <a:bodyPr/>
                    <a:lstStyle/>
                    <a:p>
                      <a:pPr algn="ctr"/>
                      <a:endParaRPr lang="de-DE" sz="1800" dirty="0">
                        <a:solidFill>
                          <a:srgbClr val="0070C0"/>
                        </a:solidFill>
                      </a:endParaRPr>
                    </a:p>
                  </a:txBody>
                  <a:tcPr marL="91434" marR="91434" marT="45594" marB="45594"/>
                </a:tc>
                <a:tc>
                  <a:txBody>
                    <a:bodyPr/>
                    <a:lstStyle/>
                    <a:p>
                      <a:pPr algn="ctr"/>
                      <a:endParaRPr lang="de-DE" sz="1800" dirty="0">
                        <a:solidFill>
                          <a:srgbClr val="0070C0"/>
                        </a:solidFill>
                      </a:endParaRPr>
                    </a:p>
                  </a:txBody>
                  <a:tcPr marL="91434" marR="91434" marT="45594" marB="45594"/>
                </a:tc>
                <a:tc>
                  <a:txBody>
                    <a:bodyPr/>
                    <a:lstStyle/>
                    <a:p>
                      <a:pPr algn="ctr"/>
                      <a:endParaRPr lang="de-DE" sz="1800" dirty="0">
                        <a:solidFill>
                          <a:srgbClr val="0070C0"/>
                        </a:solidFill>
                      </a:endParaRPr>
                    </a:p>
                  </a:txBody>
                  <a:tcPr marL="91434" marR="91434" marT="45594" marB="45594"/>
                </a:tc>
                <a:tc>
                  <a:txBody>
                    <a:bodyPr/>
                    <a:lstStyle/>
                    <a:p>
                      <a:pPr algn="ctr"/>
                      <a:endParaRPr lang="de-DE" sz="1800" dirty="0">
                        <a:solidFill>
                          <a:srgbClr val="0070C0"/>
                        </a:solidFill>
                      </a:endParaRPr>
                    </a:p>
                  </a:txBody>
                  <a:tcPr marL="91434" marR="91434" marT="45594" marB="45594"/>
                </a:tc>
                <a:extLst>
                  <a:ext uri="{0D108BD9-81ED-4DB2-BD59-A6C34878D82A}">
                    <a16:rowId xmlns:a16="http://schemas.microsoft.com/office/drawing/2014/main" val="2178634432"/>
                  </a:ext>
                </a:extLst>
              </a:tr>
            </a:tbl>
          </a:graphicData>
        </a:graphic>
      </p:graphicFrame>
      <p:sp>
        <p:nvSpPr>
          <p:cNvPr id="19" name="Abgerundetes Rechteck 18">
            <a:extLst>
              <a:ext uri="{FF2B5EF4-FFF2-40B4-BE49-F238E27FC236}">
                <a16:creationId xmlns:a16="http://schemas.microsoft.com/office/drawing/2014/main" id="{5D122EDC-599E-48E7-8D81-253695E04A02}"/>
              </a:ext>
            </a:extLst>
          </p:cNvPr>
          <p:cNvSpPr/>
          <p:nvPr/>
        </p:nvSpPr>
        <p:spPr bwMode="auto">
          <a:xfrm>
            <a:off x="950913" y="2674938"/>
            <a:ext cx="504825" cy="442912"/>
          </a:xfrm>
          <a:prstGeom prst="roundRect">
            <a:avLst/>
          </a:prstGeom>
          <a:solidFill>
            <a:srgbClr val="7030A0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de-DE" dirty="0">
                <a:latin typeface="+mn-lt"/>
              </a:rPr>
              <a:t>A</a:t>
            </a:r>
          </a:p>
        </p:txBody>
      </p:sp>
      <p:sp>
        <p:nvSpPr>
          <p:cNvPr id="20" name="Abgerundetes Rechteck 19">
            <a:extLst>
              <a:ext uri="{FF2B5EF4-FFF2-40B4-BE49-F238E27FC236}">
                <a16:creationId xmlns:a16="http://schemas.microsoft.com/office/drawing/2014/main" id="{F7AF2FC3-4C5B-43DB-B4CC-39968948D92C}"/>
              </a:ext>
            </a:extLst>
          </p:cNvPr>
          <p:cNvSpPr/>
          <p:nvPr/>
        </p:nvSpPr>
        <p:spPr bwMode="auto">
          <a:xfrm>
            <a:off x="1708150" y="2674938"/>
            <a:ext cx="503238" cy="442912"/>
          </a:xfrm>
          <a:prstGeom prst="roundRect">
            <a:avLst/>
          </a:prstGeom>
          <a:solidFill>
            <a:srgbClr val="7030A0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de-DE" dirty="0">
                <a:latin typeface="+mn-lt"/>
              </a:rPr>
              <a:t>B</a:t>
            </a:r>
          </a:p>
        </p:txBody>
      </p:sp>
      <p:sp>
        <p:nvSpPr>
          <p:cNvPr id="21" name="Abgerundetes Rechteck 20">
            <a:extLst>
              <a:ext uri="{FF2B5EF4-FFF2-40B4-BE49-F238E27FC236}">
                <a16:creationId xmlns:a16="http://schemas.microsoft.com/office/drawing/2014/main" id="{F3E692BE-0E21-4848-A8EA-582442ECAF51}"/>
              </a:ext>
            </a:extLst>
          </p:cNvPr>
          <p:cNvSpPr/>
          <p:nvPr/>
        </p:nvSpPr>
        <p:spPr bwMode="auto">
          <a:xfrm>
            <a:off x="2439988" y="2674938"/>
            <a:ext cx="504825" cy="442912"/>
          </a:xfrm>
          <a:prstGeom prst="roundRect">
            <a:avLst/>
          </a:prstGeom>
          <a:solidFill>
            <a:srgbClr val="7030A0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de-DE" dirty="0">
                <a:latin typeface="+mn-lt"/>
              </a:rPr>
              <a:t>C</a:t>
            </a:r>
          </a:p>
        </p:txBody>
      </p:sp>
      <p:sp>
        <p:nvSpPr>
          <p:cNvPr id="22" name="Abgerundetes Rechteck 21">
            <a:extLst>
              <a:ext uri="{FF2B5EF4-FFF2-40B4-BE49-F238E27FC236}">
                <a16:creationId xmlns:a16="http://schemas.microsoft.com/office/drawing/2014/main" id="{0E7293A9-9958-489E-A903-2DC9C945E705}"/>
              </a:ext>
            </a:extLst>
          </p:cNvPr>
          <p:cNvSpPr/>
          <p:nvPr/>
        </p:nvSpPr>
        <p:spPr bwMode="auto">
          <a:xfrm>
            <a:off x="3197225" y="2674938"/>
            <a:ext cx="503238" cy="442912"/>
          </a:xfrm>
          <a:prstGeom prst="roundRect">
            <a:avLst/>
          </a:prstGeom>
          <a:solidFill>
            <a:srgbClr val="7030A0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de-DE" dirty="0">
                <a:latin typeface="+mn-lt"/>
              </a:rPr>
              <a:t>D</a:t>
            </a:r>
          </a:p>
        </p:txBody>
      </p:sp>
      <p:sp>
        <p:nvSpPr>
          <p:cNvPr id="23" name="Abgerundetes Rechteck 22">
            <a:extLst>
              <a:ext uri="{FF2B5EF4-FFF2-40B4-BE49-F238E27FC236}">
                <a16:creationId xmlns:a16="http://schemas.microsoft.com/office/drawing/2014/main" id="{F2F39A39-0A0A-48E5-BC44-752148976BBA}"/>
              </a:ext>
            </a:extLst>
          </p:cNvPr>
          <p:cNvSpPr/>
          <p:nvPr/>
        </p:nvSpPr>
        <p:spPr bwMode="auto">
          <a:xfrm>
            <a:off x="3946525" y="2674938"/>
            <a:ext cx="503238" cy="442912"/>
          </a:xfrm>
          <a:prstGeom prst="roundRect">
            <a:avLst/>
          </a:prstGeom>
          <a:solidFill>
            <a:srgbClr val="7030A0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de-DE" dirty="0">
                <a:latin typeface="+mn-lt"/>
              </a:rPr>
              <a:t>E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" y="3863975"/>
            <a:ext cx="7610475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809625" y="-63500"/>
            <a:ext cx="7874000" cy="1112838"/>
          </a:xfrm>
        </p:spPr>
        <p:txBody>
          <a:bodyPr/>
          <a:lstStyle/>
          <a:p>
            <a:pPr eaLnBrk="1" hangingPunct="1"/>
            <a:r>
              <a:rPr lang="de-DE" altLang="de-DE"/>
              <a:t>Graphen Implementierung</a:t>
            </a:r>
          </a:p>
        </p:txBody>
      </p:sp>
      <p:sp>
        <p:nvSpPr>
          <p:cNvPr id="29698" name="Rectangle 3">
            <a:extLst>
              <a:ext uri="{FF2B5EF4-FFF2-40B4-BE49-F238E27FC236}">
                <a16:creationId xmlns:a16="http://schemas.microsoft.com/office/drawing/2014/main" id="{71BDD428-E741-4CAC-86B6-BA00B8C308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6425" y="4243388"/>
            <a:ext cx="8286750" cy="192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42900" indent="-342900"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857250" indent="-4572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marL="400050" lvl="1" indent="0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None/>
              <a:defRPr/>
            </a:pPr>
            <a:r>
              <a:rPr lang="de-DE" altLang="de-DE" dirty="0" err="1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kanteHinzufuegen</a:t>
            </a:r>
            <a:r>
              <a:rPr lang="de-DE" altLang="de-DE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(String, String, </a:t>
            </a:r>
            <a:r>
              <a:rPr lang="de-DE" altLang="de-DE" dirty="0" err="1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int</a:t>
            </a:r>
            <a:r>
              <a:rPr lang="de-DE" altLang="de-DE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) </a:t>
            </a:r>
            <a:br>
              <a:rPr lang="de-DE" altLang="de-DE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</a:br>
            <a:r>
              <a:rPr lang="de-DE" altLang="de-DE" dirty="0">
                <a:cs typeface="Arial" panose="020B0604020202020204" pitchFamily="34" charset="0"/>
              </a:rPr>
              <a:t>fügt der </a:t>
            </a:r>
            <a:r>
              <a:rPr lang="de-DE" altLang="de-DE" i="1" dirty="0" err="1">
                <a:cs typeface="Arial" panose="020B0604020202020204" pitchFamily="34" charset="0"/>
              </a:rPr>
              <a:t>adjazenzMatrix</a:t>
            </a:r>
            <a:r>
              <a:rPr lang="de-DE" altLang="de-DE" i="1" dirty="0">
                <a:cs typeface="Arial" panose="020B0604020202020204" pitchFamily="34" charset="0"/>
              </a:rPr>
              <a:t> </a:t>
            </a:r>
            <a:r>
              <a:rPr lang="de-DE" altLang="de-DE" dirty="0">
                <a:cs typeface="Arial" panose="020B0604020202020204" pitchFamily="34" charset="0"/>
              </a:rPr>
              <a:t>einen Eintrag für die Indizes der beiden Knoten ein.</a:t>
            </a:r>
          </a:p>
          <a:p>
            <a:pPr marL="400050" lvl="1" indent="0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None/>
              <a:defRPr/>
            </a:pPr>
            <a:r>
              <a:rPr lang="de-DE" altLang="de-DE" i="1" dirty="0">
                <a:cs typeface="Arial" panose="020B0604020202020204" pitchFamily="34" charset="0"/>
              </a:rPr>
              <a:t>Bsp.: </a:t>
            </a:r>
            <a:r>
              <a:rPr lang="de-DE" altLang="de-DE" i="1" dirty="0" err="1">
                <a:cs typeface="Arial" panose="020B0604020202020204" pitchFamily="34" charset="0"/>
              </a:rPr>
              <a:t>kanteHinzufuegen</a:t>
            </a:r>
            <a:r>
              <a:rPr lang="de-DE" altLang="de-DE" i="1" dirty="0">
                <a:cs typeface="Arial" panose="020B0604020202020204" pitchFamily="34" charset="0"/>
              </a:rPr>
              <a:t>(“B“,“C“, 5) trägt in der Matrix an der Stelle </a:t>
            </a:r>
            <a:r>
              <a:rPr lang="de-DE" altLang="de-DE" i="1" dirty="0">
                <a:solidFill>
                  <a:srgbClr val="0070C0"/>
                </a:solidFill>
                <a:cs typeface="Arial" panose="020B0604020202020204" pitchFamily="34" charset="0"/>
              </a:rPr>
              <a:t>(1,2) </a:t>
            </a:r>
            <a:r>
              <a:rPr lang="de-DE" altLang="de-DE" i="1" dirty="0">
                <a:cs typeface="Arial" panose="020B0604020202020204" pitchFamily="34" charset="0"/>
              </a:rPr>
              <a:t>die Zahl 5 ein. Für </a:t>
            </a:r>
            <a:r>
              <a:rPr lang="de-DE" altLang="de-DE" i="1" dirty="0" err="1">
                <a:cs typeface="Arial" panose="020B0604020202020204" pitchFamily="34" charset="0"/>
              </a:rPr>
              <a:t>ungerichtete</a:t>
            </a:r>
            <a:r>
              <a:rPr lang="de-DE" altLang="de-DE" i="1" dirty="0">
                <a:cs typeface="Arial" panose="020B0604020202020204" pitchFamily="34" charset="0"/>
              </a:rPr>
              <a:t> Graphen trägt sie die 5 ebenfalls an der Stelle </a:t>
            </a:r>
            <a:r>
              <a:rPr lang="de-DE" altLang="de-DE" i="1" dirty="0">
                <a:solidFill>
                  <a:srgbClr val="0070C0"/>
                </a:solidFill>
                <a:cs typeface="Arial" panose="020B0604020202020204" pitchFamily="34" charset="0"/>
              </a:rPr>
              <a:t>(2,1) </a:t>
            </a:r>
            <a:r>
              <a:rPr lang="de-DE" altLang="de-DE" i="1" dirty="0">
                <a:cs typeface="Arial" panose="020B0604020202020204" pitchFamily="34" charset="0"/>
              </a:rPr>
              <a:t>ein. </a:t>
            </a:r>
          </a:p>
        </p:txBody>
      </p:sp>
      <p:sp>
        <p:nvSpPr>
          <p:cNvPr id="34820" name="AutoShape 8"/>
          <p:cNvSpPr>
            <a:spLocks noChangeAspect="1" noChangeArrowheads="1" noTextEdit="1"/>
          </p:cNvSpPr>
          <p:nvPr/>
        </p:nvSpPr>
        <p:spPr bwMode="auto">
          <a:xfrm>
            <a:off x="900113" y="1593850"/>
            <a:ext cx="3503612" cy="229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4821" name="Rectangle 3"/>
          <p:cNvSpPr>
            <a:spLocks noChangeArrowheads="1"/>
          </p:cNvSpPr>
          <p:nvPr/>
        </p:nvSpPr>
        <p:spPr bwMode="auto">
          <a:xfrm>
            <a:off x="730250" y="1196975"/>
            <a:ext cx="787400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de-DE" altLang="de-DE" b="1">
                <a:solidFill>
                  <a:srgbClr val="CC6633"/>
                </a:solidFill>
              </a:rPr>
              <a:t>Kanten hinzufügen</a:t>
            </a:r>
            <a:endParaRPr lang="de-DE" altLang="de-DE" b="1" i="1">
              <a:solidFill>
                <a:srgbClr val="CC6633"/>
              </a:solidFill>
            </a:endParaRPr>
          </a:p>
        </p:txBody>
      </p:sp>
      <p:pic>
        <p:nvPicPr>
          <p:cNvPr id="3482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1736725"/>
            <a:ext cx="8740775" cy="243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Standarddesign">
  <a:themeElements>
    <a:clrScheme name="Benutzerdefiniert 9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70C0"/>
      </a:hlink>
      <a:folHlink>
        <a:srgbClr val="7F7F7F"/>
      </a:folHlink>
    </a:clrScheme>
    <a:fontScheme name="Standarddesig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ixel">
  <a:themeElements>
    <a:clrScheme name="1_Pixel 10">
      <a:dk1>
        <a:srgbClr val="000000"/>
      </a:dk1>
      <a:lt1>
        <a:srgbClr val="FFFFFF"/>
      </a:lt1>
      <a:dk2>
        <a:srgbClr val="000000"/>
      </a:dk2>
      <a:lt2>
        <a:srgbClr val="FF9900"/>
      </a:lt2>
      <a:accent1>
        <a:srgbClr val="FFCC99"/>
      </a:accent1>
      <a:accent2>
        <a:srgbClr val="FBA313"/>
      </a:accent2>
      <a:accent3>
        <a:srgbClr val="FFFFFF"/>
      </a:accent3>
      <a:accent4>
        <a:srgbClr val="000000"/>
      </a:accent4>
      <a:accent5>
        <a:srgbClr val="FFE2CA"/>
      </a:accent5>
      <a:accent6>
        <a:srgbClr val="E39310"/>
      </a:accent6>
      <a:hlink>
        <a:srgbClr val="CC3300"/>
      </a:hlink>
      <a:folHlink>
        <a:srgbClr val="FCC66E"/>
      </a:folHlink>
    </a:clrScheme>
    <a:fontScheme name="1_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1236</Words>
  <Application>Microsoft Office PowerPoint</Application>
  <PresentationFormat>Bildschirmpräsentation (4:3)</PresentationFormat>
  <Paragraphs>433</Paragraphs>
  <Slides>14</Slides>
  <Notes>10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14</vt:i4>
      </vt:variant>
    </vt:vector>
  </HeadingPairs>
  <TitlesOfParts>
    <vt:vector size="23" baseType="lpstr">
      <vt:lpstr>Arial</vt:lpstr>
      <vt:lpstr>Calibri</vt:lpstr>
      <vt:lpstr>Comic Sans MS</vt:lpstr>
      <vt:lpstr>Courier New</vt:lpstr>
      <vt:lpstr>Tahoma</vt:lpstr>
      <vt:lpstr>Times New Roman</vt:lpstr>
      <vt:lpstr>Wingdings</vt:lpstr>
      <vt:lpstr>Standarddesign</vt:lpstr>
      <vt:lpstr>1_Pixel</vt:lpstr>
      <vt:lpstr>Graphen Implementierung</vt:lpstr>
      <vt:lpstr>Graphen Implementierung</vt:lpstr>
      <vt:lpstr>Graphen Implementierung</vt:lpstr>
      <vt:lpstr>Graphen Implementierung</vt:lpstr>
      <vt:lpstr>Graphen Implementierung</vt:lpstr>
      <vt:lpstr>Graphen Implementierung</vt:lpstr>
      <vt:lpstr>Graphen Implementierung</vt:lpstr>
      <vt:lpstr>Graphen Implementierung</vt:lpstr>
      <vt:lpstr>Graphen Implementierung</vt:lpstr>
      <vt:lpstr>Graphen Implementierung mit ArrayList</vt:lpstr>
      <vt:lpstr>Implementierung mit ArrayList</vt:lpstr>
      <vt:lpstr>Implementierung mit ArrayList</vt:lpstr>
      <vt:lpstr>Implementierung mit ArrayList</vt:lpstr>
      <vt:lpstr>Implementierung mit ArrayList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2022-11-25T05:33:46Z</dcterms:created>
  <dcterms:modified xsi:type="dcterms:W3CDTF">2022-11-25T05:33:50Z</dcterms:modified>
</cp:coreProperties>
</file>