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2" r:id="rId1"/>
    <p:sldMasterId id="2147483653" r:id="rId2"/>
  </p:sldMasterIdLst>
  <p:notesMasterIdLst>
    <p:notesMasterId r:id="rId15"/>
  </p:notesMasterIdLst>
  <p:sldIdLst>
    <p:sldId id="475" r:id="rId3"/>
    <p:sldId id="507" r:id="rId4"/>
    <p:sldId id="512" r:id="rId5"/>
    <p:sldId id="526" r:id="rId6"/>
    <p:sldId id="474" r:id="rId7"/>
    <p:sldId id="527" r:id="rId8"/>
    <p:sldId id="531" r:id="rId9"/>
    <p:sldId id="533" r:id="rId10"/>
    <p:sldId id="513" r:id="rId11"/>
    <p:sldId id="494" r:id="rId12"/>
    <p:sldId id="534" r:id="rId13"/>
    <p:sldId id="515" r:id="rId14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FFFFB9"/>
    <a:srgbClr val="CAF5FF"/>
    <a:srgbClr val="FFFFD0"/>
    <a:srgbClr val="CCFFCC"/>
    <a:srgbClr val="DDDDDD"/>
    <a:srgbClr val="FF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3" autoAdjust="0"/>
    <p:restoredTop sz="80776" autoAdjust="0"/>
  </p:normalViewPr>
  <p:slideViewPr>
    <p:cSldViewPr>
      <p:cViewPr varScale="1">
        <p:scale>
          <a:sx n="128" d="100"/>
          <a:sy n="128" d="100"/>
        </p:scale>
        <p:origin x="273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003" y="10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D6D083FE-F54C-4C1B-A4C0-EA2B607879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B5D3665E-DE45-4FA7-BAA7-B8E67772312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5" name="Rectangle 5">
            <a:extLst>
              <a:ext uri="{FF2B5EF4-FFF2-40B4-BE49-F238E27FC236}">
                <a16:creationId xmlns:a16="http://schemas.microsoft.com/office/drawing/2014/main" id="{3A331E2C-D705-4E8B-B614-BDD7BD7D152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20486" name="Rectangle 6">
            <a:extLst>
              <a:ext uri="{FF2B5EF4-FFF2-40B4-BE49-F238E27FC236}">
                <a16:creationId xmlns:a16="http://schemas.microsoft.com/office/drawing/2014/main" id="{E1B0B8A7-6113-4E3C-9905-39F99D3C0BE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>
            <a:extLst>
              <a:ext uri="{FF2B5EF4-FFF2-40B4-BE49-F238E27FC236}">
                <a16:creationId xmlns:a16="http://schemas.microsoft.com/office/drawing/2014/main" id="{12A5658D-3710-4A47-9216-033F739688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947057A-FD9C-4320-A67F-232E36B1C1F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/index.php?curid=6342695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EFD7328-DE1D-49DF-A2BD-A25C31C8D039}" type="slidenum">
              <a:rPr lang="de-DE" altLang="de-DE" smtClean="0"/>
              <a:pPr>
                <a:spcBef>
                  <a:spcPct val="0"/>
                </a:spcBef>
              </a:pPr>
              <a:t>1</a:t>
            </a:fld>
            <a:endParaRPr lang="de-DE" altLang="de-DE"/>
          </a:p>
        </p:txBody>
      </p:sp>
      <p:sp>
        <p:nvSpPr>
          <p:cNvPr id="4813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95B5C3A-45EE-4178-BC83-5A2FDE8B1B31}" type="slidenum">
              <a:rPr lang="de-DE" altLang="de-DE"/>
              <a:pPr algn="r" eaLnBrk="1" hangingPunct="1">
                <a:spcBef>
                  <a:spcPct val="0"/>
                </a:spcBef>
              </a:pPr>
              <a:t>1</a:t>
            </a:fld>
            <a:endParaRPr lang="de-DE" altLang="de-DE"/>
          </a:p>
        </p:txBody>
      </p:sp>
      <p:sp>
        <p:nvSpPr>
          <p:cNvPr id="48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de-DE"/>
              <a:t>https://idea-instructions.com/graph-scan/</a:t>
            </a:r>
          </a:p>
        </p:txBody>
      </p:sp>
      <p:sp>
        <p:nvSpPr>
          <p:cNvPr id="5018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1C91E8C5-76FF-4E02-86A2-A4E9E42AA789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2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de-DE">
                <a:solidFill>
                  <a:schemeClr val="bg2"/>
                </a:solidFill>
              </a:rPr>
              <a:t>Von Mre - Eigenes Werk, CC BY-SA 3.0, </a:t>
            </a:r>
            <a:br>
              <a:rPr lang="de-DE" altLang="de-DE">
                <a:solidFill>
                  <a:schemeClr val="bg2"/>
                </a:solidFill>
              </a:rPr>
            </a:br>
            <a:r>
              <a:rPr lang="de-DE" altLang="de-DE">
                <a:solidFill>
                  <a:schemeClr val="bg2"/>
                </a:solidFill>
                <a:hlinkClick r:id="rId3"/>
              </a:rPr>
              <a:t>https://commons.wikimedia.org/w/index.php?curid=6342695</a:t>
            </a:r>
            <a:endParaRPr lang="de-DE" altLang="de-DE">
              <a:solidFill>
                <a:schemeClr val="bg2"/>
              </a:solidFill>
            </a:endParaRPr>
          </a:p>
          <a:p>
            <a:endParaRPr lang="de-DE" altLang="de-DE"/>
          </a:p>
        </p:txBody>
      </p:sp>
      <p:sp>
        <p:nvSpPr>
          <p:cNvPr id="5222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BC283A59-54A3-47A8-9995-0C1C2A6C5058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3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/>
          </a:p>
        </p:txBody>
      </p:sp>
      <p:sp>
        <p:nvSpPr>
          <p:cNvPr id="542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2D3CC093-77FA-4987-8164-582973DCF455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4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305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/>
          </a:p>
        </p:txBody>
      </p:sp>
      <p:sp>
        <p:nvSpPr>
          <p:cNvPr id="542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2D3CC093-77FA-4987-8164-582973DCF455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5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47057A-FD9C-4320-A67F-232E36B1C1F8}" type="slidenum">
              <a:rPr lang="de-DE" altLang="de-DE" smtClean="0"/>
              <a:pPr>
                <a:defRPr/>
              </a:pPr>
              <a:t>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554993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/>
          </a:p>
        </p:txBody>
      </p:sp>
      <p:sp>
        <p:nvSpPr>
          <p:cNvPr id="5837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DE1AAC76-5336-4F5B-AAB9-C5CD68A38AF7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8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661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/>
          </a:p>
        </p:txBody>
      </p:sp>
      <p:sp>
        <p:nvSpPr>
          <p:cNvPr id="604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F2BEF9F7-5A96-4027-B927-724F385A6697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12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2368270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197245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15125" y="-96838"/>
            <a:ext cx="1968500" cy="654526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09625" y="-96838"/>
            <a:ext cx="5753100" cy="6545263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5848469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908508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587260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17597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2866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418041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718387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563864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263690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1978015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698872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335214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44450"/>
            <a:ext cx="2057400" cy="64087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44450"/>
            <a:ext cx="6019800" cy="6408738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31711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44600334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09625" y="1411288"/>
            <a:ext cx="3805238" cy="5037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67263" y="1411288"/>
            <a:ext cx="3806825" cy="5037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7414113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7108717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31236469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6190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0115162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52003385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0875"/>
            <a:ext cx="9142413" cy="544513"/>
            <a:chOff x="0" y="410"/>
            <a:chExt cx="5759" cy="343"/>
          </a:xfrm>
        </p:grpSpPr>
        <p:sp>
          <p:nvSpPr>
            <p:cNvPr id="1030" name="Rectangle 3">
              <a:extLst>
                <a:ext uri="{FF2B5EF4-FFF2-40B4-BE49-F238E27FC236}">
                  <a16:creationId xmlns:a16="http://schemas.microsoft.com/office/drawing/2014/main" id="{A2037D66-0AD4-47F4-B134-5AF6ACD7F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10"/>
              <a:ext cx="180" cy="336"/>
            </a:xfrm>
            <a:prstGeom prst="rect">
              <a:avLst/>
            </a:prstGeom>
            <a:gradFill rotWithShape="0">
              <a:gsLst>
                <a:gs pos="0">
                  <a:srgbClr val="FCC66E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1" name="Rectangle 4">
              <a:extLst>
                <a:ext uri="{FF2B5EF4-FFF2-40B4-BE49-F238E27FC236}">
                  <a16:creationId xmlns:a16="http://schemas.microsoft.com/office/drawing/2014/main" id="{8C1CDAF9-15A2-4373-8922-E90BFB910E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" y="495"/>
              <a:ext cx="5500" cy="173"/>
            </a:xfrm>
            <a:prstGeom prst="rect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2" name="Rectangle 5">
              <a:extLst>
                <a:ext uri="{FF2B5EF4-FFF2-40B4-BE49-F238E27FC236}">
                  <a16:creationId xmlns:a16="http://schemas.microsoft.com/office/drawing/2014/main" id="{82E191A7-001D-4EF0-A719-B3B1AD647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" y="495"/>
              <a:ext cx="87" cy="89"/>
            </a:xfrm>
            <a:prstGeom prst="rect">
              <a:avLst/>
            </a:prstGeom>
            <a:solidFill>
              <a:srgbClr val="FCC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3" name="Rectangle 6">
              <a:extLst>
                <a:ext uri="{FF2B5EF4-FFF2-40B4-BE49-F238E27FC236}">
                  <a16:creationId xmlns:a16="http://schemas.microsoft.com/office/drawing/2014/main" id="{92BF061F-E997-4687-8A03-4E33E6245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" y="410"/>
              <a:ext cx="88" cy="87"/>
            </a:xfrm>
            <a:prstGeom prst="rect">
              <a:avLst/>
            </a:prstGeom>
            <a:solidFill>
              <a:srgbClr val="FCC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4" name="Rectangle 7">
              <a:extLst>
                <a:ext uri="{FF2B5EF4-FFF2-40B4-BE49-F238E27FC236}">
                  <a16:creationId xmlns:a16="http://schemas.microsoft.com/office/drawing/2014/main" id="{3915CE03-8D03-4298-A8B2-32478F2895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" y="495"/>
              <a:ext cx="88" cy="89"/>
            </a:xfrm>
            <a:prstGeom prst="rect">
              <a:avLst/>
            </a:prstGeom>
            <a:solidFill>
              <a:srgbClr val="FBA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5" name="Rectangle 8">
              <a:extLst>
                <a:ext uri="{FF2B5EF4-FFF2-40B4-BE49-F238E27FC236}">
                  <a16:creationId xmlns:a16="http://schemas.microsoft.com/office/drawing/2014/main" id="{5A20C1F8-EC0E-4732-8C6A-1A259F7DC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" y="583"/>
              <a:ext cx="86" cy="87"/>
            </a:xfrm>
            <a:prstGeom prst="rect">
              <a:avLst/>
            </a:prstGeom>
            <a:solidFill>
              <a:srgbClr val="FCC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6" name="Rectangle 9">
              <a:extLst>
                <a:ext uri="{FF2B5EF4-FFF2-40B4-BE49-F238E27FC236}">
                  <a16:creationId xmlns:a16="http://schemas.microsoft.com/office/drawing/2014/main" id="{D42000C2-CCC3-43F3-9A36-CD1F77A31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" y="496"/>
              <a:ext cx="89" cy="87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7" name="Rectangle 10">
              <a:extLst>
                <a:ext uri="{FF2B5EF4-FFF2-40B4-BE49-F238E27FC236}">
                  <a16:creationId xmlns:a16="http://schemas.microsoft.com/office/drawing/2014/main" id="{2AEC7313-03DC-42EA-98BF-CF5CC5A44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" y="581"/>
              <a:ext cx="87" cy="87"/>
            </a:xfrm>
            <a:prstGeom prst="rect">
              <a:avLst/>
            </a:prstGeom>
            <a:solidFill>
              <a:srgbClr val="FBA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8" name="Rectangle 11">
              <a:extLst>
                <a:ext uri="{FF2B5EF4-FFF2-40B4-BE49-F238E27FC236}">
                  <a16:creationId xmlns:a16="http://schemas.microsoft.com/office/drawing/2014/main" id="{306758CE-68BB-412F-86AB-341B54DB7F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" y="668"/>
              <a:ext cx="86" cy="86"/>
            </a:xfrm>
            <a:prstGeom prst="rect">
              <a:avLst/>
            </a:prstGeom>
            <a:solidFill>
              <a:srgbClr val="FBA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</p:grpSp>
      <p:sp>
        <p:nvSpPr>
          <p:cNvPr id="1027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809625" y="-96838"/>
            <a:ext cx="7874000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Klicken Sie, um das Format des Titeltextes zu bearbeiten</a:t>
            </a:r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1411288"/>
            <a:ext cx="7764463" cy="503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Klicken Sie, um die Formate des Gliederungstextes zu bearbeiten</a:t>
            </a:r>
          </a:p>
          <a:p>
            <a:pPr lvl="1"/>
            <a:r>
              <a:rPr lang="en-GB" altLang="de-DE"/>
              <a:t>Zweite Gliederungsebene</a:t>
            </a:r>
          </a:p>
          <a:p>
            <a:pPr lvl="2"/>
            <a:r>
              <a:rPr lang="en-GB" altLang="de-DE"/>
              <a:t>Dritte Gliederungsebene</a:t>
            </a:r>
          </a:p>
          <a:p>
            <a:pPr lvl="3"/>
            <a:r>
              <a:rPr lang="en-GB" altLang="de-DE"/>
              <a:t>Vierte Gliederungsebene</a:t>
            </a:r>
          </a:p>
          <a:p>
            <a:pPr lvl="4"/>
            <a:r>
              <a:rPr lang="en-GB" altLang="de-DE"/>
              <a:t>Fünfte Gliederungsebene</a:t>
            </a:r>
          </a:p>
          <a:p>
            <a:pPr lvl="4"/>
            <a:r>
              <a:rPr lang="en-GB" altLang="de-DE"/>
              <a:t>Sechste Gliederungsebene</a:t>
            </a:r>
          </a:p>
          <a:p>
            <a:pPr lvl="4"/>
            <a:r>
              <a:rPr lang="en-GB" altLang="de-DE"/>
              <a:t>Siebente Gliederungsebene</a:t>
            </a:r>
          </a:p>
          <a:p>
            <a:pPr lvl="4"/>
            <a:r>
              <a:rPr lang="en-GB" altLang="de-DE"/>
              <a:t>Achte Gliederungsebene</a:t>
            </a:r>
          </a:p>
          <a:p>
            <a:pPr lvl="4"/>
            <a:r>
              <a:rPr lang="en-GB" altLang="de-DE"/>
              <a:t>Neunte Gliederungsebene</a:t>
            </a:r>
          </a:p>
        </p:txBody>
      </p:sp>
      <p:sp>
        <p:nvSpPr>
          <p:cNvPr id="1029" name="Text Box 14">
            <a:extLst>
              <a:ext uri="{FF2B5EF4-FFF2-40B4-BE49-F238E27FC236}">
                <a16:creationId xmlns:a16="http://schemas.microsoft.com/office/drawing/2014/main" id="{47479AF8-7455-468B-A502-7B7EE758D44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7088" y="6381750"/>
            <a:ext cx="77057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de-DE" altLang="de-DE" sz="1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Informatik 11. Klasse 	Stöckle		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/>
  <p:txStyles>
    <p:titleStyle>
      <a:lvl1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2pPr>
      <a:lvl3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3pPr>
      <a:lvl4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4pPr>
      <a:lvl5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5pPr>
      <a:lvl6pPr marL="457200" algn="l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6pPr>
      <a:lvl7pPr marL="914400" algn="l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7pPr>
      <a:lvl8pPr marL="1371600" algn="l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8pPr>
      <a:lvl9pPr marL="1828800" algn="l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339725" indent="-339725" algn="l" defTabSz="449263" rtl="0" eaLnBrk="0" fontAlgn="base" hangingPunct="0">
        <a:lnSpc>
          <a:spcPct val="87000"/>
        </a:lnSpc>
        <a:spcBef>
          <a:spcPts val="1500"/>
        </a:spcBef>
        <a:spcAft>
          <a:spcPct val="0"/>
        </a:spcAft>
        <a:buClr>
          <a:srgbClr val="FF9900"/>
        </a:buClr>
        <a:buSzPct val="75000"/>
        <a:buFont typeface="Wingdings" panose="05000000000000000000" pitchFamily="2" charset="2"/>
        <a:buChar char="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39775" indent="-282575" algn="l" defTabSz="449263" rtl="0" eaLnBrk="0" fontAlgn="base" hangingPunct="0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80000"/>
        <a:buFont typeface="Wingdings" panose="05000000000000000000" pitchFamily="2" charset="2"/>
        <a:buChar char="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87000"/>
        </a:lnSpc>
        <a:spcBef>
          <a:spcPts val="500"/>
        </a:spcBef>
        <a:spcAft>
          <a:spcPct val="0"/>
        </a:spcAft>
        <a:buClr>
          <a:srgbClr val="FF9900"/>
        </a:buClr>
        <a:buSzPct val="65000"/>
        <a:buFont typeface="Wingdings" panose="05000000000000000000" pitchFamily="2" charset="2"/>
        <a:buChar char="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70000"/>
        <a:buFont typeface="Wingdings" panose="05000000000000000000" pitchFamily="2" charset="2"/>
        <a:buChar char="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anose="05000000000000000000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055" name="Rectangle 3">
              <a:extLst>
                <a:ext uri="{FF2B5EF4-FFF2-40B4-BE49-F238E27FC236}">
                  <a16:creationId xmlns:a16="http://schemas.microsoft.com/office/drawing/2014/main" id="{72111B83-9B5F-4A2A-8BA4-3D7CF4DB5B6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de-DE" altLang="de-DE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056" name="Rectangle 4">
              <a:extLst>
                <a:ext uri="{FF2B5EF4-FFF2-40B4-BE49-F238E27FC236}">
                  <a16:creationId xmlns:a16="http://schemas.microsoft.com/office/drawing/2014/main" id="{132AEFE3-02C1-4CBB-A803-6D578D2C1FE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eaLnBrk="1" hangingPunct="1">
                <a:defRPr/>
              </a:pPr>
              <a:endParaRPr lang="de-DE" altLang="de-DE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205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058" name="Rectangle 6">
                <a:extLst>
                  <a:ext uri="{FF2B5EF4-FFF2-40B4-BE49-F238E27FC236}">
                    <a16:creationId xmlns:a16="http://schemas.microsoft.com/office/drawing/2014/main" id="{D7CACD53-B7B5-40FB-841F-7DF7D679A913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59" name="Rectangle 7">
                <a:extLst>
                  <a:ext uri="{FF2B5EF4-FFF2-40B4-BE49-F238E27FC236}">
                    <a16:creationId xmlns:a16="http://schemas.microsoft.com/office/drawing/2014/main" id="{50DCEA44-F085-46C5-A51A-110E9F62DE5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0" name="Rectangle 8">
                <a:extLst>
                  <a:ext uri="{FF2B5EF4-FFF2-40B4-BE49-F238E27FC236}">
                    <a16:creationId xmlns:a16="http://schemas.microsoft.com/office/drawing/2014/main" id="{67D23BB4-2F75-4CAD-BCDC-F3C628331860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1" name="Rectangle 9">
                <a:extLst>
                  <a:ext uri="{FF2B5EF4-FFF2-40B4-BE49-F238E27FC236}">
                    <a16:creationId xmlns:a16="http://schemas.microsoft.com/office/drawing/2014/main" id="{03B6B353-3834-45E8-A9BA-EF7D2A36E01A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2" name="Rectangle 10">
                <a:extLst>
                  <a:ext uri="{FF2B5EF4-FFF2-40B4-BE49-F238E27FC236}">
                    <a16:creationId xmlns:a16="http://schemas.microsoft.com/office/drawing/2014/main" id="{ABFBFD48-1E9E-4D39-B7D5-5D7BCAE04069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3" name="Rectangle 11">
                <a:extLst>
                  <a:ext uri="{FF2B5EF4-FFF2-40B4-BE49-F238E27FC236}">
                    <a16:creationId xmlns:a16="http://schemas.microsoft.com/office/drawing/2014/main" id="{78FDD730-F6DC-470E-9424-D24AE3E8D019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4" name="Rectangle 12">
                <a:extLst>
                  <a:ext uri="{FF2B5EF4-FFF2-40B4-BE49-F238E27FC236}">
                    <a16:creationId xmlns:a16="http://schemas.microsoft.com/office/drawing/2014/main" id="{6C933BA0-D663-4A79-9D54-3850CCE22AFE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5" name="Rectangle 13">
                <a:extLst>
                  <a:ext uri="{FF2B5EF4-FFF2-40B4-BE49-F238E27FC236}">
                    <a16:creationId xmlns:a16="http://schemas.microsoft.com/office/drawing/2014/main" id="{2CAFC10E-A439-4E2C-B7A7-39EAE4ACAF1D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6" name="Rectangle 14">
                <a:extLst>
                  <a:ext uri="{FF2B5EF4-FFF2-40B4-BE49-F238E27FC236}">
                    <a16:creationId xmlns:a16="http://schemas.microsoft.com/office/drawing/2014/main" id="{DEAC80EF-6A65-43BB-A798-C8CB4E173408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7" name="Rectangle 15">
                <a:extLst>
                  <a:ext uri="{FF2B5EF4-FFF2-40B4-BE49-F238E27FC236}">
                    <a16:creationId xmlns:a16="http://schemas.microsoft.com/office/drawing/2014/main" id="{B34D5167-4337-47AF-8B63-0249FA0C68EE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051" name="Text Box 22">
            <a:extLst>
              <a:ext uri="{FF2B5EF4-FFF2-40B4-BE49-F238E27FC236}">
                <a16:creationId xmlns:a16="http://schemas.microsoft.com/office/drawing/2014/main" id="{C08656AA-5337-43EC-B0C3-86E6D48253FF}"/>
              </a:ext>
            </a:extLst>
          </p:cNvPr>
          <p:cNvSpPr txBox="1">
            <a:spLocks noChangeAspect="1" noChangeArrowheads="1"/>
          </p:cNvSpPr>
          <p:nvPr userDrawn="1"/>
        </p:nvSpPr>
        <p:spPr bwMode="auto">
          <a:xfrm>
            <a:off x="6521450" y="898525"/>
            <a:ext cx="2570163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de-DE" sz="1200" b="1">
                <a:solidFill>
                  <a:srgbClr val="C0C0C0"/>
                </a:solidFill>
                <a:latin typeface="Arial" pitchFamily="34" charset="0"/>
              </a:rPr>
              <a:t>  </a:t>
            </a:r>
            <a:r>
              <a:rPr lang="de-DE" altLang="de-DE" sz="1000" b="1">
                <a:solidFill>
                  <a:srgbClr val="C0C0C0"/>
                </a:solidFill>
                <a:latin typeface="Arial" pitchFamily="34" charset="0"/>
              </a:rPr>
              <a:t>       </a:t>
            </a:r>
            <a:endParaRPr lang="de-DE" altLang="de-DE" sz="1200" b="1" i="1">
              <a:solidFill>
                <a:srgbClr val="969696"/>
              </a:solidFill>
              <a:latin typeface="Times New Roman" pitchFamily="18" charset="0"/>
            </a:endParaRPr>
          </a:p>
        </p:txBody>
      </p:sp>
      <p:sp>
        <p:nvSpPr>
          <p:cNvPr id="205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4450"/>
            <a:ext cx="82296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31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rislaux.com/de/graphsearch" TargetMode="External"/><Relationship Id="rId7" Type="http://schemas.openxmlformats.org/officeDocument/2006/relationships/hyperlink" Target="https://iq.opengenus.org/dfs-visual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visualgo.net/en/dfsbfs?slide=1" TargetMode="External"/><Relationship Id="rId5" Type="http://schemas.openxmlformats.org/officeDocument/2006/relationships/hyperlink" Target="https://www.cs.usfca.edu/~galles/visualization/BFS.html" TargetMode="External"/><Relationship Id="rId4" Type="http://schemas.openxmlformats.org/officeDocument/2006/relationships/hyperlink" Target="https://graphonline.ru/de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hyperlink" Target="https://idea-instructions.com/about/#licens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dea-instructions.com/graph-scan/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chrislaux.com/de/graphsearch" TargetMode="External"/><Relationship Id="rId4" Type="http://schemas.openxmlformats.org/officeDocument/2006/relationships/hyperlink" Target="https://commons.wikimedia.org/w/index.php?curid=6342695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rislaux.com/de/graphsearch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dditools.inf.tu-dresden.de/ovk/Informatik/Programmierung/Grundlagen/Struktogramme.ht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hyperlink" Target="Array%20CheatSheet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971800" y="1828800"/>
            <a:ext cx="6019800" cy="2209800"/>
          </a:xfrm>
        </p:spPr>
        <p:txBody>
          <a:bodyPr/>
          <a:lstStyle/>
          <a:p>
            <a:pPr eaLnBrk="1" hangingPunct="1"/>
            <a:r>
              <a:rPr lang="de-DE" altLang="de-DE" sz="3800">
                <a:solidFill>
                  <a:srgbClr val="FFFFFF"/>
                </a:solidFill>
              </a:rPr>
              <a:t>Graphen</a:t>
            </a:r>
            <a:br>
              <a:rPr lang="de-DE" altLang="de-DE" sz="3800">
                <a:solidFill>
                  <a:srgbClr val="FFFFFF"/>
                </a:solidFill>
              </a:rPr>
            </a:br>
            <a:r>
              <a:rPr lang="de-DE" altLang="de-DE" sz="2600">
                <a:solidFill>
                  <a:srgbClr val="FFFFFF"/>
                </a:solidFill>
              </a:rPr>
              <a:t>Breitensuche</a:t>
            </a:r>
            <a:endParaRPr lang="de-DE" altLang="de-DE" sz="22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Breitensuche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730250" y="1268413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 dirty="0">
                <a:solidFill>
                  <a:srgbClr val="CC6633"/>
                </a:solidFill>
              </a:rPr>
              <a:t>Implementierung mit Knoten ArrayList - Vorbereitung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5" y="1916832"/>
            <a:ext cx="6554115" cy="2924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Breitensuche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730250" y="1268413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 dirty="0">
                <a:solidFill>
                  <a:srgbClr val="CC6633"/>
                </a:solidFill>
              </a:rPr>
              <a:t>Implementierung mit Knoten ArrayList 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641" y="1990725"/>
            <a:ext cx="7998093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822357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Breitensuche</a:t>
            </a: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A6A1684E-5C13-49AC-9D44-DE206C3A9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625" y="1989138"/>
            <a:ext cx="7705725" cy="224631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marL="342900" indent="-3429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de-DE" altLang="de-DE" sz="2000" dirty="0">
                <a:solidFill>
                  <a:schemeClr val="tx1"/>
                </a:solidFill>
                <a:latin typeface="+mn-lt"/>
                <a:hlinkClick r:id="rId3"/>
              </a:rPr>
              <a:t>https://www.chrislaux.com/de/graphsearch</a:t>
            </a:r>
            <a:r>
              <a:rPr lang="de-DE" altLang="de-DE" sz="200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marL="342900" indent="-3429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de-DE" altLang="de-DE" sz="2000" dirty="0">
                <a:solidFill>
                  <a:schemeClr val="tx1"/>
                </a:solidFill>
                <a:latin typeface="+mn-lt"/>
                <a:hlinkClick r:id="rId4"/>
              </a:rPr>
              <a:t>https://graphonline.ru/de/</a:t>
            </a:r>
            <a:r>
              <a:rPr lang="de-DE" altLang="de-DE" sz="200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marL="342900" indent="-3429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de-DE" altLang="de-DE" sz="2000" dirty="0">
                <a:solidFill>
                  <a:schemeClr val="tx1"/>
                </a:solidFill>
                <a:latin typeface="+mn-lt"/>
                <a:hlinkClick r:id="rId5"/>
              </a:rPr>
              <a:t>https://www.cs.usfca.edu/~galles/visualization/BFS.html</a:t>
            </a:r>
            <a:endParaRPr lang="de-DE" altLang="de-DE" sz="2000" dirty="0">
              <a:solidFill>
                <a:schemeClr val="tx1"/>
              </a:solidFill>
              <a:latin typeface="+mn-lt"/>
            </a:endParaRPr>
          </a:p>
          <a:p>
            <a:pPr marL="342900" indent="-3429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de-DE" altLang="de-DE" sz="2000" dirty="0">
                <a:solidFill>
                  <a:schemeClr val="tx1"/>
                </a:solidFill>
                <a:latin typeface="+mn-lt"/>
                <a:hlinkClick r:id="rId6"/>
              </a:rPr>
              <a:t>https://visualgo.net/en/dfsbfs?slide=1</a:t>
            </a:r>
            <a:r>
              <a:rPr lang="de-DE" altLang="de-DE" sz="2000" dirty="0">
                <a:solidFill>
                  <a:schemeClr val="tx1"/>
                </a:solidFill>
                <a:latin typeface="+mn-lt"/>
              </a:rPr>
              <a:t>  </a:t>
            </a:r>
          </a:p>
          <a:p>
            <a:pPr marL="342900" indent="-3429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de-DE" altLang="de-DE" sz="2000" dirty="0">
                <a:solidFill>
                  <a:schemeClr val="tx1"/>
                </a:solidFill>
                <a:latin typeface="+mn-lt"/>
                <a:hlinkClick r:id="rId7"/>
              </a:rPr>
              <a:t>https://iq.opengenus.org/dfs-visual/</a:t>
            </a:r>
            <a:r>
              <a:rPr lang="de-DE" altLang="de-DE" sz="2000" dirty="0">
                <a:solidFill>
                  <a:schemeClr val="tx1"/>
                </a:solidFill>
                <a:latin typeface="+mn-lt"/>
              </a:rPr>
              <a:t> </a:t>
            </a:r>
          </a:p>
        </p:txBody>
      </p:sp>
      <p:sp>
        <p:nvSpPr>
          <p:cNvPr id="59396" name="Rectangle 3"/>
          <p:cNvSpPr>
            <a:spLocks noChangeArrowheads="1"/>
          </p:cNvSpPr>
          <p:nvPr/>
        </p:nvSpPr>
        <p:spPr bwMode="auto">
          <a:xfrm>
            <a:off x="730250" y="1412875"/>
            <a:ext cx="78740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>
                <a:solidFill>
                  <a:srgbClr val="CC6633"/>
                </a:solidFill>
              </a:rPr>
              <a:t>Visualisierungen und Beispiele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Breitensuche</a:t>
            </a:r>
          </a:p>
        </p:txBody>
      </p:sp>
      <p:graphicFrame>
        <p:nvGraphicFramePr>
          <p:cNvPr id="49155" name="Object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rmel" r:id="rId3" imgW="114151" imgH="215619" progId="Equation.3">
                  <p:embed/>
                </p:oleObj>
              </mc:Choice>
              <mc:Fallback>
                <p:oleObj name="Formel" r:id="rId3" imgW="114151" imgH="21561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9156" name="Grafik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125538"/>
            <a:ext cx="7848600" cy="554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BB58AE19-B2B1-47FF-B8B8-E9D7109B1E68}"/>
              </a:ext>
            </a:extLst>
          </p:cNvPr>
          <p:cNvSpPr/>
          <p:nvPr/>
        </p:nvSpPr>
        <p:spPr>
          <a:xfrm>
            <a:off x="4061787" y="6477117"/>
            <a:ext cx="424988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de-DE" sz="9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hlinkClick r:id="rId6"/>
              </a:rPr>
              <a:t>https://idea-instructions.com/graph-scan/</a:t>
            </a:r>
            <a:r>
              <a:rPr lang="de-DE" sz="9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 	</a:t>
            </a:r>
            <a:r>
              <a:rPr lang="de-DE" sz="9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License</a:t>
            </a:r>
            <a:r>
              <a:rPr lang="de-DE" sz="9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: </a:t>
            </a:r>
            <a:r>
              <a:rPr lang="de-DE" sz="9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hlinkClick r:id="rId7"/>
              </a:rPr>
              <a:t>CC </a:t>
            </a:r>
            <a:r>
              <a:rPr lang="de-DE" sz="9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hlinkClick r:id="rId7"/>
              </a:rPr>
              <a:t>by-nc-sa</a:t>
            </a:r>
            <a:r>
              <a:rPr lang="de-DE" sz="9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hlinkClick r:id="rId7"/>
              </a:rPr>
              <a:t> 4.0</a:t>
            </a:r>
            <a:endParaRPr lang="de-DE" sz="900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uppieren 4"/>
          <p:cNvGrpSpPr>
            <a:grpSpLocks/>
          </p:cNvGrpSpPr>
          <p:nvPr/>
        </p:nvGrpSpPr>
        <p:grpSpPr bwMode="auto">
          <a:xfrm>
            <a:off x="2627313" y="3141663"/>
            <a:ext cx="4375150" cy="3536950"/>
            <a:chOff x="2627784" y="3140968"/>
            <a:chExt cx="4374232" cy="3537684"/>
          </a:xfrm>
        </p:grpSpPr>
        <p:pic>
          <p:nvPicPr>
            <p:cNvPr id="51206" name="Grafik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784" y="3140968"/>
              <a:ext cx="3456384" cy="3456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07" name="Rechteck 3"/>
            <p:cNvSpPr>
              <a:spLocks noChangeArrowheads="1"/>
            </p:cNvSpPr>
            <p:nvPr/>
          </p:nvSpPr>
          <p:spPr bwMode="auto">
            <a:xfrm>
              <a:off x="2771800" y="6309320"/>
              <a:ext cx="423021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87000"/>
                </a:lnSpc>
                <a:spcBef>
                  <a:spcPts val="1500"/>
                </a:spcBef>
                <a:buClr>
                  <a:srgbClr val="FF9900"/>
                </a:buClr>
                <a:buSzPct val="75000"/>
                <a:buFont typeface="Wingdings" panose="05000000000000000000" pitchFamily="2" charset="2"/>
                <a:buChar char="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1pPr>
              <a:lvl2pPr marL="742950" indent="-285750">
                <a:lnSpc>
                  <a:spcPct val="87000"/>
                </a:lnSpc>
                <a:spcBef>
                  <a:spcPts val="500"/>
                </a:spcBef>
                <a:buClr>
                  <a:srgbClr val="FBA313"/>
                </a:buClr>
                <a:buSzPct val="80000"/>
                <a:buFont typeface="Wingdings" panose="05000000000000000000" pitchFamily="2" charset="2"/>
                <a:buChar char="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2pPr>
              <a:lvl3pPr marL="1143000" indent="-228600">
                <a:lnSpc>
                  <a:spcPct val="87000"/>
                </a:lnSpc>
                <a:spcBef>
                  <a:spcPts val="500"/>
                </a:spcBef>
                <a:buClr>
                  <a:srgbClr val="FF9900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3pPr>
              <a:lvl4pPr marL="1600200" indent="-228600">
                <a:lnSpc>
                  <a:spcPct val="87000"/>
                </a:lnSpc>
                <a:spcBef>
                  <a:spcPts val="500"/>
                </a:spcBef>
                <a:buClr>
                  <a:srgbClr val="FBA313"/>
                </a:buClr>
                <a:buSzPct val="70000"/>
                <a:buFont typeface="Wingdings" panose="05000000000000000000" pitchFamily="2" charset="2"/>
                <a:buChar char="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4pPr>
              <a:lvl5pPr marL="2057400" indent="-228600">
                <a:lnSpc>
                  <a:spcPct val="87000"/>
                </a:lnSpc>
                <a:spcBef>
                  <a:spcPts val="500"/>
                </a:spcBef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5pPr>
              <a:lvl6pPr marL="25146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6pPr>
              <a:lvl7pPr marL="29718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7pPr>
              <a:lvl8pPr marL="34290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8pPr>
              <a:lvl9pPr marL="38862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de-DE" altLang="de-DE" sz="900">
                  <a:solidFill>
                    <a:schemeClr val="bg2"/>
                  </a:solidFill>
                  <a:latin typeface="Comic Sans MS" panose="030F0702030302020204" pitchFamily="66" charset="0"/>
                </a:rPr>
                <a:t>Quelle: Mre - Eigenes Werk, CC BY-SA 3.0, </a:t>
              </a:r>
              <a:br>
                <a:rPr lang="de-DE" altLang="de-DE" sz="900">
                  <a:solidFill>
                    <a:schemeClr val="bg2"/>
                  </a:solidFill>
                  <a:latin typeface="Comic Sans MS" panose="030F0702030302020204" pitchFamily="66" charset="0"/>
                </a:rPr>
              </a:br>
              <a:r>
                <a:rPr lang="de-DE" altLang="de-DE" sz="900">
                  <a:solidFill>
                    <a:schemeClr val="bg2"/>
                  </a:solidFill>
                  <a:latin typeface="Comic Sans MS" panose="030F0702030302020204" pitchFamily="66" charset="0"/>
                  <a:hlinkClick r:id="rId4"/>
                </a:rPr>
                <a:t>https://commons.wikimedia.org/w/index.php?curid=6342695</a:t>
              </a:r>
              <a:endParaRPr lang="de-DE" altLang="de-DE" sz="900">
                <a:solidFill>
                  <a:schemeClr val="bg2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Breitensuche</a:t>
            </a:r>
          </a:p>
        </p:txBody>
      </p:sp>
      <p:sp>
        <p:nvSpPr>
          <p:cNvPr id="51204" name="Rectangle 3"/>
          <p:cNvSpPr txBox="1">
            <a:spLocks noChangeArrowheads="1"/>
          </p:cNvSpPr>
          <p:nvPr/>
        </p:nvSpPr>
        <p:spPr bwMode="auto">
          <a:xfrm>
            <a:off x="0" y="1339850"/>
            <a:ext cx="8532813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611188" indent="-4572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</a:pPr>
            <a:r>
              <a:rPr lang="de-DE" altLang="de-DE" sz="1800">
                <a:solidFill>
                  <a:schemeClr val="tx1"/>
                </a:solidFill>
                <a:cs typeface="Arial" panose="020B0604020202020204" pitchFamily="34" charset="0"/>
              </a:rPr>
              <a:t>	</a:t>
            </a:r>
            <a:r>
              <a:rPr lang="de-DE" altLang="de-DE" sz="1800" b="1">
                <a:solidFill>
                  <a:schemeClr val="tx1"/>
                </a:solidFill>
                <a:cs typeface="Arial" panose="020B0604020202020204" pitchFamily="34" charset="0"/>
              </a:rPr>
              <a:t>Grundprinzip: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</a:pPr>
            <a:r>
              <a:rPr lang="de-DE" altLang="de-DE" sz="1800" b="1">
                <a:solidFill>
                  <a:schemeClr val="tx1"/>
                </a:solidFill>
                <a:cs typeface="Arial" panose="020B0604020202020204" pitchFamily="34" charset="0"/>
              </a:rPr>
              <a:t>	</a:t>
            </a:r>
            <a:r>
              <a:rPr lang="de-DE" altLang="de-DE" sz="1800">
                <a:solidFill>
                  <a:schemeClr val="tx1"/>
                </a:solidFill>
                <a:cs typeface="Arial" panose="020B0604020202020204" pitchFamily="34" charset="0"/>
              </a:rPr>
              <a:t>Bei der Breitensuche werden zuerst </a:t>
            </a:r>
            <a:r>
              <a:rPr lang="de-DE" altLang="de-DE" sz="1800" b="1">
                <a:solidFill>
                  <a:schemeClr val="tx1"/>
                </a:solidFill>
                <a:cs typeface="Arial" panose="020B0604020202020204" pitchFamily="34" charset="0"/>
              </a:rPr>
              <a:t>alle Nachbarkonten des aktiven Knotens </a:t>
            </a:r>
            <a:r>
              <a:rPr lang="de-DE" altLang="de-DE" sz="1800">
                <a:solidFill>
                  <a:schemeClr val="tx1"/>
                </a:solidFill>
                <a:cs typeface="Arial" panose="020B0604020202020204" pitchFamily="34" charset="0"/>
              </a:rPr>
              <a:t>besucht. </a:t>
            </a:r>
            <a:br>
              <a:rPr lang="de-DE" altLang="de-DE" sz="1800">
                <a:solidFill>
                  <a:schemeClr val="tx1"/>
                </a:solidFill>
                <a:cs typeface="Arial" panose="020B0604020202020204" pitchFamily="34" charset="0"/>
              </a:rPr>
            </a:br>
            <a:r>
              <a:rPr lang="de-DE" altLang="de-DE" sz="1800">
                <a:solidFill>
                  <a:schemeClr val="tx1"/>
                </a:solidFill>
                <a:cs typeface="Arial" panose="020B0604020202020204" pitchFamily="34" charset="0"/>
              </a:rPr>
              <a:t>Dann werden alle Nachbarkonten des aktiven Knotens nach demselben Prinzip behandelt.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</a:pPr>
            <a:r>
              <a:rPr lang="de-DE" altLang="de-DE" sz="1800">
                <a:solidFill>
                  <a:schemeClr val="tx1"/>
                </a:solidFill>
                <a:cs typeface="Arial" panose="020B0604020202020204" pitchFamily="34" charset="0"/>
              </a:rPr>
              <a:t>	Einfache Suchaufgaben können dadurch schnell gelöst werden.</a:t>
            </a:r>
          </a:p>
        </p:txBody>
      </p:sp>
      <p:sp>
        <p:nvSpPr>
          <p:cNvPr id="51205" name="Text Box 20">
            <a:hlinkClick r:id="rId5"/>
          </p:cNvPr>
          <p:cNvSpPr txBox="1">
            <a:spLocks noChangeArrowheads="1"/>
          </p:cNvSpPr>
          <p:nvPr/>
        </p:nvSpPr>
        <p:spPr bwMode="auto">
          <a:xfrm>
            <a:off x="6516688" y="773113"/>
            <a:ext cx="2230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400" b="1" dirty="0">
                <a:solidFill>
                  <a:schemeClr val="folHlink"/>
                </a:solidFill>
                <a:latin typeface="Comic Sans MS" panose="030F0702030302020204" pitchFamily="66" charset="0"/>
              </a:rPr>
              <a:t>Visualisierung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Breitensuche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AB467A1C-F7A7-4D9F-BA8E-92035C50DC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1412875"/>
            <a:ext cx="7272337" cy="45370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lvl1pPr marL="342900" indent="-342900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068388" indent="-4572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525588" indent="-4572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Verdana" panose="020B0604030504040204" pitchFamily="34" charset="0"/>
              <a:buNone/>
              <a:defRPr/>
            </a:pPr>
            <a:r>
              <a:rPr lang="de-DE" altLang="de-DE" sz="1800" b="1" dirty="0">
                <a:solidFill>
                  <a:schemeClr val="tx1"/>
                </a:solidFill>
                <a:cs typeface="Arial" panose="020B0604020202020204" pitchFamily="34" charset="0"/>
              </a:rPr>
              <a:t>Algorithmus Breitensuche (Pseudocode):</a:t>
            </a:r>
          </a:p>
          <a:p>
            <a:pPr marL="898525" lvl="1" indent="-441325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Verdana" panose="020B0604030504040204" pitchFamily="34" charset="0"/>
              <a:buAutoNum type="arabicParenBoth"/>
              <a:defRPr/>
            </a:pP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Markiere den </a:t>
            </a:r>
            <a:r>
              <a:rPr lang="de-DE" altLang="de-DE" sz="1800" b="1" dirty="0">
                <a:solidFill>
                  <a:schemeClr val="tx1"/>
                </a:solidFill>
                <a:cs typeface="Arial" panose="020B0604020202020204" pitchFamily="34" charset="0"/>
              </a:rPr>
              <a:t>Startknoten als besucht 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und speichere ihn in einer </a:t>
            </a:r>
            <a:r>
              <a:rPr lang="de-DE" altLang="de-DE" sz="1800" b="1" dirty="0">
                <a:solidFill>
                  <a:schemeClr val="tx1"/>
                </a:solidFill>
                <a:cs typeface="Arial" panose="020B0604020202020204" pitchFamily="34" charset="0"/>
              </a:rPr>
              <a:t>Warteschlange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ab.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Verdana" panose="020B0604030504040204" pitchFamily="34" charset="0"/>
              <a:buAutoNum type="arabicParenBoth"/>
              <a:defRPr/>
            </a:pP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  Solange es Knoten in der Warteschlange gibt:</a:t>
            </a:r>
            <a:b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</a:b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	Entnimm einen Knoten vom Beginn der Warteschlange als 	aktiven Knoten (AK).</a:t>
            </a:r>
          </a:p>
          <a:p>
            <a:pPr lvl="3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Char char="§"/>
              <a:defRPr/>
            </a:pP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Falls der Zielknoten gefunden wurde, brich die Suche ab und liefere den Zielknoten als Ergebnis zurück.</a:t>
            </a:r>
          </a:p>
          <a:p>
            <a:pPr lvl="3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Char char="§"/>
              <a:defRPr/>
            </a:pP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Anderenfalls füge alle </a:t>
            </a: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unmarkierten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Nachbarknoten des AK ans Ende der Warteschlange an und markiere sie als besucht.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Verdana" panose="020B0604030504040204" pitchFamily="34" charset="0"/>
              <a:buAutoNum type="arabicParenBoth"/>
              <a:defRPr/>
            </a:pP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  Wenn die Warteschlange leer ist, dann wurde jeder Knoten 	bereits besucht. Dann beende die Suche und liefere „nicht 	gefunden“ bzw. </a:t>
            </a:r>
            <a:r>
              <a:rPr lang="de-DE" altLang="de-DE" sz="1800" i="1" dirty="0">
                <a:solidFill>
                  <a:schemeClr val="tx1"/>
                </a:solidFill>
                <a:cs typeface="Arial" panose="020B0604020202020204" pitchFamily="34" charset="0"/>
              </a:rPr>
              <a:t>null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zurück.</a:t>
            </a:r>
          </a:p>
        </p:txBody>
      </p:sp>
      <p:sp>
        <p:nvSpPr>
          <p:cNvPr id="53252" name="Text Box 20">
            <a:hlinkClick r:id="rId3"/>
          </p:cNvPr>
          <p:cNvSpPr txBox="1">
            <a:spLocks noChangeArrowheads="1"/>
          </p:cNvSpPr>
          <p:nvPr/>
        </p:nvSpPr>
        <p:spPr bwMode="auto">
          <a:xfrm>
            <a:off x="6516688" y="773113"/>
            <a:ext cx="2230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400" b="1">
                <a:solidFill>
                  <a:schemeClr val="folHlink"/>
                </a:solidFill>
                <a:latin typeface="Comic Sans MS" panose="030F0702030302020204" pitchFamily="66" charset="0"/>
              </a:rPr>
              <a:t>Visualisierung</a:t>
            </a:r>
          </a:p>
        </p:txBody>
      </p:sp>
    </p:spTree>
    <p:extLst>
      <p:ext uri="{BB962C8B-B14F-4D97-AF65-F5344CB8AC3E}">
        <p14:creationId xmlns:p14="http://schemas.microsoft.com/office/powerpoint/2010/main" val="20831815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Breitensuche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18" y="1988840"/>
            <a:ext cx="8004863" cy="3660651"/>
          </a:xfrm>
          <a:prstGeom prst="rect">
            <a:avLst/>
          </a:prstGeom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30250" y="1196975"/>
            <a:ext cx="78740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 dirty="0">
                <a:solidFill>
                  <a:srgbClr val="CC6633"/>
                </a:solidFill>
              </a:rPr>
              <a:t>Algorithmus Breitensuche (Struktogramm)</a:t>
            </a:r>
          </a:p>
        </p:txBody>
      </p:sp>
      <p:sp>
        <p:nvSpPr>
          <p:cNvPr id="7" name="Text Box 20">
            <a:hlinkClick r:id="rId4"/>
          </p:cNvPr>
          <p:cNvSpPr txBox="1">
            <a:spLocks noChangeArrowheads="1"/>
          </p:cNvSpPr>
          <p:nvPr/>
        </p:nvSpPr>
        <p:spPr bwMode="auto">
          <a:xfrm>
            <a:off x="6516688" y="773113"/>
            <a:ext cx="2230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400" b="1" dirty="0">
                <a:solidFill>
                  <a:schemeClr val="folHlink"/>
                </a:solidFill>
                <a:latin typeface="Comic Sans MS" panose="030F0702030302020204" pitchFamily="66" charset="0"/>
              </a:rPr>
              <a:t>Struktogramm Tool</a:t>
            </a:r>
          </a:p>
        </p:txBody>
      </p:sp>
      <p:sp>
        <p:nvSpPr>
          <p:cNvPr id="6" name="Rechteck 5"/>
          <p:cNvSpPr/>
          <p:nvPr/>
        </p:nvSpPr>
        <p:spPr>
          <a:xfrm>
            <a:off x="2887961" y="5541769"/>
            <a:ext cx="579566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8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erstellt mit: https://dditools.inf.tu-dresden.de/ovk/Informatik/Programmierung/Grundlagen/Struktogramme.html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Breitensuche</a:t>
            </a: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730250" y="1268413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 dirty="0">
                <a:solidFill>
                  <a:srgbClr val="CC6633"/>
                </a:solidFill>
              </a:rPr>
              <a:t>Implementierung mit knotenFeld</a:t>
            </a:r>
          </a:p>
        </p:txBody>
      </p:sp>
      <p:sp>
        <p:nvSpPr>
          <p:cNvPr id="55300" name="Rectangle 10"/>
          <p:cNvSpPr>
            <a:spLocks noChangeArrowheads="1"/>
          </p:cNvSpPr>
          <p:nvPr/>
        </p:nvSpPr>
        <p:spPr bwMode="auto">
          <a:xfrm>
            <a:off x="844550" y="2205038"/>
            <a:ext cx="3117850" cy="2692400"/>
          </a:xfrm>
          <a:prstGeom prst="rect">
            <a:avLst/>
          </a:prstGeom>
          <a:solidFill>
            <a:srgbClr val="CCFFCC"/>
          </a:solidFill>
          <a:ln w="12700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5301" name="Rectangle 11"/>
          <p:cNvSpPr>
            <a:spLocks noChangeArrowheads="1"/>
          </p:cNvSpPr>
          <p:nvPr/>
        </p:nvSpPr>
        <p:spPr bwMode="auto">
          <a:xfrm>
            <a:off x="1965152" y="2255838"/>
            <a:ext cx="856004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 b="1" dirty="0" err="1">
                <a:latin typeface="Tahoma" panose="020B0604030504040204" pitchFamily="34" charset="0"/>
              </a:rPr>
              <a:t>GraphFeld</a:t>
            </a:r>
            <a:endParaRPr lang="de-DE" altLang="de-DE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5302" name="Rectangle 12"/>
          <p:cNvSpPr>
            <a:spLocks noChangeArrowheads="1"/>
          </p:cNvSpPr>
          <p:nvPr/>
        </p:nvSpPr>
        <p:spPr bwMode="auto">
          <a:xfrm>
            <a:off x="933450" y="2573338"/>
            <a:ext cx="121761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int knotenAnzahl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5303" name="Rectangle 13"/>
          <p:cNvSpPr>
            <a:spLocks noChangeArrowheads="1"/>
          </p:cNvSpPr>
          <p:nvPr/>
        </p:nvSpPr>
        <p:spPr bwMode="auto">
          <a:xfrm>
            <a:off x="949325" y="2776538"/>
            <a:ext cx="149225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Knoten[] knotenFeld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5304" name="Rectangle 14"/>
          <p:cNvSpPr>
            <a:spLocks noChangeArrowheads="1"/>
          </p:cNvSpPr>
          <p:nvPr/>
        </p:nvSpPr>
        <p:spPr bwMode="auto">
          <a:xfrm>
            <a:off x="949325" y="2979738"/>
            <a:ext cx="164306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int [][] adjazenzMatrix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5305" name="Line 15"/>
          <p:cNvSpPr>
            <a:spLocks noChangeShapeType="1"/>
          </p:cNvSpPr>
          <p:nvPr/>
        </p:nvSpPr>
        <p:spPr bwMode="auto">
          <a:xfrm>
            <a:off x="844550" y="2522538"/>
            <a:ext cx="2995613" cy="1587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06" name="Rectangle 16"/>
          <p:cNvSpPr>
            <a:spLocks noChangeArrowheads="1"/>
          </p:cNvSpPr>
          <p:nvPr/>
        </p:nvSpPr>
        <p:spPr bwMode="auto">
          <a:xfrm>
            <a:off x="923925" y="3295650"/>
            <a:ext cx="19319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Graph(int maxKnotenZahl)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5307" name="Rectangle 17"/>
          <p:cNvSpPr>
            <a:spLocks noChangeArrowheads="1"/>
          </p:cNvSpPr>
          <p:nvPr/>
        </p:nvSpPr>
        <p:spPr bwMode="auto">
          <a:xfrm>
            <a:off x="932340" y="3498850"/>
            <a:ext cx="29114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void knotenEinfuegen(String schluessel)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5308" name="Rectangle 18"/>
          <p:cNvSpPr>
            <a:spLocks noChangeArrowheads="1"/>
          </p:cNvSpPr>
          <p:nvPr/>
        </p:nvSpPr>
        <p:spPr bwMode="auto">
          <a:xfrm>
            <a:off x="930753" y="3702050"/>
            <a:ext cx="28511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 dirty="0" err="1">
                <a:latin typeface="Tahoma" panose="020B0604030504040204" pitchFamily="34" charset="0"/>
              </a:rPr>
              <a:t>void</a:t>
            </a:r>
            <a:r>
              <a:rPr lang="de-DE" altLang="de-DE" sz="1300" dirty="0">
                <a:latin typeface="Tahoma" panose="020B0604030504040204" pitchFamily="34" charset="0"/>
              </a:rPr>
              <a:t> </a:t>
            </a:r>
            <a:r>
              <a:rPr lang="de-DE" altLang="de-DE" sz="1300" dirty="0" err="1">
                <a:latin typeface="Tahoma" panose="020B0604030504040204" pitchFamily="34" charset="0"/>
              </a:rPr>
              <a:t>kanteEinfuegen</a:t>
            </a:r>
            <a:r>
              <a:rPr lang="de-DE" altLang="de-DE" sz="1300" dirty="0">
                <a:latin typeface="Tahoma" panose="020B0604030504040204" pitchFamily="34" charset="0"/>
              </a:rPr>
              <a:t>(String, String, </a:t>
            </a:r>
            <a:r>
              <a:rPr lang="de-DE" altLang="de-DE" sz="1300" dirty="0" err="1">
                <a:latin typeface="Tahoma" panose="020B0604030504040204" pitchFamily="34" charset="0"/>
              </a:rPr>
              <a:t>int</a:t>
            </a:r>
            <a:r>
              <a:rPr lang="de-DE" altLang="de-DE" sz="1300" dirty="0">
                <a:latin typeface="Tahoma" panose="020B0604030504040204" pitchFamily="34" charset="0"/>
              </a:rPr>
              <a:t>)</a:t>
            </a:r>
            <a:endParaRPr lang="de-DE" altLang="de-DE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5309" name="Line 19"/>
          <p:cNvSpPr>
            <a:spLocks noChangeShapeType="1"/>
          </p:cNvSpPr>
          <p:nvPr/>
        </p:nvSpPr>
        <p:spPr bwMode="auto">
          <a:xfrm>
            <a:off x="844550" y="3244850"/>
            <a:ext cx="2995613" cy="1588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55310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363" y="2851150"/>
            <a:ext cx="1019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11" name="Rectangle 18"/>
          <p:cNvSpPr>
            <a:spLocks noChangeArrowheads="1"/>
          </p:cNvSpPr>
          <p:nvPr/>
        </p:nvSpPr>
        <p:spPr bwMode="auto">
          <a:xfrm>
            <a:off x="918665" y="3906838"/>
            <a:ext cx="166391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 dirty="0" err="1">
                <a:latin typeface="Tahoma" panose="020B0604030504040204" pitchFamily="34" charset="0"/>
              </a:rPr>
              <a:t>int</a:t>
            </a:r>
            <a:r>
              <a:rPr lang="de-DE" altLang="de-DE" sz="1300" dirty="0">
                <a:latin typeface="Tahoma" panose="020B0604030504040204" pitchFamily="34" charset="0"/>
              </a:rPr>
              <a:t> </a:t>
            </a:r>
            <a:r>
              <a:rPr lang="de-DE" altLang="de-DE" sz="1300" dirty="0" err="1">
                <a:latin typeface="Tahoma" panose="020B0604030504040204" pitchFamily="34" charset="0"/>
              </a:rPr>
              <a:t>indexGeben</a:t>
            </a:r>
            <a:r>
              <a:rPr lang="de-DE" altLang="de-DE" sz="1300" dirty="0">
                <a:latin typeface="Tahoma" panose="020B0604030504040204" pitchFamily="34" charset="0"/>
              </a:rPr>
              <a:t>(String)</a:t>
            </a:r>
            <a:endParaRPr lang="de-DE" altLang="de-DE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5312" name="Rectangle 18"/>
          <p:cNvSpPr>
            <a:spLocks noChangeArrowheads="1"/>
          </p:cNvSpPr>
          <p:nvPr/>
        </p:nvSpPr>
        <p:spPr bwMode="auto">
          <a:xfrm>
            <a:off x="892175" y="4149080"/>
            <a:ext cx="302736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 b="1" dirty="0">
                <a:latin typeface="Tahoma" panose="020B0604030504040204" pitchFamily="34" charset="0"/>
              </a:rPr>
              <a:t>Knoten </a:t>
            </a:r>
            <a:r>
              <a:rPr lang="de-DE" altLang="de-DE" sz="1300" b="1" dirty="0" err="1">
                <a:latin typeface="Tahoma" panose="020B0604030504040204" pitchFamily="34" charset="0"/>
              </a:rPr>
              <a:t>breitenSuche</a:t>
            </a:r>
            <a:r>
              <a:rPr lang="de-DE" altLang="de-DE" sz="1300" b="1" dirty="0">
                <a:latin typeface="Tahoma" panose="020B0604030504040204" pitchFamily="34" charset="0"/>
              </a:rPr>
              <a:t>(String, String)</a:t>
            </a:r>
            <a:endParaRPr lang="de-DE" altLang="de-DE" sz="20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3587750" y="2017713"/>
            <a:ext cx="4138613" cy="2093912"/>
            <a:chOff x="3587750" y="2017713"/>
            <a:chExt cx="4138613" cy="2093912"/>
          </a:xfrm>
        </p:grpSpPr>
        <p:grpSp>
          <p:nvGrpSpPr>
            <p:cNvPr id="2" name="Gruppieren 1"/>
            <p:cNvGrpSpPr/>
            <p:nvPr/>
          </p:nvGrpSpPr>
          <p:grpSpPr>
            <a:xfrm>
              <a:off x="3587750" y="2017713"/>
              <a:ext cx="4138613" cy="2093912"/>
              <a:chOff x="3587750" y="2017713"/>
              <a:chExt cx="4138613" cy="2093912"/>
            </a:xfrm>
          </p:grpSpPr>
          <p:grpSp>
            <p:nvGrpSpPr>
              <p:cNvPr id="55313" name="Group 4"/>
              <p:cNvGrpSpPr>
                <a:grpSpLocks noChangeAspect="1"/>
              </p:cNvGrpSpPr>
              <p:nvPr/>
            </p:nvGrpSpPr>
            <p:grpSpPr bwMode="auto">
              <a:xfrm>
                <a:off x="3587750" y="2017713"/>
                <a:ext cx="4138613" cy="2093912"/>
                <a:chOff x="2405" y="1344"/>
                <a:chExt cx="2607" cy="1319"/>
              </a:xfrm>
            </p:grpSpPr>
            <p:sp>
              <p:nvSpPr>
                <p:cNvPr id="55315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2405" y="1344"/>
                  <a:ext cx="2607" cy="13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55316" name="Rectangle 5"/>
                <p:cNvSpPr>
                  <a:spLocks noChangeArrowheads="1"/>
                </p:cNvSpPr>
                <p:nvPr/>
              </p:nvSpPr>
              <p:spPr bwMode="auto">
                <a:xfrm>
                  <a:off x="3621" y="1504"/>
                  <a:ext cx="1231" cy="999"/>
                </a:xfrm>
                <a:prstGeom prst="rect">
                  <a:avLst/>
                </a:prstGeom>
                <a:solidFill>
                  <a:srgbClr val="FFFFB9"/>
                </a:solidFill>
                <a:ln w="12700">
                  <a:solidFill>
                    <a:srgbClr val="8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87000"/>
                    </a:lnSpc>
                    <a:spcBef>
                      <a:spcPts val="1500"/>
                    </a:spcBef>
                    <a:buClr>
                      <a:srgbClr val="FF9900"/>
                    </a:buClr>
                    <a:buSzPct val="75000"/>
                    <a:buFont typeface="Wingdings" panose="05000000000000000000" pitchFamily="2" charset="2"/>
                    <a:buChar char="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1pPr>
                  <a:lvl2pPr marL="742950" indent="-28575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8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2pPr>
                  <a:lvl3pPr marL="11430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F9900"/>
                    </a:buClr>
                    <a:buSzPct val="65000"/>
                    <a:buFont typeface="Wingdings" panose="05000000000000000000" pitchFamily="2" charset="2"/>
                    <a:buChar char="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3pPr>
                  <a:lvl4pPr marL="16002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7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4pPr>
                  <a:lvl5pPr marL="20574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5pPr>
                  <a:lvl6pPr marL="25146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6pPr>
                  <a:lvl7pPr marL="29718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7pPr>
                  <a:lvl8pPr marL="34290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8pPr>
                  <a:lvl9pPr marL="38862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endParaRPr lang="de-DE" altLang="de-DE" sz="2000">
                    <a:solidFill>
                      <a:schemeClr val="bg1"/>
                    </a:solidFill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55317" name="Rectangle 6"/>
                <p:cNvSpPr>
                  <a:spLocks noChangeArrowheads="1"/>
                </p:cNvSpPr>
                <p:nvPr/>
              </p:nvSpPr>
              <p:spPr bwMode="auto">
                <a:xfrm>
                  <a:off x="4052" y="1536"/>
                  <a:ext cx="424" cy="1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87000"/>
                    </a:lnSpc>
                    <a:spcBef>
                      <a:spcPts val="1500"/>
                    </a:spcBef>
                    <a:buClr>
                      <a:srgbClr val="FF9900"/>
                    </a:buClr>
                    <a:buSzPct val="75000"/>
                    <a:buFont typeface="Wingdings" panose="05000000000000000000" pitchFamily="2" charset="2"/>
                    <a:buChar char="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1pPr>
                  <a:lvl2pPr marL="739775" indent="-282575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8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2pPr>
                  <a:lvl3pPr marL="11430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F9900"/>
                    </a:buClr>
                    <a:buSzPct val="65000"/>
                    <a:buFont typeface="Wingdings" panose="05000000000000000000" pitchFamily="2" charset="2"/>
                    <a:buChar char="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3pPr>
                  <a:lvl4pPr marL="16002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7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4pPr>
                  <a:lvl5pPr marL="20574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5pPr>
                  <a:lvl6pPr marL="25146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6pPr>
                  <a:lvl7pPr marL="29718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7pPr>
                  <a:lvl8pPr marL="34290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8pPr>
                  <a:lvl9pPr marL="38862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de-DE" altLang="de-DE" sz="1300" b="1" dirty="0">
                      <a:latin typeface="Tahoma" panose="020B0604030504040204" pitchFamily="34" charset="0"/>
                    </a:rPr>
                    <a:t>Knoten</a:t>
                  </a:r>
                  <a:endParaRPr lang="de-DE" altLang="de-DE" sz="2000" dirty="0">
                    <a:solidFill>
                      <a:schemeClr val="bg1"/>
                    </a:solidFill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55318" name="Rectangle 7"/>
                <p:cNvSpPr>
                  <a:spLocks noChangeArrowheads="1"/>
                </p:cNvSpPr>
                <p:nvPr/>
              </p:nvSpPr>
              <p:spPr bwMode="auto">
                <a:xfrm>
                  <a:off x="3661" y="1736"/>
                  <a:ext cx="816" cy="1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87000"/>
                    </a:lnSpc>
                    <a:spcBef>
                      <a:spcPts val="1500"/>
                    </a:spcBef>
                    <a:buClr>
                      <a:srgbClr val="FF9900"/>
                    </a:buClr>
                    <a:buSzPct val="75000"/>
                    <a:buFont typeface="Wingdings" panose="05000000000000000000" pitchFamily="2" charset="2"/>
                    <a:buChar char="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1pPr>
                  <a:lvl2pPr marL="739775" indent="-282575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8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2pPr>
                  <a:lvl3pPr marL="11430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F9900"/>
                    </a:buClr>
                    <a:buSzPct val="65000"/>
                    <a:buFont typeface="Wingdings" panose="05000000000000000000" pitchFamily="2" charset="2"/>
                    <a:buChar char="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3pPr>
                  <a:lvl4pPr marL="16002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7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4pPr>
                  <a:lvl5pPr marL="20574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5pPr>
                  <a:lvl6pPr marL="25146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6pPr>
                  <a:lvl7pPr marL="29718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7pPr>
                  <a:lvl8pPr marL="34290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8pPr>
                  <a:lvl9pPr marL="38862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de-DE" altLang="de-DE" sz="1300" dirty="0">
                      <a:latin typeface="Tahoma" panose="020B0604030504040204" pitchFamily="34" charset="0"/>
                    </a:rPr>
                    <a:t>String </a:t>
                  </a:r>
                  <a:r>
                    <a:rPr lang="de-DE" altLang="de-DE" sz="1300" dirty="0" err="1">
                      <a:latin typeface="Tahoma" panose="020B0604030504040204" pitchFamily="34" charset="0"/>
                    </a:rPr>
                    <a:t>schluessel</a:t>
                  </a:r>
                  <a:endParaRPr lang="de-DE" altLang="de-DE" sz="2000" dirty="0">
                    <a:solidFill>
                      <a:schemeClr val="bg1"/>
                    </a:solidFill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55319" name="Rectangle 8"/>
                <p:cNvSpPr>
                  <a:spLocks noChangeArrowheads="1"/>
                </p:cNvSpPr>
                <p:nvPr/>
              </p:nvSpPr>
              <p:spPr bwMode="auto">
                <a:xfrm>
                  <a:off x="3781" y="1864"/>
                  <a:ext cx="0" cy="1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87000"/>
                    </a:lnSpc>
                    <a:spcBef>
                      <a:spcPts val="1500"/>
                    </a:spcBef>
                    <a:buClr>
                      <a:srgbClr val="FF9900"/>
                    </a:buClr>
                    <a:buSzPct val="75000"/>
                    <a:buFont typeface="Wingdings" panose="05000000000000000000" pitchFamily="2" charset="2"/>
                    <a:buChar char="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1pPr>
                  <a:lvl2pPr marL="739775" indent="-282575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8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2pPr>
                  <a:lvl3pPr marL="11430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F9900"/>
                    </a:buClr>
                    <a:buSzPct val="65000"/>
                    <a:buFont typeface="Wingdings" panose="05000000000000000000" pitchFamily="2" charset="2"/>
                    <a:buChar char="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3pPr>
                  <a:lvl4pPr marL="16002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7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4pPr>
                  <a:lvl5pPr marL="20574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5pPr>
                  <a:lvl6pPr marL="25146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6pPr>
                  <a:lvl7pPr marL="29718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7pPr>
                  <a:lvl8pPr marL="34290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8pPr>
                  <a:lvl9pPr marL="38862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endParaRPr lang="de-DE" altLang="de-DE" sz="2000">
                    <a:solidFill>
                      <a:schemeClr val="bg1"/>
                    </a:solidFill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55320" name="Rectangle 9"/>
                <p:cNvSpPr>
                  <a:spLocks noChangeArrowheads="1"/>
                </p:cNvSpPr>
                <p:nvPr/>
              </p:nvSpPr>
              <p:spPr bwMode="auto">
                <a:xfrm>
                  <a:off x="3684" y="1880"/>
                  <a:ext cx="868" cy="1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87000"/>
                    </a:lnSpc>
                    <a:spcBef>
                      <a:spcPts val="1500"/>
                    </a:spcBef>
                    <a:buClr>
                      <a:srgbClr val="FF9900"/>
                    </a:buClr>
                    <a:buSzPct val="75000"/>
                    <a:buFont typeface="Wingdings" panose="05000000000000000000" pitchFamily="2" charset="2"/>
                    <a:buChar char="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1pPr>
                  <a:lvl2pPr marL="739775" indent="-282575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8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2pPr>
                  <a:lvl3pPr marL="11430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F9900"/>
                    </a:buClr>
                    <a:buSzPct val="65000"/>
                    <a:buFont typeface="Wingdings" panose="05000000000000000000" pitchFamily="2" charset="2"/>
                    <a:buChar char="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3pPr>
                  <a:lvl4pPr marL="16002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7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4pPr>
                  <a:lvl5pPr marL="20574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5pPr>
                  <a:lvl6pPr marL="25146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6pPr>
                  <a:lvl7pPr marL="29718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7pPr>
                  <a:lvl8pPr marL="34290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8pPr>
                  <a:lvl9pPr marL="38862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de-DE" altLang="de-DE" sz="1300" b="1" dirty="0">
                      <a:latin typeface="Tahoma" panose="020B0604030504040204" pitchFamily="34" charset="0"/>
                    </a:rPr>
                    <a:t>boolean besucht</a:t>
                  </a:r>
                  <a:endParaRPr lang="de-DE" altLang="de-DE" sz="2000" b="1" dirty="0">
                    <a:solidFill>
                      <a:schemeClr val="bg1"/>
                    </a:solidFill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55321" name="Line 10"/>
                <p:cNvSpPr>
                  <a:spLocks noChangeShapeType="1"/>
                </p:cNvSpPr>
                <p:nvPr/>
              </p:nvSpPr>
              <p:spPr bwMode="auto">
                <a:xfrm>
                  <a:off x="3621" y="1704"/>
                  <a:ext cx="1231" cy="0"/>
                </a:xfrm>
                <a:prstGeom prst="line">
                  <a:avLst/>
                </a:prstGeom>
                <a:noFill/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55322" name="Rectangle 11"/>
                <p:cNvSpPr>
                  <a:spLocks noChangeArrowheads="1"/>
                </p:cNvSpPr>
                <p:nvPr/>
              </p:nvSpPr>
              <p:spPr bwMode="auto">
                <a:xfrm>
                  <a:off x="3661" y="2191"/>
                  <a:ext cx="1208" cy="1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87000"/>
                    </a:lnSpc>
                    <a:spcBef>
                      <a:spcPts val="1500"/>
                    </a:spcBef>
                    <a:buClr>
                      <a:srgbClr val="FF9900"/>
                    </a:buClr>
                    <a:buSzPct val="75000"/>
                    <a:buFont typeface="Wingdings" panose="05000000000000000000" pitchFamily="2" charset="2"/>
                    <a:buChar char="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1pPr>
                  <a:lvl2pPr marL="739775" indent="-282575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8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2pPr>
                  <a:lvl3pPr marL="11430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F9900"/>
                    </a:buClr>
                    <a:buSzPct val="65000"/>
                    <a:buFont typeface="Wingdings" panose="05000000000000000000" pitchFamily="2" charset="2"/>
                    <a:buChar char="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3pPr>
                  <a:lvl4pPr marL="16002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7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4pPr>
                  <a:lvl5pPr marL="20574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5pPr>
                  <a:lvl6pPr marL="25146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6pPr>
                  <a:lvl7pPr marL="29718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7pPr>
                  <a:lvl8pPr marL="34290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8pPr>
                  <a:lvl9pPr marL="38862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de-DE" altLang="de-DE" sz="1300">
                      <a:latin typeface="Tahoma" panose="020B0604030504040204" pitchFamily="34" charset="0"/>
                    </a:rPr>
                    <a:t>Knoten(String schluessel)</a:t>
                  </a:r>
                  <a:endParaRPr lang="de-DE" altLang="de-DE" sz="2000">
                    <a:solidFill>
                      <a:schemeClr val="bg1"/>
                    </a:solidFill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55323" name="Rectangle 12"/>
                <p:cNvSpPr>
                  <a:spLocks noChangeArrowheads="1"/>
                </p:cNvSpPr>
                <p:nvPr/>
              </p:nvSpPr>
              <p:spPr bwMode="auto">
                <a:xfrm>
                  <a:off x="3661" y="2319"/>
                  <a:ext cx="1184" cy="1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87000"/>
                    </a:lnSpc>
                    <a:spcBef>
                      <a:spcPts val="1500"/>
                    </a:spcBef>
                    <a:buClr>
                      <a:srgbClr val="FF9900"/>
                    </a:buClr>
                    <a:buSzPct val="75000"/>
                    <a:buFont typeface="Wingdings" panose="05000000000000000000" pitchFamily="2" charset="2"/>
                    <a:buChar char="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1pPr>
                  <a:lvl2pPr marL="739775" indent="-282575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8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2pPr>
                  <a:lvl3pPr marL="11430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F9900"/>
                    </a:buClr>
                    <a:buSzPct val="65000"/>
                    <a:buFont typeface="Wingdings" panose="05000000000000000000" pitchFamily="2" charset="2"/>
                    <a:buChar char="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3pPr>
                  <a:lvl4pPr marL="16002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7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4pPr>
                  <a:lvl5pPr marL="20574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5pPr>
                  <a:lvl6pPr marL="25146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6pPr>
                  <a:lvl7pPr marL="29718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7pPr>
                  <a:lvl8pPr marL="34290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8pPr>
                  <a:lvl9pPr marL="38862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de-DE" altLang="de-DE" sz="1300">
                      <a:latin typeface="Tahoma" panose="020B0604030504040204" pitchFamily="34" charset="0"/>
                    </a:rPr>
                    <a:t>String schluesselGeben()</a:t>
                  </a:r>
                  <a:endParaRPr lang="de-DE" altLang="de-DE" sz="2000">
                    <a:solidFill>
                      <a:schemeClr val="bg1"/>
                    </a:solidFill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55324" name="Line 13"/>
                <p:cNvSpPr>
                  <a:spLocks noChangeShapeType="1"/>
                </p:cNvSpPr>
                <p:nvPr/>
              </p:nvSpPr>
              <p:spPr bwMode="auto">
                <a:xfrm>
                  <a:off x="3621" y="2159"/>
                  <a:ext cx="1231" cy="0"/>
                </a:xfrm>
                <a:prstGeom prst="line">
                  <a:avLst/>
                </a:prstGeom>
                <a:noFill/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55325" name="Line 14"/>
                <p:cNvSpPr>
                  <a:spLocks noChangeShapeType="1"/>
                </p:cNvSpPr>
                <p:nvPr/>
              </p:nvSpPr>
              <p:spPr bwMode="auto">
                <a:xfrm>
                  <a:off x="2641" y="2000"/>
                  <a:ext cx="980" cy="0"/>
                </a:xfrm>
                <a:prstGeom prst="line">
                  <a:avLst/>
                </a:prstGeom>
                <a:noFill/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55326" name="Freeform 15"/>
                <p:cNvSpPr>
                  <a:spLocks/>
                </p:cNvSpPr>
                <p:nvPr/>
              </p:nvSpPr>
              <p:spPr bwMode="auto">
                <a:xfrm>
                  <a:off x="3541" y="1968"/>
                  <a:ext cx="80" cy="63"/>
                </a:xfrm>
                <a:custGeom>
                  <a:avLst/>
                  <a:gdLst>
                    <a:gd name="T0" fmla="*/ 0 w 80"/>
                    <a:gd name="T1" fmla="*/ 63 h 63"/>
                    <a:gd name="T2" fmla="*/ 80 w 80"/>
                    <a:gd name="T3" fmla="*/ 32 h 63"/>
                    <a:gd name="T4" fmla="*/ 0 w 80"/>
                    <a:gd name="T5" fmla="*/ 0 h 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0" h="63">
                      <a:moveTo>
                        <a:pt x="0" y="63"/>
                      </a:moveTo>
                      <a:lnTo>
                        <a:pt x="80" y="3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55327" name="Rectangle 16"/>
                <p:cNvSpPr>
                  <a:spLocks noChangeArrowheads="1"/>
                </p:cNvSpPr>
                <p:nvPr/>
              </p:nvSpPr>
              <p:spPr bwMode="auto">
                <a:xfrm>
                  <a:off x="2921" y="1816"/>
                  <a:ext cx="400" cy="1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87000"/>
                    </a:lnSpc>
                    <a:spcBef>
                      <a:spcPts val="1500"/>
                    </a:spcBef>
                    <a:buClr>
                      <a:srgbClr val="FF9900"/>
                    </a:buClr>
                    <a:buSzPct val="75000"/>
                    <a:buFont typeface="Wingdings" panose="05000000000000000000" pitchFamily="2" charset="2"/>
                    <a:buChar char="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1pPr>
                  <a:lvl2pPr marL="739775" indent="-282575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8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2pPr>
                  <a:lvl3pPr marL="11430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F9900"/>
                    </a:buClr>
                    <a:buSzPct val="65000"/>
                    <a:buFont typeface="Wingdings" panose="05000000000000000000" pitchFamily="2" charset="2"/>
                    <a:buChar char="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3pPr>
                  <a:lvl4pPr marL="16002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7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4pPr>
                  <a:lvl5pPr marL="20574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5pPr>
                  <a:lvl6pPr marL="25146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6pPr>
                  <a:lvl7pPr marL="29718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7pPr>
                  <a:lvl8pPr marL="34290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8pPr>
                  <a:lvl9pPr marL="38862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de-DE" altLang="de-DE" sz="1300" dirty="0">
                      <a:latin typeface="Tahoma" panose="020B0604030504040204" pitchFamily="34" charset="0"/>
                    </a:rPr>
                    <a:t>enthält&gt;</a:t>
                  </a:r>
                  <a:endParaRPr lang="de-DE" altLang="de-DE" sz="2000" dirty="0">
                    <a:solidFill>
                      <a:schemeClr val="bg1"/>
                    </a:solidFill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55328" name="Rectangle 17"/>
                <p:cNvSpPr>
                  <a:spLocks noChangeArrowheads="1"/>
                </p:cNvSpPr>
                <p:nvPr/>
              </p:nvSpPr>
              <p:spPr bwMode="auto">
                <a:xfrm>
                  <a:off x="3469" y="1816"/>
                  <a:ext cx="168" cy="1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87000"/>
                    </a:lnSpc>
                    <a:spcBef>
                      <a:spcPts val="1500"/>
                    </a:spcBef>
                    <a:buClr>
                      <a:srgbClr val="FF9900"/>
                    </a:buClr>
                    <a:buSzPct val="75000"/>
                    <a:buFont typeface="Wingdings" panose="05000000000000000000" pitchFamily="2" charset="2"/>
                    <a:buChar char="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1pPr>
                  <a:lvl2pPr marL="739775" indent="-282575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8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2pPr>
                  <a:lvl3pPr marL="11430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F9900"/>
                    </a:buClr>
                    <a:buSzPct val="65000"/>
                    <a:buFont typeface="Wingdings" panose="05000000000000000000" pitchFamily="2" charset="2"/>
                    <a:buChar char="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3pPr>
                  <a:lvl4pPr marL="16002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7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4pPr>
                  <a:lvl5pPr marL="20574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5pPr>
                  <a:lvl6pPr marL="25146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6pPr>
                  <a:lvl7pPr marL="29718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7pPr>
                  <a:lvl8pPr marL="34290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8pPr>
                  <a:lvl9pPr marL="38862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de-DE" altLang="de-DE" sz="1300">
                      <a:latin typeface="Tahoma" panose="020B0604030504040204" pitchFamily="34" charset="0"/>
                    </a:rPr>
                    <a:t>+n</a:t>
                  </a:r>
                  <a:endParaRPr lang="de-DE" altLang="de-DE" sz="2000">
                    <a:solidFill>
                      <a:schemeClr val="bg1"/>
                    </a:solidFill>
                    <a:latin typeface="Comic Sans MS" panose="030F0702030302020204" pitchFamily="66" charset="0"/>
                  </a:endParaRPr>
                </a:p>
              </p:txBody>
            </p:sp>
          </p:grpSp>
          <p:sp>
            <p:nvSpPr>
              <p:cNvPr id="32" name="Rechteck 31"/>
              <p:cNvSpPr/>
              <p:nvPr/>
            </p:nvSpPr>
            <p:spPr bwMode="auto">
              <a:xfrm>
                <a:off x="5112805" y="2771577"/>
                <a:ext cx="287859" cy="225375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Comic Sans MS" pitchFamily="66" charset="0"/>
                </a:endParaRPr>
              </a:p>
            </p:txBody>
          </p:sp>
        </p:grpSp>
        <p:sp>
          <p:nvSpPr>
            <p:cNvPr id="34" name="Rechteck 33"/>
            <p:cNvSpPr/>
            <p:nvPr/>
          </p:nvSpPr>
          <p:spPr bwMode="auto">
            <a:xfrm>
              <a:off x="5065136" y="3067688"/>
              <a:ext cx="449064" cy="139192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5074979" y="2738921"/>
              <a:ext cx="432048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>
                  <a:solidFill>
                    <a:schemeClr val="tx1"/>
                  </a:solidFill>
                  <a:latin typeface="+mn-lt"/>
                </a:rPr>
                <a:t>n</a:t>
              </a:r>
              <a:endParaRPr lang="de-DE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4260286" y="2720361"/>
              <a:ext cx="832471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>
                  <a:solidFill>
                    <a:schemeClr val="tx1"/>
                  </a:solidFill>
                  <a:latin typeface="+mn-lt"/>
                </a:rPr>
                <a:t>enthält&gt;</a:t>
              </a:r>
              <a:endParaRPr lang="de-DE" dirty="0">
                <a:solidFill>
                  <a:schemeClr val="tx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335002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Breitensuche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730250" y="1268413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 dirty="0">
                <a:solidFill>
                  <a:srgbClr val="CC6633"/>
                </a:solidFill>
              </a:rPr>
              <a:t>Implementierung mit knotenFeld - Vorbereitung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1FE85F9-2837-46CC-ADDC-043D4BE305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74"/>
          <a:stretch/>
        </p:blipFill>
        <p:spPr>
          <a:xfrm>
            <a:off x="730250" y="1988840"/>
            <a:ext cx="7212013" cy="2911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feld 2"/>
          <p:cNvSpPr txBox="1"/>
          <p:nvPr/>
        </p:nvSpPr>
        <p:spPr>
          <a:xfrm>
            <a:off x="730250" y="5085184"/>
            <a:ext cx="7212013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800" b="1" dirty="0">
                <a:solidFill>
                  <a:schemeClr val="tx1"/>
                </a:solidFill>
                <a:latin typeface="+mn-lt"/>
              </a:rPr>
              <a:t>Didaktischer Hinweis: </a:t>
            </a:r>
            <a:r>
              <a:rPr lang="de-DE" sz="1800" dirty="0">
                <a:solidFill>
                  <a:schemeClr val="tx1"/>
                </a:solidFill>
                <a:latin typeface="+mn-lt"/>
              </a:rPr>
              <a:t>Auch bei der Implementierung mit einem </a:t>
            </a:r>
            <a:r>
              <a:rPr lang="de-DE" sz="1800" i="1" dirty="0">
                <a:solidFill>
                  <a:schemeClr val="tx1"/>
                </a:solidFill>
                <a:latin typeface="+mn-lt"/>
              </a:rPr>
              <a:t>knotenFeld</a:t>
            </a:r>
            <a:r>
              <a:rPr lang="de-DE" sz="1800" dirty="0">
                <a:solidFill>
                  <a:schemeClr val="tx1"/>
                </a:solidFill>
                <a:latin typeface="+mn-lt"/>
              </a:rPr>
              <a:t> empfiehlt es sich, für die Warteschlange eine </a:t>
            </a:r>
            <a:r>
              <a:rPr lang="de-DE" sz="1800" i="1" dirty="0">
                <a:solidFill>
                  <a:schemeClr val="tx1"/>
                </a:solidFill>
                <a:latin typeface="+mn-lt"/>
              </a:rPr>
              <a:t>ArrayList </a:t>
            </a:r>
            <a:r>
              <a:rPr lang="de-DE" sz="1800" dirty="0">
                <a:solidFill>
                  <a:schemeClr val="tx1"/>
                </a:solidFill>
                <a:latin typeface="+mn-lt"/>
              </a:rPr>
              <a:t>zu verwenden, sonst müssten die Elemente der Warteschlange innerhalb des Feldes „nachgerückt“ werden.</a:t>
            </a:r>
          </a:p>
        </p:txBody>
      </p:sp>
      <p:sp>
        <p:nvSpPr>
          <p:cNvPr id="4" name="Rechteck 3"/>
          <p:cNvSpPr/>
          <p:nvPr/>
        </p:nvSpPr>
        <p:spPr bwMode="auto">
          <a:xfrm>
            <a:off x="626800" y="4539601"/>
            <a:ext cx="2232248" cy="288032"/>
          </a:xfrm>
          <a:prstGeom prst="rect">
            <a:avLst/>
          </a:prstGeom>
          <a:noFill/>
          <a:ln w="38100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Text Box 20">
            <a:hlinkClick r:id="rId4" action="ppaction://hlinkfile"/>
          </p:cNvPr>
          <p:cNvSpPr txBox="1">
            <a:spLocks noChangeArrowheads="1"/>
          </p:cNvSpPr>
          <p:nvPr/>
        </p:nvSpPr>
        <p:spPr bwMode="auto">
          <a:xfrm>
            <a:off x="6516688" y="773113"/>
            <a:ext cx="2230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400" b="1" dirty="0" err="1">
                <a:solidFill>
                  <a:schemeClr val="folHlink"/>
                </a:solidFill>
                <a:latin typeface="Comic Sans MS" panose="030F0702030302020204" pitchFamily="66" charset="0"/>
              </a:rPr>
              <a:t>Cheatsheet</a:t>
            </a:r>
            <a:r>
              <a:rPr lang="de-DE" altLang="de-DE" sz="1400" b="1" dirty="0">
                <a:solidFill>
                  <a:schemeClr val="folHlink"/>
                </a:solidFill>
                <a:latin typeface="Comic Sans MS" panose="030F0702030302020204" pitchFamily="66" charset="0"/>
              </a:rPr>
              <a:t> ArrayList</a:t>
            </a:r>
          </a:p>
        </p:txBody>
      </p:sp>
    </p:spTree>
    <p:extLst>
      <p:ext uri="{BB962C8B-B14F-4D97-AF65-F5344CB8AC3E}">
        <p14:creationId xmlns:p14="http://schemas.microsoft.com/office/powerpoint/2010/main" val="21284702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 dirty="0"/>
              <a:t>Breitensuche</a:t>
            </a: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730250" y="1268413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 dirty="0">
                <a:solidFill>
                  <a:srgbClr val="CC6633"/>
                </a:solidFill>
              </a:rPr>
              <a:t>Implementierung mit knotenFeld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994D33F-DABD-497D-A7EB-D66A1EA3A6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338" y="1916113"/>
            <a:ext cx="7808912" cy="3883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9431201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Breitensuche</a:t>
            </a: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730250" y="1268413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b="1" dirty="0">
                <a:solidFill>
                  <a:srgbClr val="CC6633"/>
                </a:solidFill>
              </a:rPr>
              <a:t>Implementierung mit Knoten ArrayList</a:t>
            </a:r>
          </a:p>
        </p:txBody>
      </p:sp>
      <p:sp>
        <p:nvSpPr>
          <p:cNvPr id="55300" name="Rectangle 10"/>
          <p:cNvSpPr>
            <a:spLocks noChangeArrowheads="1"/>
          </p:cNvSpPr>
          <p:nvPr/>
        </p:nvSpPr>
        <p:spPr bwMode="auto">
          <a:xfrm>
            <a:off x="844550" y="2205038"/>
            <a:ext cx="3117850" cy="2692400"/>
          </a:xfrm>
          <a:prstGeom prst="rect">
            <a:avLst/>
          </a:prstGeom>
          <a:solidFill>
            <a:srgbClr val="CCFFCC"/>
          </a:solidFill>
          <a:ln w="12700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5301" name="Rectangle 11"/>
          <p:cNvSpPr>
            <a:spLocks noChangeArrowheads="1"/>
          </p:cNvSpPr>
          <p:nvPr/>
        </p:nvSpPr>
        <p:spPr bwMode="auto">
          <a:xfrm>
            <a:off x="1762373" y="2255838"/>
            <a:ext cx="1261564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 b="1" dirty="0" err="1">
                <a:latin typeface="Tahoma" panose="020B0604030504040204" pitchFamily="34" charset="0"/>
              </a:rPr>
              <a:t>GraphArrayList</a:t>
            </a:r>
            <a:endParaRPr lang="de-DE" altLang="de-DE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5302" name="Rectangle 12"/>
          <p:cNvSpPr>
            <a:spLocks noChangeArrowheads="1"/>
          </p:cNvSpPr>
          <p:nvPr/>
        </p:nvSpPr>
        <p:spPr bwMode="auto">
          <a:xfrm>
            <a:off x="933450" y="2573338"/>
            <a:ext cx="121761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int knotenAnzahl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5303" name="Rectangle 13"/>
          <p:cNvSpPr>
            <a:spLocks noChangeArrowheads="1"/>
          </p:cNvSpPr>
          <p:nvPr/>
        </p:nvSpPr>
        <p:spPr bwMode="auto">
          <a:xfrm>
            <a:off x="949325" y="2776538"/>
            <a:ext cx="149225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Knoten[] knotenFeld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5304" name="Rectangle 14"/>
          <p:cNvSpPr>
            <a:spLocks noChangeArrowheads="1"/>
          </p:cNvSpPr>
          <p:nvPr/>
        </p:nvSpPr>
        <p:spPr bwMode="auto">
          <a:xfrm>
            <a:off x="949325" y="2979738"/>
            <a:ext cx="164306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int [][] adjazenzMatrix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5305" name="Line 15"/>
          <p:cNvSpPr>
            <a:spLocks noChangeShapeType="1"/>
          </p:cNvSpPr>
          <p:nvPr/>
        </p:nvSpPr>
        <p:spPr bwMode="auto">
          <a:xfrm>
            <a:off x="844550" y="2522538"/>
            <a:ext cx="2995613" cy="1587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5306" name="Rectangle 16"/>
          <p:cNvSpPr>
            <a:spLocks noChangeArrowheads="1"/>
          </p:cNvSpPr>
          <p:nvPr/>
        </p:nvSpPr>
        <p:spPr bwMode="auto">
          <a:xfrm>
            <a:off x="923925" y="3295650"/>
            <a:ext cx="19319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>
                <a:latin typeface="Tahoma" panose="020B0604030504040204" pitchFamily="34" charset="0"/>
              </a:rPr>
              <a:t>Graph(int maxKnotenZahl)</a:t>
            </a:r>
            <a:endParaRPr lang="de-DE" altLang="de-DE" sz="20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5307" name="Rectangle 17"/>
          <p:cNvSpPr>
            <a:spLocks noChangeArrowheads="1"/>
          </p:cNvSpPr>
          <p:nvPr/>
        </p:nvSpPr>
        <p:spPr bwMode="auto">
          <a:xfrm>
            <a:off x="910271" y="3498850"/>
            <a:ext cx="29114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 dirty="0" err="1">
                <a:latin typeface="Tahoma" panose="020B0604030504040204" pitchFamily="34" charset="0"/>
              </a:rPr>
              <a:t>void</a:t>
            </a:r>
            <a:r>
              <a:rPr lang="de-DE" altLang="de-DE" sz="1300" dirty="0">
                <a:latin typeface="Tahoma" panose="020B0604030504040204" pitchFamily="34" charset="0"/>
              </a:rPr>
              <a:t> </a:t>
            </a:r>
            <a:r>
              <a:rPr lang="de-DE" altLang="de-DE" sz="1300" dirty="0" err="1">
                <a:latin typeface="Tahoma" panose="020B0604030504040204" pitchFamily="34" charset="0"/>
              </a:rPr>
              <a:t>knotenEinfuegen</a:t>
            </a:r>
            <a:r>
              <a:rPr lang="de-DE" altLang="de-DE" sz="1300" dirty="0">
                <a:latin typeface="Tahoma" panose="020B0604030504040204" pitchFamily="34" charset="0"/>
              </a:rPr>
              <a:t>(String </a:t>
            </a:r>
            <a:r>
              <a:rPr lang="de-DE" altLang="de-DE" sz="1300" dirty="0" err="1">
                <a:latin typeface="Tahoma" panose="020B0604030504040204" pitchFamily="34" charset="0"/>
              </a:rPr>
              <a:t>schluessel</a:t>
            </a:r>
            <a:r>
              <a:rPr lang="de-DE" altLang="de-DE" sz="1300" dirty="0">
                <a:latin typeface="Tahoma" panose="020B0604030504040204" pitchFamily="34" charset="0"/>
              </a:rPr>
              <a:t>)</a:t>
            </a:r>
            <a:endParaRPr lang="de-DE" altLang="de-DE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5308" name="Rectangle 18"/>
          <p:cNvSpPr>
            <a:spLocks noChangeArrowheads="1"/>
          </p:cNvSpPr>
          <p:nvPr/>
        </p:nvSpPr>
        <p:spPr bwMode="auto">
          <a:xfrm>
            <a:off x="916781" y="3702050"/>
            <a:ext cx="28511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 dirty="0" err="1">
                <a:latin typeface="Tahoma" panose="020B0604030504040204" pitchFamily="34" charset="0"/>
              </a:rPr>
              <a:t>void</a:t>
            </a:r>
            <a:r>
              <a:rPr lang="de-DE" altLang="de-DE" sz="1300" dirty="0">
                <a:latin typeface="Tahoma" panose="020B0604030504040204" pitchFamily="34" charset="0"/>
              </a:rPr>
              <a:t> </a:t>
            </a:r>
            <a:r>
              <a:rPr lang="de-DE" altLang="de-DE" sz="1300" dirty="0" err="1">
                <a:latin typeface="Tahoma" panose="020B0604030504040204" pitchFamily="34" charset="0"/>
              </a:rPr>
              <a:t>kanteEinfuegen</a:t>
            </a:r>
            <a:r>
              <a:rPr lang="de-DE" altLang="de-DE" sz="1300" dirty="0">
                <a:latin typeface="Tahoma" panose="020B0604030504040204" pitchFamily="34" charset="0"/>
              </a:rPr>
              <a:t>(String, String, </a:t>
            </a:r>
            <a:r>
              <a:rPr lang="de-DE" altLang="de-DE" sz="1300" dirty="0" err="1">
                <a:latin typeface="Tahoma" panose="020B0604030504040204" pitchFamily="34" charset="0"/>
              </a:rPr>
              <a:t>int</a:t>
            </a:r>
            <a:r>
              <a:rPr lang="de-DE" altLang="de-DE" sz="1300" dirty="0">
                <a:latin typeface="Tahoma" panose="020B0604030504040204" pitchFamily="34" charset="0"/>
              </a:rPr>
              <a:t>)</a:t>
            </a:r>
            <a:endParaRPr lang="de-DE" altLang="de-DE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5309" name="Line 19"/>
          <p:cNvSpPr>
            <a:spLocks noChangeShapeType="1"/>
          </p:cNvSpPr>
          <p:nvPr/>
        </p:nvSpPr>
        <p:spPr bwMode="auto">
          <a:xfrm>
            <a:off x="844550" y="3244850"/>
            <a:ext cx="2995613" cy="1588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55310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363" y="2851150"/>
            <a:ext cx="1019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11" name="Rectangle 18"/>
          <p:cNvSpPr>
            <a:spLocks noChangeArrowheads="1"/>
          </p:cNvSpPr>
          <p:nvPr/>
        </p:nvSpPr>
        <p:spPr bwMode="auto">
          <a:xfrm>
            <a:off x="918665" y="3912974"/>
            <a:ext cx="166391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 dirty="0" err="1">
                <a:latin typeface="Tahoma" panose="020B0604030504040204" pitchFamily="34" charset="0"/>
              </a:rPr>
              <a:t>int</a:t>
            </a:r>
            <a:r>
              <a:rPr lang="de-DE" altLang="de-DE" sz="1300" dirty="0">
                <a:latin typeface="Tahoma" panose="020B0604030504040204" pitchFamily="34" charset="0"/>
              </a:rPr>
              <a:t> </a:t>
            </a:r>
            <a:r>
              <a:rPr lang="de-DE" altLang="de-DE" sz="1300" dirty="0" err="1">
                <a:latin typeface="Tahoma" panose="020B0604030504040204" pitchFamily="34" charset="0"/>
              </a:rPr>
              <a:t>indexGeben</a:t>
            </a:r>
            <a:r>
              <a:rPr lang="de-DE" altLang="de-DE" sz="1300" dirty="0">
                <a:latin typeface="Tahoma" panose="020B0604030504040204" pitchFamily="34" charset="0"/>
              </a:rPr>
              <a:t>(String)</a:t>
            </a:r>
            <a:endParaRPr lang="de-DE" altLang="de-DE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5312" name="Rectangle 18"/>
          <p:cNvSpPr>
            <a:spLocks noChangeArrowheads="1"/>
          </p:cNvSpPr>
          <p:nvPr/>
        </p:nvSpPr>
        <p:spPr bwMode="auto">
          <a:xfrm>
            <a:off x="892175" y="4381103"/>
            <a:ext cx="302736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 b="1" dirty="0">
                <a:latin typeface="Tahoma" panose="020B0604030504040204" pitchFamily="34" charset="0"/>
              </a:rPr>
              <a:t>Knoten </a:t>
            </a:r>
            <a:r>
              <a:rPr lang="de-DE" altLang="de-DE" sz="1300" b="1" dirty="0" err="1">
                <a:latin typeface="Tahoma" panose="020B0604030504040204" pitchFamily="34" charset="0"/>
              </a:rPr>
              <a:t>breitenSuche</a:t>
            </a:r>
            <a:r>
              <a:rPr lang="de-DE" altLang="de-DE" sz="1300" b="1" dirty="0">
                <a:latin typeface="Tahoma" panose="020B0604030504040204" pitchFamily="34" charset="0"/>
              </a:rPr>
              <a:t>(String, String)</a:t>
            </a:r>
            <a:endParaRPr lang="de-DE" altLang="de-DE" sz="20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33" name="Rectangle 18"/>
          <p:cNvSpPr>
            <a:spLocks noChangeArrowheads="1"/>
          </p:cNvSpPr>
          <p:nvPr/>
        </p:nvSpPr>
        <p:spPr bwMode="auto">
          <a:xfrm>
            <a:off x="891855" y="4147740"/>
            <a:ext cx="2948308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300" dirty="0">
                <a:latin typeface="Tahoma" panose="020B0604030504040204" pitchFamily="34" charset="0"/>
              </a:rPr>
              <a:t>boolean </a:t>
            </a:r>
            <a:r>
              <a:rPr lang="de-DE" altLang="de-DE" sz="1300" dirty="0" err="1">
                <a:latin typeface="Tahoma" panose="020B0604030504040204" pitchFamily="34" charset="0"/>
              </a:rPr>
              <a:t>istNachbarVon</a:t>
            </a:r>
            <a:r>
              <a:rPr lang="de-DE" altLang="de-DE" sz="1300" dirty="0">
                <a:latin typeface="Tahoma" panose="020B0604030504040204" pitchFamily="34" charset="0"/>
              </a:rPr>
              <a:t>(Knoten, Knoten)</a:t>
            </a:r>
            <a:endParaRPr lang="de-DE" altLang="de-DE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3587750" y="2017713"/>
            <a:ext cx="4138613" cy="2093912"/>
            <a:chOff x="3587750" y="2017713"/>
            <a:chExt cx="4138613" cy="2093912"/>
          </a:xfrm>
        </p:grpSpPr>
        <p:grpSp>
          <p:nvGrpSpPr>
            <p:cNvPr id="2" name="Gruppieren 1"/>
            <p:cNvGrpSpPr/>
            <p:nvPr/>
          </p:nvGrpSpPr>
          <p:grpSpPr>
            <a:xfrm>
              <a:off x="3587750" y="2017713"/>
              <a:ext cx="4138613" cy="2093912"/>
              <a:chOff x="3587750" y="2017713"/>
              <a:chExt cx="4138613" cy="2093912"/>
            </a:xfrm>
          </p:grpSpPr>
          <p:grpSp>
            <p:nvGrpSpPr>
              <p:cNvPr id="55313" name="Group 4"/>
              <p:cNvGrpSpPr>
                <a:grpSpLocks noChangeAspect="1"/>
              </p:cNvGrpSpPr>
              <p:nvPr/>
            </p:nvGrpSpPr>
            <p:grpSpPr bwMode="auto">
              <a:xfrm>
                <a:off x="3587750" y="2017713"/>
                <a:ext cx="4138613" cy="2093912"/>
                <a:chOff x="2405" y="1344"/>
                <a:chExt cx="2607" cy="1319"/>
              </a:xfrm>
            </p:grpSpPr>
            <p:sp>
              <p:nvSpPr>
                <p:cNvPr id="55315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2405" y="1344"/>
                  <a:ext cx="2607" cy="13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55316" name="Rectangle 5"/>
                <p:cNvSpPr>
                  <a:spLocks noChangeArrowheads="1"/>
                </p:cNvSpPr>
                <p:nvPr/>
              </p:nvSpPr>
              <p:spPr bwMode="auto">
                <a:xfrm>
                  <a:off x="3621" y="1504"/>
                  <a:ext cx="1231" cy="999"/>
                </a:xfrm>
                <a:prstGeom prst="rect">
                  <a:avLst/>
                </a:prstGeom>
                <a:solidFill>
                  <a:srgbClr val="FFFFB9"/>
                </a:solidFill>
                <a:ln w="12700">
                  <a:solidFill>
                    <a:srgbClr val="8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lnSpc>
                      <a:spcPct val="87000"/>
                    </a:lnSpc>
                    <a:spcBef>
                      <a:spcPts val="1500"/>
                    </a:spcBef>
                    <a:buClr>
                      <a:srgbClr val="FF9900"/>
                    </a:buClr>
                    <a:buSzPct val="75000"/>
                    <a:buFont typeface="Wingdings" panose="05000000000000000000" pitchFamily="2" charset="2"/>
                    <a:buChar char="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1pPr>
                  <a:lvl2pPr marL="742950" indent="-28575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8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2pPr>
                  <a:lvl3pPr marL="11430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F9900"/>
                    </a:buClr>
                    <a:buSzPct val="65000"/>
                    <a:buFont typeface="Wingdings" panose="05000000000000000000" pitchFamily="2" charset="2"/>
                    <a:buChar char="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3pPr>
                  <a:lvl4pPr marL="16002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7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4pPr>
                  <a:lvl5pPr marL="20574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5pPr>
                  <a:lvl6pPr marL="25146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6pPr>
                  <a:lvl7pPr marL="29718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7pPr>
                  <a:lvl8pPr marL="34290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8pPr>
                  <a:lvl9pPr marL="38862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endParaRPr lang="de-DE" altLang="de-DE" sz="2000">
                    <a:solidFill>
                      <a:schemeClr val="bg1"/>
                    </a:solidFill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55317" name="Rectangle 6"/>
                <p:cNvSpPr>
                  <a:spLocks noChangeArrowheads="1"/>
                </p:cNvSpPr>
                <p:nvPr/>
              </p:nvSpPr>
              <p:spPr bwMode="auto">
                <a:xfrm>
                  <a:off x="4052" y="1536"/>
                  <a:ext cx="424" cy="1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87000"/>
                    </a:lnSpc>
                    <a:spcBef>
                      <a:spcPts val="1500"/>
                    </a:spcBef>
                    <a:buClr>
                      <a:srgbClr val="FF9900"/>
                    </a:buClr>
                    <a:buSzPct val="75000"/>
                    <a:buFont typeface="Wingdings" panose="05000000000000000000" pitchFamily="2" charset="2"/>
                    <a:buChar char="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1pPr>
                  <a:lvl2pPr marL="739775" indent="-282575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8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2pPr>
                  <a:lvl3pPr marL="11430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F9900"/>
                    </a:buClr>
                    <a:buSzPct val="65000"/>
                    <a:buFont typeface="Wingdings" panose="05000000000000000000" pitchFamily="2" charset="2"/>
                    <a:buChar char="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3pPr>
                  <a:lvl4pPr marL="16002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7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4pPr>
                  <a:lvl5pPr marL="20574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5pPr>
                  <a:lvl6pPr marL="25146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6pPr>
                  <a:lvl7pPr marL="29718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7pPr>
                  <a:lvl8pPr marL="34290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8pPr>
                  <a:lvl9pPr marL="38862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de-DE" altLang="de-DE" sz="1300" b="1">
                      <a:latin typeface="Tahoma" panose="020B0604030504040204" pitchFamily="34" charset="0"/>
                    </a:rPr>
                    <a:t>Knoten</a:t>
                  </a:r>
                  <a:endParaRPr lang="de-DE" altLang="de-DE" sz="2000">
                    <a:solidFill>
                      <a:schemeClr val="bg1"/>
                    </a:solidFill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55318" name="Rectangle 7"/>
                <p:cNvSpPr>
                  <a:spLocks noChangeArrowheads="1"/>
                </p:cNvSpPr>
                <p:nvPr/>
              </p:nvSpPr>
              <p:spPr bwMode="auto">
                <a:xfrm>
                  <a:off x="3661" y="1736"/>
                  <a:ext cx="816" cy="1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87000"/>
                    </a:lnSpc>
                    <a:spcBef>
                      <a:spcPts val="1500"/>
                    </a:spcBef>
                    <a:buClr>
                      <a:srgbClr val="FF9900"/>
                    </a:buClr>
                    <a:buSzPct val="75000"/>
                    <a:buFont typeface="Wingdings" panose="05000000000000000000" pitchFamily="2" charset="2"/>
                    <a:buChar char="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1pPr>
                  <a:lvl2pPr marL="739775" indent="-282575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8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2pPr>
                  <a:lvl3pPr marL="11430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F9900"/>
                    </a:buClr>
                    <a:buSzPct val="65000"/>
                    <a:buFont typeface="Wingdings" panose="05000000000000000000" pitchFamily="2" charset="2"/>
                    <a:buChar char="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3pPr>
                  <a:lvl4pPr marL="16002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7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4pPr>
                  <a:lvl5pPr marL="20574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5pPr>
                  <a:lvl6pPr marL="25146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6pPr>
                  <a:lvl7pPr marL="29718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7pPr>
                  <a:lvl8pPr marL="34290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8pPr>
                  <a:lvl9pPr marL="38862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de-DE" altLang="de-DE" sz="1300">
                      <a:latin typeface="Tahoma" panose="020B0604030504040204" pitchFamily="34" charset="0"/>
                    </a:rPr>
                    <a:t>String schluessel</a:t>
                  </a:r>
                  <a:endParaRPr lang="de-DE" altLang="de-DE" sz="2000">
                    <a:solidFill>
                      <a:schemeClr val="bg1"/>
                    </a:solidFill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55319" name="Rectangle 8"/>
                <p:cNvSpPr>
                  <a:spLocks noChangeArrowheads="1"/>
                </p:cNvSpPr>
                <p:nvPr/>
              </p:nvSpPr>
              <p:spPr bwMode="auto">
                <a:xfrm>
                  <a:off x="3781" y="1864"/>
                  <a:ext cx="0" cy="1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87000"/>
                    </a:lnSpc>
                    <a:spcBef>
                      <a:spcPts val="1500"/>
                    </a:spcBef>
                    <a:buClr>
                      <a:srgbClr val="FF9900"/>
                    </a:buClr>
                    <a:buSzPct val="75000"/>
                    <a:buFont typeface="Wingdings" panose="05000000000000000000" pitchFamily="2" charset="2"/>
                    <a:buChar char="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1pPr>
                  <a:lvl2pPr marL="739775" indent="-282575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8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2pPr>
                  <a:lvl3pPr marL="11430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F9900"/>
                    </a:buClr>
                    <a:buSzPct val="65000"/>
                    <a:buFont typeface="Wingdings" panose="05000000000000000000" pitchFamily="2" charset="2"/>
                    <a:buChar char="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3pPr>
                  <a:lvl4pPr marL="16002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7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4pPr>
                  <a:lvl5pPr marL="20574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5pPr>
                  <a:lvl6pPr marL="25146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6pPr>
                  <a:lvl7pPr marL="29718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7pPr>
                  <a:lvl8pPr marL="34290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8pPr>
                  <a:lvl9pPr marL="38862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endParaRPr lang="de-DE" altLang="de-DE" sz="2000">
                    <a:solidFill>
                      <a:schemeClr val="bg1"/>
                    </a:solidFill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55320" name="Rectangle 9"/>
                <p:cNvSpPr>
                  <a:spLocks noChangeArrowheads="1"/>
                </p:cNvSpPr>
                <p:nvPr/>
              </p:nvSpPr>
              <p:spPr bwMode="auto">
                <a:xfrm>
                  <a:off x="3684" y="1880"/>
                  <a:ext cx="868" cy="1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87000"/>
                    </a:lnSpc>
                    <a:spcBef>
                      <a:spcPts val="1500"/>
                    </a:spcBef>
                    <a:buClr>
                      <a:srgbClr val="FF9900"/>
                    </a:buClr>
                    <a:buSzPct val="75000"/>
                    <a:buFont typeface="Wingdings" panose="05000000000000000000" pitchFamily="2" charset="2"/>
                    <a:buChar char="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1pPr>
                  <a:lvl2pPr marL="739775" indent="-282575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8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2pPr>
                  <a:lvl3pPr marL="11430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F9900"/>
                    </a:buClr>
                    <a:buSzPct val="65000"/>
                    <a:buFont typeface="Wingdings" panose="05000000000000000000" pitchFamily="2" charset="2"/>
                    <a:buChar char="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3pPr>
                  <a:lvl4pPr marL="16002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7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4pPr>
                  <a:lvl5pPr marL="20574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5pPr>
                  <a:lvl6pPr marL="25146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6pPr>
                  <a:lvl7pPr marL="29718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7pPr>
                  <a:lvl8pPr marL="34290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8pPr>
                  <a:lvl9pPr marL="38862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de-DE" altLang="de-DE" sz="1300" b="1" dirty="0">
                      <a:latin typeface="Tahoma" panose="020B0604030504040204" pitchFamily="34" charset="0"/>
                    </a:rPr>
                    <a:t>boolean besucht</a:t>
                  </a:r>
                  <a:endParaRPr lang="de-DE" altLang="de-DE" sz="2000" b="1" dirty="0">
                    <a:solidFill>
                      <a:schemeClr val="bg1"/>
                    </a:solidFill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55321" name="Line 10"/>
                <p:cNvSpPr>
                  <a:spLocks noChangeShapeType="1"/>
                </p:cNvSpPr>
                <p:nvPr/>
              </p:nvSpPr>
              <p:spPr bwMode="auto">
                <a:xfrm>
                  <a:off x="3621" y="1704"/>
                  <a:ext cx="1231" cy="0"/>
                </a:xfrm>
                <a:prstGeom prst="line">
                  <a:avLst/>
                </a:prstGeom>
                <a:noFill/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55322" name="Rectangle 11"/>
                <p:cNvSpPr>
                  <a:spLocks noChangeArrowheads="1"/>
                </p:cNvSpPr>
                <p:nvPr/>
              </p:nvSpPr>
              <p:spPr bwMode="auto">
                <a:xfrm>
                  <a:off x="3661" y="2191"/>
                  <a:ext cx="1208" cy="1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87000"/>
                    </a:lnSpc>
                    <a:spcBef>
                      <a:spcPts val="1500"/>
                    </a:spcBef>
                    <a:buClr>
                      <a:srgbClr val="FF9900"/>
                    </a:buClr>
                    <a:buSzPct val="75000"/>
                    <a:buFont typeface="Wingdings" panose="05000000000000000000" pitchFamily="2" charset="2"/>
                    <a:buChar char="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1pPr>
                  <a:lvl2pPr marL="739775" indent="-282575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8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2pPr>
                  <a:lvl3pPr marL="11430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F9900"/>
                    </a:buClr>
                    <a:buSzPct val="65000"/>
                    <a:buFont typeface="Wingdings" panose="05000000000000000000" pitchFamily="2" charset="2"/>
                    <a:buChar char="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3pPr>
                  <a:lvl4pPr marL="16002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7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4pPr>
                  <a:lvl5pPr marL="20574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5pPr>
                  <a:lvl6pPr marL="25146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6pPr>
                  <a:lvl7pPr marL="29718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7pPr>
                  <a:lvl8pPr marL="34290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8pPr>
                  <a:lvl9pPr marL="38862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de-DE" altLang="de-DE" sz="1300">
                      <a:latin typeface="Tahoma" panose="020B0604030504040204" pitchFamily="34" charset="0"/>
                    </a:rPr>
                    <a:t>Knoten(String schluessel)</a:t>
                  </a:r>
                  <a:endParaRPr lang="de-DE" altLang="de-DE" sz="2000">
                    <a:solidFill>
                      <a:schemeClr val="bg1"/>
                    </a:solidFill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55323" name="Rectangle 12"/>
                <p:cNvSpPr>
                  <a:spLocks noChangeArrowheads="1"/>
                </p:cNvSpPr>
                <p:nvPr/>
              </p:nvSpPr>
              <p:spPr bwMode="auto">
                <a:xfrm>
                  <a:off x="3661" y="2319"/>
                  <a:ext cx="1184" cy="1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87000"/>
                    </a:lnSpc>
                    <a:spcBef>
                      <a:spcPts val="1500"/>
                    </a:spcBef>
                    <a:buClr>
                      <a:srgbClr val="FF9900"/>
                    </a:buClr>
                    <a:buSzPct val="75000"/>
                    <a:buFont typeface="Wingdings" panose="05000000000000000000" pitchFamily="2" charset="2"/>
                    <a:buChar char="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1pPr>
                  <a:lvl2pPr marL="739775" indent="-282575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8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2pPr>
                  <a:lvl3pPr marL="11430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F9900"/>
                    </a:buClr>
                    <a:buSzPct val="65000"/>
                    <a:buFont typeface="Wingdings" panose="05000000000000000000" pitchFamily="2" charset="2"/>
                    <a:buChar char="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3pPr>
                  <a:lvl4pPr marL="16002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7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4pPr>
                  <a:lvl5pPr marL="20574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5pPr>
                  <a:lvl6pPr marL="25146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6pPr>
                  <a:lvl7pPr marL="29718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7pPr>
                  <a:lvl8pPr marL="34290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8pPr>
                  <a:lvl9pPr marL="38862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de-DE" altLang="de-DE" sz="1300">
                      <a:latin typeface="Tahoma" panose="020B0604030504040204" pitchFamily="34" charset="0"/>
                    </a:rPr>
                    <a:t>String schluesselGeben()</a:t>
                  </a:r>
                  <a:endParaRPr lang="de-DE" altLang="de-DE" sz="2000">
                    <a:solidFill>
                      <a:schemeClr val="bg1"/>
                    </a:solidFill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55324" name="Line 13"/>
                <p:cNvSpPr>
                  <a:spLocks noChangeShapeType="1"/>
                </p:cNvSpPr>
                <p:nvPr/>
              </p:nvSpPr>
              <p:spPr bwMode="auto">
                <a:xfrm>
                  <a:off x="3621" y="2159"/>
                  <a:ext cx="1231" cy="0"/>
                </a:xfrm>
                <a:prstGeom prst="line">
                  <a:avLst/>
                </a:prstGeom>
                <a:noFill/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55325" name="Line 14"/>
                <p:cNvSpPr>
                  <a:spLocks noChangeShapeType="1"/>
                </p:cNvSpPr>
                <p:nvPr/>
              </p:nvSpPr>
              <p:spPr bwMode="auto">
                <a:xfrm>
                  <a:off x="2641" y="2000"/>
                  <a:ext cx="980" cy="0"/>
                </a:xfrm>
                <a:prstGeom prst="line">
                  <a:avLst/>
                </a:prstGeom>
                <a:noFill/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55326" name="Freeform 15"/>
                <p:cNvSpPr>
                  <a:spLocks/>
                </p:cNvSpPr>
                <p:nvPr/>
              </p:nvSpPr>
              <p:spPr bwMode="auto">
                <a:xfrm>
                  <a:off x="3541" y="1968"/>
                  <a:ext cx="80" cy="63"/>
                </a:xfrm>
                <a:custGeom>
                  <a:avLst/>
                  <a:gdLst>
                    <a:gd name="T0" fmla="*/ 0 w 80"/>
                    <a:gd name="T1" fmla="*/ 63 h 63"/>
                    <a:gd name="T2" fmla="*/ 80 w 80"/>
                    <a:gd name="T3" fmla="*/ 32 h 63"/>
                    <a:gd name="T4" fmla="*/ 0 w 80"/>
                    <a:gd name="T5" fmla="*/ 0 h 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0" h="63">
                      <a:moveTo>
                        <a:pt x="0" y="63"/>
                      </a:moveTo>
                      <a:lnTo>
                        <a:pt x="80" y="3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55327" name="Rectangle 16"/>
                <p:cNvSpPr>
                  <a:spLocks noChangeArrowheads="1"/>
                </p:cNvSpPr>
                <p:nvPr/>
              </p:nvSpPr>
              <p:spPr bwMode="auto">
                <a:xfrm>
                  <a:off x="2920" y="1816"/>
                  <a:ext cx="400" cy="1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87000"/>
                    </a:lnSpc>
                    <a:spcBef>
                      <a:spcPts val="1500"/>
                    </a:spcBef>
                    <a:buClr>
                      <a:srgbClr val="FF9900"/>
                    </a:buClr>
                    <a:buSzPct val="75000"/>
                    <a:buFont typeface="Wingdings" panose="05000000000000000000" pitchFamily="2" charset="2"/>
                    <a:buChar char="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1pPr>
                  <a:lvl2pPr marL="739775" indent="-282575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8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2pPr>
                  <a:lvl3pPr marL="11430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F9900"/>
                    </a:buClr>
                    <a:buSzPct val="65000"/>
                    <a:buFont typeface="Wingdings" panose="05000000000000000000" pitchFamily="2" charset="2"/>
                    <a:buChar char="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3pPr>
                  <a:lvl4pPr marL="16002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7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4pPr>
                  <a:lvl5pPr marL="20574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5pPr>
                  <a:lvl6pPr marL="25146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6pPr>
                  <a:lvl7pPr marL="29718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7pPr>
                  <a:lvl8pPr marL="34290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8pPr>
                  <a:lvl9pPr marL="38862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de-DE" altLang="de-DE" sz="1300" dirty="0">
                      <a:latin typeface="Tahoma" panose="020B0604030504040204" pitchFamily="34" charset="0"/>
                    </a:rPr>
                    <a:t>enthält&gt;</a:t>
                  </a:r>
                  <a:endParaRPr lang="de-DE" altLang="de-DE" sz="2000" dirty="0">
                    <a:solidFill>
                      <a:schemeClr val="bg1"/>
                    </a:solidFill>
                    <a:latin typeface="Comic Sans MS" panose="030F0702030302020204" pitchFamily="66" charset="0"/>
                  </a:endParaRPr>
                </a:p>
              </p:txBody>
            </p:sp>
            <p:sp>
              <p:nvSpPr>
                <p:cNvPr id="55328" name="Rectangle 17"/>
                <p:cNvSpPr>
                  <a:spLocks noChangeArrowheads="1"/>
                </p:cNvSpPr>
                <p:nvPr/>
              </p:nvSpPr>
              <p:spPr bwMode="auto">
                <a:xfrm>
                  <a:off x="3469" y="1816"/>
                  <a:ext cx="168" cy="1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87000"/>
                    </a:lnSpc>
                    <a:spcBef>
                      <a:spcPts val="1500"/>
                    </a:spcBef>
                    <a:buClr>
                      <a:srgbClr val="FF9900"/>
                    </a:buClr>
                    <a:buSzPct val="75000"/>
                    <a:buFont typeface="Wingdings" panose="05000000000000000000" pitchFamily="2" charset="2"/>
                    <a:buChar char="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1pPr>
                  <a:lvl2pPr marL="739775" indent="-282575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8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2pPr>
                  <a:lvl3pPr marL="11430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F9900"/>
                    </a:buClr>
                    <a:buSzPct val="65000"/>
                    <a:buFont typeface="Wingdings" panose="05000000000000000000" pitchFamily="2" charset="2"/>
                    <a:buChar char="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3pPr>
                  <a:lvl4pPr marL="16002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70000"/>
                    <a:buFont typeface="Wingdings" panose="05000000000000000000" pitchFamily="2" charset="2"/>
                    <a:buChar char="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4pPr>
                  <a:lvl5pPr marL="2057400" indent="-228600">
                    <a:lnSpc>
                      <a:spcPct val="87000"/>
                    </a:lnSpc>
                    <a:spcBef>
                      <a:spcPts val="500"/>
                    </a:spcBef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5pPr>
                  <a:lvl6pPr marL="25146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6pPr>
                  <a:lvl7pPr marL="29718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7pPr>
                  <a:lvl8pPr marL="34290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8pPr>
                  <a:lvl9pPr marL="3886200" indent="-228600" eaLnBrk="0" fontAlgn="base" hangingPunct="0">
                    <a:lnSpc>
                      <a:spcPct val="87000"/>
                    </a:lnSpc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FBA313"/>
                    </a:buClr>
                    <a:buSzPct val="100000"/>
                    <a:buFont typeface="Wingdings" panose="05000000000000000000" pitchFamily="2" charset="2"/>
                    <a:buChar char="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  <a:ea typeface="Arial Unicode MS" pitchFamily="34" charset="-128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de-DE" altLang="de-DE" sz="1300">
                      <a:latin typeface="Tahoma" panose="020B0604030504040204" pitchFamily="34" charset="0"/>
                    </a:rPr>
                    <a:t>+n</a:t>
                  </a:r>
                  <a:endParaRPr lang="de-DE" altLang="de-DE" sz="2000">
                    <a:solidFill>
                      <a:schemeClr val="bg1"/>
                    </a:solidFill>
                    <a:latin typeface="Comic Sans MS" panose="030F0702030302020204" pitchFamily="66" charset="0"/>
                  </a:endParaRPr>
                </a:p>
              </p:txBody>
            </p:sp>
          </p:grpSp>
          <p:sp>
            <p:nvSpPr>
              <p:cNvPr id="34" name="Rechteck 33"/>
              <p:cNvSpPr/>
              <p:nvPr/>
            </p:nvSpPr>
            <p:spPr bwMode="auto">
              <a:xfrm>
                <a:off x="5112632" y="2738545"/>
                <a:ext cx="287859" cy="225375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Comic Sans MS" pitchFamily="66" charset="0"/>
                </a:endParaRPr>
              </a:p>
            </p:txBody>
          </p:sp>
        </p:grpSp>
        <p:sp>
          <p:nvSpPr>
            <p:cNvPr id="35" name="Rechteck 34"/>
            <p:cNvSpPr/>
            <p:nvPr/>
          </p:nvSpPr>
          <p:spPr bwMode="auto">
            <a:xfrm>
              <a:off x="5065136" y="3067688"/>
              <a:ext cx="449064" cy="139192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5074979" y="2738921"/>
              <a:ext cx="432048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>
                  <a:solidFill>
                    <a:schemeClr val="tx1"/>
                  </a:solidFill>
                  <a:latin typeface="+mn-lt"/>
                </a:rPr>
                <a:t>n</a:t>
              </a:r>
              <a:endParaRPr lang="de-DE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4260286" y="2720361"/>
              <a:ext cx="832471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>
                  <a:solidFill>
                    <a:schemeClr val="tx1"/>
                  </a:solidFill>
                  <a:latin typeface="+mn-lt"/>
                </a:rPr>
                <a:t>enthält&gt;</a:t>
              </a:r>
              <a:endParaRPr lang="de-DE" dirty="0">
                <a:solidFill>
                  <a:schemeClr val="tx1"/>
                </a:solidFill>
                <a:latin typeface="+mn-lt"/>
              </a:endParaRPr>
            </a:p>
          </p:txBody>
        </p:sp>
      </p:grpSp>
    </p:spTree>
  </p:cSld>
  <p:clrMapOvr>
    <a:masterClrMapping/>
  </p:clrMapOvr>
  <p:transition/>
</p:sld>
</file>

<file path=ppt/theme/theme1.xml><?xml version="1.0" encoding="utf-8"?>
<a:theme xmlns:a="http://schemas.openxmlformats.org/drawingml/2006/main" name="Standarddesign">
  <a:themeElements>
    <a:clrScheme name="Benutzerdefiniert 9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70C0"/>
      </a:hlink>
      <a:folHlink>
        <a:srgbClr val="7F7F7F"/>
      </a:folHlink>
    </a:clrScheme>
    <a:fontScheme name="Standarddesig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ixel">
  <a:themeElements>
    <a:clrScheme name="1_Pixel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1_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537</Words>
  <Application>Microsoft Office PowerPoint</Application>
  <PresentationFormat>Bildschirmpräsentation (4:3)</PresentationFormat>
  <Paragraphs>90</Paragraphs>
  <Slides>12</Slides>
  <Notes>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21" baseType="lpstr">
      <vt:lpstr>Arial</vt:lpstr>
      <vt:lpstr>Comic Sans MS</vt:lpstr>
      <vt:lpstr>Tahoma</vt:lpstr>
      <vt:lpstr>Times New Roman</vt:lpstr>
      <vt:lpstr>Verdana</vt:lpstr>
      <vt:lpstr>Wingdings</vt:lpstr>
      <vt:lpstr>Standarddesign</vt:lpstr>
      <vt:lpstr>1_Pixel</vt:lpstr>
      <vt:lpstr>Formel</vt:lpstr>
      <vt:lpstr>Graphen Breitensuche</vt:lpstr>
      <vt:lpstr>Breitensuche</vt:lpstr>
      <vt:lpstr>Breitensuche</vt:lpstr>
      <vt:lpstr>Breitensuche</vt:lpstr>
      <vt:lpstr>Breitensuche</vt:lpstr>
      <vt:lpstr>Breitensuche</vt:lpstr>
      <vt:lpstr>Breitensuche</vt:lpstr>
      <vt:lpstr>Breitensuche</vt:lpstr>
      <vt:lpstr>Breitensuche</vt:lpstr>
      <vt:lpstr>Breitensuche</vt:lpstr>
      <vt:lpstr>Breitensuche</vt:lpstr>
      <vt:lpstr>Breitensuche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2022-11-25T05:32:18Z</dcterms:created>
  <dcterms:modified xsi:type="dcterms:W3CDTF">2022-11-25T05:32:52Z</dcterms:modified>
</cp:coreProperties>
</file>