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2" r:id="rId1"/>
    <p:sldMasterId id="2147483653" r:id="rId2"/>
  </p:sldMasterIdLst>
  <p:notesMasterIdLst>
    <p:notesMasterId r:id="rId12"/>
  </p:notesMasterIdLst>
  <p:sldIdLst>
    <p:sldId id="454" r:id="rId3"/>
    <p:sldId id="484" r:id="rId4"/>
    <p:sldId id="503" r:id="rId5"/>
    <p:sldId id="502" r:id="rId6"/>
    <p:sldId id="504" r:id="rId7"/>
    <p:sldId id="506" r:id="rId8"/>
    <p:sldId id="505" r:id="rId9"/>
    <p:sldId id="453" r:id="rId10"/>
    <p:sldId id="488" r:id="rId11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Comic Sans MS" panose="030F0702030302020204" pitchFamily="66" charset="0"/>
        <a:ea typeface="Arial Unicode MS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FFFFB9"/>
    <a:srgbClr val="CAF5FF"/>
    <a:srgbClr val="FFFFD0"/>
    <a:srgbClr val="CCFFCC"/>
    <a:srgbClr val="DDDDDD"/>
    <a:srgbClr val="FF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3" autoAdjust="0"/>
    <p:restoredTop sz="80776" autoAdjust="0"/>
  </p:normalViewPr>
  <p:slideViewPr>
    <p:cSldViewPr>
      <p:cViewPr varScale="1">
        <p:scale>
          <a:sx n="128" d="100"/>
          <a:sy n="128" d="100"/>
        </p:scale>
        <p:origin x="273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003" y="10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D6D083FE-F54C-4C1B-A4C0-EA2B607879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B5D3665E-DE45-4FA7-BAA7-B8E67772312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3A331E2C-D705-4E8B-B614-BDD7BD7D152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id="{E1B0B8A7-6113-4E3C-9905-39F99D3C0BE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id="{12A5658D-3710-4A47-9216-033F739688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947057A-FD9C-4320-A67F-232E36B1C1F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026E447-1FDB-4164-8C03-034AF2A61585}" type="slidenum">
              <a:rPr lang="de-DE" altLang="de-DE" smtClean="0"/>
              <a:pPr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D9CE6A0-29E4-4D21-9681-5700ED6046E8}" type="slidenum">
              <a:rPr lang="de-DE" altLang="de-DE"/>
              <a:pPr algn="r" eaLnBrk="1" hangingPunct="1">
                <a:spcBef>
                  <a:spcPct val="0"/>
                </a:spcBef>
              </a:pPr>
              <a:t>1</a:t>
            </a:fld>
            <a:endParaRPr lang="de-DE" altLang="de-DE"/>
          </a:p>
        </p:txBody>
      </p:sp>
      <p:sp>
        <p:nvSpPr>
          <p:cNvPr id="51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/>
          <a:lstStyle/>
          <a:p>
            <a:pPr eaLnBrk="1" hangingPunct="1"/>
            <a:endParaRPr lang="de-DE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717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36DC4905-924F-409B-A919-230D1D48E0FF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2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Notizenplatzhalter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12292" name="Foliennummernplatzhalter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38143E96-8935-44D7-A008-12B44E37AA30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6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0EA2B1BE-9769-4DF5-AB6B-DB29DF826CA0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7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1pPr>
            <a:lvl2pPr marL="742950" indent="-28575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2pPr>
            <a:lvl3pPr marL="11430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3pPr>
            <a:lvl4pPr marL="16002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4pPr>
            <a:lvl5pPr marL="2057400" indent="-228600"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anose="030F0702030302020204" pitchFamily="66" charset="0"/>
                <a:ea typeface="Arial Unicode MS" pitchFamily="34" charset="-128"/>
              </a:defRPr>
            </a:lvl9pPr>
          </a:lstStyle>
          <a:p>
            <a:fld id="{F0247FBF-EAB8-435C-8753-2F05F9ABF059}" type="slidenum">
              <a:rPr lang="de-DE" altLang="de-DE" sz="1200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8</a:t>
            </a:fld>
            <a:endParaRPr lang="de-DE" altLang="de-DE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36827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19724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15125" y="-96838"/>
            <a:ext cx="1968500" cy="65452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09625" y="-96838"/>
            <a:ext cx="5753100" cy="6545263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5848469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08508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587260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17597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866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418041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18387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63864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63690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1978015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698872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335214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44450"/>
            <a:ext cx="2057400" cy="64087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19800" cy="6408738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171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4600334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09625" y="1411288"/>
            <a:ext cx="3805238" cy="5037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67263" y="1411288"/>
            <a:ext cx="3806825" cy="5037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7414113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7108717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123646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6190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0115162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52003385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50875"/>
            <a:ext cx="9142413" cy="544513"/>
            <a:chOff x="0" y="410"/>
            <a:chExt cx="5759" cy="343"/>
          </a:xfrm>
        </p:grpSpPr>
        <p:sp>
          <p:nvSpPr>
            <p:cNvPr id="1030" name="Rectangle 3">
              <a:extLst>
                <a:ext uri="{FF2B5EF4-FFF2-40B4-BE49-F238E27FC236}">
                  <a16:creationId xmlns:a16="http://schemas.microsoft.com/office/drawing/2014/main" id="{A2037D66-0AD4-47F4-B134-5AF6ACD7F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10"/>
              <a:ext cx="180" cy="336"/>
            </a:xfrm>
            <a:prstGeom prst="rect">
              <a:avLst/>
            </a:prstGeom>
            <a:gradFill rotWithShape="0">
              <a:gsLst>
                <a:gs pos="0">
                  <a:srgbClr val="FCC66E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1" name="Rectangle 4">
              <a:extLst>
                <a:ext uri="{FF2B5EF4-FFF2-40B4-BE49-F238E27FC236}">
                  <a16:creationId xmlns:a16="http://schemas.microsoft.com/office/drawing/2014/main" id="{8C1CDAF9-15A2-4373-8922-E90BFB910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" y="495"/>
              <a:ext cx="5500" cy="173"/>
            </a:xfrm>
            <a:prstGeom prst="rect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2" name="Rectangle 5">
              <a:extLst>
                <a:ext uri="{FF2B5EF4-FFF2-40B4-BE49-F238E27FC236}">
                  <a16:creationId xmlns:a16="http://schemas.microsoft.com/office/drawing/2014/main" id="{82E191A7-001D-4EF0-A719-B3B1AD647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495"/>
              <a:ext cx="87" cy="89"/>
            </a:xfrm>
            <a:prstGeom prst="rect">
              <a:avLst/>
            </a:prstGeom>
            <a:solidFill>
              <a:srgbClr val="FCC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3" name="Rectangle 6">
              <a:extLst>
                <a:ext uri="{FF2B5EF4-FFF2-40B4-BE49-F238E27FC236}">
                  <a16:creationId xmlns:a16="http://schemas.microsoft.com/office/drawing/2014/main" id="{92BF061F-E997-4687-8A03-4E33E6245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410"/>
              <a:ext cx="88" cy="87"/>
            </a:xfrm>
            <a:prstGeom prst="rect">
              <a:avLst/>
            </a:prstGeom>
            <a:solidFill>
              <a:srgbClr val="FCC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4" name="Rectangle 7">
              <a:extLst>
                <a:ext uri="{FF2B5EF4-FFF2-40B4-BE49-F238E27FC236}">
                  <a16:creationId xmlns:a16="http://schemas.microsoft.com/office/drawing/2014/main" id="{3915CE03-8D03-4298-A8B2-32478F289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495"/>
              <a:ext cx="88" cy="89"/>
            </a:xfrm>
            <a:prstGeom prst="rect">
              <a:avLst/>
            </a:prstGeom>
            <a:solidFill>
              <a:srgbClr val="FBA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5" name="Rectangle 8">
              <a:extLst>
                <a:ext uri="{FF2B5EF4-FFF2-40B4-BE49-F238E27FC236}">
                  <a16:creationId xmlns:a16="http://schemas.microsoft.com/office/drawing/2014/main" id="{5A20C1F8-EC0E-4732-8C6A-1A259F7DC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583"/>
              <a:ext cx="86" cy="87"/>
            </a:xfrm>
            <a:prstGeom prst="rect">
              <a:avLst/>
            </a:prstGeom>
            <a:solidFill>
              <a:srgbClr val="FCC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6" name="Rectangle 9">
              <a:extLst>
                <a:ext uri="{FF2B5EF4-FFF2-40B4-BE49-F238E27FC236}">
                  <a16:creationId xmlns:a16="http://schemas.microsoft.com/office/drawing/2014/main" id="{D42000C2-CCC3-43F3-9A36-CD1F77A31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" y="496"/>
              <a:ext cx="89" cy="87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7" name="Rectangle 10">
              <a:extLst>
                <a:ext uri="{FF2B5EF4-FFF2-40B4-BE49-F238E27FC236}">
                  <a16:creationId xmlns:a16="http://schemas.microsoft.com/office/drawing/2014/main" id="{2AEC7313-03DC-42EA-98BF-CF5CC5A44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581"/>
              <a:ext cx="87" cy="87"/>
            </a:xfrm>
            <a:prstGeom prst="rect">
              <a:avLst/>
            </a:prstGeom>
            <a:solidFill>
              <a:srgbClr val="FBA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038" name="Rectangle 11">
              <a:extLst>
                <a:ext uri="{FF2B5EF4-FFF2-40B4-BE49-F238E27FC236}">
                  <a16:creationId xmlns:a16="http://schemas.microsoft.com/office/drawing/2014/main" id="{306758CE-68BB-412F-86AB-341B54DB7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668"/>
              <a:ext cx="86" cy="86"/>
            </a:xfrm>
            <a:prstGeom prst="rect">
              <a:avLst/>
            </a:prstGeom>
            <a:solidFill>
              <a:srgbClr val="FBA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</p:grpSp>
      <p:sp>
        <p:nvSpPr>
          <p:cNvPr id="102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809625" y="-96838"/>
            <a:ext cx="7874000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das Format des Titeltextes zu bearbeiten</a:t>
            </a: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1411288"/>
            <a:ext cx="7764463" cy="503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Klicken Sie, um die Formate des Gliederungstextes zu bearbeiten</a:t>
            </a:r>
          </a:p>
          <a:p>
            <a:pPr lvl="1"/>
            <a:r>
              <a:rPr lang="en-GB" altLang="de-DE"/>
              <a:t>Zweite Gliederungsebene</a:t>
            </a:r>
          </a:p>
          <a:p>
            <a:pPr lvl="2"/>
            <a:r>
              <a:rPr lang="en-GB" altLang="de-DE"/>
              <a:t>Dritte Gliederungsebene</a:t>
            </a:r>
          </a:p>
          <a:p>
            <a:pPr lvl="3"/>
            <a:r>
              <a:rPr lang="en-GB" altLang="de-DE"/>
              <a:t>Vierte Gliederungsebene</a:t>
            </a:r>
          </a:p>
          <a:p>
            <a:pPr lvl="4"/>
            <a:r>
              <a:rPr lang="en-GB" altLang="de-DE"/>
              <a:t>Fünfte Gliederungsebene</a:t>
            </a:r>
          </a:p>
          <a:p>
            <a:pPr lvl="4"/>
            <a:r>
              <a:rPr lang="en-GB" altLang="de-DE"/>
              <a:t>Sechste Gliederungsebene</a:t>
            </a:r>
          </a:p>
          <a:p>
            <a:pPr lvl="4"/>
            <a:r>
              <a:rPr lang="en-GB" altLang="de-DE"/>
              <a:t>Siebente Gliederungsebene</a:t>
            </a:r>
          </a:p>
          <a:p>
            <a:pPr lvl="4"/>
            <a:r>
              <a:rPr lang="en-GB" altLang="de-DE"/>
              <a:t>Achte Gliederungsebene</a:t>
            </a:r>
          </a:p>
          <a:p>
            <a:pPr lvl="4"/>
            <a:r>
              <a:rPr lang="en-GB" altLang="de-DE"/>
              <a:t>Neunte Gliederungsebene</a:t>
            </a:r>
          </a:p>
        </p:txBody>
      </p:sp>
      <p:sp>
        <p:nvSpPr>
          <p:cNvPr id="1029" name="Text Box 14">
            <a:extLst>
              <a:ext uri="{FF2B5EF4-FFF2-40B4-BE49-F238E27FC236}">
                <a16:creationId xmlns:a16="http://schemas.microsoft.com/office/drawing/2014/main" id="{47479AF8-7455-468B-A502-7B7EE758D44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7088" y="6381750"/>
            <a:ext cx="77057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tabLst>
                <a:tab pos="7445375" algn="r"/>
              </a:tabLs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de-DE" altLang="de-DE" sz="1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Informatik 11. Klasse 	Stöckle		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/>
  <p:txStyles>
    <p:titleStyle>
      <a:lvl1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2pPr>
      <a:lvl3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3pPr>
      <a:lvl4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4pPr>
      <a:lvl5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5pPr>
      <a:lvl6pPr marL="4572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6pPr>
      <a:lvl7pPr marL="9144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7pPr>
      <a:lvl8pPr marL="13716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8pPr>
      <a:lvl9pPr marL="1828800" algn="l" defTabSz="449263" rtl="0" fontAlgn="base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3200" b="1">
          <a:solidFill>
            <a:srgbClr val="CC6633"/>
          </a:solidFill>
          <a:latin typeface="Arial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39725" indent="-339725" algn="l" defTabSz="449263" rtl="0" eaLnBrk="0" fontAlgn="base" hangingPunct="0">
        <a:lnSpc>
          <a:spcPct val="87000"/>
        </a:lnSpc>
        <a:spcBef>
          <a:spcPts val="1500"/>
        </a:spcBef>
        <a:spcAft>
          <a:spcPct val="0"/>
        </a:spcAft>
        <a:buClr>
          <a:srgbClr val="FF9900"/>
        </a:buClr>
        <a:buSzPct val="75000"/>
        <a:buFont typeface="Wingdings" panose="05000000000000000000" pitchFamily="2" charset="2"/>
        <a:buChar char="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80000"/>
        <a:buFont typeface="Wingdings" panose="05000000000000000000" pitchFamily="2" charset="2"/>
        <a:buChar char="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F9900"/>
        </a:buClr>
        <a:buSzPct val="65000"/>
        <a:buFont typeface="Wingdings" panose="05000000000000000000" pitchFamily="2" charset="2"/>
        <a:buChar char="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70000"/>
        <a:buFont typeface="Wingdings" panose="05000000000000000000" pitchFamily="2" charset="2"/>
        <a:buChar char="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anose="05000000000000000000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87000"/>
        </a:lnSpc>
        <a:spcBef>
          <a:spcPts val="500"/>
        </a:spcBef>
        <a:spcAft>
          <a:spcPct val="0"/>
        </a:spcAft>
        <a:buClr>
          <a:srgbClr val="FBA313"/>
        </a:buClr>
        <a:buSzPct val="100000"/>
        <a:buFont typeface="Wingdings" pitchFamily="2" charset="2"/>
        <a:buChar char="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55" name="Rectangle 3">
              <a:extLst>
                <a:ext uri="{FF2B5EF4-FFF2-40B4-BE49-F238E27FC236}">
                  <a16:creationId xmlns:a16="http://schemas.microsoft.com/office/drawing/2014/main" id="{72111B83-9B5F-4A2A-8BA4-3D7CF4DB5B6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defRPr/>
              </a:pPr>
              <a:endParaRPr lang="de-DE" altLang="de-DE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056" name="Rectangle 4">
              <a:extLst>
                <a:ext uri="{FF2B5EF4-FFF2-40B4-BE49-F238E27FC236}">
                  <a16:creationId xmlns:a16="http://schemas.microsoft.com/office/drawing/2014/main" id="{132AEFE3-02C1-4CBB-A803-6D578D2C1FE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bg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eaLnBrk="1" hangingPunct="1">
                <a:defRPr/>
              </a:pPr>
              <a:endParaRPr lang="de-DE" altLang="de-DE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05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058" name="Rectangle 6">
                <a:extLst>
                  <a:ext uri="{FF2B5EF4-FFF2-40B4-BE49-F238E27FC236}">
                    <a16:creationId xmlns:a16="http://schemas.microsoft.com/office/drawing/2014/main" id="{D7CACD53-B7B5-40FB-841F-7DF7D679A913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59" name="Rectangle 7">
                <a:extLst>
                  <a:ext uri="{FF2B5EF4-FFF2-40B4-BE49-F238E27FC236}">
                    <a16:creationId xmlns:a16="http://schemas.microsoft.com/office/drawing/2014/main" id="{50DCEA44-F085-46C5-A51A-110E9F62DE5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0" name="Rectangle 8">
                <a:extLst>
                  <a:ext uri="{FF2B5EF4-FFF2-40B4-BE49-F238E27FC236}">
                    <a16:creationId xmlns:a16="http://schemas.microsoft.com/office/drawing/2014/main" id="{67D23BB4-2F75-4CAD-BCDC-F3C62833186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1" name="Rectangle 9">
                <a:extLst>
                  <a:ext uri="{FF2B5EF4-FFF2-40B4-BE49-F238E27FC236}">
                    <a16:creationId xmlns:a16="http://schemas.microsoft.com/office/drawing/2014/main" id="{03B6B353-3834-45E8-A9BA-EF7D2A36E01A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2" name="Rectangle 10">
                <a:extLst>
                  <a:ext uri="{FF2B5EF4-FFF2-40B4-BE49-F238E27FC236}">
                    <a16:creationId xmlns:a16="http://schemas.microsoft.com/office/drawing/2014/main" id="{ABFBFD48-1E9E-4D39-B7D5-5D7BCAE0406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3" name="Rectangle 11">
                <a:extLst>
                  <a:ext uri="{FF2B5EF4-FFF2-40B4-BE49-F238E27FC236}">
                    <a16:creationId xmlns:a16="http://schemas.microsoft.com/office/drawing/2014/main" id="{78FDD730-F6DC-470E-9424-D24AE3E8D019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4" name="Rectangle 12">
                <a:extLst>
                  <a:ext uri="{FF2B5EF4-FFF2-40B4-BE49-F238E27FC236}">
                    <a16:creationId xmlns:a16="http://schemas.microsoft.com/office/drawing/2014/main" id="{6C933BA0-D663-4A79-9D54-3850CCE22AF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5" name="Rectangle 13">
                <a:extLst>
                  <a:ext uri="{FF2B5EF4-FFF2-40B4-BE49-F238E27FC236}">
                    <a16:creationId xmlns:a16="http://schemas.microsoft.com/office/drawing/2014/main" id="{2CAFC10E-A439-4E2C-B7A7-39EAE4ACAF1D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6" name="Rectangle 14">
                <a:extLst>
                  <a:ext uri="{FF2B5EF4-FFF2-40B4-BE49-F238E27FC236}">
                    <a16:creationId xmlns:a16="http://schemas.microsoft.com/office/drawing/2014/main" id="{DEAC80EF-6A65-43BB-A798-C8CB4E173408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067" name="Rectangle 15">
                <a:extLst>
                  <a:ext uri="{FF2B5EF4-FFF2-40B4-BE49-F238E27FC236}">
                    <a16:creationId xmlns:a16="http://schemas.microsoft.com/office/drawing/2014/main" id="{B34D5167-4337-47AF-8B63-0249FA0C68EE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bg1"/>
                    </a:solidFill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de-DE" altLang="de-DE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051" name="Text Box 22">
            <a:extLst>
              <a:ext uri="{FF2B5EF4-FFF2-40B4-BE49-F238E27FC236}">
                <a16:creationId xmlns:a16="http://schemas.microsoft.com/office/drawing/2014/main" id="{C08656AA-5337-43EC-B0C3-86E6D48253FF}"/>
              </a:ext>
            </a:extLst>
          </p:cNvPr>
          <p:cNvSpPr txBox="1">
            <a:spLocks noChangeAspect="1" noChangeArrowheads="1"/>
          </p:cNvSpPr>
          <p:nvPr userDrawn="1"/>
        </p:nvSpPr>
        <p:spPr bwMode="auto">
          <a:xfrm>
            <a:off x="6521450" y="898525"/>
            <a:ext cx="2570163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de-DE" sz="1200" b="1">
                <a:solidFill>
                  <a:srgbClr val="C0C0C0"/>
                </a:solidFill>
                <a:latin typeface="Arial" pitchFamily="34" charset="0"/>
              </a:rPr>
              <a:t>  </a:t>
            </a:r>
            <a:r>
              <a:rPr lang="de-DE" altLang="de-DE" sz="1000" b="1">
                <a:solidFill>
                  <a:srgbClr val="C0C0C0"/>
                </a:solidFill>
                <a:latin typeface="Arial" pitchFamily="34" charset="0"/>
              </a:rPr>
              <a:t>       </a:t>
            </a:r>
            <a:endParaRPr lang="de-DE" altLang="de-DE" sz="1200" b="1" i="1">
              <a:solidFill>
                <a:srgbClr val="969696"/>
              </a:solidFill>
              <a:latin typeface="Times New Roman" pitchFamily="18" charset="0"/>
            </a:endParaRPr>
          </a:p>
        </p:txBody>
      </p:sp>
      <p:sp>
        <p:nvSpPr>
          <p:cNvPr id="205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450"/>
            <a:ext cx="82296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31" name="Rectangle 17">
            <a:extLst>
              <a:ext uri="{FF2B5EF4-FFF2-40B4-BE49-F238E27FC236}">
                <a16:creationId xmlns:a16="http://schemas.microsoft.com/office/drawing/2014/main" id="{DCA93AD6-2F78-45E1-BA9A-3619C0D47F5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971800" y="1828800"/>
            <a:ext cx="6019800" cy="2209800"/>
          </a:xfrm>
        </p:spPr>
        <p:txBody>
          <a:bodyPr/>
          <a:lstStyle/>
          <a:p>
            <a:pPr eaLnBrk="1" hangingPunct="1"/>
            <a:r>
              <a:rPr lang="de-DE" altLang="de-DE" sz="3800" dirty="0">
                <a:solidFill>
                  <a:srgbClr val="FFFFFF"/>
                </a:solidFill>
              </a:rPr>
              <a:t>Graphen</a:t>
            </a:r>
            <a:br>
              <a:rPr lang="de-DE" altLang="de-DE" sz="3800" dirty="0">
                <a:solidFill>
                  <a:srgbClr val="FFFFFF"/>
                </a:solidFill>
              </a:rPr>
            </a:br>
            <a:r>
              <a:rPr lang="de-DE" altLang="de-DE" sz="2600" dirty="0">
                <a:solidFill>
                  <a:srgbClr val="FFFFFF"/>
                </a:solidFill>
              </a:rPr>
              <a:t>Adjazenzmatrix</a:t>
            </a:r>
            <a:br>
              <a:rPr lang="de-DE" altLang="de-DE" sz="2600" dirty="0">
                <a:solidFill>
                  <a:srgbClr val="FFFFFF"/>
                </a:solidFill>
              </a:rPr>
            </a:br>
            <a:r>
              <a:rPr lang="de-DE" altLang="de-DE" sz="2600" dirty="0">
                <a:solidFill>
                  <a:srgbClr val="FFFFFF"/>
                </a:solidFill>
              </a:rPr>
              <a:t>gerichtete und </a:t>
            </a:r>
            <a:r>
              <a:rPr lang="de-DE" altLang="de-DE" sz="2600" dirty="0" err="1">
                <a:solidFill>
                  <a:srgbClr val="FFFFFF"/>
                </a:solidFill>
              </a:rPr>
              <a:t>ungerichtete</a:t>
            </a:r>
            <a:r>
              <a:rPr lang="de-DE" altLang="de-DE" sz="2600" dirty="0">
                <a:solidFill>
                  <a:srgbClr val="FFFFFF"/>
                </a:solidFill>
              </a:rPr>
              <a:t> Graphen</a:t>
            </a:r>
            <a:endParaRPr lang="de-DE" altLang="de-DE" sz="2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35000" y="1125538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defTabSz="449263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sz="2300" b="1">
                <a:solidFill>
                  <a:srgbClr val="CC6633"/>
                </a:solidFill>
                <a:cs typeface="Arial" panose="020B0604020202020204" pitchFamily="34" charset="0"/>
              </a:rPr>
              <a:t>Wiederholung: Feld</a:t>
            </a:r>
            <a:endParaRPr lang="de-DE" altLang="de-DE" sz="2100" b="1">
              <a:solidFill>
                <a:srgbClr val="CC6633"/>
              </a:solidFill>
              <a:cs typeface="Arial" panose="020B0604020202020204" pitchFamily="34" charset="0"/>
            </a:endParaRP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87C5576A-44D0-4459-B1E5-DA2228599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0" y="3141663"/>
            <a:ext cx="5976938" cy="2879725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noFill/>
          </a:ln>
        </p:spPr>
        <p:txBody>
          <a:bodyPr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611188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b="1" dirty="0">
                <a:solidFill>
                  <a:schemeClr val="tx1"/>
                </a:solidFill>
                <a:cs typeface="Arial" panose="020B0604020202020204" pitchFamily="34" charset="0"/>
              </a:rPr>
              <a:t>Eindimensionales Feld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int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[ ] 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feld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;			//Deklarieren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endParaRPr lang="de-DE" altLang="de-DE" sz="18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feld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= 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new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int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[5];		//Instanziieren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endParaRPr lang="de-DE" altLang="de-DE" sz="18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for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(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int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i=0; i&lt;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feld.length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; i++){	//Initialisieren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    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feld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[i] = i * i ;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}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endParaRPr lang="de-DE" altLang="de-DE" sz="18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384166" name="Group 166">
            <a:extLst>
              <a:ext uri="{FF2B5EF4-FFF2-40B4-BE49-F238E27FC236}">
                <a16:creationId xmlns:a16="http://schemas.microsoft.com/office/drawing/2014/main" id="{A4DD8EA0-5CB6-4BB9-888B-38B4F55D64F6}"/>
              </a:ext>
            </a:extLst>
          </p:cNvPr>
          <p:cNvGraphicFramePr>
            <a:graphicFrameLocks noGrp="1"/>
          </p:cNvGraphicFramePr>
          <p:nvPr/>
        </p:nvGraphicFramePr>
        <p:xfrm>
          <a:off x="2051050" y="1989138"/>
          <a:ext cx="4032249" cy="687387"/>
        </p:xfrm>
        <a:graphic>
          <a:graphicData uri="http://schemas.openxmlformats.org/drawingml/2006/table">
            <a:tbl>
              <a:tblPr/>
              <a:tblGrid>
                <a:gridCol w="8642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6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36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36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36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36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28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 </a:t>
                      </a:r>
                      <a:r>
                        <a:rPr kumimoji="0" lang="de-DE" sz="28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de-DE" sz="28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 </a:t>
                      </a:r>
                      <a:r>
                        <a:rPr kumimoji="0" lang="de-DE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91" marR="68591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4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2800" b="1" i="0" u="none" strike="noStrike" kern="1200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feld</a:t>
                      </a:r>
                      <a:r>
                        <a:rPr kumimoji="0" lang="de-DE" sz="2800" b="1" i="0" u="none" strike="noStrike" kern="1200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[</a:t>
                      </a:r>
                      <a:r>
                        <a:rPr kumimoji="0" lang="de-DE" sz="2800" b="1" i="0" u="none" strike="noStrike" kern="1200" cap="none" normalizeH="0" baseline="-2500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de-DE" sz="2800" b="1" i="0" u="none" strike="noStrike" kern="1200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L="68591" marR="68591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91" marR="6859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35000" y="1125538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defTabSz="449263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sz="2300" b="1">
                <a:solidFill>
                  <a:srgbClr val="CC6633"/>
                </a:solidFill>
                <a:cs typeface="Arial" panose="020B0604020202020204" pitchFamily="34" charset="0"/>
              </a:rPr>
              <a:t>Felder und Matrix</a:t>
            </a:r>
            <a:endParaRPr lang="de-DE" altLang="de-DE" sz="2100" b="1">
              <a:solidFill>
                <a:srgbClr val="CC6633"/>
              </a:solidFill>
              <a:cs typeface="Arial" panose="020B0604020202020204" pitchFamily="34" charset="0"/>
            </a:endParaRP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B09F5FB1-9965-4D4A-9430-EAC0A6E9C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4508500"/>
            <a:ext cx="5976937" cy="1368425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noFill/>
          </a:ln>
        </p:spPr>
        <p:txBody>
          <a:bodyPr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611188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b="1" dirty="0">
                <a:solidFill>
                  <a:schemeClr val="tx1"/>
                </a:solidFill>
                <a:cs typeface="Arial" panose="020B0604020202020204" pitchFamily="34" charset="0"/>
              </a:rPr>
              <a:t>Zweidimensionales Feld: </a:t>
            </a:r>
            <a:r>
              <a:rPr lang="de-DE" altLang="de-DE" sz="1800" b="1" dirty="0" err="1">
                <a:solidFill>
                  <a:schemeClr val="tx1"/>
                </a:solidFill>
                <a:cs typeface="Arial" panose="020B0604020202020204" pitchFamily="34" charset="0"/>
              </a:rPr>
              <a:t>n</a:t>
            </a:r>
            <a:r>
              <a:rPr lang="de-DE" altLang="de-DE" sz="1800" b="1" dirty="0" err="1">
                <a:solidFill>
                  <a:schemeClr val="tx1"/>
                </a:solidFill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de-DE" altLang="de-DE" sz="1800" b="1" dirty="0" err="1">
                <a:solidFill>
                  <a:schemeClr val="tx1"/>
                </a:solidFill>
                <a:cs typeface="Arial" panose="020B0604020202020204" pitchFamily="34" charset="0"/>
              </a:rPr>
              <a:t>n</a:t>
            </a:r>
            <a:r>
              <a:rPr lang="de-DE" altLang="de-DE" sz="1800" b="1" dirty="0">
                <a:solidFill>
                  <a:schemeClr val="tx1"/>
                </a:solidFill>
                <a:cs typeface="Arial" panose="020B0604020202020204" pitchFamily="34" charset="0"/>
              </a:rPr>
              <a:t> Matrix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int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[ ] [ ] 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matrix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;		//Deklarieren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matrix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= 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new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int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[</a:t>
            </a:r>
            <a:r>
              <a:rPr lang="de-DE" altLang="de-DE" sz="1800" dirty="0">
                <a:solidFill>
                  <a:srgbClr val="0070C0"/>
                </a:solidFill>
                <a:cs typeface="Arial" panose="020B0604020202020204" pitchFamily="34" charset="0"/>
              </a:rPr>
              <a:t>5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] [</a:t>
            </a:r>
            <a:r>
              <a:rPr lang="de-DE" altLang="de-DE" sz="1800" dirty="0">
                <a:solidFill>
                  <a:srgbClr val="7030A0"/>
                </a:solidFill>
                <a:cs typeface="Arial" panose="020B0604020202020204" pitchFamily="34" charset="0"/>
              </a:rPr>
              <a:t>5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];	//Instanziieren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matrix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[</a:t>
            </a:r>
            <a:r>
              <a:rPr lang="de-DE" altLang="de-DE" sz="1800" dirty="0">
                <a:solidFill>
                  <a:srgbClr val="0070C0"/>
                </a:solidFill>
                <a:cs typeface="Arial" panose="020B0604020202020204" pitchFamily="34" charset="0"/>
              </a:rPr>
              <a:t>2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] [</a:t>
            </a:r>
            <a:r>
              <a:rPr lang="de-DE" altLang="de-DE" sz="1800" dirty="0">
                <a:solidFill>
                  <a:srgbClr val="7030A0"/>
                </a:solidFill>
                <a:cs typeface="Arial" panose="020B0604020202020204" pitchFamily="34" charset="0"/>
              </a:rPr>
              <a:t>3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] = 9;	// Wert zuweisen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endParaRPr lang="de-DE" altLang="de-DE" sz="18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384166" name="Group 166">
            <a:extLst>
              <a:ext uri="{FF2B5EF4-FFF2-40B4-BE49-F238E27FC236}">
                <a16:creationId xmlns:a16="http://schemas.microsoft.com/office/drawing/2014/main" id="{A90E35B6-C41A-4030-B7E4-BCB33B2C7525}"/>
              </a:ext>
            </a:extLst>
          </p:cNvPr>
          <p:cNvGraphicFramePr>
            <a:graphicFrameLocks noGrp="1"/>
          </p:cNvGraphicFramePr>
          <p:nvPr/>
        </p:nvGraphicFramePr>
        <p:xfrm>
          <a:off x="2411413" y="1989138"/>
          <a:ext cx="3671887" cy="2089151"/>
        </p:xfrm>
        <a:graphic>
          <a:graphicData uri="http://schemas.openxmlformats.org/drawingml/2006/table">
            <a:tbl>
              <a:tblPr/>
              <a:tblGrid>
                <a:gridCol w="611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11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11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2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 </a:t>
                      </a:r>
                      <a:r>
                        <a:rPr kumimoji="0" lang="de-DE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  </a:t>
                      </a:r>
                      <a:r>
                        <a:rPr kumimoji="0" lang="de-DE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j</a:t>
                      </a:r>
                      <a:endParaRPr kumimoji="0" lang="de-DE" sz="1800" b="1" i="0" u="none" strike="noStrike" cap="none" normalizeH="0" baseline="-2500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1" i="0" u="none" strike="noStrike" cap="none" normalizeH="0" baseline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1" i="0" u="none" strike="noStrike" cap="none" normalizeH="0" baseline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1" i="0" u="none" strike="noStrike" cap="none" normalizeH="0" baseline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635000" y="1125538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defTabSz="449263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sz="2300" b="1">
                <a:solidFill>
                  <a:srgbClr val="CC6633"/>
                </a:solidFill>
                <a:cs typeface="Arial" panose="020B0604020202020204" pitchFamily="34" charset="0"/>
              </a:rPr>
              <a:t>Felder und Matrix</a:t>
            </a:r>
            <a:endParaRPr lang="de-DE" altLang="de-DE" sz="2100" b="1">
              <a:solidFill>
                <a:srgbClr val="CC6633"/>
              </a:solidFill>
              <a:cs typeface="Arial" panose="020B0604020202020204" pitchFamily="34" charset="0"/>
            </a:endParaRP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13655945-D940-4684-9E34-3EC34E5EB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4508500"/>
            <a:ext cx="5976937" cy="1368425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noFill/>
          </a:ln>
        </p:spPr>
        <p:txBody>
          <a:bodyPr/>
          <a:lstStyle>
            <a:lvl1pPr marL="342900" indent="-3429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611188" indent="-4572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None/>
              <a:defRPr/>
            </a:pPr>
            <a:r>
              <a:rPr lang="de-DE" altLang="de-DE" sz="1800" b="1" dirty="0">
                <a:solidFill>
                  <a:schemeClr val="tx1"/>
                </a:solidFill>
                <a:cs typeface="Arial" panose="020B0604020202020204" pitchFamily="34" charset="0"/>
              </a:rPr>
              <a:t>Zweidimensionales Feld: </a:t>
            </a:r>
            <a:r>
              <a:rPr lang="de-DE" altLang="de-DE" sz="1800" b="1" dirty="0" err="1">
                <a:solidFill>
                  <a:schemeClr val="tx1"/>
                </a:solidFill>
                <a:cs typeface="Arial" panose="020B0604020202020204" pitchFamily="34" charset="0"/>
              </a:rPr>
              <a:t>n</a:t>
            </a:r>
            <a:r>
              <a:rPr lang="de-DE" altLang="de-DE" sz="1800" b="1" dirty="0" err="1">
                <a:solidFill>
                  <a:schemeClr val="tx1"/>
                </a:solidFill>
                <a:cs typeface="Arial" panose="020B0604020202020204" pitchFamily="34" charset="0"/>
                <a:sym typeface="Symbol" panose="05050102010706020507" pitchFamily="18" charset="2"/>
              </a:rPr>
              <a:t></a:t>
            </a:r>
            <a:r>
              <a:rPr lang="de-DE" altLang="de-DE" sz="1800" b="1" dirty="0" err="1">
                <a:solidFill>
                  <a:schemeClr val="tx1"/>
                </a:solidFill>
                <a:cs typeface="Arial" panose="020B0604020202020204" pitchFamily="34" charset="0"/>
              </a:rPr>
              <a:t>n</a:t>
            </a:r>
            <a:r>
              <a:rPr lang="de-DE" altLang="de-DE" sz="1800" b="1" dirty="0">
                <a:solidFill>
                  <a:schemeClr val="tx1"/>
                </a:solidFill>
                <a:cs typeface="Arial" panose="020B0604020202020204" pitchFamily="34" charset="0"/>
              </a:rPr>
              <a:t> Matrix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int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[ ] [ ] 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matrix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;		//Deklarieren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matrix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= 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new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int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[</a:t>
            </a:r>
            <a:r>
              <a:rPr lang="de-DE" altLang="de-DE" sz="1800" dirty="0">
                <a:solidFill>
                  <a:srgbClr val="0070C0"/>
                </a:solidFill>
                <a:cs typeface="Arial" panose="020B0604020202020204" pitchFamily="34" charset="0"/>
              </a:rPr>
              <a:t>5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] [</a:t>
            </a:r>
            <a:r>
              <a:rPr lang="de-DE" altLang="de-DE" sz="1800" dirty="0">
                <a:solidFill>
                  <a:srgbClr val="7030A0"/>
                </a:solidFill>
                <a:cs typeface="Arial" panose="020B0604020202020204" pitchFamily="34" charset="0"/>
              </a:rPr>
              <a:t>5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];	//Instanziieren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r>
              <a:rPr lang="de-DE" altLang="de-DE" sz="1800" dirty="0" err="1">
                <a:solidFill>
                  <a:schemeClr val="tx1"/>
                </a:solidFill>
                <a:cs typeface="Arial" panose="020B0604020202020204" pitchFamily="34" charset="0"/>
              </a:rPr>
              <a:t>matrix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 [</a:t>
            </a:r>
            <a:r>
              <a:rPr lang="de-DE" altLang="de-DE" sz="1800" dirty="0">
                <a:solidFill>
                  <a:srgbClr val="0070C0"/>
                </a:solidFill>
                <a:cs typeface="Arial" panose="020B0604020202020204" pitchFamily="34" charset="0"/>
              </a:rPr>
              <a:t>2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] [</a:t>
            </a:r>
            <a:r>
              <a:rPr lang="de-DE" altLang="de-DE" sz="1800" dirty="0">
                <a:solidFill>
                  <a:srgbClr val="7030A0"/>
                </a:solidFill>
                <a:cs typeface="Arial" panose="020B0604020202020204" pitchFamily="34" charset="0"/>
              </a:rPr>
              <a:t>3</a:t>
            </a:r>
            <a:r>
              <a:rPr lang="de-DE" altLang="de-DE" sz="1800" dirty="0">
                <a:solidFill>
                  <a:schemeClr val="tx1"/>
                </a:solidFill>
                <a:cs typeface="Arial" panose="020B0604020202020204" pitchFamily="34" charset="0"/>
              </a:rPr>
              <a:t>] = 9;	// Wert zuweisen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None/>
              <a:defRPr/>
            </a:pPr>
            <a:endParaRPr lang="de-DE" altLang="de-DE" sz="18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384166" name="Group 166">
            <a:extLst>
              <a:ext uri="{FF2B5EF4-FFF2-40B4-BE49-F238E27FC236}">
                <a16:creationId xmlns:a16="http://schemas.microsoft.com/office/drawing/2014/main" id="{0EC5BE68-0AB6-4A8C-ADFD-3772D42C4839}"/>
              </a:ext>
            </a:extLst>
          </p:cNvPr>
          <p:cNvGraphicFramePr>
            <a:graphicFrameLocks noGrp="1"/>
          </p:cNvGraphicFramePr>
          <p:nvPr/>
        </p:nvGraphicFramePr>
        <p:xfrm>
          <a:off x="2411413" y="1989138"/>
          <a:ext cx="3671887" cy="2089151"/>
        </p:xfrm>
        <a:graphic>
          <a:graphicData uri="http://schemas.openxmlformats.org/drawingml/2006/table">
            <a:tbl>
              <a:tblPr/>
              <a:tblGrid>
                <a:gridCol w="611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11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11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2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24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i </a:t>
                      </a:r>
                      <a:r>
                        <a:rPr kumimoji="0" lang="de-DE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  </a:t>
                      </a:r>
                      <a:r>
                        <a:rPr kumimoji="0" lang="de-DE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j</a:t>
                      </a:r>
                      <a:endParaRPr kumimoji="0" lang="de-DE" sz="1800" b="1" i="0" u="none" strike="noStrike" cap="none" normalizeH="0" baseline="-2500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1" i="0" u="none" strike="noStrike" cap="none" normalizeH="0" baseline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1" i="0" u="none" strike="noStrike" cap="none" normalizeH="0" baseline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1" i="0" u="none" strike="noStrike" cap="none" normalizeH="0" baseline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de-DE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635000" y="1125538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defTabSz="449263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sz="2300" b="1">
                <a:solidFill>
                  <a:srgbClr val="CC6633"/>
                </a:solidFill>
                <a:cs typeface="Arial" panose="020B0604020202020204" pitchFamily="34" charset="0"/>
              </a:rPr>
              <a:t>Adjazenzmatrix bei gerichteten Graphen</a:t>
            </a:r>
            <a:endParaRPr lang="de-DE" altLang="de-DE" sz="2100" b="1">
              <a:solidFill>
                <a:srgbClr val="CC6633"/>
              </a:solidFill>
              <a:cs typeface="Arial" panose="020B0604020202020204" pitchFamily="34" charset="0"/>
            </a:endParaRPr>
          </a:p>
        </p:txBody>
      </p:sp>
      <p:sp>
        <p:nvSpPr>
          <p:cNvPr id="10244" name="Textfeld 7"/>
          <p:cNvSpPr txBox="1">
            <a:spLocks noChangeArrowheads="1"/>
          </p:cNvSpPr>
          <p:nvPr/>
        </p:nvSpPr>
        <p:spPr bwMode="auto">
          <a:xfrm>
            <a:off x="942975" y="2060575"/>
            <a:ext cx="4565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de-DE" altLang="de-DE" sz="1800">
                <a:solidFill>
                  <a:schemeClr val="tx1"/>
                </a:solidFill>
                <a:cs typeface="Arial" panose="020B0604020202020204" pitchFamily="34" charset="0"/>
              </a:rPr>
              <a:t> ungewichteter Graph (gerichtet)</a:t>
            </a:r>
          </a:p>
        </p:txBody>
      </p:sp>
      <p:graphicFrame>
        <p:nvGraphicFramePr>
          <p:cNvPr id="338191" name="Group 271">
            <a:extLst>
              <a:ext uri="{FF2B5EF4-FFF2-40B4-BE49-F238E27FC236}">
                <a16:creationId xmlns:a16="http://schemas.microsoft.com/office/drawing/2014/main" id="{F5024DFE-94F8-4427-B347-2B9CE2FF66F1}"/>
              </a:ext>
            </a:extLst>
          </p:cNvPr>
          <p:cNvGraphicFramePr>
            <a:graphicFrameLocks noGrp="1"/>
          </p:cNvGraphicFramePr>
          <p:nvPr/>
        </p:nvGraphicFramePr>
        <p:xfrm>
          <a:off x="4746625" y="2740025"/>
          <a:ext cx="2955925" cy="1660526"/>
        </p:xfrm>
        <a:graphic>
          <a:graphicData uri="http://schemas.openxmlformats.org/drawingml/2006/table">
            <a:tbl>
              <a:tblPr/>
              <a:tblGrid>
                <a:gridCol w="49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Ellipse 2">
            <a:extLst>
              <a:ext uri="{FF2B5EF4-FFF2-40B4-BE49-F238E27FC236}">
                <a16:creationId xmlns:a16="http://schemas.microsoft.com/office/drawing/2014/main" id="{F2A52E35-FCB4-4664-94C5-6AB3013D2992}"/>
              </a:ext>
            </a:extLst>
          </p:cNvPr>
          <p:cNvSpPr/>
          <p:nvPr/>
        </p:nvSpPr>
        <p:spPr bwMode="auto">
          <a:xfrm>
            <a:off x="2105025" y="3670300"/>
            <a:ext cx="576263" cy="561975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B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5A07B237-ECC5-47F2-A167-8A638D7BE212}"/>
              </a:ext>
            </a:extLst>
          </p:cNvPr>
          <p:cNvSpPr/>
          <p:nvPr/>
        </p:nvSpPr>
        <p:spPr bwMode="auto">
          <a:xfrm>
            <a:off x="1077913" y="3670300"/>
            <a:ext cx="576262" cy="561975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A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38721610-666C-4F2E-B4C8-256909307937}"/>
              </a:ext>
            </a:extLst>
          </p:cNvPr>
          <p:cNvSpPr/>
          <p:nvPr/>
        </p:nvSpPr>
        <p:spPr bwMode="auto">
          <a:xfrm>
            <a:off x="3257550" y="3440113"/>
            <a:ext cx="576263" cy="576262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D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A4608260-2036-4BF7-87AE-0823DA67A525}"/>
              </a:ext>
            </a:extLst>
          </p:cNvPr>
          <p:cNvSpPr/>
          <p:nvPr/>
        </p:nvSpPr>
        <p:spPr bwMode="auto">
          <a:xfrm>
            <a:off x="2681288" y="4432300"/>
            <a:ext cx="576262" cy="561975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E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1AE7C03-7FDF-4B9B-AEC0-782D6B1A4418}"/>
              </a:ext>
            </a:extLst>
          </p:cNvPr>
          <p:cNvSpPr/>
          <p:nvPr/>
        </p:nvSpPr>
        <p:spPr bwMode="auto">
          <a:xfrm>
            <a:off x="2105025" y="2763838"/>
            <a:ext cx="576263" cy="563562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C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5494D075-7F9F-4C7C-8997-09DC20B605F9}"/>
              </a:ext>
            </a:extLst>
          </p:cNvPr>
          <p:cNvCxnSpPr>
            <a:stCxn id="3" idx="0"/>
            <a:endCxn id="22" idx="4"/>
          </p:cNvCxnSpPr>
          <p:nvPr/>
        </p:nvCxnSpPr>
        <p:spPr bwMode="auto">
          <a:xfrm flipV="1">
            <a:off x="2392363" y="3327400"/>
            <a:ext cx="0" cy="34290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5BD81B8B-9138-4758-A2F5-A23485CA64AB}"/>
              </a:ext>
            </a:extLst>
          </p:cNvPr>
          <p:cNvCxnSpPr>
            <a:stCxn id="22" idx="5"/>
            <a:endCxn id="20" idx="1"/>
          </p:cNvCxnSpPr>
          <p:nvPr/>
        </p:nvCxnSpPr>
        <p:spPr bwMode="auto">
          <a:xfrm>
            <a:off x="2595563" y="3244850"/>
            <a:ext cx="746125" cy="2794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50DD7556-732C-493F-A086-FB2278DB354E}"/>
              </a:ext>
            </a:extLst>
          </p:cNvPr>
          <p:cNvCxnSpPr>
            <a:stCxn id="3" idx="2"/>
            <a:endCxn id="17" idx="6"/>
          </p:cNvCxnSpPr>
          <p:nvPr/>
        </p:nvCxnSpPr>
        <p:spPr bwMode="auto">
          <a:xfrm flipH="1">
            <a:off x="1654175" y="3951288"/>
            <a:ext cx="450850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47E37888-12B3-442A-9DC0-19707DCAD957}"/>
              </a:ext>
            </a:extLst>
          </p:cNvPr>
          <p:cNvCxnSpPr>
            <a:stCxn id="3" idx="4"/>
            <a:endCxn id="21" idx="1"/>
          </p:cNvCxnSpPr>
          <p:nvPr/>
        </p:nvCxnSpPr>
        <p:spPr bwMode="auto">
          <a:xfrm>
            <a:off x="2392363" y="4232275"/>
            <a:ext cx="373062" cy="2825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7E6282B3-5C6A-421A-B5D2-47230A80737A}"/>
              </a:ext>
            </a:extLst>
          </p:cNvPr>
          <p:cNvCxnSpPr>
            <a:stCxn id="20" idx="2"/>
            <a:endCxn id="3" idx="6"/>
          </p:cNvCxnSpPr>
          <p:nvPr/>
        </p:nvCxnSpPr>
        <p:spPr bwMode="auto">
          <a:xfrm flipH="1">
            <a:off x="2681288" y="3729038"/>
            <a:ext cx="576262" cy="22225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1077913" y="5865813"/>
            <a:ext cx="62309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solidFill>
                  <a:schemeClr val="accent3">
                    <a:lumMod val="50000"/>
                  </a:schemeClr>
                </a:solidFill>
              </a:rPr>
              <a:t>Hinweis: „</a:t>
            </a:r>
            <a:r>
              <a:rPr lang="de-DE" sz="1600" dirty="0" err="1">
                <a:solidFill>
                  <a:schemeClr val="accent3">
                    <a:lumMod val="50000"/>
                  </a:schemeClr>
                </a:solidFill>
              </a:rPr>
              <a:t>ungewichtete</a:t>
            </a:r>
            <a:r>
              <a:rPr lang="de-DE" sz="1600" dirty="0">
                <a:solidFill>
                  <a:schemeClr val="accent3">
                    <a:lumMod val="50000"/>
                  </a:schemeClr>
                </a:solidFill>
              </a:rPr>
              <a:t>“ Graphen nennt man auch „</a:t>
            </a:r>
            <a:r>
              <a:rPr lang="de-DE" sz="1600" dirty="0" err="1">
                <a:solidFill>
                  <a:schemeClr val="accent3">
                    <a:lumMod val="50000"/>
                  </a:schemeClr>
                </a:solidFill>
              </a:rPr>
              <a:t>unbewertet</a:t>
            </a:r>
            <a:r>
              <a:rPr lang="de-DE" sz="1600" dirty="0">
                <a:solidFill>
                  <a:schemeClr val="accent3">
                    <a:lumMod val="50000"/>
                  </a:schemeClr>
                </a:solidFill>
              </a:rPr>
              <a:t>“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8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35000" y="1125538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defTabSz="449263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sz="2300" b="1">
                <a:solidFill>
                  <a:srgbClr val="CC6633"/>
                </a:solidFill>
                <a:cs typeface="Arial" panose="020B0604020202020204" pitchFamily="34" charset="0"/>
              </a:rPr>
              <a:t>Adjazenzmatrix bei gerichteten Graphen</a:t>
            </a:r>
            <a:endParaRPr lang="de-DE" altLang="de-DE" sz="2100" b="1">
              <a:solidFill>
                <a:srgbClr val="CC6633"/>
              </a:solidFill>
              <a:cs typeface="Arial" panose="020B0604020202020204" pitchFamily="34" charset="0"/>
            </a:endParaRPr>
          </a:p>
        </p:txBody>
      </p:sp>
      <p:sp>
        <p:nvSpPr>
          <p:cNvPr id="11268" name="Textfeld 7"/>
          <p:cNvSpPr txBox="1">
            <a:spLocks noChangeArrowheads="1"/>
          </p:cNvSpPr>
          <p:nvPr/>
        </p:nvSpPr>
        <p:spPr bwMode="auto">
          <a:xfrm>
            <a:off x="942975" y="2060575"/>
            <a:ext cx="3989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de-DE" altLang="de-DE" sz="1800">
                <a:solidFill>
                  <a:schemeClr val="tx1"/>
                </a:solidFill>
                <a:cs typeface="Arial" panose="020B0604020202020204" pitchFamily="34" charset="0"/>
              </a:rPr>
              <a:t> ungewichteter Graph (ungerichtet)</a:t>
            </a:r>
          </a:p>
        </p:txBody>
      </p:sp>
      <p:graphicFrame>
        <p:nvGraphicFramePr>
          <p:cNvPr id="338191" name="Group 271">
            <a:extLst>
              <a:ext uri="{FF2B5EF4-FFF2-40B4-BE49-F238E27FC236}">
                <a16:creationId xmlns:a16="http://schemas.microsoft.com/office/drawing/2014/main" id="{FBCDAC98-FEBB-4FAE-B0E1-E9CC70BC3B57}"/>
              </a:ext>
            </a:extLst>
          </p:cNvPr>
          <p:cNvGraphicFramePr>
            <a:graphicFrameLocks noGrp="1"/>
          </p:cNvGraphicFramePr>
          <p:nvPr/>
        </p:nvGraphicFramePr>
        <p:xfrm>
          <a:off x="4746625" y="2740025"/>
          <a:ext cx="2955925" cy="1660526"/>
        </p:xfrm>
        <a:graphic>
          <a:graphicData uri="http://schemas.openxmlformats.org/drawingml/2006/table">
            <a:tbl>
              <a:tblPr/>
              <a:tblGrid>
                <a:gridCol w="49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320" name="Rechteck 40"/>
          <p:cNvSpPr>
            <a:spLocks noChangeArrowheads="1"/>
          </p:cNvSpPr>
          <p:nvPr/>
        </p:nvSpPr>
        <p:spPr bwMode="auto">
          <a:xfrm>
            <a:off x="3967163" y="48656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800">
                <a:solidFill>
                  <a:schemeClr val="tx1"/>
                </a:solidFill>
                <a:latin typeface="Comic Sans MS" panose="030F0702030302020204" pitchFamily="66" charset="0"/>
              </a:rPr>
              <a:t>Beim ungerichteten Graphen ist die Adjazenzmatrix symmetrisch!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10DDDD02-4949-464D-AC8D-C6BAC75CCB25}"/>
              </a:ext>
            </a:extLst>
          </p:cNvPr>
          <p:cNvSpPr/>
          <p:nvPr/>
        </p:nvSpPr>
        <p:spPr bwMode="auto">
          <a:xfrm>
            <a:off x="2105025" y="3670300"/>
            <a:ext cx="576263" cy="561975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B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A7D3B92A-D715-43EC-9E9F-C224CBE490C4}"/>
              </a:ext>
            </a:extLst>
          </p:cNvPr>
          <p:cNvSpPr/>
          <p:nvPr/>
        </p:nvSpPr>
        <p:spPr bwMode="auto">
          <a:xfrm>
            <a:off x="1077913" y="3670300"/>
            <a:ext cx="576262" cy="561975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A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EDE385A3-70BE-4531-B34E-24D91398E89F}"/>
              </a:ext>
            </a:extLst>
          </p:cNvPr>
          <p:cNvSpPr/>
          <p:nvPr/>
        </p:nvSpPr>
        <p:spPr bwMode="auto">
          <a:xfrm>
            <a:off x="3257550" y="3440113"/>
            <a:ext cx="576263" cy="576262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D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7F73439-45CB-49CE-99CB-8748DBC322C4}"/>
              </a:ext>
            </a:extLst>
          </p:cNvPr>
          <p:cNvSpPr/>
          <p:nvPr/>
        </p:nvSpPr>
        <p:spPr bwMode="auto">
          <a:xfrm>
            <a:off x="2681288" y="4432300"/>
            <a:ext cx="576262" cy="561975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E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3F2B2DAA-6853-425D-A029-FB27CCD63F0A}"/>
              </a:ext>
            </a:extLst>
          </p:cNvPr>
          <p:cNvSpPr/>
          <p:nvPr/>
        </p:nvSpPr>
        <p:spPr bwMode="auto">
          <a:xfrm>
            <a:off x="2105025" y="2763838"/>
            <a:ext cx="576263" cy="563562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C</a:t>
            </a:r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47B160FF-2D4E-4AD1-B0DE-8824483A0ABF}"/>
              </a:ext>
            </a:extLst>
          </p:cNvPr>
          <p:cNvCxnSpPr>
            <a:stCxn id="18" idx="0"/>
            <a:endCxn id="26" idx="4"/>
          </p:cNvCxnSpPr>
          <p:nvPr/>
        </p:nvCxnSpPr>
        <p:spPr bwMode="auto">
          <a:xfrm flipV="1">
            <a:off x="2392363" y="3327400"/>
            <a:ext cx="0" cy="342900"/>
          </a:xfrm>
          <a:prstGeom prst="straightConnector1">
            <a:avLst/>
          </a:prstGeom>
          <a:ln>
            <a:headEnd type="none" w="med" len="med"/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DC8CD719-7798-4961-931A-BFF1C472F2DA}"/>
              </a:ext>
            </a:extLst>
          </p:cNvPr>
          <p:cNvCxnSpPr>
            <a:stCxn id="26" idx="5"/>
            <a:endCxn id="23" idx="1"/>
          </p:cNvCxnSpPr>
          <p:nvPr/>
        </p:nvCxnSpPr>
        <p:spPr bwMode="auto">
          <a:xfrm>
            <a:off x="2595563" y="3244850"/>
            <a:ext cx="746125" cy="27940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6323252D-B2C7-4751-AEB5-2399D4C6F8A5}"/>
              </a:ext>
            </a:extLst>
          </p:cNvPr>
          <p:cNvCxnSpPr>
            <a:stCxn id="18" idx="2"/>
            <a:endCxn id="19" idx="6"/>
          </p:cNvCxnSpPr>
          <p:nvPr/>
        </p:nvCxnSpPr>
        <p:spPr bwMode="auto">
          <a:xfrm flipH="1">
            <a:off x="1654175" y="3951288"/>
            <a:ext cx="450850" cy="0"/>
          </a:xfrm>
          <a:prstGeom prst="straightConnector1">
            <a:avLst/>
          </a:prstGeom>
          <a:ln>
            <a:headEnd type="none" w="med" len="med"/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54C18B7C-53ED-4C4D-A2B4-32C173736258}"/>
              </a:ext>
            </a:extLst>
          </p:cNvPr>
          <p:cNvCxnSpPr>
            <a:stCxn id="18" idx="4"/>
            <a:endCxn id="24" idx="1"/>
          </p:cNvCxnSpPr>
          <p:nvPr/>
        </p:nvCxnSpPr>
        <p:spPr bwMode="auto">
          <a:xfrm>
            <a:off x="2392363" y="4232275"/>
            <a:ext cx="373062" cy="282575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654B9F84-F2E0-494C-9C28-E209A7980D98}"/>
              </a:ext>
            </a:extLst>
          </p:cNvPr>
          <p:cNvCxnSpPr>
            <a:stCxn id="23" idx="2"/>
            <a:endCxn id="18" idx="6"/>
          </p:cNvCxnSpPr>
          <p:nvPr/>
        </p:nvCxnSpPr>
        <p:spPr bwMode="auto">
          <a:xfrm flipH="1">
            <a:off x="2681288" y="3729038"/>
            <a:ext cx="576262" cy="222250"/>
          </a:xfrm>
          <a:prstGeom prst="straightConnector1">
            <a:avLst/>
          </a:prstGeom>
          <a:ln>
            <a:headEnd type="none" w="med" len="med"/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1077913" y="5865813"/>
            <a:ext cx="62309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solidFill>
                  <a:schemeClr val="accent3">
                    <a:lumMod val="50000"/>
                  </a:schemeClr>
                </a:solidFill>
              </a:rPr>
              <a:t>Hinweis: „</a:t>
            </a:r>
            <a:r>
              <a:rPr lang="de-DE" sz="1600" dirty="0" err="1">
                <a:solidFill>
                  <a:schemeClr val="accent3">
                    <a:lumMod val="50000"/>
                  </a:schemeClr>
                </a:solidFill>
              </a:rPr>
              <a:t>ungewichtete</a:t>
            </a:r>
            <a:r>
              <a:rPr lang="de-DE" sz="1600" dirty="0">
                <a:solidFill>
                  <a:schemeClr val="accent3">
                    <a:lumMod val="50000"/>
                  </a:schemeClr>
                </a:solidFill>
              </a:rPr>
              <a:t>“ Graphen nennt man auch „</a:t>
            </a:r>
            <a:r>
              <a:rPr lang="de-DE" sz="1600" dirty="0" err="1">
                <a:solidFill>
                  <a:schemeClr val="accent3">
                    <a:lumMod val="50000"/>
                  </a:schemeClr>
                </a:solidFill>
              </a:rPr>
              <a:t>unbewertet</a:t>
            </a:r>
            <a:r>
              <a:rPr lang="de-DE" sz="1600" dirty="0">
                <a:solidFill>
                  <a:schemeClr val="accent3">
                    <a:lumMod val="50000"/>
                  </a:schemeClr>
                </a:solidFill>
              </a:rPr>
              <a:t>“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8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635000" y="1125538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defTabSz="449263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sz="2300" b="1">
                <a:solidFill>
                  <a:srgbClr val="CC6633"/>
                </a:solidFill>
                <a:cs typeface="Arial" panose="020B0604020202020204" pitchFamily="34" charset="0"/>
              </a:rPr>
              <a:t>Adjazenzmatrix</a:t>
            </a:r>
            <a:endParaRPr lang="de-DE" altLang="de-DE" sz="2100" b="1">
              <a:solidFill>
                <a:srgbClr val="CC6633"/>
              </a:solidFill>
              <a:cs typeface="Arial" panose="020B0604020202020204" pitchFamily="34" charset="0"/>
            </a:endParaRPr>
          </a:p>
        </p:txBody>
      </p:sp>
      <p:sp>
        <p:nvSpPr>
          <p:cNvPr id="13316" name="Textfeld 7"/>
          <p:cNvSpPr txBox="1">
            <a:spLocks noChangeArrowheads="1"/>
          </p:cNvSpPr>
          <p:nvPr/>
        </p:nvSpPr>
        <p:spPr bwMode="auto">
          <a:xfrm>
            <a:off x="942975" y="2060575"/>
            <a:ext cx="3413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de-DE" altLang="de-DE" sz="1800">
                <a:solidFill>
                  <a:schemeClr val="tx1"/>
                </a:solidFill>
                <a:cs typeface="Arial" panose="020B0604020202020204" pitchFamily="34" charset="0"/>
              </a:rPr>
              <a:t> gewichteter Graph (gerichtet)</a:t>
            </a:r>
          </a:p>
        </p:txBody>
      </p:sp>
      <p:graphicFrame>
        <p:nvGraphicFramePr>
          <p:cNvPr id="338191" name="Group 271">
            <a:extLst>
              <a:ext uri="{FF2B5EF4-FFF2-40B4-BE49-F238E27FC236}">
                <a16:creationId xmlns:a16="http://schemas.microsoft.com/office/drawing/2014/main" id="{9F3AD2A7-5DBF-4F9B-A9BD-7688F35355AF}"/>
              </a:ext>
            </a:extLst>
          </p:cNvPr>
          <p:cNvGraphicFramePr>
            <a:graphicFrameLocks noGrp="1"/>
          </p:cNvGraphicFramePr>
          <p:nvPr/>
        </p:nvGraphicFramePr>
        <p:xfrm>
          <a:off x="4746625" y="2740025"/>
          <a:ext cx="2955925" cy="1660526"/>
        </p:xfrm>
        <a:graphic>
          <a:graphicData uri="http://schemas.openxmlformats.org/drawingml/2006/table">
            <a:tbl>
              <a:tblPr/>
              <a:tblGrid>
                <a:gridCol w="49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Ellipse 2">
            <a:extLst>
              <a:ext uri="{FF2B5EF4-FFF2-40B4-BE49-F238E27FC236}">
                <a16:creationId xmlns:a16="http://schemas.microsoft.com/office/drawing/2014/main" id="{D1ED2474-5376-4903-B7AE-5274B329B2F4}"/>
              </a:ext>
            </a:extLst>
          </p:cNvPr>
          <p:cNvSpPr/>
          <p:nvPr/>
        </p:nvSpPr>
        <p:spPr bwMode="auto">
          <a:xfrm>
            <a:off x="2105025" y="3670300"/>
            <a:ext cx="576263" cy="561975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B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4E965B67-72A8-4336-B72A-A6A5F7B05222}"/>
              </a:ext>
            </a:extLst>
          </p:cNvPr>
          <p:cNvSpPr/>
          <p:nvPr/>
        </p:nvSpPr>
        <p:spPr bwMode="auto">
          <a:xfrm>
            <a:off x="1077913" y="3670300"/>
            <a:ext cx="576262" cy="561975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A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4F4DCD1-1E08-4F04-B10E-3390AD7920A4}"/>
              </a:ext>
            </a:extLst>
          </p:cNvPr>
          <p:cNvSpPr/>
          <p:nvPr/>
        </p:nvSpPr>
        <p:spPr bwMode="auto">
          <a:xfrm>
            <a:off x="3257550" y="3440113"/>
            <a:ext cx="576263" cy="576262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D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1231B27A-7F20-4BCA-B524-518CC5157571}"/>
              </a:ext>
            </a:extLst>
          </p:cNvPr>
          <p:cNvSpPr/>
          <p:nvPr/>
        </p:nvSpPr>
        <p:spPr bwMode="auto">
          <a:xfrm>
            <a:off x="2681288" y="4432300"/>
            <a:ext cx="576262" cy="561975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E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D968AC43-E969-4682-9267-984F0906D185}"/>
              </a:ext>
            </a:extLst>
          </p:cNvPr>
          <p:cNvSpPr/>
          <p:nvPr/>
        </p:nvSpPr>
        <p:spPr bwMode="auto">
          <a:xfrm>
            <a:off x="2105025" y="2763838"/>
            <a:ext cx="576263" cy="563562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C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69BF5CC-3B24-4D27-BBC1-3133F4B26064}"/>
              </a:ext>
            </a:extLst>
          </p:cNvPr>
          <p:cNvCxnSpPr>
            <a:stCxn id="3" idx="0"/>
            <a:endCxn id="22" idx="4"/>
          </p:cNvCxnSpPr>
          <p:nvPr/>
        </p:nvCxnSpPr>
        <p:spPr bwMode="auto">
          <a:xfrm flipV="1">
            <a:off x="2392363" y="3327400"/>
            <a:ext cx="0" cy="34290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64AA960B-1AC2-406D-8C49-87ADFF6724EB}"/>
              </a:ext>
            </a:extLst>
          </p:cNvPr>
          <p:cNvCxnSpPr>
            <a:stCxn id="22" idx="5"/>
            <a:endCxn id="20" idx="1"/>
          </p:cNvCxnSpPr>
          <p:nvPr/>
        </p:nvCxnSpPr>
        <p:spPr bwMode="auto">
          <a:xfrm>
            <a:off x="2595563" y="3244850"/>
            <a:ext cx="746125" cy="2794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7E1949EA-D085-4BEE-9138-FA635D4B70BA}"/>
              </a:ext>
            </a:extLst>
          </p:cNvPr>
          <p:cNvCxnSpPr>
            <a:stCxn id="3" idx="2"/>
            <a:endCxn id="17" idx="6"/>
          </p:cNvCxnSpPr>
          <p:nvPr/>
        </p:nvCxnSpPr>
        <p:spPr bwMode="auto">
          <a:xfrm flipH="1">
            <a:off x="1654175" y="3951288"/>
            <a:ext cx="450850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1EE5CB87-D271-4D2F-9BDF-1CECAB7A1D0A}"/>
              </a:ext>
            </a:extLst>
          </p:cNvPr>
          <p:cNvCxnSpPr>
            <a:stCxn id="3" idx="4"/>
            <a:endCxn id="21" idx="1"/>
          </p:cNvCxnSpPr>
          <p:nvPr/>
        </p:nvCxnSpPr>
        <p:spPr bwMode="auto">
          <a:xfrm>
            <a:off x="2392363" y="4232275"/>
            <a:ext cx="373062" cy="2825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5D5D409E-569E-4D2B-BF56-85177A3CAD62}"/>
              </a:ext>
            </a:extLst>
          </p:cNvPr>
          <p:cNvCxnSpPr>
            <a:stCxn id="20" idx="2"/>
            <a:endCxn id="3" idx="6"/>
          </p:cNvCxnSpPr>
          <p:nvPr/>
        </p:nvCxnSpPr>
        <p:spPr bwMode="auto">
          <a:xfrm flipH="1">
            <a:off x="2681288" y="3729038"/>
            <a:ext cx="576262" cy="22225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378" name="Rechteck 41"/>
          <p:cNvSpPr>
            <a:spLocks noChangeArrowheads="1"/>
          </p:cNvSpPr>
          <p:nvPr/>
        </p:nvSpPr>
        <p:spPr bwMode="auto">
          <a:xfrm>
            <a:off x="2855913" y="3087688"/>
            <a:ext cx="4508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de-DE" altLang="de-DE" sz="2000"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13379" name="Rechteck 53"/>
          <p:cNvSpPr>
            <a:spLocks noChangeArrowheads="1"/>
          </p:cNvSpPr>
          <p:nvPr/>
        </p:nvSpPr>
        <p:spPr bwMode="auto">
          <a:xfrm>
            <a:off x="2895600" y="3840163"/>
            <a:ext cx="3270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de-DE" altLang="de-DE" sz="2000"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3380" name="Rechteck 54"/>
          <p:cNvSpPr>
            <a:spLocks noChangeArrowheads="1"/>
          </p:cNvSpPr>
          <p:nvPr/>
        </p:nvSpPr>
        <p:spPr bwMode="auto">
          <a:xfrm>
            <a:off x="1754188" y="3651250"/>
            <a:ext cx="3286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de-DE" altLang="de-DE" sz="2000"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3381" name="Rechteck 55"/>
          <p:cNvSpPr>
            <a:spLocks noChangeArrowheads="1"/>
          </p:cNvSpPr>
          <p:nvPr/>
        </p:nvSpPr>
        <p:spPr bwMode="auto">
          <a:xfrm>
            <a:off x="2376488" y="3408363"/>
            <a:ext cx="3270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de-DE" altLang="de-DE" sz="2000"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3382" name="Rechteck 56"/>
          <p:cNvSpPr>
            <a:spLocks noChangeArrowheads="1"/>
          </p:cNvSpPr>
          <p:nvPr/>
        </p:nvSpPr>
        <p:spPr bwMode="auto">
          <a:xfrm>
            <a:off x="2352675" y="4367213"/>
            <a:ext cx="3270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de-DE" altLang="de-DE" sz="200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1077913" y="5865813"/>
            <a:ext cx="60150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solidFill>
                  <a:schemeClr val="accent3">
                    <a:lumMod val="50000"/>
                  </a:schemeClr>
                </a:solidFill>
              </a:rPr>
              <a:t>Hinweis: „gewichtete“ Graphen nennt man auch „bewertet“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8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35000" y="1125538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defTabSz="449263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sz="2300" b="1">
                <a:solidFill>
                  <a:srgbClr val="CC6633"/>
                </a:solidFill>
                <a:cs typeface="Arial" panose="020B0604020202020204" pitchFamily="34" charset="0"/>
              </a:rPr>
              <a:t>Adjazenzmatrix</a:t>
            </a:r>
            <a:endParaRPr lang="de-DE" altLang="de-DE" sz="2100" b="1">
              <a:solidFill>
                <a:srgbClr val="CC6633"/>
              </a:solidFill>
              <a:cs typeface="Arial" panose="020B0604020202020204" pitchFamily="34" charset="0"/>
            </a:endParaRPr>
          </a:p>
        </p:txBody>
      </p:sp>
      <p:sp>
        <p:nvSpPr>
          <p:cNvPr id="15364" name="Textfeld 7"/>
          <p:cNvSpPr txBox="1">
            <a:spLocks noChangeArrowheads="1"/>
          </p:cNvSpPr>
          <p:nvPr/>
        </p:nvSpPr>
        <p:spPr bwMode="auto">
          <a:xfrm>
            <a:off x="942975" y="2060575"/>
            <a:ext cx="3803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de-DE" altLang="de-DE" sz="1800">
                <a:solidFill>
                  <a:schemeClr val="tx1"/>
                </a:solidFill>
                <a:cs typeface="Arial" panose="020B0604020202020204" pitchFamily="34" charset="0"/>
              </a:rPr>
              <a:t> gewichteter Graph (ungerichtet)</a:t>
            </a:r>
          </a:p>
        </p:txBody>
      </p:sp>
      <p:graphicFrame>
        <p:nvGraphicFramePr>
          <p:cNvPr id="338191" name="Group 271">
            <a:extLst>
              <a:ext uri="{FF2B5EF4-FFF2-40B4-BE49-F238E27FC236}">
                <a16:creationId xmlns:a16="http://schemas.microsoft.com/office/drawing/2014/main" id="{B8645D34-8B7B-4F64-B97E-6CF1E355C9F8}"/>
              </a:ext>
            </a:extLst>
          </p:cNvPr>
          <p:cNvGraphicFramePr>
            <a:graphicFrameLocks noGrp="1"/>
          </p:cNvGraphicFramePr>
          <p:nvPr/>
        </p:nvGraphicFramePr>
        <p:xfrm>
          <a:off x="4746625" y="2740025"/>
          <a:ext cx="2955925" cy="1660526"/>
        </p:xfrm>
        <a:graphic>
          <a:graphicData uri="http://schemas.openxmlformats.org/drawingml/2006/table">
            <a:tbl>
              <a:tblPr/>
              <a:tblGrid>
                <a:gridCol w="492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37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A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E</a:t>
                      </a: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de-DE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-1</a:t>
                      </a: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Ellipse 2">
            <a:extLst>
              <a:ext uri="{FF2B5EF4-FFF2-40B4-BE49-F238E27FC236}">
                <a16:creationId xmlns:a16="http://schemas.microsoft.com/office/drawing/2014/main" id="{293EEECE-8E2B-46ED-B005-88310D7CD6A7}"/>
              </a:ext>
            </a:extLst>
          </p:cNvPr>
          <p:cNvSpPr/>
          <p:nvPr/>
        </p:nvSpPr>
        <p:spPr bwMode="auto">
          <a:xfrm>
            <a:off x="2105025" y="3670300"/>
            <a:ext cx="576263" cy="561975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B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7E9EA545-5320-4855-8068-4B5274197BDF}"/>
              </a:ext>
            </a:extLst>
          </p:cNvPr>
          <p:cNvSpPr/>
          <p:nvPr/>
        </p:nvSpPr>
        <p:spPr bwMode="auto">
          <a:xfrm>
            <a:off x="1077913" y="3670300"/>
            <a:ext cx="576262" cy="561975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A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369F95B9-C085-4B6E-9042-9FE82669F802}"/>
              </a:ext>
            </a:extLst>
          </p:cNvPr>
          <p:cNvSpPr/>
          <p:nvPr/>
        </p:nvSpPr>
        <p:spPr bwMode="auto">
          <a:xfrm>
            <a:off x="3257550" y="3440113"/>
            <a:ext cx="576263" cy="576262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D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7BF9ED7D-6994-4BEC-8108-317DF35316FC}"/>
              </a:ext>
            </a:extLst>
          </p:cNvPr>
          <p:cNvSpPr/>
          <p:nvPr/>
        </p:nvSpPr>
        <p:spPr bwMode="auto">
          <a:xfrm>
            <a:off x="2681288" y="4432300"/>
            <a:ext cx="576262" cy="561975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E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6805450-849C-435B-883D-63D44B5A945C}"/>
              </a:ext>
            </a:extLst>
          </p:cNvPr>
          <p:cNvSpPr/>
          <p:nvPr/>
        </p:nvSpPr>
        <p:spPr bwMode="auto">
          <a:xfrm>
            <a:off x="2105025" y="2763838"/>
            <a:ext cx="576263" cy="563562"/>
          </a:xfrm>
          <a:prstGeom prst="ellipse">
            <a:avLst/>
          </a:prstGeom>
          <a:solidFill>
            <a:schemeClr val="accent4">
              <a:lumMod val="50000"/>
              <a:lumOff val="50000"/>
            </a:schemeClr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de-DE" dirty="0"/>
              <a:t>C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9A4534C7-9C62-4C95-9A39-4107A16E8D73}"/>
              </a:ext>
            </a:extLst>
          </p:cNvPr>
          <p:cNvCxnSpPr>
            <a:stCxn id="3" idx="0"/>
            <a:endCxn id="22" idx="4"/>
          </p:cNvCxnSpPr>
          <p:nvPr/>
        </p:nvCxnSpPr>
        <p:spPr bwMode="auto">
          <a:xfrm flipV="1">
            <a:off x="2392363" y="3327400"/>
            <a:ext cx="0" cy="342900"/>
          </a:xfrm>
          <a:prstGeom prst="straightConnector1">
            <a:avLst/>
          </a:prstGeom>
          <a:ln>
            <a:headEnd type="none" w="med" len="med"/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7FF26E2A-308C-4D8E-BD5F-783FB4FA8247}"/>
              </a:ext>
            </a:extLst>
          </p:cNvPr>
          <p:cNvCxnSpPr>
            <a:stCxn id="22" idx="5"/>
            <a:endCxn id="20" idx="1"/>
          </p:cNvCxnSpPr>
          <p:nvPr/>
        </p:nvCxnSpPr>
        <p:spPr bwMode="auto">
          <a:xfrm>
            <a:off x="2595563" y="3244850"/>
            <a:ext cx="746125" cy="27940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DD063D72-1956-4AA7-902B-79645E14DD69}"/>
              </a:ext>
            </a:extLst>
          </p:cNvPr>
          <p:cNvCxnSpPr>
            <a:stCxn id="3" idx="2"/>
            <a:endCxn id="17" idx="6"/>
          </p:cNvCxnSpPr>
          <p:nvPr/>
        </p:nvCxnSpPr>
        <p:spPr bwMode="auto">
          <a:xfrm flipH="1">
            <a:off x="1654175" y="3951288"/>
            <a:ext cx="450850" cy="0"/>
          </a:xfrm>
          <a:prstGeom prst="straightConnector1">
            <a:avLst/>
          </a:prstGeom>
          <a:ln>
            <a:headEnd type="none" w="med" len="med"/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ADA4078C-27F8-48FE-9907-AF3F8D97FD5B}"/>
              </a:ext>
            </a:extLst>
          </p:cNvPr>
          <p:cNvCxnSpPr>
            <a:stCxn id="3" idx="4"/>
            <a:endCxn id="21" idx="1"/>
          </p:cNvCxnSpPr>
          <p:nvPr/>
        </p:nvCxnSpPr>
        <p:spPr bwMode="auto">
          <a:xfrm>
            <a:off x="2392363" y="4232275"/>
            <a:ext cx="373062" cy="282575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FC40590-DB32-428C-ADB6-10836B73F043}"/>
              </a:ext>
            </a:extLst>
          </p:cNvPr>
          <p:cNvCxnSpPr>
            <a:stCxn id="20" idx="2"/>
            <a:endCxn id="3" idx="6"/>
          </p:cNvCxnSpPr>
          <p:nvPr/>
        </p:nvCxnSpPr>
        <p:spPr bwMode="auto">
          <a:xfrm flipH="1">
            <a:off x="2681288" y="3729038"/>
            <a:ext cx="576262" cy="222250"/>
          </a:xfrm>
          <a:prstGeom prst="straightConnector1">
            <a:avLst/>
          </a:prstGeom>
          <a:ln>
            <a:headEnd type="none" w="med" len="med"/>
            <a:tailEnd type="non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426" name="Rechteck 40"/>
          <p:cNvSpPr>
            <a:spLocks noChangeArrowheads="1"/>
          </p:cNvSpPr>
          <p:nvPr/>
        </p:nvSpPr>
        <p:spPr bwMode="auto">
          <a:xfrm>
            <a:off x="3967163" y="48656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altLang="de-DE" sz="1800">
                <a:solidFill>
                  <a:schemeClr val="tx1"/>
                </a:solidFill>
                <a:latin typeface="Comic Sans MS" panose="030F0702030302020204" pitchFamily="66" charset="0"/>
              </a:rPr>
              <a:t>Beim ungerichteten Graphen ist die Adjazenzmatrix symmetrisch!</a:t>
            </a:r>
          </a:p>
        </p:txBody>
      </p:sp>
      <p:sp>
        <p:nvSpPr>
          <p:cNvPr id="15427" name="Rechteck 41"/>
          <p:cNvSpPr>
            <a:spLocks noChangeArrowheads="1"/>
          </p:cNvSpPr>
          <p:nvPr/>
        </p:nvSpPr>
        <p:spPr bwMode="auto">
          <a:xfrm>
            <a:off x="2855913" y="3087688"/>
            <a:ext cx="4508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de-DE" altLang="de-DE" sz="2000"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15428" name="Rechteck 53"/>
          <p:cNvSpPr>
            <a:spLocks noChangeArrowheads="1"/>
          </p:cNvSpPr>
          <p:nvPr/>
        </p:nvSpPr>
        <p:spPr bwMode="auto">
          <a:xfrm>
            <a:off x="2895600" y="3840163"/>
            <a:ext cx="3270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de-DE" altLang="de-DE" sz="2000"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5429" name="Rechteck 54"/>
          <p:cNvSpPr>
            <a:spLocks noChangeArrowheads="1"/>
          </p:cNvSpPr>
          <p:nvPr/>
        </p:nvSpPr>
        <p:spPr bwMode="auto">
          <a:xfrm>
            <a:off x="1754188" y="3651250"/>
            <a:ext cx="32861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de-DE" altLang="de-DE" sz="2000"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5430" name="Rechteck 55"/>
          <p:cNvSpPr>
            <a:spLocks noChangeArrowheads="1"/>
          </p:cNvSpPr>
          <p:nvPr/>
        </p:nvSpPr>
        <p:spPr bwMode="auto">
          <a:xfrm>
            <a:off x="2376488" y="3408363"/>
            <a:ext cx="3270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de-DE" altLang="de-DE" sz="2000"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5431" name="Rechteck 56"/>
          <p:cNvSpPr>
            <a:spLocks noChangeArrowheads="1"/>
          </p:cNvSpPr>
          <p:nvPr/>
        </p:nvSpPr>
        <p:spPr bwMode="auto">
          <a:xfrm>
            <a:off x="2352675" y="4367213"/>
            <a:ext cx="3270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de-DE" altLang="de-DE" sz="200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077913" y="5865813"/>
            <a:ext cx="60150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solidFill>
                  <a:schemeClr val="accent3">
                    <a:lumMod val="50000"/>
                  </a:schemeClr>
                </a:solidFill>
              </a:rPr>
              <a:t>Hinweis: „gewichtete“ Graphen nennt man auch „bewertet“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8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09625" y="-63500"/>
            <a:ext cx="7874000" cy="1112838"/>
          </a:xfrm>
        </p:spPr>
        <p:txBody>
          <a:bodyPr/>
          <a:lstStyle/>
          <a:p>
            <a:pPr eaLnBrk="1" hangingPunct="1"/>
            <a:r>
              <a:rPr lang="de-DE" altLang="de-DE"/>
              <a:t>Graphen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860425" y="1125538"/>
            <a:ext cx="78740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defTabSz="449263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defTabSz="449263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r>
              <a:rPr lang="de-DE" altLang="de-DE" sz="2100" b="1">
                <a:solidFill>
                  <a:srgbClr val="CC6633"/>
                </a:solidFill>
                <a:cs typeface="Arial" panose="020B0604020202020204" pitchFamily="34" charset="0"/>
              </a:rPr>
              <a:t>Implementierung der Adjazenzmatrix</a:t>
            </a:r>
          </a:p>
        </p:txBody>
      </p:sp>
      <p:sp>
        <p:nvSpPr>
          <p:cNvPr id="19460" name="Textfeld 1"/>
          <p:cNvSpPr txBox="1">
            <a:spLocks noChangeArrowheads="1"/>
          </p:cNvSpPr>
          <p:nvPr/>
        </p:nvSpPr>
        <p:spPr bwMode="auto">
          <a:xfrm>
            <a:off x="755650" y="1700213"/>
            <a:ext cx="432117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lnSpc>
                <a:spcPct val="87000"/>
              </a:lnSpc>
              <a:spcBef>
                <a:spcPts val="1500"/>
              </a:spcBef>
              <a:buClr>
                <a:srgbClr val="FF9900"/>
              </a:buClr>
              <a:buSzPct val="75000"/>
              <a:buFont typeface="Wingdings" panose="05000000000000000000" pitchFamily="2" charset="2"/>
              <a:buChar char=""/>
              <a:defRPr sz="24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8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>
              <a:lnSpc>
                <a:spcPct val="87000"/>
              </a:lnSpc>
              <a:spcBef>
                <a:spcPts val="500"/>
              </a:spcBef>
              <a:buClr>
                <a:srgbClr val="FF9900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>
              <a:lnSpc>
                <a:spcPct val="87000"/>
              </a:lnSpc>
              <a:spcBef>
                <a:spcPts val="500"/>
              </a:spcBef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eaLnBrk="0" fontAlgn="base" hangingPunct="0">
              <a:lnSpc>
                <a:spcPct val="87000"/>
              </a:lnSpc>
              <a:spcBef>
                <a:spcPts val="500"/>
              </a:spcBef>
              <a:spcAft>
                <a:spcPct val="0"/>
              </a:spcAft>
              <a:buClr>
                <a:srgbClr val="FBA313"/>
              </a:buClr>
              <a:buSzPct val="100000"/>
              <a:buFont typeface="Wingdings" panose="05000000000000000000" pitchFamily="2" charset="2"/>
              <a:buChar char=""/>
              <a:defRPr sz="20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de-DE" altLang="de-DE" sz="2000" dirty="0">
                <a:solidFill>
                  <a:schemeClr val="tx1"/>
                </a:solidFill>
                <a:cs typeface="Arial" panose="020B0604020202020204" pitchFamily="34" charset="0"/>
              </a:rPr>
              <a:t>Erzeugen Sie ein neues Projekt und implementieren Sie die rechts abgebildete Klasse!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de-DE" altLang="de-DE" sz="2000" dirty="0">
                <a:solidFill>
                  <a:schemeClr val="tx1"/>
                </a:solidFill>
                <a:cs typeface="Arial" panose="020B0604020202020204" pitchFamily="34" charset="0"/>
              </a:rPr>
              <a:t>Der Konstruktor soll die Adjazenzmatrix korrekt vorbelegen (Diagonale Eintrag 0, ansonsten -1 für nicht belegt)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de-DE" altLang="de-DE" sz="2000" i="1" dirty="0">
                <a:solidFill>
                  <a:schemeClr val="tx1"/>
                </a:solidFill>
                <a:cs typeface="Arial" panose="020B0604020202020204" pitchFamily="34" charset="0"/>
              </a:rPr>
              <a:t>(optional) </a:t>
            </a:r>
            <a:br>
              <a:rPr lang="de-DE" altLang="de-DE" sz="2000" i="1" dirty="0">
                <a:solidFill>
                  <a:schemeClr val="tx1"/>
                </a:solidFill>
                <a:cs typeface="Arial" panose="020B0604020202020204" pitchFamily="34" charset="0"/>
              </a:rPr>
            </a:br>
            <a:r>
              <a:rPr lang="de-DE" altLang="de-DE" sz="2000" i="1" dirty="0" err="1">
                <a:solidFill>
                  <a:schemeClr val="tx1"/>
                </a:solidFill>
                <a:cs typeface="Arial" panose="020B0604020202020204" pitchFamily="34" charset="0"/>
              </a:rPr>
              <a:t>matrixAusgeben</a:t>
            </a:r>
            <a:r>
              <a:rPr lang="de-DE" altLang="de-DE" sz="2000" i="1" dirty="0">
                <a:solidFill>
                  <a:schemeClr val="tx1"/>
                </a:solidFill>
                <a:cs typeface="Arial" panose="020B0604020202020204" pitchFamily="34" charset="0"/>
              </a:rPr>
              <a:t>() </a:t>
            </a:r>
            <a:r>
              <a:rPr lang="de-DE" altLang="de-DE" sz="2000" dirty="0">
                <a:solidFill>
                  <a:schemeClr val="tx1"/>
                </a:solidFill>
                <a:cs typeface="Arial" panose="020B0604020202020204" pitchFamily="34" charset="0"/>
              </a:rPr>
              <a:t>soll die Adjazenzmatrix in der Konsole ausgeben. Die einzelnen Elemente sollen mit einem „|“ getrennt werden (s. rechts).</a:t>
            </a:r>
          </a:p>
        </p:txBody>
      </p:sp>
      <p:grpSp>
        <p:nvGrpSpPr>
          <p:cNvPr id="19461" name="Gruppieren 1"/>
          <p:cNvGrpSpPr>
            <a:grpSpLocks/>
          </p:cNvGrpSpPr>
          <p:nvPr/>
        </p:nvGrpSpPr>
        <p:grpSpPr bwMode="auto">
          <a:xfrm>
            <a:off x="5486400" y="1773238"/>
            <a:ext cx="2995613" cy="1789112"/>
            <a:chOff x="5486400" y="1773238"/>
            <a:chExt cx="2995613" cy="1789112"/>
          </a:xfrm>
        </p:grpSpPr>
        <p:sp>
          <p:nvSpPr>
            <p:cNvPr id="19464" name="Rectangle 10"/>
            <p:cNvSpPr>
              <a:spLocks noChangeArrowheads="1"/>
            </p:cNvSpPr>
            <p:nvPr/>
          </p:nvSpPr>
          <p:spPr bwMode="auto">
            <a:xfrm>
              <a:off x="5486400" y="1773238"/>
              <a:ext cx="2995613" cy="1789112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87000"/>
                </a:lnSpc>
                <a:spcBef>
                  <a:spcPts val="1500"/>
                </a:spcBef>
                <a:buClr>
                  <a:srgbClr val="FF9900"/>
                </a:buClr>
                <a:buSzPct val="75000"/>
                <a:buFont typeface="Wingdings" panose="05000000000000000000" pitchFamily="2" charset="2"/>
                <a:buChar char="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1pPr>
              <a:lvl2pPr marL="742950" indent="-28575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80000"/>
                <a:buFont typeface="Wingdings" panose="05000000000000000000" pitchFamily="2" charset="2"/>
                <a:buChar char="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2pPr>
              <a:lvl3pPr marL="1143000" indent="-228600">
                <a:lnSpc>
                  <a:spcPct val="87000"/>
                </a:lnSpc>
                <a:spcBef>
                  <a:spcPts val="500"/>
                </a:spcBef>
                <a:buClr>
                  <a:srgbClr val="FF9900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3pPr>
              <a:lvl4pPr marL="1600200" indent="-22860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70000"/>
                <a:buFont typeface="Wingdings" panose="05000000000000000000" pitchFamily="2" charset="2"/>
                <a:buChar char="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4pPr>
              <a:lvl5pPr marL="2057400" indent="-22860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5pPr>
              <a:lvl6pPr marL="25146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6pPr>
              <a:lvl7pPr marL="29718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7pPr>
              <a:lvl8pPr marL="34290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8pPr>
              <a:lvl9pPr marL="38862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endParaRPr lang="de-DE" altLang="de-DE" sz="2000">
                <a:solidFill>
                  <a:schemeClr val="bg1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9465" name="Rectangle 11"/>
            <p:cNvSpPr>
              <a:spLocks noChangeArrowheads="1"/>
            </p:cNvSpPr>
            <p:nvPr/>
          </p:nvSpPr>
          <p:spPr bwMode="auto">
            <a:xfrm>
              <a:off x="6781727" y="1824038"/>
              <a:ext cx="506549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87000"/>
                </a:lnSpc>
                <a:spcBef>
                  <a:spcPts val="1500"/>
                </a:spcBef>
                <a:buClr>
                  <a:srgbClr val="FF9900"/>
                </a:buClr>
                <a:buSzPct val="75000"/>
                <a:buFont typeface="Wingdings" panose="05000000000000000000" pitchFamily="2" charset="2"/>
                <a:buChar char="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1pPr>
              <a:lvl2pPr marL="742950" indent="-28575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80000"/>
                <a:buFont typeface="Wingdings" panose="05000000000000000000" pitchFamily="2" charset="2"/>
                <a:buChar char="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2pPr>
              <a:lvl3pPr marL="1143000" indent="-228600">
                <a:lnSpc>
                  <a:spcPct val="87000"/>
                </a:lnSpc>
                <a:spcBef>
                  <a:spcPts val="500"/>
                </a:spcBef>
                <a:buClr>
                  <a:srgbClr val="FF9900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3pPr>
              <a:lvl4pPr marL="1600200" indent="-22860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70000"/>
                <a:buFont typeface="Wingdings" panose="05000000000000000000" pitchFamily="2" charset="2"/>
                <a:buChar char="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4pPr>
              <a:lvl5pPr marL="2057400" indent="-22860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5pPr>
              <a:lvl6pPr marL="25146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6pPr>
              <a:lvl7pPr marL="29718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7pPr>
              <a:lvl8pPr marL="34290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8pPr>
              <a:lvl9pPr marL="38862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altLang="de-DE" sz="1300" b="1">
                  <a:latin typeface="Tahoma" panose="020B0604030504040204" pitchFamily="34" charset="0"/>
                </a:rPr>
                <a:t>Graph</a:t>
              </a:r>
              <a:endParaRPr lang="de-DE" altLang="de-DE" sz="2000">
                <a:solidFill>
                  <a:schemeClr val="bg1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9466" name="Rectangle 14"/>
            <p:cNvSpPr>
              <a:spLocks noChangeArrowheads="1"/>
            </p:cNvSpPr>
            <p:nvPr/>
          </p:nvSpPr>
          <p:spPr bwMode="auto">
            <a:xfrm>
              <a:off x="5591175" y="2239789"/>
              <a:ext cx="1639888" cy="198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87000"/>
                </a:lnSpc>
                <a:spcBef>
                  <a:spcPts val="1500"/>
                </a:spcBef>
                <a:buClr>
                  <a:srgbClr val="FF9900"/>
                </a:buClr>
                <a:buSzPct val="75000"/>
                <a:buFont typeface="Wingdings" panose="05000000000000000000" pitchFamily="2" charset="2"/>
                <a:buChar char="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1pPr>
              <a:lvl2pPr marL="742950" indent="-28575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80000"/>
                <a:buFont typeface="Wingdings" panose="05000000000000000000" pitchFamily="2" charset="2"/>
                <a:buChar char="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2pPr>
              <a:lvl3pPr marL="1143000" indent="-228600">
                <a:lnSpc>
                  <a:spcPct val="87000"/>
                </a:lnSpc>
                <a:spcBef>
                  <a:spcPts val="500"/>
                </a:spcBef>
                <a:buClr>
                  <a:srgbClr val="FF9900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3pPr>
              <a:lvl4pPr marL="1600200" indent="-22860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70000"/>
                <a:buFont typeface="Wingdings" panose="05000000000000000000" pitchFamily="2" charset="2"/>
                <a:buChar char="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4pPr>
              <a:lvl5pPr marL="2057400" indent="-22860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5pPr>
              <a:lvl6pPr marL="25146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6pPr>
              <a:lvl7pPr marL="29718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7pPr>
              <a:lvl8pPr marL="34290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8pPr>
              <a:lvl9pPr marL="38862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altLang="de-DE" sz="1300">
                  <a:latin typeface="Tahoma" panose="020B0604030504040204" pitchFamily="34" charset="0"/>
                </a:rPr>
                <a:t>int [][] adjazenzmatrix</a:t>
              </a:r>
              <a:endParaRPr lang="de-DE" altLang="de-DE" sz="2000">
                <a:solidFill>
                  <a:schemeClr val="bg1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9467" name="Line 15"/>
            <p:cNvSpPr>
              <a:spLocks noChangeShapeType="1"/>
            </p:cNvSpPr>
            <p:nvPr/>
          </p:nvSpPr>
          <p:spPr bwMode="auto">
            <a:xfrm>
              <a:off x="5486400" y="2090738"/>
              <a:ext cx="2995613" cy="1587"/>
            </a:xfrm>
            <a:prstGeom prst="line">
              <a:avLst/>
            </a:prstGeom>
            <a:noFill/>
            <a:ln w="12700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468" name="Rectangle 16"/>
            <p:cNvSpPr>
              <a:spLocks noChangeArrowheads="1"/>
            </p:cNvSpPr>
            <p:nvPr/>
          </p:nvSpPr>
          <p:spPr bwMode="auto">
            <a:xfrm>
              <a:off x="5572463" y="2890837"/>
              <a:ext cx="2684774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87000"/>
                </a:lnSpc>
                <a:spcBef>
                  <a:spcPts val="1500"/>
                </a:spcBef>
                <a:buClr>
                  <a:srgbClr val="FF9900"/>
                </a:buClr>
                <a:buSzPct val="75000"/>
                <a:buFont typeface="Wingdings" panose="05000000000000000000" pitchFamily="2" charset="2"/>
                <a:buChar char="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1pPr>
              <a:lvl2pPr marL="742950" indent="-28575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80000"/>
                <a:buFont typeface="Wingdings" panose="05000000000000000000" pitchFamily="2" charset="2"/>
                <a:buChar char="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2pPr>
              <a:lvl3pPr marL="1143000" indent="-228600">
                <a:lnSpc>
                  <a:spcPct val="87000"/>
                </a:lnSpc>
                <a:spcBef>
                  <a:spcPts val="500"/>
                </a:spcBef>
                <a:buClr>
                  <a:srgbClr val="FF9900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3pPr>
              <a:lvl4pPr marL="1600200" indent="-22860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70000"/>
                <a:buFont typeface="Wingdings" panose="05000000000000000000" pitchFamily="2" charset="2"/>
                <a:buChar char="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4pPr>
              <a:lvl5pPr marL="2057400" indent="-22860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5pPr>
              <a:lvl6pPr marL="25146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6pPr>
              <a:lvl7pPr marL="29718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7pPr>
              <a:lvl8pPr marL="34290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8pPr>
              <a:lvl9pPr marL="38862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altLang="de-DE" sz="1300">
                  <a:latin typeface="Tahoma" panose="020B0604030504040204" pitchFamily="34" charset="0"/>
                </a:rPr>
                <a:t>Graph(int maxKnotenZahl)              </a:t>
              </a:r>
              <a:endParaRPr lang="de-DE" altLang="de-DE" sz="2000">
                <a:solidFill>
                  <a:schemeClr val="bg1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9469" name="Line 19"/>
            <p:cNvSpPr>
              <a:spLocks noChangeShapeType="1"/>
            </p:cNvSpPr>
            <p:nvPr/>
          </p:nvSpPr>
          <p:spPr bwMode="auto">
            <a:xfrm>
              <a:off x="5486400" y="2813050"/>
              <a:ext cx="2995613" cy="1588"/>
            </a:xfrm>
            <a:prstGeom prst="line">
              <a:avLst/>
            </a:prstGeom>
            <a:noFill/>
            <a:ln w="12700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470" name="Rectangle 17"/>
            <p:cNvSpPr>
              <a:spLocks noChangeArrowheads="1"/>
            </p:cNvSpPr>
            <p:nvPr/>
          </p:nvSpPr>
          <p:spPr bwMode="auto">
            <a:xfrm>
              <a:off x="5580835" y="3104279"/>
              <a:ext cx="166340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87000"/>
                </a:lnSpc>
                <a:spcBef>
                  <a:spcPts val="1500"/>
                </a:spcBef>
                <a:buClr>
                  <a:srgbClr val="FF9900"/>
                </a:buClr>
                <a:buSzPct val="75000"/>
                <a:buFont typeface="Wingdings" panose="05000000000000000000" pitchFamily="2" charset="2"/>
                <a:buChar char=""/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1pPr>
              <a:lvl2pPr marL="742950" indent="-28575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80000"/>
                <a:buFont typeface="Wingdings" panose="05000000000000000000" pitchFamily="2" charset="2"/>
                <a:buChar char="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2pPr>
              <a:lvl3pPr marL="1143000" indent="-228600">
                <a:lnSpc>
                  <a:spcPct val="87000"/>
                </a:lnSpc>
                <a:spcBef>
                  <a:spcPts val="500"/>
                </a:spcBef>
                <a:buClr>
                  <a:srgbClr val="FF9900"/>
                </a:buClr>
                <a:buSzPct val="65000"/>
                <a:buFont typeface="Wingdings" panose="05000000000000000000" pitchFamily="2" charset="2"/>
                <a:buChar char="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3pPr>
              <a:lvl4pPr marL="1600200" indent="-22860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70000"/>
                <a:buFont typeface="Wingdings" panose="05000000000000000000" pitchFamily="2" charset="2"/>
                <a:buChar char="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4pPr>
              <a:lvl5pPr marL="2057400" indent="-228600">
                <a:lnSpc>
                  <a:spcPct val="87000"/>
                </a:lnSpc>
                <a:spcBef>
                  <a:spcPts val="500"/>
                </a:spcBef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5pPr>
              <a:lvl6pPr marL="25146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6pPr>
              <a:lvl7pPr marL="29718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7pPr>
              <a:lvl8pPr marL="34290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8pPr>
              <a:lvl9pPr marL="3886200" indent="-228600" eaLnBrk="0" fontAlgn="base" hangingPunct="0">
                <a:lnSpc>
                  <a:spcPct val="87000"/>
                </a:lnSpc>
                <a:spcBef>
                  <a:spcPts val="500"/>
                </a:spcBef>
                <a:spcAft>
                  <a:spcPct val="0"/>
                </a:spcAft>
                <a:buClr>
                  <a:srgbClr val="FBA313"/>
                </a:buClr>
                <a:buSzPct val="100000"/>
                <a:buFont typeface="Wingdings" panose="05000000000000000000" pitchFamily="2" charset="2"/>
                <a:buChar char=""/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Arial Unicode MS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altLang="de-DE" sz="1300">
                  <a:latin typeface="Tahoma" panose="020B0604030504040204" pitchFamily="34" charset="0"/>
                </a:rPr>
                <a:t>void matrixAusgeben()</a:t>
              </a:r>
              <a:endParaRPr lang="de-DE" altLang="de-DE" sz="2000">
                <a:solidFill>
                  <a:schemeClr val="bg1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175" y="4076700"/>
            <a:ext cx="3394075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Standarddesign">
  <a:themeElements>
    <a:clrScheme name="Benutzerdefiniert 9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70C0"/>
      </a:hlink>
      <a:folHlink>
        <a:srgbClr val="7F7F7F"/>
      </a:folHlink>
    </a:clrScheme>
    <a:fontScheme name="Standarddesig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ixel">
  <a:themeElements>
    <a:clrScheme name="1_Pixel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1_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691</Words>
  <Application>Microsoft Office PowerPoint</Application>
  <PresentationFormat>Bildschirmpräsentation (4:3)</PresentationFormat>
  <Paragraphs>310</Paragraphs>
  <Slides>9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7" baseType="lpstr">
      <vt:lpstr>Arial</vt:lpstr>
      <vt:lpstr>Calibri</vt:lpstr>
      <vt:lpstr>Comic Sans MS</vt:lpstr>
      <vt:lpstr>Tahoma</vt:lpstr>
      <vt:lpstr>Times New Roman</vt:lpstr>
      <vt:lpstr>Wingdings</vt:lpstr>
      <vt:lpstr>Standarddesign</vt:lpstr>
      <vt:lpstr>1_Pixel</vt:lpstr>
      <vt:lpstr>Graphen Adjazenzmatrix gerichtete und ungerichtete Graphen</vt:lpstr>
      <vt:lpstr>Graphen</vt:lpstr>
      <vt:lpstr>Graphen</vt:lpstr>
      <vt:lpstr>Graphen</vt:lpstr>
      <vt:lpstr>Graphen</vt:lpstr>
      <vt:lpstr>Graphen</vt:lpstr>
      <vt:lpstr>Graphen</vt:lpstr>
      <vt:lpstr>Graphen</vt:lpstr>
      <vt:lpstr>Graphen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2022-11-25T05:34:04Z</dcterms:created>
  <dcterms:modified xsi:type="dcterms:W3CDTF">2022-11-25T05:34:08Z</dcterms:modified>
</cp:coreProperties>
</file>