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2" r:id="rId1"/>
    <p:sldMasterId id="2147483653" r:id="rId2"/>
  </p:sldMasterIdLst>
  <p:notesMasterIdLst>
    <p:notesMasterId r:id="rId9"/>
  </p:notesMasterIdLst>
  <p:sldIdLst>
    <p:sldId id="479" r:id="rId3"/>
    <p:sldId id="516" r:id="rId4"/>
    <p:sldId id="481" r:id="rId5"/>
    <p:sldId id="483" r:id="rId6"/>
    <p:sldId id="528" r:id="rId7"/>
    <p:sldId id="529" r:id="rId8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FFFFB9"/>
    <a:srgbClr val="CAF5FF"/>
    <a:srgbClr val="FFFFD0"/>
    <a:srgbClr val="CCFFCC"/>
    <a:srgbClr val="DDDDDD"/>
    <a:srgbClr val="FF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3" autoAdjust="0"/>
    <p:restoredTop sz="80776" autoAdjust="0"/>
  </p:normalViewPr>
  <p:slideViewPr>
    <p:cSldViewPr>
      <p:cViewPr varScale="1">
        <p:scale>
          <a:sx n="128" d="100"/>
          <a:sy n="128" d="100"/>
        </p:scale>
        <p:origin x="273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003" y="10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D6D083FE-F54C-4C1B-A4C0-EA2B607879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B5D3665E-DE45-4FA7-BAA7-B8E67772312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3A331E2C-D705-4E8B-B614-BDD7BD7D152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id="{E1B0B8A7-6113-4E3C-9905-39F99D3C0BE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id="{12A5658D-3710-4A47-9216-033F739688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947057A-FD9C-4320-A67F-232E36B1C1F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utexas.edu/users/EWD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opendatacommons.org/licenses/odbl/" TargetMode="External"/><Relationship Id="rId5" Type="http://schemas.openxmlformats.org/officeDocument/2006/relationships/hyperlink" Target="https://www.openstreetmap.org/copyright#trademarks" TargetMode="External"/><Relationship Id="rId4" Type="http://schemas.openxmlformats.org/officeDocument/2006/relationships/hyperlink" Target="http://creativecommons.org/licenses/by-sa/3.0/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9F10AEC-EAD4-4CC9-AC94-7F31F62B693F}" type="slidenum">
              <a:rPr lang="de-DE" altLang="de-DE" smtClean="0"/>
              <a:pPr>
                <a:spcBef>
                  <a:spcPct val="0"/>
                </a:spcBef>
              </a:pPr>
              <a:t>1</a:t>
            </a:fld>
            <a:endParaRPr lang="de-DE" altLang="de-DE"/>
          </a:p>
        </p:txBody>
      </p:sp>
      <p:sp>
        <p:nvSpPr>
          <p:cNvPr id="6246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4D6E33-3110-4407-AD44-DCFCCEA9B8C2}" type="slidenum">
              <a:rPr lang="de-DE" altLang="de-DE"/>
              <a:pPr algn="r" eaLnBrk="1" hangingPunct="1">
                <a:spcBef>
                  <a:spcPct val="0"/>
                </a:spcBef>
              </a:pPr>
              <a:t>1</a:t>
            </a:fld>
            <a:endParaRPr lang="de-DE" altLang="de-DE"/>
          </a:p>
        </p:txBody>
      </p:sp>
      <p:sp>
        <p:nvSpPr>
          <p:cNvPr id="624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de-DE">
                <a:solidFill>
                  <a:schemeClr val="bg2"/>
                </a:solidFill>
              </a:rPr>
              <a:t>Hamilton Richards - </a:t>
            </a:r>
            <a:r>
              <a:rPr lang="en-US" altLang="de-DE">
                <a:solidFill>
                  <a:schemeClr val="bg2"/>
                </a:solidFill>
                <a:hlinkClick r:id="rId3"/>
              </a:rPr>
              <a:t>manuscripts of Edsger W. Dijkstra</a:t>
            </a:r>
            <a:r>
              <a:rPr lang="en-US" altLang="de-DE">
                <a:solidFill>
                  <a:schemeClr val="bg2"/>
                </a:solidFill>
              </a:rPr>
              <a:t>, University Texas at Austin</a:t>
            </a:r>
            <a:br>
              <a:rPr lang="en-US" altLang="de-DE">
                <a:solidFill>
                  <a:schemeClr val="bg2"/>
                </a:solidFill>
              </a:rPr>
            </a:br>
            <a:r>
              <a:rPr lang="de-DE" altLang="de-DE">
                <a:hlinkClick r:id="rId4"/>
              </a:rPr>
              <a:t>CC BY-SA 3.0</a:t>
            </a:r>
            <a:endParaRPr lang="de-DE" altLang="de-DE"/>
          </a:p>
          <a:p>
            <a:endParaRPr lang="de-DE" altLang="de-DE">
              <a:solidFill>
                <a:schemeClr val="bg2"/>
              </a:solidFill>
            </a:endParaRPr>
          </a:p>
          <a:p>
            <a:r>
              <a:rPr lang="de-DE" altLang="de-DE"/>
              <a:t>OpenStreetMap</a:t>
            </a:r>
            <a:r>
              <a:rPr lang="de-DE" altLang="de-DE" baseline="30000">
                <a:hlinkClick r:id="rId5"/>
              </a:rPr>
              <a:t>®</a:t>
            </a:r>
            <a:r>
              <a:rPr lang="de-DE" altLang="de-DE"/>
              <a:t> sind </a:t>
            </a:r>
            <a:r>
              <a:rPr lang="de-DE" altLang="de-DE" i="1"/>
              <a:t>„Open Data“</a:t>
            </a:r>
            <a:r>
              <a:rPr lang="de-DE" altLang="de-DE"/>
              <a:t>, die gemäß der </a:t>
            </a:r>
            <a:r>
              <a:rPr lang="de-DE" altLang="de-DE">
                <a:hlinkClick r:id="rId6"/>
              </a:rPr>
              <a:t>Open Data Commons Open Database Lizenz</a:t>
            </a:r>
            <a:r>
              <a:rPr lang="de-DE" altLang="de-DE"/>
              <a:t> (ODbL)</a:t>
            </a:r>
          </a:p>
          <a:p>
            <a:endParaRPr lang="de-DE" altLang="de-DE">
              <a:solidFill>
                <a:schemeClr val="bg2"/>
              </a:solidFill>
            </a:endParaRPr>
          </a:p>
        </p:txBody>
      </p:sp>
      <p:sp>
        <p:nvSpPr>
          <p:cNvPr id="6451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214FEAC5-EBA4-4C93-9C7F-3A1D694D3F52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2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/>
          </a:p>
        </p:txBody>
      </p:sp>
      <p:sp>
        <p:nvSpPr>
          <p:cNvPr id="6758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E37FF975-3DDD-455E-943E-E9E11F225D74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4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542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2D3CC093-77FA-4987-8164-582973DCF455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5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327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/>
          </a:p>
        </p:txBody>
      </p:sp>
      <p:sp>
        <p:nvSpPr>
          <p:cNvPr id="6963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2C34A8D7-9815-467C-B519-3FE307767B62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6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725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368270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19724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15125" y="-96838"/>
            <a:ext cx="1968500" cy="65452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09625" y="-96838"/>
            <a:ext cx="5753100" cy="6545263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5848469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08508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587260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17597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866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418041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18387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63864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63690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1978015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698872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335214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44450"/>
            <a:ext cx="2057400" cy="64087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19800" cy="6408738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1711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4600334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09625" y="1411288"/>
            <a:ext cx="3805238" cy="5037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67263" y="1411288"/>
            <a:ext cx="3806825" cy="5037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7414113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7108717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123646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6190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0115162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52003385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0875"/>
            <a:ext cx="9142413" cy="544513"/>
            <a:chOff x="0" y="410"/>
            <a:chExt cx="5759" cy="343"/>
          </a:xfrm>
        </p:grpSpPr>
        <p:sp>
          <p:nvSpPr>
            <p:cNvPr id="1030" name="Rectangle 3">
              <a:extLst>
                <a:ext uri="{FF2B5EF4-FFF2-40B4-BE49-F238E27FC236}">
                  <a16:creationId xmlns:a16="http://schemas.microsoft.com/office/drawing/2014/main" id="{A2037D66-0AD4-47F4-B134-5AF6ACD7F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10"/>
              <a:ext cx="180" cy="336"/>
            </a:xfrm>
            <a:prstGeom prst="rect">
              <a:avLst/>
            </a:prstGeom>
            <a:gradFill rotWithShape="0">
              <a:gsLst>
                <a:gs pos="0">
                  <a:srgbClr val="FCC66E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1" name="Rectangle 4">
              <a:extLst>
                <a:ext uri="{FF2B5EF4-FFF2-40B4-BE49-F238E27FC236}">
                  <a16:creationId xmlns:a16="http://schemas.microsoft.com/office/drawing/2014/main" id="{8C1CDAF9-15A2-4373-8922-E90BFB910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" y="495"/>
              <a:ext cx="5500" cy="173"/>
            </a:xfrm>
            <a:prstGeom prst="rect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2" name="Rectangle 5">
              <a:extLst>
                <a:ext uri="{FF2B5EF4-FFF2-40B4-BE49-F238E27FC236}">
                  <a16:creationId xmlns:a16="http://schemas.microsoft.com/office/drawing/2014/main" id="{82E191A7-001D-4EF0-A719-B3B1AD647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495"/>
              <a:ext cx="87" cy="89"/>
            </a:xfrm>
            <a:prstGeom prst="rect">
              <a:avLst/>
            </a:prstGeom>
            <a:solidFill>
              <a:srgbClr val="FCC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3" name="Rectangle 6">
              <a:extLst>
                <a:ext uri="{FF2B5EF4-FFF2-40B4-BE49-F238E27FC236}">
                  <a16:creationId xmlns:a16="http://schemas.microsoft.com/office/drawing/2014/main" id="{92BF061F-E997-4687-8A03-4E33E6245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410"/>
              <a:ext cx="88" cy="87"/>
            </a:xfrm>
            <a:prstGeom prst="rect">
              <a:avLst/>
            </a:prstGeom>
            <a:solidFill>
              <a:srgbClr val="FCC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4" name="Rectangle 7">
              <a:extLst>
                <a:ext uri="{FF2B5EF4-FFF2-40B4-BE49-F238E27FC236}">
                  <a16:creationId xmlns:a16="http://schemas.microsoft.com/office/drawing/2014/main" id="{3915CE03-8D03-4298-A8B2-32478F289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495"/>
              <a:ext cx="88" cy="89"/>
            </a:xfrm>
            <a:prstGeom prst="rect">
              <a:avLst/>
            </a:prstGeom>
            <a:solidFill>
              <a:srgbClr val="FBA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5" name="Rectangle 8">
              <a:extLst>
                <a:ext uri="{FF2B5EF4-FFF2-40B4-BE49-F238E27FC236}">
                  <a16:creationId xmlns:a16="http://schemas.microsoft.com/office/drawing/2014/main" id="{5A20C1F8-EC0E-4732-8C6A-1A259F7DC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583"/>
              <a:ext cx="86" cy="87"/>
            </a:xfrm>
            <a:prstGeom prst="rect">
              <a:avLst/>
            </a:prstGeom>
            <a:solidFill>
              <a:srgbClr val="FCC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6" name="Rectangle 9">
              <a:extLst>
                <a:ext uri="{FF2B5EF4-FFF2-40B4-BE49-F238E27FC236}">
                  <a16:creationId xmlns:a16="http://schemas.microsoft.com/office/drawing/2014/main" id="{D42000C2-CCC3-43F3-9A36-CD1F77A31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" y="496"/>
              <a:ext cx="89" cy="87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7" name="Rectangle 10">
              <a:extLst>
                <a:ext uri="{FF2B5EF4-FFF2-40B4-BE49-F238E27FC236}">
                  <a16:creationId xmlns:a16="http://schemas.microsoft.com/office/drawing/2014/main" id="{2AEC7313-03DC-42EA-98BF-CF5CC5A44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581"/>
              <a:ext cx="87" cy="87"/>
            </a:xfrm>
            <a:prstGeom prst="rect">
              <a:avLst/>
            </a:prstGeom>
            <a:solidFill>
              <a:srgbClr val="FBA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8" name="Rectangle 11">
              <a:extLst>
                <a:ext uri="{FF2B5EF4-FFF2-40B4-BE49-F238E27FC236}">
                  <a16:creationId xmlns:a16="http://schemas.microsoft.com/office/drawing/2014/main" id="{306758CE-68BB-412F-86AB-341B54DB7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668"/>
              <a:ext cx="86" cy="86"/>
            </a:xfrm>
            <a:prstGeom prst="rect">
              <a:avLst/>
            </a:prstGeom>
            <a:solidFill>
              <a:srgbClr val="FBA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</p:grpSp>
      <p:sp>
        <p:nvSpPr>
          <p:cNvPr id="1027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809625" y="-96838"/>
            <a:ext cx="7874000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das Format des Titeltextes zu bearbeiten</a:t>
            </a: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1411288"/>
            <a:ext cx="7764463" cy="503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die Formate des Gliederungstextes zu bearbeiten</a:t>
            </a:r>
          </a:p>
          <a:p>
            <a:pPr lvl="1"/>
            <a:r>
              <a:rPr lang="en-GB" altLang="de-DE"/>
              <a:t>Zweite Gliederungsebene</a:t>
            </a:r>
          </a:p>
          <a:p>
            <a:pPr lvl="2"/>
            <a:r>
              <a:rPr lang="en-GB" altLang="de-DE"/>
              <a:t>Dritte Gliederungsebene</a:t>
            </a:r>
          </a:p>
          <a:p>
            <a:pPr lvl="3"/>
            <a:r>
              <a:rPr lang="en-GB" altLang="de-DE"/>
              <a:t>Vierte Gliederungsebene</a:t>
            </a:r>
          </a:p>
          <a:p>
            <a:pPr lvl="4"/>
            <a:r>
              <a:rPr lang="en-GB" altLang="de-DE"/>
              <a:t>Fünfte Gliederungsebene</a:t>
            </a:r>
          </a:p>
          <a:p>
            <a:pPr lvl="4"/>
            <a:r>
              <a:rPr lang="en-GB" altLang="de-DE"/>
              <a:t>Sechste Gliederungsebene</a:t>
            </a:r>
          </a:p>
          <a:p>
            <a:pPr lvl="4"/>
            <a:r>
              <a:rPr lang="en-GB" altLang="de-DE"/>
              <a:t>Siebente Gliederungsebene</a:t>
            </a:r>
          </a:p>
          <a:p>
            <a:pPr lvl="4"/>
            <a:r>
              <a:rPr lang="en-GB" altLang="de-DE"/>
              <a:t>Achte Gliederungsebene</a:t>
            </a:r>
          </a:p>
          <a:p>
            <a:pPr lvl="4"/>
            <a:r>
              <a:rPr lang="en-GB" altLang="de-DE"/>
              <a:t>Neunte Gliederungsebene</a:t>
            </a:r>
          </a:p>
        </p:txBody>
      </p:sp>
      <p:sp>
        <p:nvSpPr>
          <p:cNvPr id="1029" name="Text Box 14">
            <a:extLst>
              <a:ext uri="{FF2B5EF4-FFF2-40B4-BE49-F238E27FC236}">
                <a16:creationId xmlns:a16="http://schemas.microsoft.com/office/drawing/2014/main" id="{47479AF8-7455-468B-A502-7B7EE758D44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7088" y="6381750"/>
            <a:ext cx="77057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de-DE" altLang="de-DE" sz="1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Informatik 11. Klasse 	Stöckle		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/>
  <p:txStyles>
    <p:titleStyle>
      <a:lvl1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2pPr>
      <a:lvl3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3pPr>
      <a:lvl4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4pPr>
      <a:lvl5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5pPr>
      <a:lvl6pPr marL="4572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6pPr>
      <a:lvl7pPr marL="9144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7pPr>
      <a:lvl8pPr marL="13716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8pPr>
      <a:lvl9pPr marL="18288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39725" indent="-339725" algn="l" defTabSz="449263" rtl="0" eaLnBrk="0" fontAlgn="base" hangingPunct="0">
        <a:lnSpc>
          <a:spcPct val="87000"/>
        </a:lnSpc>
        <a:spcBef>
          <a:spcPts val="1500"/>
        </a:spcBef>
        <a:spcAft>
          <a:spcPct val="0"/>
        </a:spcAft>
        <a:buClr>
          <a:srgbClr val="FF9900"/>
        </a:buClr>
        <a:buSzPct val="75000"/>
        <a:buFont typeface="Wingdings" panose="05000000000000000000" pitchFamily="2" charset="2"/>
        <a:buChar char="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80000"/>
        <a:buFont typeface="Wingdings" panose="05000000000000000000" pitchFamily="2" charset="2"/>
        <a:buChar char="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F9900"/>
        </a:buClr>
        <a:buSzPct val="65000"/>
        <a:buFont typeface="Wingdings" panose="05000000000000000000" pitchFamily="2" charset="2"/>
        <a:buChar char="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70000"/>
        <a:buFont typeface="Wingdings" panose="05000000000000000000" pitchFamily="2" charset="2"/>
        <a:buChar char="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anose="05000000000000000000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55" name="Rectangle 3">
              <a:extLst>
                <a:ext uri="{FF2B5EF4-FFF2-40B4-BE49-F238E27FC236}">
                  <a16:creationId xmlns:a16="http://schemas.microsoft.com/office/drawing/2014/main" id="{72111B83-9B5F-4A2A-8BA4-3D7CF4DB5B6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de-DE" altLang="de-DE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056" name="Rectangle 4">
              <a:extLst>
                <a:ext uri="{FF2B5EF4-FFF2-40B4-BE49-F238E27FC236}">
                  <a16:creationId xmlns:a16="http://schemas.microsoft.com/office/drawing/2014/main" id="{132AEFE3-02C1-4CBB-A803-6D578D2C1FE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eaLnBrk="1" hangingPunct="1">
                <a:defRPr/>
              </a:pPr>
              <a:endParaRPr lang="de-DE" altLang="de-DE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05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058" name="Rectangle 6">
                <a:extLst>
                  <a:ext uri="{FF2B5EF4-FFF2-40B4-BE49-F238E27FC236}">
                    <a16:creationId xmlns:a16="http://schemas.microsoft.com/office/drawing/2014/main" id="{D7CACD53-B7B5-40FB-841F-7DF7D679A913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59" name="Rectangle 7">
                <a:extLst>
                  <a:ext uri="{FF2B5EF4-FFF2-40B4-BE49-F238E27FC236}">
                    <a16:creationId xmlns:a16="http://schemas.microsoft.com/office/drawing/2014/main" id="{50DCEA44-F085-46C5-A51A-110E9F62DE5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0" name="Rectangle 8">
                <a:extLst>
                  <a:ext uri="{FF2B5EF4-FFF2-40B4-BE49-F238E27FC236}">
                    <a16:creationId xmlns:a16="http://schemas.microsoft.com/office/drawing/2014/main" id="{67D23BB4-2F75-4CAD-BCDC-F3C62833186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1" name="Rectangle 9">
                <a:extLst>
                  <a:ext uri="{FF2B5EF4-FFF2-40B4-BE49-F238E27FC236}">
                    <a16:creationId xmlns:a16="http://schemas.microsoft.com/office/drawing/2014/main" id="{03B6B353-3834-45E8-A9BA-EF7D2A36E01A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2" name="Rectangle 10">
                <a:extLst>
                  <a:ext uri="{FF2B5EF4-FFF2-40B4-BE49-F238E27FC236}">
                    <a16:creationId xmlns:a16="http://schemas.microsoft.com/office/drawing/2014/main" id="{ABFBFD48-1E9E-4D39-B7D5-5D7BCAE04069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3" name="Rectangle 11">
                <a:extLst>
                  <a:ext uri="{FF2B5EF4-FFF2-40B4-BE49-F238E27FC236}">
                    <a16:creationId xmlns:a16="http://schemas.microsoft.com/office/drawing/2014/main" id="{78FDD730-F6DC-470E-9424-D24AE3E8D019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4" name="Rectangle 12">
                <a:extLst>
                  <a:ext uri="{FF2B5EF4-FFF2-40B4-BE49-F238E27FC236}">
                    <a16:creationId xmlns:a16="http://schemas.microsoft.com/office/drawing/2014/main" id="{6C933BA0-D663-4A79-9D54-3850CCE22AF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5" name="Rectangle 13">
                <a:extLst>
                  <a:ext uri="{FF2B5EF4-FFF2-40B4-BE49-F238E27FC236}">
                    <a16:creationId xmlns:a16="http://schemas.microsoft.com/office/drawing/2014/main" id="{2CAFC10E-A439-4E2C-B7A7-39EAE4ACAF1D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6" name="Rectangle 14">
                <a:extLst>
                  <a:ext uri="{FF2B5EF4-FFF2-40B4-BE49-F238E27FC236}">
                    <a16:creationId xmlns:a16="http://schemas.microsoft.com/office/drawing/2014/main" id="{DEAC80EF-6A65-43BB-A798-C8CB4E173408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7" name="Rectangle 15">
                <a:extLst>
                  <a:ext uri="{FF2B5EF4-FFF2-40B4-BE49-F238E27FC236}">
                    <a16:creationId xmlns:a16="http://schemas.microsoft.com/office/drawing/2014/main" id="{B34D5167-4337-47AF-8B63-0249FA0C68E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051" name="Text Box 22">
            <a:extLst>
              <a:ext uri="{FF2B5EF4-FFF2-40B4-BE49-F238E27FC236}">
                <a16:creationId xmlns:a16="http://schemas.microsoft.com/office/drawing/2014/main" id="{C08656AA-5337-43EC-B0C3-86E6D48253FF}"/>
              </a:ext>
            </a:extLst>
          </p:cNvPr>
          <p:cNvSpPr txBox="1">
            <a:spLocks noChangeAspect="1" noChangeArrowheads="1"/>
          </p:cNvSpPr>
          <p:nvPr userDrawn="1"/>
        </p:nvSpPr>
        <p:spPr bwMode="auto">
          <a:xfrm>
            <a:off x="6521450" y="898525"/>
            <a:ext cx="2570163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de-DE" sz="1200" b="1">
                <a:solidFill>
                  <a:srgbClr val="C0C0C0"/>
                </a:solidFill>
                <a:latin typeface="Arial" pitchFamily="34" charset="0"/>
              </a:rPr>
              <a:t>  </a:t>
            </a:r>
            <a:r>
              <a:rPr lang="de-DE" altLang="de-DE" sz="1000" b="1">
                <a:solidFill>
                  <a:srgbClr val="C0C0C0"/>
                </a:solidFill>
                <a:latin typeface="Arial" pitchFamily="34" charset="0"/>
              </a:rPr>
              <a:t>       </a:t>
            </a:r>
            <a:endParaRPr lang="de-DE" altLang="de-DE" sz="1200" b="1" i="1">
              <a:solidFill>
                <a:srgbClr val="969696"/>
              </a:solidFill>
              <a:latin typeface="Times New Roman" pitchFamily="18" charset="0"/>
            </a:endParaRPr>
          </a:p>
        </p:txBody>
      </p:sp>
      <p:sp>
        <p:nvSpPr>
          <p:cNvPr id="205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4450"/>
            <a:ext cx="82296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31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hrislaux.com/de/graphsear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opendatacommons.org/licenses/odb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eg"/><Relationship Id="rId5" Type="http://schemas.openxmlformats.org/officeDocument/2006/relationships/hyperlink" Target="http://creativecommons.org/licenses/by-sa/3.0/" TargetMode="External"/><Relationship Id="rId4" Type="http://schemas.openxmlformats.org/officeDocument/2006/relationships/hyperlink" Target="http://www.cs.utexas.edu/users/EWD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ditools.inf.tu-dresden.de/ovk/Informatik/Programmierung/Grundlagen/Struktogramme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lgorithms.discrete.ma.tum.de/graph-algorithms/spp-dijkstra/index_de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graphonline.ru/de/" TargetMode="External"/><Relationship Id="rId4" Type="http://schemas.openxmlformats.org/officeDocument/2006/relationships/hyperlink" Target="https://www.cs.usfca.edu/~galles/visualization/Dijkstra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971800" y="1828800"/>
            <a:ext cx="6019800" cy="2209800"/>
          </a:xfrm>
        </p:spPr>
        <p:txBody>
          <a:bodyPr/>
          <a:lstStyle/>
          <a:p>
            <a:pPr eaLnBrk="1" hangingPunct="1"/>
            <a:r>
              <a:rPr lang="de-DE" altLang="de-DE" sz="3800">
                <a:solidFill>
                  <a:srgbClr val="FFFFFF"/>
                </a:solidFill>
              </a:rPr>
              <a:t>Graphen</a:t>
            </a:r>
            <a:br>
              <a:rPr lang="de-DE" altLang="de-DE" sz="3800">
                <a:solidFill>
                  <a:srgbClr val="FFFFFF"/>
                </a:solidFill>
              </a:rPr>
            </a:br>
            <a:r>
              <a:rPr lang="de-DE" altLang="de-DE" sz="2600">
                <a:solidFill>
                  <a:srgbClr val="FFFFFF"/>
                </a:solidFill>
              </a:rPr>
              <a:t>Kürzester Weg </a:t>
            </a:r>
            <a:br>
              <a:rPr lang="de-DE" altLang="de-DE" sz="2600">
                <a:solidFill>
                  <a:srgbClr val="FFFFFF"/>
                </a:solidFill>
              </a:rPr>
            </a:br>
            <a:r>
              <a:rPr lang="de-DE" altLang="de-DE" sz="2600">
                <a:solidFill>
                  <a:srgbClr val="FFFFFF"/>
                </a:solidFill>
              </a:rPr>
              <a:t>Dijkstra Algorithmus</a:t>
            </a:r>
            <a:endParaRPr lang="de-DE" altLang="de-DE" sz="22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049338"/>
            <a:ext cx="7848600" cy="580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Kürzester Weg - Dijkstra</a:t>
            </a:r>
          </a:p>
        </p:txBody>
      </p:sp>
      <p:grpSp>
        <p:nvGrpSpPr>
          <p:cNvPr id="63492" name="Gruppieren 4"/>
          <p:cNvGrpSpPr>
            <a:grpSpLocks/>
          </p:cNvGrpSpPr>
          <p:nvPr/>
        </p:nvGrpSpPr>
        <p:grpSpPr bwMode="auto">
          <a:xfrm>
            <a:off x="6065838" y="2492375"/>
            <a:ext cx="2568575" cy="4038600"/>
            <a:chOff x="4113902" y="1484784"/>
            <a:chExt cx="3176146" cy="4994859"/>
          </a:xfrm>
        </p:grpSpPr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EF3A28DC-F03B-41A7-AED6-2456C48ED2B8}"/>
                </a:ext>
              </a:extLst>
            </p:cNvPr>
            <p:cNvSpPr/>
            <p:nvPr/>
          </p:nvSpPr>
          <p:spPr>
            <a:xfrm>
              <a:off x="4113902" y="5660911"/>
              <a:ext cx="3176146" cy="818732"/>
            </a:xfrm>
            <a:prstGeom prst="rect">
              <a:avLst/>
            </a:prstGeom>
            <a:solidFill>
              <a:srgbClr val="EAEAEA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dirty="0" err="1">
                  <a:solidFill>
                    <a:schemeClr val="tx1"/>
                  </a:solidFill>
                  <a:hlinkClick r:id="rId4"/>
                </a:rPr>
                <a:t>Edsger</a:t>
              </a:r>
              <a:r>
                <a:rPr lang="en-US" sz="1000" dirty="0">
                  <a:solidFill>
                    <a:schemeClr val="tx1"/>
                  </a:solidFill>
                  <a:hlinkClick r:id="rId4"/>
                </a:rPr>
                <a:t> W. </a:t>
              </a:r>
              <a:r>
                <a:rPr lang="en-US" sz="1000" dirty="0" err="1">
                  <a:solidFill>
                    <a:schemeClr val="tx1"/>
                  </a:solidFill>
                  <a:hlinkClick r:id="rId4"/>
                </a:rPr>
                <a:t>Dijkstra</a:t>
              </a:r>
              <a:br>
                <a:rPr lang="en-US" sz="900" dirty="0">
                  <a:solidFill>
                    <a:schemeClr val="tx1"/>
                  </a:solidFill>
                  <a:latin typeface="+mj-lt"/>
                </a:rPr>
              </a:br>
              <a:r>
                <a:rPr lang="en-US" sz="900" dirty="0">
                  <a:solidFill>
                    <a:schemeClr val="tx1"/>
                  </a:solidFill>
                  <a:latin typeface="+mj-lt"/>
                </a:rPr>
                <a:t>Hamilton Richards - </a:t>
              </a:r>
              <a:r>
                <a:rPr lang="en-US" sz="900" dirty="0">
                  <a:solidFill>
                    <a:schemeClr val="tx1"/>
                  </a:solidFill>
                  <a:latin typeface="+mj-lt"/>
                  <a:hlinkClick r:id="rId4"/>
                </a:rPr>
                <a:t>manuscripts of </a:t>
              </a:r>
              <a:r>
                <a:rPr lang="en-US" sz="900" dirty="0" err="1">
                  <a:solidFill>
                    <a:schemeClr val="tx1"/>
                  </a:solidFill>
                  <a:latin typeface="+mj-lt"/>
                  <a:hlinkClick r:id="rId4"/>
                </a:rPr>
                <a:t>Edsger</a:t>
              </a:r>
              <a:r>
                <a:rPr lang="en-US" sz="900" dirty="0">
                  <a:solidFill>
                    <a:schemeClr val="tx1"/>
                  </a:solidFill>
                  <a:latin typeface="+mj-lt"/>
                  <a:hlinkClick r:id="rId4"/>
                </a:rPr>
                <a:t> W. </a:t>
              </a:r>
              <a:r>
                <a:rPr lang="en-US" sz="900" dirty="0" err="1">
                  <a:solidFill>
                    <a:schemeClr val="tx1"/>
                  </a:solidFill>
                  <a:latin typeface="+mj-lt"/>
                  <a:hlinkClick r:id="rId4"/>
                </a:rPr>
                <a:t>Dijkstra</a:t>
              </a:r>
              <a:r>
                <a:rPr lang="en-US" sz="900" dirty="0">
                  <a:solidFill>
                    <a:schemeClr val="tx1"/>
                  </a:solidFill>
                  <a:latin typeface="+mj-lt"/>
                </a:rPr>
                <a:t>, University Texas at Austin </a:t>
              </a:r>
              <a:br>
                <a:rPr lang="en-US" sz="900" dirty="0">
                  <a:solidFill>
                    <a:schemeClr val="tx1"/>
                  </a:solidFill>
                  <a:latin typeface="+mj-lt"/>
                </a:rPr>
              </a:br>
              <a:r>
                <a:rPr lang="de-DE" sz="900" dirty="0">
                  <a:solidFill>
                    <a:schemeClr val="tx1"/>
                  </a:solidFill>
                  <a:latin typeface="+mj-lt"/>
                  <a:hlinkClick r:id="rId5"/>
                </a:rPr>
                <a:t>CC BY-SA 3.0</a:t>
              </a:r>
              <a:endParaRPr lang="de-DE" sz="900" dirty="0">
                <a:solidFill>
                  <a:schemeClr val="tx1"/>
                </a:solidFill>
                <a:latin typeface="+mj-lt"/>
              </a:endParaRPr>
            </a:p>
          </p:txBody>
        </p:sp>
        <p:pic>
          <p:nvPicPr>
            <p:cNvPr id="63496" name="Grafik 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3903" y="1484784"/>
              <a:ext cx="3040456" cy="4052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Rechteck 6">
            <a:extLst>
              <a:ext uri="{FF2B5EF4-FFF2-40B4-BE49-F238E27FC236}">
                <a16:creationId xmlns:a16="http://schemas.microsoft.com/office/drawing/2014/main" id="{3ED31A3B-62FE-4176-9DF5-0CA6FEE068E8}"/>
              </a:ext>
            </a:extLst>
          </p:cNvPr>
          <p:cNvSpPr/>
          <p:nvPr/>
        </p:nvSpPr>
        <p:spPr>
          <a:xfrm>
            <a:off x="838200" y="1049338"/>
            <a:ext cx="4165600" cy="254000"/>
          </a:xfrm>
          <a:prstGeom prst="rect">
            <a:avLst/>
          </a:prstGeom>
          <a:solidFill>
            <a:srgbClr val="EAEAEA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de-DE" sz="1000" dirty="0" err="1">
                <a:solidFill>
                  <a:schemeClr val="tx2"/>
                </a:solidFill>
                <a:latin typeface="+mj-lt"/>
              </a:rPr>
              <a:t>OpenStreetMap</a:t>
            </a:r>
            <a:r>
              <a:rPr lang="de-DE" sz="1000" baseline="30000" dirty="0">
                <a:solidFill>
                  <a:schemeClr val="tx2"/>
                </a:solidFill>
                <a:latin typeface="+mj-lt"/>
              </a:rPr>
              <a:t> </a:t>
            </a:r>
            <a:r>
              <a:rPr lang="de-DE" sz="1000" dirty="0">
                <a:solidFill>
                  <a:schemeClr val="tx2"/>
                </a:solidFill>
                <a:latin typeface="+mj-lt"/>
              </a:rPr>
              <a:t> </a:t>
            </a:r>
            <a:r>
              <a:rPr lang="de-DE" sz="1000" dirty="0">
                <a:solidFill>
                  <a:schemeClr val="tx2"/>
                </a:solidFill>
                <a:latin typeface="+mj-lt"/>
                <a:hlinkClick r:id="rId7"/>
              </a:rPr>
              <a:t>Open Data </a:t>
            </a:r>
            <a:r>
              <a:rPr lang="de-DE" sz="1000" dirty="0" err="1">
                <a:solidFill>
                  <a:schemeClr val="tx2"/>
                </a:solidFill>
                <a:latin typeface="+mj-lt"/>
                <a:hlinkClick r:id="rId7"/>
              </a:rPr>
              <a:t>Commons</a:t>
            </a:r>
            <a:r>
              <a:rPr lang="de-DE" sz="1000" dirty="0">
                <a:solidFill>
                  <a:schemeClr val="tx2"/>
                </a:solidFill>
                <a:latin typeface="+mj-lt"/>
                <a:hlinkClick r:id="rId7"/>
              </a:rPr>
              <a:t> Open Database Lizenz</a:t>
            </a:r>
            <a:r>
              <a:rPr lang="de-DE" sz="1000" dirty="0">
                <a:solidFill>
                  <a:schemeClr val="tx2"/>
                </a:solidFill>
                <a:latin typeface="+mj-lt"/>
              </a:rPr>
              <a:t> (</a:t>
            </a:r>
            <a:r>
              <a:rPr lang="de-DE" sz="1000" dirty="0" err="1">
                <a:solidFill>
                  <a:schemeClr val="tx2"/>
                </a:solidFill>
                <a:latin typeface="+mj-lt"/>
              </a:rPr>
              <a:t>ODbL</a:t>
            </a:r>
            <a:r>
              <a:rPr lang="de-DE" sz="1000" dirty="0">
                <a:solidFill>
                  <a:schemeClr val="tx2"/>
                </a:solidFill>
                <a:latin typeface="+mj-lt"/>
              </a:rPr>
              <a:t>)</a:t>
            </a:r>
          </a:p>
        </p:txBody>
      </p:sp>
      <p:sp>
        <p:nvSpPr>
          <p:cNvPr id="63494" name="Text Box 20">
            <a:hlinkClick r:id="rId8"/>
          </p:cNvPr>
          <p:cNvSpPr txBox="1">
            <a:spLocks noChangeArrowheads="1"/>
          </p:cNvSpPr>
          <p:nvPr/>
        </p:nvSpPr>
        <p:spPr bwMode="auto">
          <a:xfrm>
            <a:off x="6516688" y="773113"/>
            <a:ext cx="2230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400" b="1">
                <a:solidFill>
                  <a:schemeClr val="folHlink"/>
                </a:solidFill>
                <a:latin typeface="Comic Sans MS" panose="030F0702030302020204" pitchFamily="66" charset="0"/>
              </a:rPr>
              <a:t>Visualisierung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Kürzester Weg - Dijkstra</a:t>
            </a:r>
          </a:p>
        </p:txBody>
      </p:sp>
      <p:sp>
        <p:nvSpPr>
          <p:cNvPr id="65539" name="Rectangle 5"/>
          <p:cNvSpPr>
            <a:spLocks noChangeArrowheads="1"/>
          </p:cNvSpPr>
          <p:nvPr/>
        </p:nvSpPr>
        <p:spPr bwMode="auto">
          <a:xfrm>
            <a:off x="730250" y="1268413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Dijkstra-Algorithmus - Vorbereitung</a:t>
            </a:r>
          </a:p>
        </p:txBody>
      </p:sp>
      <p:sp>
        <p:nvSpPr>
          <p:cNvPr id="64516" name="Rectangle 7">
            <a:extLst>
              <a:ext uri="{FF2B5EF4-FFF2-40B4-BE49-F238E27FC236}">
                <a16:creationId xmlns:a16="http://schemas.microsoft.com/office/drawing/2014/main" id="{028C3AE4-39E0-4CEA-A487-86EBF04524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992313"/>
            <a:ext cx="6985000" cy="189230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noFill/>
          </a:ln>
        </p:spPr>
        <p:txBody>
          <a:bodyPr>
            <a:spAutoFit/>
          </a:bodyPr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de-DE" altLang="de-DE" sz="1800" b="1" dirty="0">
                <a:solidFill>
                  <a:srgbClr val="231F20"/>
                </a:solidFill>
                <a:latin typeface="Courier" charset="0"/>
              </a:rPr>
              <a:t>	Für jeden Knoten muss man sich drei Informationen merken: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  <a:defRPr/>
            </a:pPr>
            <a:r>
              <a:rPr lang="de-DE" altLang="de-DE" sz="1800" dirty="0">
                <a:solidFill>
                  <a:srgbClr val="231F20"/>
                </a:solidFill>
                <a:latin typeface="Courier" charset="0"/>
              </a:rPr>
              <a:t>besucht oder nicht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  <a:defRPr/>
            </a:pPr>
            <a:r>
              <a:rPr lang="de-DE" altLang="de-DE" sz="1800" dirty="0">
                <a:solidFill>
                  <a:srgbClr val="231F20"/>
                </a:solidFill>
                <a:latin typeface="Courier" charset="0"/>
              </a:rPr>
              <a:t>aktuelle Distanz zum Startknoten 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  <a:defRPr/>
            </a:pPr>
            <a:r>
              <a:rPr lang="de-DE" altLang="de-DE" sz="1800" dirty="0">
                <a:solidFill>
                  <a:srgbClr val="231F20"/>
                </a:solidFill>
                <a:latin typeface="Courier" charset="0"/>
              </a:rPr>
              <a:t>günstiger Weg kommt von Knoten x</a:t>
            </a:r>
          </a:p>
        </p:txBody>
      </p:sp>
      <p:sp>
        <p:nvSpPr>
          <p:cNvPr id="64517" name="Rectangle 8">
            <a:extLst>
              <a:ext uri="{FF2B5EF4-FFF2-40B4-BE49-F238E27FC236}">
                <a16:creationId xmlns:a16="http://schemas.microsoft.com/office/drawing/2014/main" id="{CE5AFEE1-61A2-4456-A3A0-4991B2C80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4076700"/>
            <a:ext cx="6985000" cy="18928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 marL="381000" indent="-3810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838200" indent="-3810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295400" indent="-3810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752600" indent="-3810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209800" indent="-3810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667000" indent="-3810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3124200" indent="-3810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581400" indent="-3810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4038600" indent="-3810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de-DE" altLang="de-DE" sz="1800" b="1" dirty="0">
                <a:solidFill>
                  <a:srgbClr val="231F20"/>
                </a:solidFill>
                <a:latin typeface="Courier" charset="0"/>
              </a:rPr>
              <a:t>	Vorbereitung</a:t>
            </a:r>
            <a:r>
              <a:rPr lang="de-DE" altLang="de-DE" sz="1800" dirty="0">
                <a:solidFill>
                  <a:srgbClr val="231F20"/>
                </a:solidFill>
                <a:latin typeface="Courier" charset="0"/>
              </a:rPr>
              <a:t>: 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  <a:defRPr/>
            </a:pPr>
            <a:r>
              <a:rPr lang="de-DE" altLang="de-DE" sz="1800" dirty="0">
                <a:solidFill>
                  <a:srgbClr val="231F20"/>
                </a:solidFill>
                <a:latin typeface="Courier" charset="0"/>
              </a:rPr>
              <a:t>bei allen Knoten </a:t>
            </a:r>
            <a:r>
              <a:rPr lang="de-DE" altLang="de-DE" sz="1800" i="1" dirty="0">
                <a:solidFill>
                  <a:srgbClr val="231F20"/>
                </a:solidFill>
                <a:latin typeface="Courier" charset="0"/>
              </a:rPr>
              <a:t>besucht</a:t>
            </a:r>
            <a:r>
              <a:rPr lang="de-DE" altLang="de-DE" sz="1800" dirty="0">
                <a:solidFill>
                  <a:srgbClr val="231F20"/>
                </a:solidFill>
                <a:latin typeface="Courier" charset="0"/>
              </a:rPr>
              <a:t> auf ‚</a:t>
            </a:r>
            <a:r>
              <a:rPr lang="de-DE" altLang="de-DE" sz="1800" i="1" dirty="0">
                <a:solidFill>
                  <a:srgbClr val="231F20"/>
                </a:solidFill>
                <a:latin typeface="Courier" charset="0"/>
              </a:rPr>
              <a:t>falsch</a:t>
            </a:r>
            <a:r>
              <a:rPr lang="de-DE" altLang="de-DE" sz="1800" dirty="0">
                <a:solidFill>
                  <a:srgbClr val="231F20"/>
                </a:solidFill>
                <a:latin typeface="Courier" charset="0"/>
              </a:rPr>
              <a:t>’ setzen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  <a:defRPr/>
            </a:pPr>
            <a:r>
              <a:rPr lang="de-DE" altLang="de-DE" sz="1800" dirty="0">
                <a:solidFill>
                  <a:srgbClr val="231F20"/>
                </a:solidFill>
                <a:latin typeface="Courier" charset="0"/>
              </a:rPr>
              <a:t>die </a:t>
            </a:r>
            <a:r>
              <a:rPr lang="de-DE" altLang="de-DE" sz="1800" i="1" dirty="0">
                <a:solidFill>
                  <a:srgbClr val="231F20"/>
                </a:solidFill>
                <a:latin typeface="Courier" charset="0"/>
              </a:rPr>
              <a:t>Distanz</a:t>
            </a:r>
            <a:r>
              <a:rPr lang="de-DE" altLang="de-DE" sz="1800" dirty="0">
                <a:solidFill>
                  <a:srgbClr val="231F20"/>
                </a:solidFill>
                <a:latin typeface="Courier" charset="0"/>
              </a:rPr>
              <a:t> auf ∞ setzen (</a:t>
            </a:r>
            <a:r>
              <a:rPr lang="de-DE" altLang="de-DE" sz="1800" dirty="0" err="1">
                <a:solidFill>
                  <a:srgbClr val="231F20"/>
                </a:solidFill>
                <a:latin typeface="Courier" charset="0"/>
              </a:rPr>
              <a:t>z.B.Integer.MAX_VALUE</a:t>
            </a:r>
            <a:r>
              <a:rPr lang="de-DE" altLang="de-DE" sz="1800" dirty="0">
                <a:solidFill>
                  <a:srgbClr val="231F20"/>
                </a:solidFill>
                <a:latin typeface="Courier" charset="0"/>
              </a:rPr>
              <a:t>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  <a:defRPr/>
            </a:pPr>
            <a:r>
              <a:rPr lang="de-DE" altLang="de-DE" sz="1800" dirty="0">
                <a:solidFill>
                  <a:srgbClr val="231F20"/>
                </a:solidFill>
                <a:latin typeface="Courier" charset="0"/>
              </a:rPr>
              <a:t>Distanz des Startknotens = 0 setzen</a:t>
            </a:r>
          </a:p>
        </p:txBody>
      </p:sp>
      <p:graphicFrame>
        <p:nvGraphicFramePr>
          <p:cNvPr id="65542" name="Object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2" imgW="114151" imgH="215619" progId="Equation.3">
                  <p:embed/>
                </p:oleObj>
              </mc:Choice>
              <mc:Fallback>
                <p:oleObj name="Formel" r:id="rId2" imgW="114151" imgH="21561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>
            <a:extLst>
              <a:ext uri="{FF2B5EF4-FFF2-40B4-BE49-F238E27FC236}">
                <a16:creationId xmlns:a16="http://schemas.microsoft.com/office/drawing/2014/main" id="{7AE8708F-629B-4F27-BBE3-AC751400B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087563"/>
            <a:ext cx="7705725" cy="259238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 dirty="0"/>
              <a:t>Kürzester Weg - Dijkstra</a:t>
            </a:r>
          </a:p>
        </p:txBody>
      </p:sp>
      <p:sp>
        <p:nvSpPr>
          <p:cNvPr id="66564" name="Rectangle 3"/>
          <p:cNvSpPr>
            <a:spLocks noChangeArrowheads="1"/>
          </p:cNvSpPr>
          <p:nvPr/>
        </p:nvSpPr>
        <p:spPr bwMode="auto">
          <a:xfrm>
            <a:off x="730250" y="1268413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Dijkstra-Algorithmus</a:t>
            </a:r>
          </a:p>
        </p:txBody>
      </p:sp>
      <p:sp>
        <p:nvSpPr>
          <p:cNvPr id="382983" name="Rectangle 7">
            <a:extLst>
              <a:ext uri="{FF2B5EF4-FFF2-40B4-BE49-F238E27FC236}">
                <a16:creationId xmlns:a16="http://schemas.microsoft.com/office/drawing/2014/main" id="{4E7B1FA7-9E37-416C-B85D-1C565BF5ED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31913" y="3236913"/>
            <a:ext cx="6985000" cy="1330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382980" name="Rectangle 4"/>
          <p:cNvSpPr>
            <a:spLocks noChangeArrowheads="1"/>
          </p:cNvSpPr>
          <p:nvPr/>
        </p:nvSpPr>
        <p:spPr bwMode="auto">
          <a:xfrm>
            <a:off x="827088" y="2060575"/>
            <a:ext cx="76327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6088" indent="-446088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tabLst>
                <a:tab pos="808038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1006475" indent="-3810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tabLst>
                <a:tab pos="80803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295400" indent="-3810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tabLst>
                <a:tab pos="80803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752600" indent="-3810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tabLst>
                <a:tab pos="80803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209800" indent="-3810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tabLst>
                <a:tab pos="80803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667000" indent="-3810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tabLst>
                <a:tab pos="80803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3124200" indent="-3810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tabLst>
                <a:tab pos="80803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581400" indent="-3810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tabLst>
                <a:tab pos="80803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4038600" indent="-3810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tabLst>
                <a:tab pos="808038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Wiederhole, solange es unbesuchte Knoten gibt: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</a:pPr>
            <a:r>
              <a:rPr lang="de-DE" altLang="de-DE" sz="1400" b="1" dirty="0">
                <a:solidFill>
                  <a:srgbClr val="FF3300"/>
                </a:solidFill>
                <a:latin typeface="Courier" charset="0"/>
              </a:rPr>
              <a:t>aktiver Knoten (AK)</a:t>
            </a: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 = unbesuchten Knoten mit der kleinsten Distanz zum Startknoten</a:t>
            </a:r>
            <a:endParaRPr lang="de-DE" altLang="de-DE" sz="1400" b="1" dirty="0">
              <a:solidFill>
                <a:srgbClr val="FF3300"/>
              </a:solidFill>
              <a:latin typeface="Courier" charset="0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</a:pPr>
            <a:r>
              <a:rPr lang="de-DE" altLang="de-DE" sz="1400" b="1" dirty="0">
                <a:solidFill>
                  <a:srgbClr val="FF3300"/>
                </a:solidFill>
                <a:latin typeface="Courier" charset="0"/>
              </a:rPr>
              <a:t>AK</a:t>
            </a: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 auf besucht setzen	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</a:pP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Wiederhole für alle mit dem </a:t>
            </a:r>
            <a:r>
              <a:rPr lang="de-DE" altLang="de-DE" sz="1400" b="1" dirty="0">
                <a:solidFill>
                  <a:srgbClr val="FF3300"/>
                </a:solidFill>
                <a:latin typeface="Courier" charset="0"/>
              </a:rPr>
              <a:t>AK</a:t>
            </a: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 verbundenen, unbesuchten </a:t>
            </a:r>
            <a:r>
              <a:rPr lang="de-DE" altLang="de-DE" sz="1400" b="1" dirty="0">
                <a:solidFill>
                  <a:schemeClr val="accent2"/>
                </a:solidFill>
                <a:latin typeface="Courier" charset="0"/>
              </a:rPr>
              <a:t>Knoten K</a:t>
            </a: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:</a:t>
            </a:r>
            <a:br>
              <a:rPr lang="de-DE" altLang="de-DE" sz="1400" b="1" dirty="0">
                <a:solidFill>
                  <a:srgbClr val="231F20"/>
                </a:solidFill>
                <a:latin typeface="Courier" charset="0"/>
              </a:rPr>
            </a:b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    	Wenn der Weg über den </a:t>
            </a:r>
            <a:r>
              <a:rPr lang="de-DE" altLang="de-DE" sz="1400" b="1" dirty="0">
                <a:solidFill>
                  <a:srgbClr val="FF3300"/>
                </a:solidFill>
                <a:latin typeface="Courier" charset="0"/>
              </a:rPr>
              <a:t>AK</a:t>
            </a: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 zum </a:t>
            </a:r>
            <a:r>
              <a:rPr lang="de-DE" altLang="de-DE" sz="1400" b="1" dirty="0">
                <a:solidFill>
                  <a:schemeClr val="accent2"/>
                </a:solidFill>
                <a:latin typeface="Courier" charset="0"/>
              </a:rPr>
              <a:t>Knoten K</a:t>
            </a: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 kleiner ist als dessen 		gespeicherte Distanz zum Startknoten dann</a:t>
            </a:r>
          </a:p>
          <a:p>
            <a:pPr lvl="1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</a:pP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ändere dessen Distanz auf den kürzeren Wert</a:t>
            </a:r>
          </a:p>
          <a:p>
            <a:pPr lvl="1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</a:pP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speichere, dass der günstige Pfad zu </a:t>
            </a:r>
            <a:r>
              <a:rPr lang="de-DE" altLang="de-DE" sz="1400" b="1" dirty="0">
                <a:solidFill>
                  <a:schemeClr val="accent2"/>
                </a:solidFill>
                <a:latin typeface="Courier" charset="0"/>
              </a:rPr>
              <a:t>K</a:t>
            </a: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 von </a:t>
            </a:r>
            <a:r>
              <a:rPr lang="de-DE" altLang="de-DE" sz="1400" b="1" dirty="0">
                <a:solidFill>
                  <a:srgbClr val="FF3300"/>
                </a:solidFill>
                <a:latin typeface="Courier" charset="0"/>
              </a:rPr>
              <a:t>AK </a:t>
            </a:r>
            <a:r>
              <a:rPr lang="de-DE" altLang="de-DE" sz="1400" b="1" dirty="0">
                <a:solidFill>
                  <a:schemeClr val="tx1"/>
                </a:solidFill>
                <a:latin typeface="Courier" charset="0"/>
              </a:rPr>
              <a:t>kommt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			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	Die </a:t>
            </a:r>
            <a:r>
              <a:rPr lang="de-DE" altLang="de-DE" sz="1400" b="1" i="1" dirty="0">
                <a:solidFill>
                  <a:srgbClr val="231F20"/>
                </a:solidFill>
                <a:latin typeface="Courier" charset="0"/>
              </a:rPr>
              <a:t>kürzeste Entfernung </a:t>
            </a: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ist die Distanz des Zielknotens.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	Der </a:t>
            </a:r>
            <a:r>
              <a:rPr lang="de-DE" altLang="de-DE" sz="1400" b="1" i="1" dirty="0">
                <a:solidFill>
                  <a:srgbClr val="231F20"/>
                </a:solidFill>
                <a:latin typeface="Courier" charset="0"/>
              </a:rPr>
              <a:t>Pfad des kürzesten Wegs </a:t>
            </a:r>
            <a:r>
              <a:rPr lang="de-DE" altLang="de-DE" sz="1400" b="1" dirty="0">
                <a:solidFill>
                  <a:srgbClr val="231F20"/>
                </a:solidFill>
                <a:latin typeface="Courier" charset="0"/>
              </a:rPr>
              <a:t>kann rückwärts, vom Zielknoten beginnend, aus den jeweiligen günstigsten Vorgängerknoten ausgelesen werden.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2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29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29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82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829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829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829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829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829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8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 dirty="0"/>
              <a:t>Kürzester Weg - Dijkstra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30250" y="1196975"/>
            <a:ext cx="78740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 dirty="0">
                <a:solidFill>
                  <a:srgbClr val="CC6633"/>
                </a:solidFill>
              </a:rPr>
              <a:t>Algorithmus Dijkstra (Struktogramm)</a:t>
            </a:r>
          </a:p>
        </p:txBody>
      </p:sp>
      <p:sp>
        <p:nvSpPr>
          <p:cNvPr id="7" name="Text Box 20">
            <a:hlinkClick r:id="rId3"/>
          </p:cNvPr>
          <p:cNvSpPr txBox="1">
            <a:spLocks noChangeArrowheads="1"/>
          </p:cNvSpPr>
          <p:nvPr/>
        </p:nvSpPr>
        <p:spPr bwMode="auto">
          <a:xfrm>
            <a:off x="6516688" y="773113"/>
            <a:ext cx="2230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400" b="1" dirty="0">
                <a:solidFill>
                  <a:schemeClr val="folHlink"/>
                </a:solidFill>
                <a:latin typeface="Comic Sans MS" panose="030F0702030302020204" pitchFamily="66" charset="0"/>
              </a:rPr>
              <a:t>Struktogramm Tool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60848"/>
            <a:ext cx="8486775" cy="2476103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3091943" y="4581128"/>
            <a:ext cx="57956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erstellt mit: https://dditools.inf.tu-dresden.de/ovk/Informatik/Programmierung/Grundlagen/Struktogramme.html</a:t>
            </a:r>
          </a:p>
        </p:txBody>
      </p:sp>
    </p:spTree>
    <p:extLst>
      <p:ext uri="{BB962C8B-B14F-4D97-AF65-F5344CB8AC3E}">
        <p14:creationId xmlns:p14="http://schemas.microsoft.com/office/powerpoint/2010/main" val="379162441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>
            <a:extLst>
              <a:ext uri="{FF2B5EF4-FFF2-40B4-BE49-F238E27FC236}">
                <a16:creationId xmlns:a16="http://schemas.microsoft.com/office/drawing/2014/main" id="{98FFB6D3-18E6-46B1-8407-4E7A63487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388" y="1941513"/>
            <a:ext cx="7705725" cy="163195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marL="342900" indent="-3429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de-DE" altLang="de-DE" sz="2000" dirty="0">
                <a:solidFill>
                  <a:schemeClr val="tx1"/>
                </a:solidFill>
                <a:latin typeface="+mn-lt"/>
                <a:hlinkClick r:id="rId3"/>
              </a:rPr>
              <a:t>https://algorithms.discrete.ma.tum.de/graph-algorithms/spp-dijkstra/index_de.html</a:t>
            </a:r>
            <a:endParaRPr lang="de-DE" altLang="de-DE" sz="2000" dirty="0">
              <a:solidFill>
                <a:schemeClr val="tx1"/>
              </a:solidFill>
              <a:latin typeface="+mn-lt"/>
            </a:endParaRPr>
          </a:p>
          <a:p>
            <a:pPr marL="342900" indent="-3429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de-DE" altLang="de-DE" sz="2000" dirty="0">
                <a:solidFill>
                  <a:schemeClr val="tx1"/>
                </a:solidFill>
                <a:latin typeface="+mn-lt"/>
                <a:hlinkClick r:id="rId4"/>
              </a:rPr>
              <a:t>https://www.cs.usfca.edu/~galles/visualization/Dijkstra.html</a:t>
            </a:r>
            <a:endParaRPr lang="de-DE" altLang="de-DE" sz="2000" dirty="0">
              <a:solidFill>
                <a:schemeClr val="tx1"/>
              </a:solidFill>
              <a:latin typeface="+mn-lt"/>
            </a:endParaRPr>
          </a:p>
          <a:p>
            <a:pPr marL="342900" indent="-3429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de-DE" altLang="de-DE" sz="2000" dirty="0">
                <a:solidFill>
                  <a:schemeClr val="tx1"/>
                </a:solidFill>
                <a:latin typeface="+mn-lt"/>
                <a:hlinkClick r:id="rId5"/>
              </a:rPr>
              <a:t>https://graphonline.ru/de/</a:t>
            </a:r>
            <a:r>
              <a:rPr lang="de-DE" altLang="de-DE" sz="2000" dirty="0">
                <a:solidFill>
                  <a:schemeClr val="tx1"/>
                </a:solidFill>
                <a:latin typeface="+mn-lt"/>
              </a:rPr>
              <a:t> </a:t>
            </a: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Kürzester Weg - Dijkstra</a:t>
            </a:r>
          </a:p>
        </p:txBody>
      </p:sp>
      <p:sp>
        <p:nvSpPr>
          <p:cNvPr id="68612" name="Rectangle 3"/>
          <p:cNvSpPr>
            <a:spLocks noChangeArrowheads="1"/>
          </p:cNvSpPr>
          <p:nvPr/>
        </p:nvSpPr>
        <p:spPr bwMode="auto">
          <a:xfrm>
            <a:off x="730250" y="1412875"/>
            <a:ext cx="78740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Visualisierungen und Beispiele</a:t>
            </a:r>
          </a:p>
        </p:txBody>
      </p:sp>
    </p:spTree>
    <p:extLst>
      <p:ext uri="{BB962C8B-B14F-4D97-AF65-F5344CB8AC3E}">
        <p14:creationId xmlns:p14="http://schemas.microsoft.com/office/powerpoint/2010/main" val="117593812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tandarddesign">
  <a:themeElements>
    <a:clrScheme name="Benutzerdefiniert 9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7F7F7F"/>
      </a:folHlink>
    </a:clrScheme>
    <a:fontScheme name="Standarddesig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ixel">
  <a:themeElements>
    <a:clrScheme name="1_Pixel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1_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Microsoft Office PowerPoint</Application>
  <PresentationFormat>Bildschirmpräsentation (4:3)</PresentationFormat>
  <Paragraphs>45</Paragraphs>
  <Slides>6</Slides>
  <Notes>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4" baseType="lpstr">
      <vt:lpstr>Arial</vt:lpstr>
      <vt:lpstr>Comic Sans MS</vt:lpstr>
      <vt:lpstr>Courier</vt:lpstr>
      <vt:lpstr>Times New Roman</vt:lpstr>
      <vt:lpstr>Wingdings</vt:lpstr>
      <vt:lpstr>Standarddesign</vt:lpstr>
      <vt:lpstr>1_Pixel</vt:lpstr>
      <vt:lpstr>Formel</vt:lpstr>
      <vt:lpstr>Graphen Kürzester Weg  Dijkstra Algorithmus</vt:lpstr>
      <vt:lpstr>Kürzester Weg - Dijkstra</vt:lpstr>
      <vt:lpstr>Kürzester Weg - Dijkstra</vt:lpstr>
      <vt:lpstr>Kürzester Weg - Dijkstra</vt:lpstr>
      <vt:lpstr>Kürzester Weg - Dijkstra</vt:lpstr>
      <vt:lpstr>Kürzester Weg - Dijkstra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2022-11-25T05:33:15Z</dcterms:created>
  <dcterms:modified xsi:type="dcterms:W3CDTF">2022-11-25T05:33:21Z</dcterms:modified>
</cp:coreProperties>
</file>