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36"/>
  </p:notesMasterIdLst>
  <p:sldIdLst>
    <p:sldId id="256" r:id="rId2"/>
    <p:sldId id="261" r:id="rId3"/>
    <p:sldId id="335" r:id="rId4"/>
    <p:sldId id="336" r:id="rId5"/>
    <p:sldId id="594" r:id="rId6"/>
    <p:sldId id="593" r:id="rId7"/>
    <p:sldId id="595" r:id="rId8"/>
    <p:sldId id="258" r:id="rId9"/>
    <p:sldId id="260" r:id="rId10"/>
    <p:sldId id="550" r:id="rId11"/>
    <p:sldId id="558" r:id="rId12"/>
    <p:sldId id="585" r:id="rId13"/>
    <p:sldId id="587" r:id="rId14"/>
    <p:sldId id="569" r:id="rId15"/>
    <p:sldId id="588" r:id="rId16"/>
    <p:sldId id="577" r:id="rId17"/>
    <p:sldId id="589" r:id="rId18"/>
    <p:sldId id="578" r:id="rId19"/>
    <p:sldId id="591" r:id="rId20"/>
    <p:sldId id="592" r:id="rId21"/>
    <p:sldId id="596" r:id="rId22"/>
    <p:sldId id="586" r:id="rId23"/>
    <p:sldId id="598" r:id="rId24"/>
    <p:sldId id="401" r:id="rId25"/>
    <p:sldId id="599" r:id="rId26"/>
    <p:sldId id="600" r:id="rId27"/>
    <p:sldId id="601" r:id="rId28"/>
    <p:sldId id="582" r:id="rId29"/>
    <p:sldId id="602" r:id="rId30"/>
    <p:sldId id="583" r:id="rId31"/>
    <p:sldId id="263" r:id="rId32"/>
    <p:sldId id="264" r:id="rId33"/>
    <p:sldId id="265" r:id="rId34"/>
    <p:sldId id="266" r:id="rId35"/>
    <p:sldId id="267" r:id="rId36"/>
    <p:sldId id="603" r:id="rId37"/>
    <p:sldId id="604" r:id="rId38"/>
    <p:sldId id="605" r:id="rId39"/>
    <p:sldId id="606" r:id="rId40"/>
    <p:sldId id="607" r:id="rId41"/>
    <p:sldId id="584" r:id="rId42"/>
    <p:sldId id="608" r:id="rId43"/>
    <p:sldId id="609" r:id="rId44"/>
    <p:sldId id="610" r:id="rId45"/>
    <p:sldId id="611" r:id="rId46"/>
    <p:sldId id="612" r:id="rId47"/>
    <p:sldId id="613" r:id="rId48"/>
    <p:sldId id="614" r:id="rId49"/>
    <p:sldId id="615" r:id="rId50"/>
    <p:sldId id="616" r:id="rId51"/>
    <p:sldId id="356" r:id="rId52"/>
    <p:sldId id="360" r:id="rId53"/>
    <p:sldId id="359" r:id="rId54"/>
    <p:sldId id="617" r:id="rId55"/>
    <p:sldId id="357" r:id="rId56"/>
    <p:sldId id="352" r:id="rId57"/>
    <p:sldId id="618" r:id="rId58"/>
    <p:sldId id="355" r:id="rId59"/>
    <p:sldId id="344" r:id="rId60"/>
    <p:sldId id="346" r:id="rId61"/>
    <p:sldId id="347" r:id="rId62"/>
    <p:sldId id="351" r:id="rId63"/>
    <p:sldId id="358" r:id="rId64"/>
    <p:sldId id="354" r:id="rId65"/>
    <p:sldId id="626" r:id="rId66"/>
    <p:sldId id="619" r:id="rId67"/>
    <p:sldId id="620" r:id="rId68"/>
    <p:sldId id="621" r:id="rId69"/>
    <p:sldId id="622" r:id="rId70"/>
    <p:sldId id="623" r:id="rId71"/>
    <p:sldId id="624" r:id="rId72"/>
    <p:sldId id="625" r:id="rId73"/>
    <p:sldId id="660" r:id="rId74"/>
    <p:sldId id="661" r:id="rId75"/>
    <p:sldId id="662" r:id="rId76"/>
    <p:sldId id="272" r:id="rId77"/>
    <p:sldId id="273" r:id="rId78"/>
    <p:sldId id="274" r:id="rId79"/>
    <p:sldId id="663" r:id="rId80"/>
    <p:sldId id="664" r:id="rId81"/>
    <p:sldId id="665" r:id="rId82"/>
    <p:sldId id="666" r:id="rId83"/>
    <p:sldId id="271" r:id="rId84"/>
    <p:sldId id="652" r:id="rId85"/>
    <p:sldId id="627" r:id="rId86"/>
    <p:sldId id="628" r:id="rId87"/>
    <p:sldId id="629" r:id="rId88"/>
    <p:sldId id="630" r:id="rId89"/>
    <p:sldId id="631" r:id="rId90"/>
    <p:sldId id="632" r:id="rId91"/>
    <p:sldId id="633" r:id="rId92"/>
    <p:sldId id="653" r:id="rId93"/>
    <p:sldId id="655" r:id="rId94"/>
    <p:sldId id="270" r:id="rId95"/>
    <p:sldId id="656" r:id="rId96"/>
    <p:sldId id="657" r:id="rId97"/>
    <p:sldId id="658" r:id="rId98"/>
    <p:sldId id="659" r:id="rId99"/>
    <p:sldId id="268" r:id="rId100"/>
    <p:sldId id="269" r:id="rId101"/>
    <p:sldId id="654" r:id="rId102"/>
    <p:sldId id="634" r:id="rId103"/>
    <p:sldId id="635" r:id="rId104"/>
    <p:sldId id="636" r:id="rId105"/>
    <p:sldId id="637" r:id="rId106"/>
    <p:sldId id="638" r:id="rId107"/>
    <p:sldId id="668" r:id="rId108"/>
    <p:sldId id="339" r:id="rId109"/>
    <p:sldId id="343" r:id="rId110"/>
    <p:sldId id="340" r:id="rId111"/>
    <p:sldId id="667" r:id="rId112"/>
    <p:sldId id="639" r:id="rId113"/>
    <p:sldId id="640" r:id="rId114"/>
    <p:sldId id="641" r:id="rId115"/>
    <p:sldId id="642" r:id="rId116"/>
    <p:sldId id="643" r:id="rId117"/>
    <p:sldId id="644" r:id="rId118"/>
    <p:sldId id="645" r:id="rId119"/>
    <p:sldId id="646" r:id="rId120"/>
    <p:sldId id="669" r:id="rId121"/>
    <p:sldId id="257" r:id="rId122"/>
    <p:sldId id="285" r:id="rId123"/>
    <p:sldId id="670" r:id="rId124"/>
    <p:sldId id="671" r:id="rId125"/>
    <p:sldId id="672" r:id="rId126"/>
    <p:sldId id="673" r:id="rId127"/>
    <p:sldId id="674" r:id="rId128"/>
    <p:sldId id="675" r:id="rId129"/>
    <p:sldId id="676" r:id="rId130"/>
    <p:sldId id="281" r:id="rId131"/>
    <p:sldId id="282" r:id="rId132"/>
    <p:sldId id="275" r:id="rId133"/>
    <p:sldId id="283" r:id="rId134"/>
    <p:sldId id="308" r:id="rId135"/>
  </p:sldIdLst>
  <p:sldSz cx="12192000" cy="6858000"/>
  <p:notesSz cx="6858000" cy="9144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hard Florian" initials="BF" lastIdx="4" clrIdx="0"/>
  <p:cmAuthor id="2" name="Roland Biernacki" initials="RB" lastIdx="7" clrIdx="1">
    <p:extLst>
      <p:ext uri="{19B8F6BF-5375-455C-9EA6-DF929625EA0E}">
        <p15:presenceInfo xmlns:p15="http://schemas.microsoft.com/office/powerpoint/2012/main" userId="7fc677175eef8e88" providerId="Windows Live"/>
      </p:ext>
    </p:extLst>
  </p:cmAuthor>
  <p:cmAuthor id="3" name="oberstufe" initials="o" lastIdx="1" clrIdx="2">
    <p:extLst>
      <p:ext uri="{19B8F6BF-5375-455C-9EA6-DF929625EA0E}">
        <p15:presenceInfo xmlns:p15="http://schemas.microsoft.com/office/powerpoint/2012/main" userId="S-1-5-21-3044562590-635683669-3018218514-1191" providerId="AD"/>
      </p:ext>
    </p:extLst>
  </p:cmAuthor>
  <p:cmAuthor id="4" name="Birger Pistohl" initials="BP" lastIdx="2" clrIdx="3"/>
  <p:cmAuthor id="5" name="Lüddeke, Laura" initials="LL" lastIdx="1" clrIdx="4">
    <p:extLst>
      <p:ext uri="{19B8F6BF-5375-455C-9EA6-DF929625EA0E}">
        <p15:presenceInfo xmlns:p15="http://schemas.microsoft.com/office/powerpoint/2012/main" userId="S-1-5-21-1653286796-539446858-3172408508-69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B0F0"/>
    <a:srgbClr val="A6A6A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BBB5FF-68F6-0D4C-885F-4DF2D62311AA}" v="1" dt="2025-10-21T07:15:05.260"/>
  </p1510:revLst>
</p1510:revInfo>
</file>

<file path=ppt/tableStyles.xml><?xml version="1.0" encoding="utf-8"?>
<a:tblStyleLst xmlns:a="http://schemas.openxmlformats.org/drawingml/2006/main" def="{9D7B26C5-4107-4FEC-AEDC-1716B250A1EF}">
  <a:tblStyle styleId="{9D7B26C5-4107-4FEC-AEDC-1716B250A1EF}" styleName="Light Style 1">
    <a:wholeTbl>
      <a:tcTxStyle>
        <a:fontRef idx="minor">
          <a:prstClr val="black"/>
        </a:fontRef>
        <a:schemeClr val="dk1"/>
      </a:tcTxStyle>
      <a:tcStyle>
        <a:tcBdr>
          <a:left>
            <a:ln>
              <a:noFill/>
            </a:ln>
          </a:left>
          <a:right>
            <a:ln>
              <a:noFill/>
            </a:ln>
          </a:right>
          <a:top>
            <a:ln w="12700">
              <a:solidFill>
                <a:schemeClr val="dk1"/>
              </a:solidFill>
            </a:ln>
          </a:top>
          <a:bottom>
            <a:ln w="12700">
              <a:solidFill>
                <a:schemeClr val="dk1"/>
              </a:solidFill>
            </a:ln>
          </a:bottom>
          <a:insideH>
            <a:ln>
              <a:noFill/>
            </a:ln>
          </a:insideH>
          <a:insideV>
            <a:ln>
              <a:noFill/>
            </a:ln>
          </a:insideV>
        </a:tcBdr>
        <a:fill>
          <a:solidFill>
            <a:schemeClr val="lt1"/>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12700">
              <a:solidFill>
                <a:schemeClr val="dk1"/>
              </a:solidFill>
            </a:ln>
          </a:top>
        </a:tcBdr>
      </a:tcStyle>
    </a:lastRow>
    <a:seCell>
      <a:tcStyle>
        <a:tcBdr/>
      </a:tcStyle>
    </a:seCell>
    <a:swCell>
      <a:tcStyle>
        <a:tcBdr/>
      </a:tcStyle>
    </a:swCell>
    <a:firstRow>
      <a:tcTxStyle b="on">
        <a:fontRef idx="minor">
          <a:prstClr val="black"/>
        </a:fontRef>
        <a:schemeClr val="dk1"/>
      </a:tcTxStyle>
      <a:tcStyle>
        <a:tcBdr>
          <a:bottom>
            <a:ln w="12700">
              <a:solidFill>
                <a:schemeClr val="dk1"/>
              </a:solidFill>
            </a:ln>
          </a:bottom>
        </a:tcBdr>
        <a:fill>
          <a:solidFill>
            <a:schemeClr val="l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3"/>
    <p:restoredTop sz="63121" autoAdjust="0"/>
  </p:normalViewPr>
  <p:slideViewPr>
    <p:cSldViewPr snapToGrid="0">
      <p:cViewPr varScale="1">
        <p:scale>
          <a:sx n="56" d="100"/>
          <a:sy n="56" d="100"/>
        </p:scale>
        <p:origin x="2408" y="480"/>
      </p:cViewPr>
      <p:guideLst>
        <p:guide pos="3840"/>
        <p:guide orient="horz" pos="2160"/>
      </p:guideLst>
    </p:cSldViewPr>
  </p:slideViewPr>
  <p:outlineViewPr>
    <p:cViewPr>
      <p:scale>
        <a:sx n="33" d="100"/>
        <a:sy n="33" d="100"/>
      </p:scale>
      <p:origin x="0" y="0"/>
    </p:cViewPr>
  </p:outlineViewPr>
  <p:notesTextViewPr>
    <p:cViewPr>
      <p:scale>
        <a:sx n="185" d="100"/>
        <a:sy n="185"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microsoft.com/office/2015/10/relationships/revisionInfo" Target="revisionInfo.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E3B12630-CD1D-47E1-A48F-7DB3BABDE4B7}" type="datetimeFigureOut">
              <a:rPr lang="de-DE"/>
              <a:t>21.10.25</a:t>
            </a:fld>
            <a:endParaRPr lang="de-DE"/>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09217C3B-68D2-49FD-8CB1-57EABD844BDF}"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dirty="0"/>
          </a:p>
        </p:txBody>
      </p:sp>
      <p:sp>
        <p:nvSpPr>
          <p:cNvPr id="4" name="Foliennummernplatzhalter 3"/>
          <p:cNvSpPr>
            <a:spLocks noGrp="1"/>
          </p:cNvSpPr>
          <p:nvPr>
            <p:ph type="sldNum" sz="quarter" idx="5"/>
          </p:nvPr>
        </p:nvSpPr>
        <p:spPr bwMode="auto"/>
        <p:txBody>
          <a:bodyPr/>
          <a:lstStyle/>
          <a:p>
            <a:pPr>
              <a:defRPr/>
            </a:pPr>
            <a:fld id="{09217C3B-68D2-49FD-8CB1-57EABD844BDF}" type="slidenum">
              <a:rPr lang="de-DE"/>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Times New Roman" panose="02020603050405020304" pitchFamily="18" charset="0"/>
                <a:ea typeface="Times New Roman" panose="02020603050405020304" pitchFamily="18" charset="0"/>
              </a:rPr>
              <a:t>Sind Reaktionsenthalpien experimentell nicht direkt zugänglich, so können sie über „</a:t>
            </a:r>
            <a:r>
              <a:rPr lang="de-DE" sz="1800" dirty="0" err="1">
                <a:effectLst/>
                <a:latin typeface="Times New Roman" panose="02020603050405020304" pitchFamily="18" charset="0"/>
                <a:ea typeface="Times New Roman" panose="02020603050405020304" pitchFamily="18" charset="0"/>
              </a:rPr>
              <a:t>Umwegreaktionen</a:t>
            </a:r>
            <a:r>
              <a:rPr lang="de-DE" sz="1800" dirty="0">
                <a:effectLst/>
                <a:latin typeface="Times New Roman" panose="02020603050405020304" pitchFamily="18" charset="0"/>
                <a:ea typeface="Times New Roman" panose="02020603050405020304" pitchFamily="18" charset="0"/>
              </a:rPr>
              <a:t>“ ermittelt werden, denn nach dem </a:t>
            </a:r>
            <a:r>
              <a:rPr lang="de-DE" sz="1800" b="1" dirty="0">
                <a:effectLst/>
                <a:latin typeface="Times New Roman" panose="02020603050405020304" pitchFamily="18" charset="0"/>
                <a:ea typeface="Times New Roman" panose="02020603050405020304" pitchFamily="18" charset="0"/>
              </a:rPr>
              <a:t>Satz von Hess</a:t>
            </a:r>
            <a:r>
              <a:rPr lang="de-DE" sz="1800" dirty="0">
                <a:effectLst/>
                <a:latin typeface="Times New Roman" panose="02020603050405020304" pitchFamily="18" charset="0"/>
                <a:ea typeface="Times New Roman" panose="02020603050405020304" pitchFamily="18" charset="0"/>
              </a:rPr>
              <a:t> (=1. Hauptsatz der Wärmelehre = Energieerhaltungssatz) gilt:</a:t>
            </a:r>
          </a:p>
          <a:p>
            <a:r>
              <a:rPr lang="de-DE" sz="1800" dirty="0">
                <a:effectLst/>
                <a:latin typeface="Times New Roman" panose="02020603050405020304" pitchFamily="18" charset="0"/>
                <a:ea typeface="Times New Roman" panose="02020603050405020304" pitchFamily="18" charset="0"/>
              </a:rPr>
              <a:t>z. B. Die Bildungsenthalpie von Kohlenstoffmonooxid ist experimentell nicht ermittelbar, da bei der Reaktion neben Kohlenstoffmonooxid auch immer etwas Kohlenstoffdioxid entsteht.</a:t>
            </a:r>
          </a:p>
          <a:p>
            <a:r>
              <a:rPr lang="de-DE" sz="1800" dirty="0">
                <a:effectLst/>
              </a:rPr>
              <a:t>Experimentell können aber die Reaktionsenthalpien folgender Reaktionen ermittelt werden:</a:t>
            </a:r>
            <a:r>
              <a:rPr lang="de-DE" sz="2800" dirty="0">
                <a:effectLst/>
              </a:rPr>
              <a:t> </a:t>
            </a:r>
            <a:endParaRPr lang="de-DE" sz="18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3868FFFF-FDF9-8C4C-B894-544C67588503}" type="slidenum">
              <a:rPr lang="de-DE" smtClean="0"/>
              <a:t>14</a:t>
            </a:fld>
            <a:endParaRPr lang="de-DE"/>
          </a:p>
        </p:txBody>
      </p:sp>
    </p:spTree>
    <p:extLst>
      <p:ext uri="{BB962C8B-B14F-4D97-AF65-F5344CB8AC3E}">
        <p14:creationId xmlns:p14="http://schemas.microsoft.com/office/powerpoint/2010/main" val="3462454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 Reaktionen von Brennstoffen mit Sauerstoff sind stark exotherm. Die Ursache liegt in den Bindungsenergien der Edukte und Produkte. Polare Elektronenpaarbindungen vergleichbarer Bindungslänge haben viel größere Bindungsenergien als unpolare Elektronenpaarbindungen. Das bedeutet, dass zum Spalten der Bindungen in den Brennstoff- und Sauerstoff-Molekülen viel weniger Energie aufgewendet werden muss als beim Ausbilden der polaren Bindungen in den Kohlenstoffdioxid-Molekülen und Wasser-Molekülen frei wird.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Eine Hilfestellung dabei kann die Verwendung von Elektronendichteoberflächen-darstellungen sein. Man erkennt auf einen Blick, wie polar und unpolar die beteiligten Moleküle sind: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DE37CB45-88B4-034D-913F-2210FB54DFEC}" type="slidenum">
              <a:rPr lang="de-DE" smtClean="0"/>
              <a:t>16</a:t>
            </a:fld>
            <a:endParaRPr lang="de-DE"/>
          </a:p>
        </p:txBody>
      </p:sp>
    </p:spTree>
    <p:extLst>
      <p:ext uri="{BB962C8B-B14F-4D97-AF65-F5344CB8AC3E}">
        <p14:creationId xmlns:p14="http://schemas.microsoft.com/office/powerpoint/2010/main" val="2081129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effectLst/>
                <a:latin typeface="Arial" panose="020B0604020202020204" pitchFamily="34" charset="0"/>
                <a:ea typeface="Calibri" panose="020F0502020204030204" pitchFamily="34" charset="0"/>
                <a:cs typeface="Times New Roman" panose="02020603050405020304" pitchFamily="18" charset="0"/>
              </a:rPr>
              <a:t>Der Unterschied besteht darin, dass der Heizwert die reine Verbrennungswärme umfasst, während der Brennwert zusätzlich noch die Kondensationswärme des Wassers im Abgasstrom berücksichtigt.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Diese beiden Begriffe sind technische Fachbegriffe. Heizwert und Brennwert von Brennstoffen werden in MJ/kg angegeben, bei gasförmigen Brennstoffen wird zusätzlich die Angabe MJ/m</a:t>
            </a:r>
            <a:r>
              <a:rPr lang="de-DE" sz="1200" kern="1200" baseline="30000" dirty="0">
                <a:solidFill>
                  <a:schemeClr val="tx1"/>
                </a:solidFill>
                <a:effectLst/>
                <a:latin typeface="+mn-lt"/>
                <a:ea typeface="+mn-ea"/>
                <a:cs typeface="+mn-cs"/>
              </a:rPr>
              <a:t>3</a:t>
            </a:r>
            <a:r>
              <a:rPr lang="de-DE" sz="1200" kern="1200" dirty="0">
                <a:solidFill>
                  <a:schemeClr val="tx1"/>
                </a:solidFill>
                <a:effectLst/>
                <a:latin typeface="+mn-lt"/>
                <a:ea typeface="+mn-ea"/>
                <a:cs typeface="+mn-cs"/>
              </a:rPr>
              <a:t> verwendet. Dabei gilt es zu beachten, dass nicht Standard-, sondern Normbedingungen zugrunde gelegt werden (0°C statt 25°C). Deshalb ist es sinnvoll nur die MJ/kg Werte zu verwenden und auf MJ/mol umzurechnen.</a:t>
            </a:r>
          </a:p>
          <a:p>
            <a:endParaRPr lang="de-DE" dirty="0"/>
          </a:p>
        </p:txBody>
      </p:sp>
      <p:sp>
        <p:nvSpPr>
          <p:cNvPr id="4" name="Foliennummernplatzhalter 3"/>
          <p:cNvSpPr>
            <a:spLocks noGrp="1"/>
          </p:cNvSpPr>
          <p:nvPr>
            <p:ph type="sldNum" sz="quarter" idx="5"/>
          </p:nvPr>
        </p:nvSpPr>
        <p:spPr/>
        <p:txBody>
          <a:bodyPr/>
          <a:lstStyle/>
          <a:p>
            <a:fld id="{DE37CB45-88B4-034D-913F-2210FB54DFEC}" type="slidenum">
              <a:rPr lang="de-DE" smtClean="0"/>
              <a:t>18</a:t>
            </a:fld>
            <a:endParaRPr lang="de-DE"/>
          </a:p>
        </p:txBody>
      </p:sp>
    </p:spTree>
    <p:extLst>
      <p:ext uri="{BB962C8B-B14F-4D97-AF65-F5344CB8AC3E}">
        <p14:creationId xmlns:p14="http://schemas.microsoft.com/office/powerpoint/2010/main" val="3889768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E37CB45-88B4-034D-913F-2210FB54DFEC}" type="slidenum">
              <a:rPr lang="de-DE" smtClean="0"/>
              <a:t>20</a:t>
            </a:fld>
            <a:endParaRPr lang="de-DE"/>
          </a:p>
        </p:txBody>
      </p:sp>
    </p:spTree>
    <p:extLst>
      <p:ext uri="{BB962C8B-B14F-4D97-AF65-F5344CB8AC3E}">
        <p14:creationId xmlns:p14="http://schemas.microsoft.com/office/powerpoint/2010/main" val="2397391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bildplatzhalter 1"/>
          <p:cNvSpPr>
            <a:spLocks noGrp="1" noRot="1" noChangeAspect="1" noTextEdit="1"/>
          </p:cNvSpPr>
          <p:nvPr>
            <p:ph type="sldImg"/>
          </p:nvPr>
        </p:nvSpPr>
        <p:spPr/>
      </p:sp>
      <p:sp>
        <p:nvSpPr>
          <p:cNvPr id="129027" name="Notizenplatzhalt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endParaRPr>
              <a:latin typeface="Arial" pitchFamily="34" charset="0"/>
              <a:ea typeface="SimSun" pitchFamily="2" charset="-122"/>
            </a:endParaRPr>
          </a:p>
        </p:txBody>
      </p:sp>
      <p:sp>
        <p:nvSpPr>
          <p:cNvPr id="1290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a:spcBef>
                <a:spcPct val="0"/>
              </a:spcBef>
              <a:spcAft>
                <a:spcPct val="0"/>
              </a:spcAft>
            </a:pPr>
            <a:fld id="{B92C6880-4DA8-41C5-9A13-1BE2F267651B}" type="slidenum">
              <a:rPr smtClean="0">
                <a:latin typeface="Times New Roman" pitchFamily="18" charset="0"/>
                <a:cs typeface="Lucida Sans Unicode" pitchFamily="34" charset="0"/>
              </a:rPr>
              <a:pPr eaLnBrk="1" fontAlgn="base">
                <a:spcBef>
                  <a:spcPct val="0"/>
                </a:spcBef>
                <a:spcAft>
                  <a:spcPct val="0"/>
                </a:spcAft>
              </a:pPr>
              <a:t>24</a:t>
            </a:fld>
            <a:endParaRPr>
              <a:latin typeface="Times New Roman" pitchFamily="18" charset="0"/>
              <a:cs typeface="Lucida Sans Unicode"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 Lernenden erhalten den Auftrag, das Experiment so umzubauen, dass die bei der direkten Reaktion als Wärme freiwerdende Energie als elektrische Energie genutzt werden kann. </a:t>
            </a:r>
          </a:p>
        </p:txBody>
      </p:sp>
      <p:sp>
        <p:nvSpPr>
          <p:cNvPr id="4" name="Foliennummernplatzhalter 3"/>
          <p:cNvSpPr>
            <a:spLocks noGrp="1"/>
          </p:cNvSpPr>
          <p:nvPr>
            <p:ph type="sldNum" sz="quarter" idx="5"/>
          </p:nvPr>
        </p:nvSpPr>
        <p:spPr/>
        <p:txBody>
          <a:bodyPr/>
          <a:lstStyle/>
          <a:p>
            <a:fld id="{B7101989-09E3-7E42-A6B4-17342E06CE9F}" type="slidenum">
              <a:rPr lang="de-DE" smtClean="0"/>
              <a:t>25</a:t>
            </a:fld>
            <a:endParaRPr lang="de-DE"/>
          </a:p>
        </p:txBody>
      </p:sp>
    </p:spTree>
    <p:extLst>
      <p:ext uri="{BB962C8B-B14F-4D97-AF65-F5344CB8AC3E}">
        <p14:creationId xmlns:p14="http://schemas.microsoft.com/office/powerpoint/2010/main" val="443309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 Gibbs-Helmholtz-Gleichung stellt einen Zusammenhang zwischen Reaktionsenthalpie und Entropie her</a:t>
            </a:r>
            <a:r>
              <a:rPr lang="de-DE" dirty="0">
                <a:effectLst/>
              </a:rPr>
              <a:t> .</a:t>
            </a:r>
          </a:p>
          <a:p>
            <a:r>
              <a:rPr lang="de-DE" sz="1200" kern="1200" dirty="0">
                <a:solidFill>
                  <a:schemeClr val="tx1"/>
                </a:solidFill>
                <a:effectLst/>
                <a:latin typeface="+mn-lt"/>
                <a:ea typeface="+mn-ea"/>
                <a:cs typeface="+mn-cs"/>
              </a:rPr>
              <a:t>Die freie Enthalpie </a:t>
            </a:r>
            <a:r>
              <a:rPr lang="de-DE" sz="1200" kern="1200" dirty="0">
                <a:solidFill>
                  <a:schemeClr val="tx1"/>
                </a:solidFill>
                <a:effectLst/>
                <a:latin typeface="+mn-lt"/>
                <a:ea typeface="+mn-ea"/>
                <a:cs typeface="+mn-cs"/>
                <a:sym typeface="Symbol" pitchFamily="2" charset="2"/>
              </a:rPr>
              <a:t></a:t>
            </a:r>
            <a:r>
              <a:rPr lang="de-DE" sz="1200" kern="1200" dirty="0">
                <a:solidFill>
                  <a:schemeClr val="tx1"/>
                </a:solidFill>
                <a:effectLst/>
                <a:latin typeface="+mn-lt"/>
                <a:ea typeface="+mn-ea"/>
                <a:cs typeface="+mn-cs"/>
              </a:rPr>
              <a:t>G ist dabei der Teil der Reaktionsenthalpie, der tatsächlich genutzt werden kann</a:t>
            </a:r>
            <a:r>
              <a:rPr lang="de-DE" dirty="0">
                <a:effectLst/>
              </a:rPr>
              <a:t> .</a:t>
            </a:r>
          </a:p>
          <a:p>
            <a:r>
              <a:rPr lang="de-DE" sz="1200" kern="1200" dirty="0">
                <a:solidFill>
                  <a:schemeClr val="tx1"/>
                </a:solidFill>
                <a:effectLst/>
                <a:latin typeface="+mn-lt"/>
                <a:ea typeface="+mn-ea"/>
                <a:cs typeface="+mn-cs"/>
              </a:rPr>
              <a:t>Der Term T</a:t>
            </a:r>
            <a:r>
              <a:rPr lang="de-DE" sz="1200" kern="1200" dirty="0">
                <a:solidFill>
                  <a:schemeClr val="tx1"/>
                </a:solidFill>
                <a:effectLst/>
                <a:latin typeface="+mn-lt"/>
                <a:ea typeface="+mn-ea"/>
                <a:cs typeface="+mn-cs"/>
                <a:sym typeface="Symbol" pitchFamily="2" charset="2"/>
              </a:rPr>
              <a:t></a:t>
            </a:r>
            <a:r>
              <a:rPr lang="de-DE" sz="1200" kern="1200" dirty="0">
                <a:solidFill>
                  <a:schemeClr val="tx1"/>
                </a:solidFill>
                <a:effectLst/>
                <a:latin typeface="+mn-lt"/>
                <a:ea typeface="+mn-ea"/>
                <a:cs typeface="+mn-cs"/>
              </a:rPr>
              <a:t>S beschreibt den nicht nutzbaren Energieanteil bei der chemischen Reaktion, man spricht auch von gebundener Energie. Jede Energieumwandlung erzeugt Entropie, das bedeutet, dass nicht die gesamte freigesetzte Energie genutzt werden kann, man spricht auch von Energieentwertung</a:t>
            </a:r>
            <a:r>
              <a:rPr lang="de-DE" dirty="0">
                <a:effectLst/>
              </a:rPr>
              <a:t> </a:t>
            </a:r>
            <a:endParaRPr lang="de-DE" dirty="0"/>
          </a:p>
        </p:txBody>
      </p:sp>
      <p:sp>
        <p:nvSpPr>
          <p:cNvPr id="4" name="Foliennummernplatzhalter 3"/>
          <p:cNvSpPr>
            <a:spLocks noGrp="1"/>
          </p:cNvSpPr>
          <p:nvPr>
            <p:ph type="sldNum" sz="quarter" idx="5"/>
          </p:nvPr>
        </p:nvSpPr>
        <p:spPr/>
        <p:txBody>
          <a:bodyPr/>
          <a:lstStyle/>
          <a:p>
            <a:fld id="{B7101989-09E3-7E42-A6B4-17342E06CE9F}" type="slidenum">
              <a:rPr lang="de-DE" smtClean="0"/>
              <a:t>28</a:t>
            </a:fld>
            <a:endParaRPr lang="de-DE"/>
          </a:p>
        </p:txBody>
      </p:sp>
    </p:spTree>
    <p:extLst>
      <p:ext uri="{BB962C8B-B14F-4D97-AF65-F5344CB8AC3E}">
        <p14:creationId xmlns:p14="http://schemas.microsoft.com/office/powerpoint/2010/main" val="3550847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Eine freiwillig ablaufende Redoxreaktion gibt Energie ab, dabei hängt es von der Reaktionsführung ab, welche Energieform abgegeben wird, z.B. als Wärme oder als elektrische Energie. Das soll am Beispiel der Reaktion von Zink mit einer Kupfersulfat-Lösung erläutert werden.</a:t>
            </a:r>
            <a:endParaRPr lang="de-DE" sz="1800" kern="800" dirty="0">
              <a:effectLst/>
              <a:latin typeface="DTLDocumentaT"/>
              <a:ea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3868FFFF-FDF9-8C4C-B894-544C67588503}" type="slidenum">
              <a:rPr lang="de-DE" smtClean="0"/>
              <a:t>29</a:t>
            </a:fld>
            <a:endParaRPr lang="de-DE"/>
          </a:p>
        </p:txBody>
      </p:sp>
    </p:spTree>
    <p:extLst>
      <p:ext uri="{BB962C8B-B14F-4D97-AF65-F5344CB8AC3E}">
        <p14:creationId xmlns:p14="http://schemas.microsoft.com/office/powerpoint/2010/main" val="1174535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800" dirty="0">
                <a:effectLst/>
                <a:latin typeface="Calibri" panose="020F0502020204030204" pitchFamily="34" charset="0"/>
                <a:ea typeface="Times New Roman" panose="02020603050405020304" pitchFamily="18" charset="0"/>
                <a:cs typeface="Times New Roman" panose="02020603050405020304" pitchFamily="18" charset="0"/>
              </a:rPr>
              <a:t>Bei dieser Versuchsdurchführung werden die Elektronen direkt von den Zink-Atomen an die Kupfer-Ionen abgegeben, dabei wird Wärme frei. Daraus kann die Reaktionsenthalpie </a:t>
            </a:r>
            <a:r>
              <a:rPr lang="de-DE" sz="12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1200" kern="800" dirty="0">
                <a:effectLst/>
                <a:latin typeface="Calibri" panose="020F0502020204030204" pitchFamily="34" charset="0"/>
                <a:ea typeface="Times New Roman" panose="02020603050405020304" pitchFamily="18" charset="0"/>
                <a:cs typeface="Times New Roman" panose="02020603050405020304" pitchFamily="18" charset="0"/>
              </a:rPr>
              <a:t>H berechnet werden.</a:t>
            </a:r>
            <a:endParaRPr lang="de-DE" sz="1200" kern="800" dirty="0">
              <a:effectLst/>
              <a:latin typeface="DTLDocumentaT"/>
              <a:ea typeface="Times New Roman" panose="02020603050405020304" pitchFamily="18" charset="0"/>
              <a:cs typeface="Times New Roman" panose="02020603050405020304" pitchFamily="18" charset="0"/>
            </a:endParaRPr>
          </a:p>
          <a:p>
            <a:endParaRPr lang="de-DE" dirty="0"/>
          </a:p>
          <a:p>
            <a:endParaRPr lang="de-DE" dirty="0"/>
          </a:p>
        </p:txBody>
      </p:sp>
      <p:sp>
        <p:nvSpPr>
          <p:cNvPr id="4" name="Foliennummernplatzhalter 3"/>
          <p:cNvSpPr>
            <a:spLocks noGrp="1"/>
          </p:cNvSpPr>
          <p:nvPr>
            <p:ph type="sldNum" sz="quarter" idx="5"/>
          </p:nvPr>
        </p:nvSpPr>
        <p:spPr/>
        <p:txBody>
          <a:bodyPr/>
          <a:lstStyle/>
          <a:p>
            <a:fld id="{B7101989-09E3-7E42-A6B4-17342E06CE9F}" type="slidenum">
              <a:rPr lang="de-DE" smtClean="0"/>
              <a:t>30</a:t>
            </a:fld>
            <a:endParaRPr lang="de-DE"/>
          </a:p>
        </p:txBody>
      </p:sp>
    </p:spTree>
    <p:extLst>
      <p:ext uri="{BB962C8B-B14F-4D97-AF65-F5344CB8AC3E}">
        <p14:creationId xmlns:p14="http://schemas.microsoft.com/office/powerpoint/2010/main" val="1761149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ts val="1320"/>
              </a:lnSpc>
            </a:pPr>
            <a:r>
              <a:rPr lang="de-DE" sz="1800" kern="800" dirty="0">
                <a:effectLst/>
                <a:latin typeface="Calibri" panose="020F0502020204030204" pitchFamily="34" charset="0"/>
                <a:ea typeface="Times New Roman" panose="02020603050405020304" pitchFamily="18" charset="0"/>
              </a:rPr>
              <a:t>Man trennt die Orte von Oxidation und Reduktion, so dass die Elektronen vom Zinkblech (Anode) durch ein Kabel zum Kupferblech (Kathode) fließen müssen. </a:t>
            </a:r>
            <a:endParaRPr lang="de-DE" sz="1800" kern="800" dirty="0">
              <a:effectLst/>
              <a:latin typeface="DTLDocumentaT"/>
              <a:ea typeface="Times New Roman" panose="02020603050405020304" pitchFamily="18" charset="0"/>
              <a:cs typeface="Times New Roman" panose="02020603050405020304" pitchFamily="18" charset="0"/>
            </a:endParaRPr>
          </a:p>
          <a:p>
            <a:r>
              <a:rPr lang="de-DE" sz="1800" dirty="0">
                <a:effectLst/>
                <a:latin typeface="Calibri" panose="020F0502020204030204" pitchFamily="34" charset="0"/>
              </a:rPr>
              <a:t>Bei dieser Versuchsanordnung kann die freiwerdende Energie als elektrische Arbeit bestimmt werden, indem man die Spannung der Galvanischen Zelle misst und daraus die elektrische Arbeit W</a:t>
            </a:r>
            <a:r>
              <a:rPr lang="de-DE" sz="1800" baseline="-25000" dirty="0">
                <a:effectLst/>
                <a:latin typeface="Calibri" panose="020F0502020204030204" pitchFamily="34" charset="0"/>
              </a:rPr>
              <a:t>el</a:t>
            </a:r>
            <a:r>
              <a:rPr lang="de-DE" sz="1800" dirty="0">
                <a:effectLst/>
                <a:latin typeface="Calibri" panose="020F0502020204030204" pitchFamily="34" charset="0"/>
              </a:rPr>
              <a:t> berechnet:</a:t>
            </a:r>
            <a:r>
              <a:rPr lang="de-DE" dirty="0">
                <a:effectLst/>
              </a:rPr>
              <a:t> </a:t>
            </a:r>
          </a:p>
          <a:p>
            <a:pPr algn="just">
              <a:lnSpc>
                <a:spcPct val="150000"/>
              </a:lnSpc>
            </a:pPr>
            <a:r>
              <a:rPr lang="de-DE" sz="1200" kern="800" dirty="0" err="1">
                <a:effectLst/>
                <a:latin typeface="Calibri" panose="020F0502020204030204" pitchFamily="34" charset="0"/>
                <a:ea typeface="Times New Roman" panose="02020603050405020304" pitchFamily="18" charset="0"/>
                <a:cs typeface="Calibri" panose="020F0502020204030204" pitchFamily="34" charset="0"/>
              </a:rPr>
              <a:t>z</a:t>
            </a:r>
            <a:r>
              <a:rPr lang="de-DE" sz="1200" kern="800" dirty="0">
                <a:effectLst/>
                <a:latin typeface="Calibri" panose="020F0502020204030204" pitchFamily="34" charset="0"/>
                <a:ea typeface="Times New Roman" panose="02020603050405020304" pitchFamily="18" charset="0"/>
                <a:cs typeface="Calibri" panose="020F0502020204030204" pitchFamily="34" charset="0"/>
              </a:rPr>
              <a:t>: Zahl der übertragenen Elektronen</a:t>
            </a:r>
          </a:p>
          <a:p>
            <a:pPr algn="just">
              <a:lnSpc>
                <a:spcPct val="150000"/>
              </a:lnSpc>
            </a:pPr>
            <a:r>
              <a:rPr lang="de-DE" sz="1200" kern="800" dirty="0">
                <a:effectLst/>
                <a:latin typeface="Calibri" panose="020F0502020204030204" pitchFamily="34" charset="0"/>
                <a:ea typeface="Times New Roman" panose="02020603050405020304" pitchFamily="18" charset="0"/>
                <a:cs typeface="Calibri" panose="020F0502020204030204" pitchFamily="34" charset="0"/>
              </a:rPr>
              <a:t>F:</a:t>
            </a:r>
            <a:r>
              <a:rPr lang="de-DE" sz="12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1200" kern="800" dirty="0" err="1">
                <a:effectLst/>
                <a:latin typeface="Calibri" panose="020F0502020204030204" pitchFamily="34" charset="0"/>
                <a:ea typeface="Times New Roman" panose="02020603050405020304" pitchFamily="18" charset="0"/>
                <a:cs typeface="Calibri" panose="020F0502020204030204" pitchFamily="34" charset="0"/>
              </a:rPr>
              <a:t>Farradaykonstante</a:t>
            </a:r>
            <a:r>
              <a:rPr lang="de-DE" sz="1200" kern="800" dirty="0">
                <a:effectLst/>
                <a:latin typeface="Calibri" panose="020F0502020204030204" pitchFamily="34" charset="0"/>
                <a:ea typeface="Times New Roman" panose="02020603050405020304" pitchFamily="18" charset="0"/>
                <a:cs typeface="Calibri" panose="020F0502020204030204" pitchFamily="34" charset="0"/>
              </a:rPr>
              <a:t> F = 96485 A</a:t>
            </a:r>
            <a:r>
              <a:rPr lang="de-DE" sz="12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1200" kern="800" dirty="0">
                <a:effectLst/>
                <a:latin typeface="Calibri" panose="020F0502020204030204" pitchFamily="34" charset="0"/>
                <a:ea typeface="Times New Roman" panose="02020603050405020304" pitchFamily="18" charset="0"/>
                <a:cs typeface="Calibri" panose="020F0502020204030204" pitchFamily="34" charset="0"/>
              </a:rPr>
              <a:t>s</a:t>
            </a:r>
          </a:p>
          <a:p>
            <a:pPr algn="just">
              <a:lnSpc>
                <a:spcPct val="150000"/>
              </a:lnSpc>
            </a:pPr>
            <a:r>
              <a:rPr lang="en-US" sz="12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1200" kern="800" dirty="0">
                <a:effectLst/>
                <a:latin typeface="Calibri" panose="020F0502020204030204" pitchFamily="34" charset="0"/>
                <a:ea typeface="Times New Roman" panose="02020603050405020304" pitchFamily="18" charset="0"/>
                <a:cs typeface="Calibri" panose="020F0502020204030204" pitchFamily="34" charset="0"/>
              </a:rPr>
              <a:t>E: Spannung der </a:t>
            </a:r>
            <a:r>
              <a:rPr lang="de-DE" sz="1200" kern="800" dirty="0" err="1">
                <a:effectLst/>
                <a:latin typeface="Calibri" panose="020F0502020204030204" pitchFamily="34" charset="0"/>
                <a:ea typeface="Times New Roman" panose="02020603050405020304" pitchFamily="18" charset="0"/>
                <a:cs typeface="Calibri" panose="020F0502020204030204" pitchFamily="34" charset="0"/>
              </a:rPr>
              <a:t>Galv</a:t>
            </a:r>
            <a:r>
              <a:rPr lang="de-DE" sz="1200" kern="800" dirty="0">
                <a:effectLst/>
                <a:latin typeface="Calibri" panose="020F0502020204030204" pitchFamily="34" charset="0"/>
                <a:ea typeface="Times New Roman" panose="02020603050405020304" pitchFamily="18" charset="0"/>
                <a:cs typeface="Calibri" panose="020F0502020204030204" pitchFamily="34" charset="0"/>
              </a:rPr>
              <a:t>. Zelle, hier 1,1V</a:t>
            </a:r>
          </a:p>
          <a:p>
            <a:pPr algn="just">
              <a:lnSpc>
                <a:spcPct val="150000"/>
              </a:lnSpc>
            </a:pPr>
            <a:r>
              <a:rPr lang="en-US" sz="1200" kern="800" dirty="0">
                <a:effectLst/>
                <a:latin typeface="Calibri" panose="020F0502020204030204" pitchFamily="34" charset="0"/>
                <a:ea typeface="Times New Roman" panose="02020603050405020304" pitchFamily="18" charset="0"/>
                <a:cs typeface="Calibri" panose="020F0502020204030204" pitchFamily="34" charset="0"/>
              </a:rPr>
              <a:t>1 J = 1 A</a:t>
            </a:r>
            <a:r>
              <a:rPr lang="de-DE" sz="12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en-US" sz="1200" kern="800" dirty="0">
                <a:effectLst/>
                <a:latin typeface="Calibri" panose="020F0502020204030204" pitchFamily="34" charset="0"/>
                <a:ea typeface="Times New Roman" panose="02020603050405020304" pitchFamily="18" charset="0"/>
                <a:cs typeface="Calibri" panose="020F0502020204030204" pitchFamily="34" charset="0"/>
              </a:rPr>
              <a:t>s</a:t>
            </a:r>
            <a:r>
              <a:rPr lang="de-DE" sz="12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en-US" sz="1200" kern="800" dirty="0">
                <a:effectLst/>
                <a:latin typeface="Calibri" panose="020F0502020204030204" pitchFamily="34" charset="0"/>
                <a:ea typeface="Times New Roman" panose="02020603050405020304" pitchFamily="18" charset="0"/>
                <a:cs typeface="Calibri" panose="020F0502020204030204" pitchFamily="34" charset="0"/>
              </a:rPr>
              <a:t>V </a:t>
            </a:r>
            <a:r>
              <a:rPr lang="en-US" sz="1200" kern="800" dirty="0" err="1">
                <a:effectLst/>
                <a:latin typeface="Calibri" panose="020F0502020204030204" pitchFamily="34" charset="0"/>
                <a:ea typeface="Times New Roman" panose="02020603050405020304" pitchFamily="18" charset="0"/>
                <a:cs typeface="Calibri" panose="020F0502020204030204" pitchFamily="34" charset="0"/>
              </a:rPr>
              <a:t>bzw</a:t>
            </a:r>
            <a:r>
              <a:rPr lang="en-US" sz="1200" kern="800" dirty="0">
                <a:effectLst/>
                <a:latin typeface="Calibri" panose="020F0502020204030204" pitchFamily="34" charset="0"/>
                <a:ea typeface="Times New Roman" panose="02020603050405020304" pitchFamily="18" charset="0"/>
                <a:cs typeface="Calibri" panose="020F0502020204030204" pitchFamily="34" charset="0"/>
              </a:rPr>
              <a:t>. 1kJ = 1000 A</a:t>
            </a:r>
            <a:r>
              <a:rPr lang="de-DE" sz="12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en-US" sz="1200" kern="800" dirty="0">
                <a:effectLst/>
                <a:latin typeface="Calibri" panose="020F0502020204030204" pitchFamily="34" charset="0"/>
                <a:ea typeface="Times New Roman" panose="02020603050405020304" pitchFamily="18" charset="0"/>
                <a:cs typeface="Calibri" panose="020F0502020204030204" pitchFamily="34" charset="0"/>
              </a:rPr>
              <a:t>s</a:t>
            </a:r>
            <a:r>
              <a:rPr lang="de-DE" sz="12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en-US" sz="1200" kern="800" dirty="0">
                <a:effectLst/>
                <a:latin typeface="Calibri" panose="020F0502020204030204" pitchFamily="34" charset="0"/>
                <a:ea typeface="Times New Roman" panose="02020603050405020304" pitchFamily="18" charset="0"/>
                <a:cs typeface="Calibri" panose="020F0502020204030204" pitchFamily="34" charset="0"/>
              </a:rPr>
              <a:t>V</a:t>
            </a:r>
            <a:endParaRPr lang="de-DE" dirty="0"/>
          </a:p>
        </p:txBody>
      </p:sp>
      <p:sp>
        <p:nvSpPr>
          <p:cNvPr id="4" name="Foliennummernplatzhalter 3"/>
          <p:cNvSpPr>
            <a:spLocks noGrp="1"/>
          </p:cNvSpPr>
          <p:nvPr>
            <p:ph type="sldNum" sz="quarter" idx="5"/>
          </p:nvPr>
        </p:nvSpPr>
        <p:spPr/>
        <p:txBody>
          <a:bodyPr/>
          <a:lstStyle/>
          <a:p>
            <a:fld id="{3868FFFF-FDF9-8C4C-B894-544C67588503}" type="slidenum">
              <a:rPr lang="de-DE" smtClean="0"/>
              <a:t>31</a:t>
            </a:fld>
            <a:endParaRPr lang="de-DE"/>
          </a:p>
        </p:txBody>
      </p:sp>
    </p:spTree>
    <p:extLst>
      <p:ext uri="{BB962C8B-B14F-4D97-AF65-F5344CB8AC3E}">
        <p14:creationId xmlns:p14="http://schemas.microsoft.com/office/powerpoint/2010/main" val="85772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BIR </a:t>
            </a:r>
            <a:endParaRPr dirty="0"/>
          </a:p>
        </p:txBody>
      </p:sp>
      <p:sp>
        <p:nvSpPr>
          <p:cNvPr id="4" name="Foliennummernplatzhalter 3"/>
          <p:cNvSpPr>
            <a:spLocks noGrp="1"/>
          </p:cNvSpPr>
          <p:nvPr>
            <p:ph type="sldNum" sz="quarter" idx="5"/>
          </p:nvPr>
        </p:nvSpPr>
        <p:spPr bwMode="auto"/>
        <p:txBody>
          <a:bodyPr/>
          <a:lstStyle/>
          <a:p>
            <a:pPr>
              <a:defRPr/>
            </a:pPr>
            <a:fld id="{09217C3B-68D2-49FD-8CB1-57EABD844BDF}" type="slidenum">
              <a:rPr lang="de-DE"/>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kern="800" dirty="0">
                <a:effectLst/>
                <a:latin typeface="Calibri" panose="020F0502020204030204" pitchFamily="34" charset="0"/>
                <a:ea typeface="Times New Roman" panose="02020603050405020304" pitchFamily="18" charset="0"/>
              </a:rPr>
              <a:t>Man erkennt, dass der Betrag der Reaktionsenthalpie (</a:t>
            </a:r>
            <a:r>
              <a:rPr lang="de-DE" sz="18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1800" kern="800" baseline="-25000" dirty="0">
                <a:effectLst/>
                <a:latin typeface="Calibri" panose="020F0502020204030204" pitchFamily="34" charset="0"/>
                <a:ea typeface="Times New Roman" panose="02020603050405020304" pitchFamily="18" charset="0"/>
              </a:rPr>
              <a:t>m</a:t>
            </a:r>
            <a:r>
              <a:rPr lang="de-DE" sz="1800" kern="800" dirty="0">
                <a:effectLst/>
                <a:latin typeface="Calibri" panose="020F0502020204030204" pitchFamily="34" charset="0"/>
                <a:ea typeface="Times New Roman" panose="02020603050405020304" pitchFamily="18" charset="0"/>
              </a:rPr>
              <a:t>H = -218,77 kJ</a:t>
            </a:r>
            <a:r>
              <a:rPr lang="de-DE" sz="18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1800" kern="800" dirty="0">
                <a:effectLst/>
                <a:latin typeface="Calibri" panose="020F0502020204030204" pitchFamily="34" charset="0"/>
                <a:ea typeface="Times New Roman" panose="02020603050405020304" pitchFamily="18" charset="0"/>
              </a:rPr>
              <a:t>mol</a:t>
            </a:r>
            <a:r>
              <a:rPr lang="de-DE" sz="1800" kern="800" baseline="30000" dirty="0">
                <a:effectLst/>
                <a:latin typeface="Calibri" panose="020F0502020204030204" pitchFamily="34" charset="0"/>
                <a:ea typeface="Times New Roman" panose="02020603050405020304" pitchFamily="18" charset="0"/>
              </a:rPr>
              <a:t>-1</a:t>
            </a:r>
            <a:r>
              <a:rPr lang="de-DE" sz="1800" kern="800" dirty="0">
                <a:effectLst/>
                <a:latin typeface="Calibri" panose="020F0502020204030204" pitchFamily="34" charset="0"/>
                <a:ea typeface="Times New Roman" panose="02020603050405020304" pitchFamily="18" charset="0"/>
              </a:rPr>
              <a:t>) größer ist als der Betrag der elektrischen Arbeit (W</a:t>
            </a:r>
            <a:r>
              <a:rPr lang="de-DE" sz="1800" kern="800" baseline="-25000" dirty="0">
                <a:effectLst/>
                <a:latin typeface="Calibri" panose="020F0502020204030204" pitchFamily="34" charset="0"/>
                <a:ea typeface="Times New Roman" panose="02020603050405020304" pitchFamily="18" charset="0"/>
              </a:rPr>
              <a:t>el</a:t>
            </a:r>
            <a:r>
              <a:rPr lang="de-DE" sz="1800" kern="800" dirty="0">
                <a:effectLst/>
                <a:latin typeface="Calibri" panose="020F0502020204030204" pitchFamily="34" charset="0"/>
                <a:ea typeface="Times New Roman" panose="02020603050405020304" pitchFamily="18" charset="0"/>
              </a:rPr>
              <a:t> = -212,27 kJ/mol). Nach dem 1. Hauptsatz der Thermodynamik, dem „Energieerhaltungssatz“, kann Energie weder vernichtet noch erzeugt werden. Somit muss die freigesetzte Energie unabhängig von der Versuchsanordnung („Satz von Hess“) gleich sein. </a:t>
            </a:r>
            <a:endParaRPr lang="de-DE" dirty="0"/>
          </a:p>
        </p:txBody>
      </p:sp>
      <p:sp>
        <p:nvSpPr>
          <p:cNvPr id="4" name="Foliennummernplatzhalter 3"/>
          <p:cNvSpPr>
            <a:spLocks noGrp="1"/>
          </p:cNvSpPr>
          <p:nvPr>
            <p:ph type="sldNum" sz="quarter" idx="5"/>
          </p:nvPr>
        </p:nvSpPr>
        <p:spPr/>
        <p:txBody>
          <a:bodyPr/>
          <a:lstStyle/>
          <a:p>
            <a:fld id="{3868FFFF-FDF9-8C4C-B894-544C67588503}" type="slidenum">
              <a:rPr lang="de-DE" smtClean="0"/>
              <a:t>32</a:t>
            </a:fld>
            <a:endParaRPr lang="de-DE"/>
          </a:p>
        </p:txBody>
      </p:sp>
    </p:spTree>
    <p:extLst>
      <p:ext uri="{BB962C8B-B14F-4D97-AF65-F5344CB8AC3E}">
        <p14:creationId xmlns:p14="http://schemas.microsoft.com/office/powerpoint/2010/main" val="317477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ts val="1320"/>
              </a:lnSpc>
            </a:pP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Die Differenz zwischen Reaktionsenthalpie und elektrischer Arbeit wird gebundene Wärme Q</a:t>
            </a:r>
            <a:r>
              <a:rPr lang="de-DE" sz="1800" kern="800" baseline="-25000" dirty="0">
                <a:effectLst/>
                <a:latin typeface="Calibri" panose="020F0502020204030204" pitchFamily="34" charset="0"/>
                <a:ea typeface="Times New Roman" panose="02020603050405020304" pitchFamily="18" charset="0"/>
                <a:cs typeface="Times New Roman" panose="02020603050405020304" pitchFamily="18" charset="0"/>
              </a:rPr>
              <a:t>geb</a:t>
            </a: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 genannt: </a:t>
            </a:r>
            <a:endParaRPr lang="de-DE" sz="1800" kern="800" dirty="0">
              <a:effectLst/>
              <a:latin typeface="DTLDocumentaT"/>
              <a:ea typeface="Times New Roman" panose="02020603050405020304" pitchFamily="18" charset="0"/>
              <a:cs typeface="Times New Roman" panose="02020603050405020304" pitchFamily="18" charset="0"/>
            </a:endParaRPr>
          </a:p>
          <a:p>
            <a:pPr algn="just">
              <a:lnSpc>
                <a:spcPts val="1320"/>
              </a:lnSpc>
            </a:pPr>
            <a:r>
              <a:rPr lang="de-DE" sz="18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H = W</a:t>
            </a:r>
            <a:r>
              <a:rPr lang="de-DE" sz="1800" kern="800" baseline="-25000" dirty="0">
                <a:effectLst/>
                <a:latin typeface="Calibri" panose="020F0502020204030204" pitchFamily="34" charset="0"/>
                <a:ea typeface="Times New Roman" panose="02020603050405020304" pitchFamily="18" charset="0"/>
                <a:cs typeface="Times New Roman" panose="02020603050405020304" pitchFamily="18" charset="0"/>
              </a:rPr>
              <a:t>el</a:t>
            </a: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 + Q</a:t>
            </a:r>
            <a:r>
              <a:rPr lang="de-DE" sz="1800" kern="800" baseline="-25000" dirty="0">
                <a:effectLst/>
                <a:latin typeface="Calibri" panose="020F0502020204030204" pitchFamily="34" charset="0"/>
                <a:ea typeface="Times New Roman" panose="02020603050405020304" pitchFamily="18" charset="0"/>
                <a:cs typeface="Times New Roman" panose="02020603050405020304" pitchFamily="18" charset="0"/>
              </a:rPr>
              <a:t>geb.</a:t>
            </a:r>
            <a:endParaRPr lang="de-DE" sz="1800" kern="800" dirty="0">
              <a:effectLst/>
              <a:latin typeface="DTLDocumentaT"/>
              <a:ea typeface="Times New Roman" panose="02020603050405020304" pitchFamily="18" charset="0"/>
              <a:cs typeface="Times New Roman" panose="02020603050405020304" pitchFamily="18" charset="0"/>
            </a:endParaRPr>
          </a:p>
          <a:p>
            <a:pPr algn="just">
              <a:lnSpc>
                <a:spcPts val="1320"/>
              </a:lnSpc>
            </a:pP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Diese gebundene Wärme kann nicht genutzt werden. Würde man diese Wärme nutzen wolle,  dann würde die Reaktion nicht ablaufen. Folglich ist es unmöglich, Wärme vollständig in Arbeit umzuwandeln.</a:t>
            </a:r>
            <a:endParaRPr lang="de-DE" sz="1800" kern="800" dirty="0">
              <a:effectLst/>
              <a:latin typeface="DTLDocumentaT"/>
              <a:ea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3868FFFF-FDF9-8C4C-B894-544C67588503}" type="slidenum">
              <a:rPr lang="de-DE" smtClean="0"/>
              <a:t>33</a:t>
            </a:fld>
            <a:endParaRPr lang="de-DE"/>
          </a:p>
        </p:txBody>
      </p:sp>
    </p:spTree>
    <p:extLst>
      <p:ext uri="{BB962C8B-B14F-4D97-AF65-F5344CB8AC3E}">
        <p14:creationId xmlns:p14="http://schemas.microsoft.com/office/powerpoint/2010/main" val="2532541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Man kann den Zusammenhang zwischen Reaktionsenthalpie und elektrischer Arbeit sowie gebundener Arbeit </a:t>
            </a:r>
            <a:r>
              <a:rPr lang="de-DE" sz="18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H = W</a:t>
            </a:r>
            <a:r>
              <a:rPr lang="de-DE" sz="1800" kern="800" baseline="-25000" dirty="0">
                <a:effectLst/>
                <a:latin typeface="Calibri" panose="020F0502020204030204" pitchFamily="34" charset="0"/>
                <a:ea typeface="Times New Roman" panose="02020603050405020304" pitchFamily="18" charset="0"/>
                <a:cs typeface="Times New Roman" panose="02020603050405020304" pitchFamily="18" charset="0"/>
              </a:rPr>
              <a:t>el</a:t>
            </a: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 + </a:t>
            </a:r>
            <a:r>
              <a:rPr lang="de-DE" sz="1800" kern="800" dirty="0" err="1">
                <a:effectLst/>
                <a:latin typeface="Calibri" panose="020F0502020204030204" pitchFamily="34" charset="0"/>
                <a:ea typeface="Times New Roman" panose="02020603050405020304" pitchFamily="18" charset="0"/>
                <a:cs typeface="Times New Roman" panose="02020603050405020304" pitchFamily="18" charset="0"/>
              </a:rPr>
              <a:t>E</a:t>
            </a:r>
            <a:r>
              <a:rPr lang="de-DE" sz="1800" kern="800" baseline="-25000" dirty="0" err="1">
                <a:effectLst/>
                <a:latin typeface="Calibri" panose="020F0502020204030204" pitchFamily="34" charset="0"/>
                <a:ea typeface="Times New Roman" panose="02020603050405020304" pitchFamily="18" charset="0"/>
                <a:cs typeface="Times New Roman" panose="02020603050405020304" pitchFamily="18" charset="0"/>
              </a:rPr>
              <a:t>geb</a:t>
            </a: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 verallgemeinern: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Nach dem 1. Hauptsatz der Thermodynamik kann Energie weder vernichtet noch erzeugt, sondern nur umgewandelt werden. Somit geht beim „Energieverlust“ keine Energie verloren, nur wird aus nutzbarer Energie nicht nutzbare Energie. </a:t>
            </a:r>
            <a:endParaRPr lang="de-DE" sz="1800" kern="800" dirty="0">
              <a:effectLst/>
              <a:latin typeface="DTLDocumenta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kern="800" dirty="0">
              <a:effectLst/>
              <a:latin typeface="DTLDocumentaT"/>
              <a:ea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3868FFFF-FDF9-8C4C-B894-544C67588503}" type="slidenum">
              <a:rPr lang="de-DE" smtClean="0"/>
              <a:t>34</a:t>
            </a:fld>
            <a:endParaRPr lang="de-DE"/>
          </a:p>
        </p:txBody>
      </p:sp>
    </p:spTree>
    <p:extLst>
      <p:ext uri="{BB962C8B-B14F-4D97-AF65-F5344CB8AC3E}">
        <p14:creationId xmlns:p14="http://schemas.microsoft.com/office/powerpoint/2010/main" val="744799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kern="800" dirty="0">
                <a:effectLst/>
                <a:latin typeface="Calibri" panose="020F0502020204030204" pitchFamily="34" charset="0"/>
                <a:ea typeface="Times New Roman" panose="02020603050405020304" pitchFamily="18" charset="0"/>
              </a:rPr>
              <a:t>Mit einer Galvanischen Zelle kann über die elektrische Arbeit W</a:t>
            </a:r>
            <a:r>
              <a:rPr lang="de-DE" sz="1800" kern="800" baseline="-25000" dirty="0">
                <a:effectLst/>
                <a:latin typeface="Calibri" panose="020F0502020204030204" pitchFamily="34" charset="0"/>
                <a:ea typeface="Times New Roman" panose="02020603050405020304" pitchFamily="18" charset="0"/>
              </a:rPr>
              <a:t>el</a:t>
            </a:r>
            <a:r>
              <a:rPr lang="de-DE" sz="1800" kern="800" dirty="0">
                <a:effectLst/>
                <a:latin typeface="Calibri" panose="020F0502020204030204" pitchFamily="34" charset="0"/>
                <a:ea typeface="Times New Roman" panose="02020603050405020304" pitchFamily="18" charset="0"/>
              </a:rPr>
              <a:t> einer Redoxreaktion der nutzbare Teil der Reaktionsenthalpie bestimmt werden,</a:t>
            </a:r>
            <a:r>
              <a:rPr lang="de-DE" dirty="0">
                <a:effectLst/>
              </a:rPr>
              <a:t> </a:t>
            </a:r>
            <a:endParaRPr lang="de-DE" dirty="0"/>
          </a:p>
        </p:txBody>
      </p:sp>
      <p:sp>
        <p:nvSpPr>
          <p:cNvPr id="4" name="Foliennummernplatzhalter 3"/>
          <p:cNvSpPr>
            <a:spLocks noGrp="1"/>
          </p:cNvSpPr>
          <p:nvPr>
            <p:ph type="sldNum" sz="quarter" idx="5"/>
          </p:nvPr>
        </p:nvSpPr>
        <p:spPr/>
        <p:txBody>
          <a:bodyPr/>
          <a:lstStyle/>
          <a:p>
            <a:fld id="{3868FFFF-FDF9-8C4C-B894-544C67588503}" type="slidenum">
              <a:rPr lang="de-DE" smtClean="0"/>
              <a:t>35</a:t>
            </a:fld>
            <a:endParaRPr lang="de-DE"/>
          </a:p>
        </p:txBody>
      </p:sp>
    </p:spTree>
    <p:extLst>
      <p:ext uri="{BB962C8B-B14F-4D97-AF65-F5344CB8AC3E}">
        <p14:creationId xmlns:p14="http://schemas.microsoft.com/office/powerpoint/2010/main" val="450345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 Entropie ist ein Maß für die Verteilung von Energie und Teilchen, sie beschreibt die Anzahl von Zuständen, die ein System annehmen kann. </a:t>
            </a:r>
          </a:p>
          <a:p>
            <a:r>
              <a:rPr lang="de-DE" sz="1200" kern="1200" dirty="0">
                <a:solidFill>
                  <a:schemeClr val="tx1"/>
                </a:solidFill>
                <a:effectLst/>
                <a:latin typeface="+mn-lt"/>
                <a:ea typeface="+mn-ea"/>
                <a:cs typeface="+mn-cs"/>
              </a:rPr>
              <a:t>Das umfasst mehr, als es die häufig verwendete Formulierung „Maß für Unordnung“ angibt.</a:t>
            </a:r>
          </a:p>
          <a:p>
            <a:r>
              <a:rPr lang="de-DE" sz="1200" kern="1200" dirty="0">
                <a:solidFill>
                  <a:schemeClr val="tx1"/>
                </a:solidFill>
                <a:effectLst/>
                <a:latin typeface="+mn-lt"/>
                <a:ea typeface="+mn-ea"/>
                <a:cs typeface="+mn-cs"/>
              </a:rPr>
              <a:t>Beispiel</a:t>
            </a:r>
          </a:p>
          <a:p>
            <a:r>
              <a:rPr lang="de-DE" sz="1200" kern="1200" dirty="0">
                <a:solidFill>
                  <a:schemeClr val="tx1"/>
                </a:solidFill>
                <a:effectLst/>
                <a:latin typeface="+mn-lt"/>
                <a:ea typeface="+mn-ea"/>
                <a:cs typeface="+mn-cs"/>
              </a:rPr>
              <a:t>In allen drei System herrscht „Unordnung“, trotzdem nimmt die Entropie von links nach rechts zu, denn je mehr Teilchen betrachtet werden, desto mehr Möglichkeiten gibt es, wie die Teilchen zueinander angeordnet sein können (Zahl der Zustände). Außerdem vernachlässigt die Bezeichnung „Unordnung“ den dynamischen Aspekt der Teilchenbewegung.</a:t>
            </a:r>
          </a:p>
          <a:p>
            <a:r>
              <a:rPr lang="de-DE" sz="1200" kern="1200" dirty="0">
                <a:solidFill>
                  <a:schemeClr val="tx1"/>
                </a:solidFill>
                <a:effectLst/>
                <a:latin typeface="+mn-lt"/>
                <a:ea typeface="+mn-ea"/>
                <a:cs typeface="+mn-cs"/>
              </a:rPr>
              <a:t>Deshalb ist es im Unterricht der Sekundarstufe 2 zielführender, vom Maß für die Verteilung von Energie und Teilchen zu sprechen.</a:t>
            </a:r>
          </a:p>
          <a:p>
            <a:endParaRPr lang="de-DE" sz="1200" kern="1200" dirty="0">
              <a:solidFill>
                <a:schemeClr val="tx1"/>
              </a:solidFill>
              <a:effectLst/>
              <a:latin typeface="+mn-lt"/>
              <a:ea typeface="+mn-ea"/>
              <a:cs typeface="+mn-cs"/>
            </a:endParaRPr>
          </a:p>
          <a:p>
            <a:pPr algn="just">
              <a:lnSpc>
                <a:spcPts val="1320"/>
              </a:lnSpc>
            </a:pP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Bei einem Kristall aus einer Sorte Teilchen, perfekt geordnet, gibt es bei der Temperatur 0K (das bedeutet, es gibt überhaupt keine Teilchenbewegung) nur eine einzige Möglichkeit, wie die Teilchen angeordnet sein können, es gibt nur einen Zustand. Deshalb hat er die Entropie S = 0!</a:t>
            </a:r>
            <a:endParaRPr lang="de-DE" sz="1800" kern="800" dirty="0">
              <a:effectLst/>
              <a:latin typeface="DTLDocumentaT"/>
              <a:ea typeface="Times New Roman" panose="02020603050405020304" pitchFamily="18" charset="0"/>
              <a:cs typeface="Times New Roman" panose="02020603050405020304" pitchFamily="18" charset="0"/>
            </a:endParaRPr>
          </a:p>
          <a:p>
            <a:pPr algn="just">
              <a:lnSpc>
                <a:spcPts val="1320"/>
              </a:lnSpc>
            </a:pP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Erwärmt man diesen Kristall, so fangen die Teilchen im Kristallgitter an zu schwingen (Teilchenbewegung), es gibt damit verschiedene Möglichkeiten der Teilchenabstände – also verschiedene Zustände- und die Entropie steigt: S&gt;0.</a:t>
            </a:r>
            <a:endParaRPr lang="de-DE" sz="1800" kern="800" dirty="0">
              <a:effectLst/>
              <a:latin typeface="DTLDocumentaT"/>
              <a:ea typeface="Times New Roman" panose="02020603050405020304" pitchFamily="18" charset="0"/>
              <a:cs typeface="Times New Roman" panose="02020603050405020304" pitchFamily="18" charset="0"/>
            </a:endParaRPr>
          </a:p>
          <a:p>
            <a:pPr algn="just">
              <a:lnSpc>
                <a:spcPts val="1320"/>
              </a:lnSpc>
            </a:pP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Bei Flüssigkeiten gibt es aufgrund der Teilchenbewegung viel mehr Zustände als bei einem Feststoff, bei einem Gas gibt es noch viel mehr Möglichkeiten, wie die Teilchen sich zueinander anordnen können:</a:t>
            </a:r>
            <a:endParaRPr lang="de-DE" sz="1800" kern="800" dirty="0">
              <a:effectLst/>
              <a:latin typeface="DTLDocumentaT"/>
              <a:ea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3868FFFF-FDF9-8C4C-B894-544C67588503}" type="slidenum">
              <a:rPr lang="de-DE" smtClean="0"/>
              <a:t>36</a:t>
            </a:fld>
            <a:endParaRPr lang="de-DE"/>
          </a:p>
        </p:txBody>
      </p:sp>
    </p:spTree>
    <p:extLst>
      <p:ext uri="{BB962C8B-B14F-4D97-AF65-F5344CB8AC3E}">
        <p14:creationId xmlns:p14="http://schemas.microsoft.com/office/powerpoint/2010/main" val="2871893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Deshalb nimmt auch bei chemischen Reaktionen die Entropie zu, wenn z.B. feste Edukte zu flüssigen Produkten reagieren oder viele gasförmige Produkte entstehen.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kern="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3868FFFF-FDF9-8C4C-B894-544C67588503}" type="slidenum">
              <a:rPr lang="de-DE" smtClean="0"/>
              <a:t>37</a:t>
            </a:fld>
            <a:endParaRPr lang="de-DE"/>
          </a:p>
        </p:txBody>
      </p:sp>
    </p:spTree>
    <p:extLst>
      <p:ext uri="{BB962C8B-B14F-4D97-AF65-F5344CB8AC3E}">
        <p14:creationId xmlns:p14="http://schemas.microsoft.com/office/powerpoint/2010/main" val="2601107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Bei jeder Energieumwandlung verringert sich der Anteil der nutzbaren Energie, weil immer auch nicht nutzbare Energie abgegeben wird. Das bedeutet, bei jeder Energieumwandlung wird Entropie erzeugt. Weil bei jeder Energieumwandlung folglich der Anteil der nutzbaren Energie sinkt, spricht man von Energieentwertung.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kern="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Vergleich trad. Kraftwerk und Brennstoffzelle</a:t>
            </a:r>
            <a:endParaRPr lang="de-DE" sz="1800" kern="800" dirty="0">
              <a:effectLst/>
              <a:latin typeface="DTLDocumentaT"/>
              <a:ea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3868FFFF-FDF9-8C4C-B894-544C67588503}" type="slidenum">
              <a:rPr lang="de-DE" smtClean="0"/>
              <a:t>38</a:t>
            </a:fld>
            <a:endParaRPr lang="de-DE"/>
          </a:p>
        </p:txBody>
      </p:sp>
    </p:spTree>
    <p:extLst>
      <p:ext uri="{BB962C8B-B14F-4D97-AF65-F5344CB8AC3E}">
        <p14:creationId xmlns:p14="http://schemas.microsoft.com/office/powerpoint/2010/main" val="3039288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800" dirty="0">
                <a:effectLst/>
                <a:latin typeface="Calibri" panose="020F0502020204030204" pitchFamily="34" charset="0"/>
                <a:ea typeface="Times New Roman" panose="02020603050405020304" pitchFamily="18" charset="0"/>
                <a:cs typeface="Times New Roman" panose="02020603050405020304" pitchFamily="18" charset="0"/>
              </a:rPr>
              <a:t>Zwei universelle Prinzipien bestimmen die Triebkraft chemischer Reaktionen:</a:t>
            </a:r>
            <a:endParaRPr lang="de-DE" sz="1200" kern="800" dirty="0">
              <a:effectLst/>
              <a:latin typeface="DTLDocumentaT"/>
              <a:ea typeface="Times New Roman" panose="02020603050405020304" pitchFamily="18" charset="0"/>
              <a:cs typeface="Times New Roman" panose="02020603050405020304" pitchFamily="18" charset="0"/>
            </a:endParaRP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800" dirty="0">
                <a:effectLst/>
                <a:latin typeface="Calibri" panose="020F0502020204030204" pitchFamily="34" charset="0"/>
                <a:ea typeface="Times New Roman" panose="02020603050405020304" pitchFamily="18" charset="0"/>
                <a:cs typeface="Times New Roman" panose="02020603050405020304" pitchFamily="18" charset="0"/>
              </a:rPr>
              <a:t>Diese beiden Prinzipien werden in der Gibbs-Helmholtz-Gleichung zusammengeführt:</a:t>
            </a:r>
            <a:endParaRPr lang="de-DE" sz="1200" kern="800" dirty="0">
              <a:effectLst/>
              <a:latin typeface="DTLDocumentaT"/>
              <a:ea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3868FFFF-FDF9-8C4C-B894-544C67588503}" type="slidenum">
              <a:rPr lang="de-DE" smtClean="0"/>
              <a:t>39</a:t>
            </a:fld>
            <a:endParaRPr lang="de-DE"/>
          </a:p>
        </p:txBody>
      </p:sp>
    </p:spTree>
    <p:extLst>
      <p:ext uri="{BB962C8B-B14F-4D97-AF65-F5344CB8AC3E}">
        <p14:creationId xmlns:p14="http://schemas.microsoft.com/office/powerpoint/2010/main" val="3160941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Chemisches GG	Berechnungen nur </a:t>
            </a:r>
            <a:r>
              <a:rPr lang="de-DE" dirty="0" err="1"/>
              <a:t>eA</a:t>
            </a:r>
            <a:r>
              <a:rPr lang="de-DE" dirty="0"/>
              <a:t>!</a:t>
            </a:r>
          </a:p>
        </p:txBody>
      </p:sp>
      <p:sp>
        <p:nvSpPr>
          <p:cNvPr id="4" name="Foliennummernplatzhalter 3"/>
          <p:cNvSpPr>
            <a:spLocks noGrp="1"/>
          </p:cNvSpPr>
          <p:nvPr>
            <p:ph type="sldNum" sz="quarter" idx="5"/>
          </p:nvPr>
        </p:nvSpPr>
        <p:spPr/>
        <p:txBody>
          <a:bodyPr/>
          <a:lstStyle/>
          <a:p>
            <a:fld id="{3868FFFF-FDF9-8C4C-B894-544C67588503}" type="slidenum">
              <a:rPr lang="de-DE" smtClean="0"/>
              <a:t>45</a:t>
            </a:fld>
            <a:endParaRPr lang="de-DE"/>
          </a:p>
        </p:txBody>
      </p:sp>
    </p:spTree>
    <p:extLst>
      <p:ext uri="{BB962C8B-B14F-4D97-AF65-F5344CB8AC3E}">
        <p14:creationId xmlns:p14="http://schemas.microsoft.com/office/powerpoint/2010/main" val="4171568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23C0F-EC94-F13B-C145-6A605B58E05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A9373C7-C1FB-E22B-7F2B-200E90594FA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F0AD39A-A407-06C6-70F8-DB78684F73C7}"/>
              </a:ext>
            </a:extLst>
          </p:cNvPr>
          <p:cNvSpPr>
            <a:spLocks noGrp="1"/>
          </p:cNvSpPr>
          <p:nvPr>
            <p:ph type="body" idx="1"/>
          </p:nvPr>
        </p:nvSpPr>
        <p:spPr/>
        <p:txBody>
          <a:bodyPr/>
          <a:lstStyle/>
          <a:p>
            <a:pPr algn="just">
              <a:lnSpc>
                <a:spcPts val="1320"/>
              </a:lnSpc>
            </a:pP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Nur bei chemischen Reaktionen von Typ3 und Typ 4 kann sich ein chemisches Gleichgewicht einstellen, dessen Lage durch die Reaktionsbedingungen beeinflusst werden kann.</a:t>
            </a:r>
            <a:endParaRPr lang="de-DE" sz="1800" kern="800" dirty="0">
              <a:effectLst/>
              <a:latin typeface="DTLDocumentaT"/>
              <a:ea typeface="Times New Roman" panose="02020603050405020304" pitchFamily="18" charset="0"/>
              <a:cs typeface="Times New Roman" panose="02020603050405020304" pitchFamily="18" charset="0"/>
            </a:endParaRPr>
          </a:p>
          <a:p>
            <a:pPr algn="just">
              <a:lnSpc>
                <a:spcPts val="1320"/>
              </a:lnSpc>
            </a:pP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Dabei gilt: Im chemischen Gleichgewicht ist </a:t>
            </a:r>
            <a:r>
              <a:rPr lang="de-DE" sz="18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1800" kern="800" dirty="0">
                <a:effectLst/>
                <a:latin typeface="Calibri" panose="020F0502020204030204" pitchFamily="34" charset="0"/>
                <a:ea typeface="Times New Roman" panose="02020603050405020304" pitchFamily="18" charset="0"/>
                <a:cs typeface="Times New Roman" panose="02020603050405020304" pitchFamily="18" charset="0"/>
              </a:rPr>
              <a:t>G=0!</a:t>
            </a:r>
            <a:endParaRPr lang="de-DE" sz="1800" kern="800" dirty="0">
              <a:effectLst/>
              <a:latin typeface="DTLDocumentaT"/>
              <a:ea typeface="Times New Roman" panose="02020603050405020304" pitchFamily="18" charset="0"/>
              <a:cs typeface="Times New Roman" panose="02020603050405020304" pitchFamily="18" charset="0"/>
            </a:endParaRPr>
          </a:p>
        </p:txBody>
      </p:sp>
      <p:sp>
        <p:nvSpPr>
          <p:cNvPr id="4" name="Foliennummernplatzhalter 3">
            <a:extLst>
              <a:ext uri="{FF2B5EF4-FFF2-40B4-BE49-F238E27FC236}">
                <a16:creationId xmlns:a16="http://schemas.microsoft.com/office/drawing/2014/main" id="{EE343F74-9636-399F-ED37-B4EABE5026BE}"/>
              </a:ext>
            </a:extLst>
          </p:cNvPr>
          <p:cNvSpPr>
            <a:spLocks noGrp="1"/>
          </p:cNvSpPr>
          <p:nvPr>
            <p:ph type="sldNum" sz="quarter" idx="5"/>
          </p:nvPr>
        </p:nvSpPr>
        <p:spPr/>
        <p:txBody>
          <a:bodyPr/>
          <a:lstStyle/>
          <a:p>
            <a:fld id="{3868FFFF-FDF9-8C4C-B894-544C67588503}" type="slidenum">
              <a:rPr lang="de-DE" smtClean="0"/>
              <a:t>46</a:t>
            </a:fld>
            <a:endParaRPr lang="de-DE"/>
          </a:p>
        </p:txBody>
      </p:sp>
    </p:spTree>
    <p:extLst>
      <p:ext uri="{BB962C8B-B14F-4D97-AF65-F5344CB8AC3E}">
        <p14:creationId xmlns:p14="http://schemas.microsoft.com/office/powerpoint/2010/main" val="364993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F4ABD-5275-132B-492D-47066A3B4680}"/>
            </a:ext>
          </a:extLst>
        </p:cNvPr>
        <p:cNvGrpSpPr/>
        <p:nvPr/>
      </p:nvGrpSpPr>
      <p:grpSpPr bwMode="auto">
        <a:xfrm>
          <a:off x="0" y="0"/>
          <a:ext cx="0" cy="0"/>
          <a:chOff x="0" y="0"/>
          <a:chExt cx="0" cy="0"/>
        </a:xfrm>
      </p:grpSpPr>
      <p:sp>
        <p:nvSpPr>
          <p:cNvPr id="2" name="Folienbildplatzhalter 1">
            <a:extLst>
              <a:ext uri="{FF2B5EF4-FFF2-40B4-BE49-F238E27FC236}">
                <a16:creationId xmlns:a16="http://schemas.microsoft.com/office/drawing/2014/main" id="{3778DF43-3114-1615-99D0-2109141B6A69}"/>
              </a:ext>
            </a:extLst>
          </p:cNvPr>
          <p:cNvSpPr>
            <a:spLocks noGrp="1" noRot="1" noChangeAspect="1"/>
          </p:cNvSpPr>
          <p:nvPr>
            <p:ph type="sldImg"/>
          </p:nvPr>
        </p:nvSpPr>
        <p:spPr bwMode="auto"/>
      </p:sp>
      <p:sp>
        <p:nvSpPr>
          <p:cNvPr id="3" name="Notizenplatzhalter 2">
            <a:extLst>
              <a:ext uri="{FF2B5EF4-FFF2-40B4-BE49-F238E27FC236}">
                <a16:creationId xmlns:a16="http://schemas.microsoft.com/office/drawing/2014/main" id="{7985AE54-5C03-2419-DA1B-CA3256D29248}"/>
              </a:ext>
            </a:extLst>
          </p:cNvPr>
          <p:cNvSpPr>
            <a:spLocks noGrp="1"/>
          </p:cNvSpPr>
          <p:nvPr>
            <p:ph type="body" idx="1"/>
          </p:nvPr>
        </p:nvSpPr>
        <p:spPr bwMode="auto"/>
        <p:txBody>
          <a:bodyPr/>
          <a:lstStyle/>
          <a:p>
            <a:pPr>
              <a:defRPr/>
            </a:pPr>
            <a:endParaRPr dirty="0"/>
          </a:p>
        </p:txBody>
      </p:sp>
      <p:sp>
        <p:nvSpPr>
          <p:cNvPr id="4" name="Foliennummernplatzhalter 3">
            <a:extLst>
              <a:ext uri="{FF2B5EF4-FFF2-40B4-BE49-F238E27FC236}">
                <a16:creationId xmlns:a16="http://schemas.microsoft.com/office/drawing/2014/main" id="{2B50EB1A-2F0B-5B26-29F7-4C74DD97BB5E}"/>
              </a:ext>
            </a:extLst>
          </p:cNvPr>
          <p:cNvSpPr>
            <a:spLocks noGrp="1"/>
          </p:cNvSpPr>
          <p:nvPr>
            <p:ph type="sldNum" sz="quarter" idx="5"/>
          </p:nvPr>
        </p:nvSpPr>
        <p:spPr bwMode="auto"/>
        <p:txBody>
          <a:bodyPr/>
          <a:lstStyle/>
          <a:p>
            <a:pPr>
              <a:defRPr/>
            </a:pPr>
            <a:fld id="{09217C3B-68D2-49FD-8CB1-57EABD844BDF}" type="slidenum">
              <a:rPr lang="de-DE"/>
              <a:t>3</a:t>
            </a:fld>
            <a:endParaRPr lang="de-DE"/>
          </a:p>
        </p:txBody>
      </p:sp>
    </p:spTree>
    <p:extLst>
      <p:ext uri="{BB962C8B-B14F-4D97-AF65-F5344CB8AC3E}">
        <p14:creationId xmlns:p14="http://schemas.microsoft.com/office/powerpoint/2010/main" val="991461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exergone Zellatmung und Proteinsynthese</a:t>
            </a:r>
          </a:p>
        </p:txBody>
      </p:sp>
      <p:sp>
        <p:nvSpPr>
          <p:cNvPr id="4" name="Foliennummernplatzhalter 3"/>
          <p:cNvSpPr>
            <a:spLocks noGrp="1"/>
          </p:cNvSpPr>
          <p:nvPr>
            <p:ph type="sldNum" sz="quarter" idx="5"/>
          </p:nvPr>
        </p:nvSpPr>
        <p:spPr/>
        <p:txBody>
          <a:bodyPr/>
          <a:lstStyle/>
          <a:p>
            <a:fld id="{B7101989-09E3-7E42-A6B4-17342E06CE9F}" type="slidenum">
              <a:rPr lang="de-DE" smtClean="0"/>
              <a:t>47</a:t>
            </a:fld>
            <a:endParaRPr lang="de-DE"/>
          </a:p>
        </p:txBody>
      </p:sp>
    </p:spTree>
    <p:extLst>
      <p:ext uri="{BB962C8B-B14F-4D97-AF65-F5344CB8AC3E}">
        <p14:creationId xmlns:p14="http://schemas.microsoft.com/office/powerpoint/2010/main" val="2806786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A27F0-154E-2ED4-519A-287F78E9B44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1D0E4FD-F422-821F-D029-DC3F9482785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2F62A71-8170-EC19-C5E2-C2F4D746ABAD}"/>
              </a:ext>
            </a:extLst>
          </p:cNvPr>
          <p:cNvSpPr>
            <a:spLocks noGrp="1"/>
          </p:cNvSpPr>
          <p:nvPr>
            <p:ph type="body" idx="1"/>
          </p:nvPr>
        </p:nvSpPr>
        <p:spPr/>
        <p:txBody>
          <a:bodyPr/>
          <a:lstStyle/>
          <a:p>
            <a:r>
              <a:rPr lang="de-DE" sz="1800" kern="800" dirty="0">
                <a:effectLst/>
                <a:latin typeface="Calibri" panose="020F0502020204030204" pitchFamily="34" charset="0"/>
                <a:ea typeface="Times New Roman" panose="02020603050405020304" pitchFamily="18" charset="0"/>
              </a:rPr>
              <a:t>Endergone Reaktionen laufen nicht freiwillig ab. Deshalb sind in Lebewesen immer endergone Reaktionen mit exergonen gekoppelt. Das nennt man energetische Kopplung</a:t>
            </a:r>
            <a:r>
              <a:rPr lang="de-DE" dirty="0">
                <a:effectLst/>
              </a:rPr>
              <a:t> </a:t>
            </a:r>
          </a:p>
          <a:p>
            <a:r>
              <a:rPr lang="de-DE" sz="1800" kern="800" dirty="0">
                <a:effectLst/>
                <a:latin typeface="Calibri" panose="020F0502020204030204" pitchFamily="34" charset="0"/>
                <a:ea typeface="Times New Roman" panose="02020603050405020304" pitchFamily="18" charset="0"/>
              </a:rPr>
              <a:t>Durch die exergone Reaktion von Stoff A zu Stoff B wird die endergone Reaktion von ADP zu ATP ermöglicht. Das ATP kann überall im Körper verwendet werden, um endergone Reaktionen (Stoff C zu Stoff D) zu ermöglichen, indem ATP wieder in einer exergonen Reaktion zu ADP reagiert. </a:t>
            </a:r>
            <a:endParaRPr lang="de-DE" dirty="0"/>
          </a:p>
        </p:txBody>
      </p:sp>
      <p:sp>
        <p:nvSpPr>
          <p:cNvPr id="4" name="Foliennummernplatzhalter 3">
            <a:extLst>
              <a:ext uri="{FF2B5EF4-FFF2-40B4-BE49-F238E27FC236}">
                <a16:creationId xmlns:a16="http://schemas.microsoft.com/office/drawing/2014/main" id="{F3489C02-30CD-42FB-2938-F14F5550A5BB}"/>
              </a:ext>
            </a:extLst>
          </p:cNvPr>
          <p:cNvSpPr>
            <a:spLocks noGrp="1"/>
          </p:cNvSpPr>
          <p:nvPr>
            <p:ph type="sldNum" sz="quarter" idx="5"/>
          </p:nvPr>
        </p:nvSpPr>
        <p:spPr/>
        <p:txBody>
          <a:bodyPr/>
          <a:lstStyle/>
          <a:p>
            <a:fld id="{3868FFFF-FDF9-8C4C-B894-544C67588503}" type="slidenum">
              <a:rPr lang="de-DE" smtClean="0"/>
              <a:t>48</a:t>
            </a:fld>
            <a:endParaRPr lang="de-DE"/>
          </a:p>
        </p:txBody>
      </p:sp>
    </p:spTree>
    <p:extLst>
      <p:ext uri="{BB962C8B-B14F-4D97-AF65-F5344CB8AC3E}">
        <p14:creationId xmlns:p14="http://schemas.microsoft.com/office/powerpoint/2010/main" val="2488091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868FFFF-FDF9-8C4C-B894-544C67588503}" type="slidenum">
              <a:rPr lang="de-DE" smtClean="0"/>
              <a:t>49</a:t>
            </a:fld>
            <a:endParaRPr lang="de-DE"/>
          </a:p>
        </p:txBody>
      </p:sp>
    </p:spTree>
    <p:extLst>
      <p:ext uri="{BB962C8B-B14F-4D97-AF65-F5344CB8AC3E}">
        <p14:creationId xmlns:p14="http://schemas.microsoft.com/office/powerpoint/2010/main" val="961253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a:t>
            </a:r>
            <a:r>
              <a:rPr lang="de-DE" dirty="0" err="1"/>
              <a:t>gA</a:t>
            </a:r>
            <a:r>
              <a:rPr lang="de-DE" dirty="0"/>
              <a:t> wird Farbigkeit nur als Stoffeigenschaft behandelt und ausschließlich auf den Zusammenhang zwischen absorbierter Wellenlänge und Farbigkeit unter energetischen Aspekten des Energiestufenschemas eingegangen. Die Farbstoffe werden in ihrer Molekülstruktur nicht behandelt. Ausschließlich der Einsatz von Farbstoffen im Alltag wird thematisiert.</a:t>
            </a:r>
          </a:p>
          <a:p>
            <a:endParaRPr lang="de-DE" dirty="0"/>
          </a:p>
          <a:p>
            <a:r>
              <a:rPr lang="de-DE" dirty="0"/>
              <a:t>Im </a:t>
            </a:r>
            <a:r>
              <a:rPr lang="de-DE" dirty="0" err="1"/>
              <a:t>eA</a:t>
            </a:r>
            <a:r>
              <a:rPr lang="de-DE" dirty="0"/>
              <a:t> werden sowohl die Farbigkeit als Stoffeigenschaft sowie ihre Ableitung aus der Molekülstruktur thematisiert. Darüber hinaus werden auch die Herstellung von Farbstoff-Molekülen sowie die Färbung auf Teilchenebene </a:t>
            </a:r>
            <a:r>
              <a:rPr lang="de-DE" dirty="0" err="1"/>
              <a:t>bahandelt</a:t>
            </a:r>
            <a:r>
              <a:rPr lang="de-DE" dirty="0"/>
              <a:t>.</a:t>
            </a:r>
          </a:p>
        </p:txBody>
      </p:sp>
      <p:sp>
        <p:nvSpPr>
          <p:cNvPr id="4" name="Foliennummernplatzhalter 3"/>
          <p:cNvSpPr>
            <a:spLocks noGrp="1"/>
          </p:cNvSpPr>
          <p:nvPr>
            <p:ph type="sldNum" sz="quarter" idx="5"/>
          </p:nvPr>
        </p:nvSpPr>
        <p:spPr/>
        <p:txBody>
          <a:bodyPr/>
          <a:lstStyle/>
          <a:p>
            <a:fld id="{09217C3B-68D2-49FD-8CB1-57EABD844BDF}" type="slidenum">
              <a:rPr lang="de-DE" smtClean="0"/>
              <a:t>51</a:t>
            </a:fld>
            <a:endParaRPr lang="de-DE"/>
          </a:p>
        </p:txBody>
      </p:sp>
    </p:spTree>
    <p:extLst>
      <p:ext uri="{BB962C8B-B14F-4D97-AF65-F5344CB8AC3E}">
        <p14:creationId xmlns:p14="http://schemas.microsoft.com/office/powerpoint/2010/main" val="4012842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Sowohl </a:t>
            </a:r>
            <a:r>
              <a:rPr lang="de-DE" dirty="0" err="1"/>
              <a:t>eA</a:t>
            </a:r>
            <a:r>
              <a:rPr lang="de-DE" dirty="0"/>
              <a:t> als auch </a:t>
            </a:r>
            <a:r>
              <a:rPr lang="de-DE" dirty="0" err="1"/>
              <a:t>gA</a:t>
            </a:r>
            <a:r>
              <a:rPr lang="de-DE" dirty="0"/>
              <a:t> können die Absorptionsspektren auswerten und so die unterschiedliche Färbung von </a:t>
            </a:r>
            <a:r>
              <a:rPr lang="de-DE" dirty="0" err="1"/>
              <a:t>Methyorange</a:t>
            </a:r>
            <a:r>
              <a:rPr lang="de-DE" dirty="0"/>
              <a:t> bei pH = 1,2 und pH = 7,2 zuordnen.</a:t>
            </a:r>
          </a:p>
          <a:p>
            <a:r>
              <a:rPr lang="de-DE" dirty="0"/>
              <a:t>Eine Erklärung über die Molekülstruktur ist nur im </a:t>
            </a:r>
            <a:r>
              <a:rPr lang="de-DE" dirty="0" err="1"/>
              <a:t>eA</a:t>
            </a:r>
            <a:r>
              <a:rPr lang="de-DE" dirty="0"/>
              <a:t> möglich </a:t>
            </a:r>
            <a:r>
              <a:rPr lang="de-DE" dirty="0">
                <a:sym typeface="Wingdings" panose="05000000000000000000" pitchFamily="2" charset="2"/>
              </a:rPr>
              <a:t> siehe Folie 14</a:t>
            </a:r>
            <a:endParaRPr lang="de-DE" dirty="0"/>
          </a:p>
        </p:txBody>
      </p:sp>
      <p:sp>
        <p:nvSpPr>
          <p:cNvPr id="4" name="Foliennummernplatzhalter 3"/>
          <p:cNvSpPr>
            <a:spLocks noGrp="1"/>
          </p:cNvSpPr>
          <p:nvPr>
            <p:ph type="sldNum" sz="quarter" idx="5"/>
          </p:nvPr>
        </p:nvSpPr>
        <p:spPr/>
        <p:txBody>
          <a:bodyPr/>
          <a:lstStyle/>
          <a:p>
            <a:fld id="{09217C3B-68D2-49FD-8CB1-57EABD844BDF}" type="slidenum">
              <a:rPr lang="de-DE" smtClean="0"/>
              <a:t>56</a:t>
            </a:fld>
            <a:endParaRPr lang="de-DE"/>
          </a:p>
        </p:txBody>
      </p:sp>
    </p:spTree>
    <p:extLst>
      <p:ext uri="{BB962C8B-B14F-4D97-AF65-F5344CB8AC3E}">
        <p14:creationId xmlns:p14="http://schemas.microsoft.com/office/powerpoint/2010/main" val="3869720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Energien des Absorptionsmaxima hängen von der Größe des delokalisierten </a:t>
            </a:r>
            <a:r>
              <a:rPr lang="de-DE" dirty="0" err="1"/>
              <a:t>pi</a:t>
            </a:r>
            <a:r>
              <a:rPr lang="de-DE" dirty="0"/>
              <a:t>-Elektronensystems ab. Siehe Polyene und Cyanine.</a:t>
            </a:r>
          </a:p>
          <a:p>
            <a:r>
              <a:rPr lang="de-DE" dirty="0"/>
              <a:t>Darüber hinaus wird jedoch durch die Donator- bzw. Akzeptor-Substituenten die Güte des delokalisierten Systems so stark verbessert, dass die Absorptionsenergien stark herabgesetzt werden und somit die Länge des delokalisierten Elektronensystems bei den Cyaninen für die vergleichbare Absorbierte Wellenlänge sehr stark verkürzt werden kann. </a:t>
            </a:r>
          </a:p>
        </p:txBody>
      </p:sp>
      <p:sp>
        <p:nvSpPr>
          <p:cNvPr id="4" name="Foliennummernplatzhalter 3"/>
          <p:cNvSpPr>
            <a:spLocks noGrp="1"/>
          </p:cNvSpPr>
          <p:nvPr>
            <p:ph type="sldNum" sz="quarter" idx="5"/>
          </p:nvPr>
        </p:nvSpPr>
        <p:spPr/>
        <p:txBody>
          <a:bodyPr/>
          <a:lstStyle/>
          <a:p>
            <a:fld id="{09217C3B-68D2-49FD-8CB1-57EABD844BDF}" type="slidenum">
              <a:rPr lang="de-DE" smtClean="0"/>
              <a:t>57</a:t>
            </a:fld>
            <a:endParaRPr lang="de-DE"/>
          </a:p>
        </p:txBody>
      </p:sp>
    </p:spTree>
    <p:extLst>
      <p:ext uri="{BB962C8B-B14F-4D97-AF65-F5344CB8AC3E}">
        <p14:creationId xmlns:p14="http://schemas.microsoft.com/office/powerpoint/2010/main" val="1701295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Beim Vergleich der Energiedifferenz von HOMO zu LUMO fällt auf, dass kein direkter Zusammenhang/Proportionalität zwischen der Energiedifferenz und dem Absorptionsmaximum existiert. Es ist jedoch eine qualitative Vergleichbarkeit gegeben.</a:t>
            </a:r>
          </a:p>
        </p:txBody>
      </p:sp>
      <p:sp>
        <p:nvSpPr>
          <p:cNvPr id="4" name="Foliennummernplatzhalter 3"/>
          <p:cNvSpPr>
            <a:spLocks noGrp="1"/>
          </p:cNvSpPr>
          <p:nvPr>
            <p:ph type="sldNum" sz="quarter" idx="5"/>
          </p:nvPr>
        </p:nvSpPr>
        <p:spPr/>
        <p:txBody>
          <a:bodyPr/>
          <a:lstStyle/>
          <a:p>
            <a:fld id="{09217C3B-68D2-49FD-8CB1-57EABD844BDF}" type="slidenum">
              <a:rPr lang="de-DE" smtClean="0"/>
              <a:t>58</a:t>
            </a:fld>
            <a:endParaRPr lang="de-DE"/>
          </a:p>
        </p:txBody>
      </p:sp>
    </p:spTree>
    <p:extLst>
      <p:ext uri="{BB962C8B-B14F-4D97-AF65-F5344CB8AC3E}">
        <p14:creationId xmlns:p14="http://schemas.microsoft.com/office/powerpoint/2010/main" val="2721541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Beschreibung der Güte des delokalisierten Elektronensystems ist weiter die beste Lösung. Eine Argumentationslinie über die Energiedifferenz zwischen HOMO und LUMO ist hier nicht zielführen, da folgende Werte gemessen/berechnet werden:</a:t>
            </a:r>
          </a:p>
          <a:p>
            <a:r>
              <a:rPr lang="de-DE" dirty="0"/>
              <a:t>Benzol: 	HOMO = -9,908487 eV	LUMO = -0,699333 eV	</a:t>
            </a:r>
            <a:r>
              <a:rPr lang="de-DE" dirty="0" err="1"/>
              <a:t>dE</a:t>
            </a:r>
            <a:r>
              <a:rPr lang="de-DE" dirty="0"/>
              <a:t> = 9,209154 eV	Absorptionsmaximum = 256 </a:t>
            </a:r>
            <a:r>
              <a:rPr lang="de-DE" dirty="0" err="1"/>
              <a:t>nm</a:t>
            </a:r>
            <a:endParaRPr lang="de-DE" dirty="0"/>
          </a:p>
          <a:p>
            <a:r>
              <a:rPr lang="de-DE" dirty="0"/>
              <a:t>Toluol:	HOMO = -9,330245 eV	LUMO = +0,520010 eV	</a:t>
            </a:r>
            <a:r>
              <a:rPr lang="de-DE" dirty="0" err="1"/>
              <a:t>dE</a:t>
            </a:r>
            <a:r>
              <a:rPr lang="de-DE" dirty="0"/>
              <a:t> = 9,850255 eV	Absorptionsmaximum = 262 </a:t>
            </a:r>
            <a:r>
              <a:rPr lang="de-DE" dirty="0" err="1"/>
              <a:t>nm</a:t>
            </a:r>
            <a:endParaRPr lang="de-DE" dirty="0"/>
          </a:p>
          <a:p>
            <a:r>
              <a:rPr lang="de-DE" dirty="0"/>
              <a:t>Nitrobenzol:	HOMO = -10,562377 eV	LUMO = -1,068047 eV	</a:t>
            </a:r>
            <a:r>
              <a:rPr lang="de-DE" dirty="0" err="1"/>
              <a:t>dE</a:t>
            </a:r>
            <a:r>
              <a:rPr lang="de-DE" dirty="0"/>
              <a:t> = 9,49433 eV	Absorptionsmaximum = 420 </a:t>
            </a:r>
            <a:r>
              <a:rPr lang="de-DE" dirty="0" err="1"/>
              <a:t>nm</a:t>
            </a:r>
            <a:endParaRPr lang="de-DE" dirty="0"/>
          </a:p>
        </p:txBody>
      </p:sp>
      <p:sp>
        <p:nvSpPr>
          <p:cNvPr id="4" name="Foliennummernplatzhalter 3"/>
          <p:cNvSpPr>
            <a:spLocks noGrp="1"/>
          </p:cNvSpPr>
          <p:nvPr>
            <p:ph type="sldNum" sz="quarter" idx="5"/>
          </p:nvPr>
        </p:nvSpPr>
        <p:spPr/>
        <p:txBody>
          <a:bodyPr/>
          <a:lstStyle/>
          <a:p>
            <a:fld id="{09217C3B-68D2-49FD-8CB1-57EABD844BDF}" type="slidenum">
              <a:rPr lang="de-DE" smtClean="0"/>
              <a:t>59</a:t>
            </a:fld>
            <a:endParaRPr lang="de-DE"/>
          </a:p>
        </p:txBody>
      </p:sp>
    </p:spTree>
    <p:extLst>
      <p:ext uri="{BB962C8B-B14F-4D97-AF65-F5344CB8AC3E}">
        <p14:creationId xmlns:p14="http://schemas.microsoft.com/office/powerpoint/2010/main" val="2443338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gA</a:t>
            </a:r>
            <a:r>
              <a:rPr lang="de-DE" dirty="0"/>
              <a:t>: Erklärung der Farbigkeit von Chlorophyll aus dem Absorptionsspektrum durch sog. Grünlücke. Keine Unterscheidung zwischen </a:t>
            </a:r>
            <a:r>
              <a:rPr lang="de-DE" dirty="0" err="1"/>
              <a:t>Chl</a:t>
            </a:r>
            <a:r>
              <a:rPr lang="de-DE" dirty="0"/>
              <a:t> a und b.</a:t>
            </a:r>
          </a:p>
          <a:p>
            <a:endParaRPr lang="de-DE" dirty="0"/>
          </a:p>
          <a:p>
            <a:r>
              <a:rPr lang="de-DE" dirty="0" err="1"/>
              <a:t>eA</a:t>
            </a:r>
            <a:r>
              <a:rPr lang="de-DE" dirty="0"/>
              <a:t>: Erklärung durch Betrachtung der Molekülstruktur des Chlorophylls. Unterschied des Absorption von </a:t>
            </a:r>
            <a:r>
              <a:rPr lang="de-DE" dirty="0" err="1"/>
              <a:t>Chl</a:t>
            </a:r>
            <a:r>
              <a:rPr lang="de-DE" dirty="0"/>
              <a:t> a und b kann erklärt werden.</a:t>
            </a:r>
          </a:p>
        </p:txBody>
      </p:sp>
      <p:sp>
        <p:nvSpPr>
          <p:cNvPr id="4" name="Foliennummernplatzhalter 3"/>
          <p:cNvSpPr>
            <a:spLocks noGrp="1"/>
          </p:cNvSpPr>
          <p:nvPr>
            <p:ph type="sldNum" sz="quarter" idx="5"/>
          </p:nvPr>
        </p:nvSpPr>
        <p:spPr/>
        <p:txBody>
          <a:bodyPr/>
          <a:lstStyle/>
          <a:p>
            <a:fld id="{09217C3B-68D2-49FD-8CB1-57EABD844BDF}" type="slidenum">
              <a:rPr lang="de-DE" smtClean="0"/>
              <a:t>60</a:t>
            </a:fld>
            <a:endParaRPr lang="de-DE"/>
          </a:p>
        </p:txBody>
      </p:sp>
    </p:spTree>
    <p:extLst>
      <p:ext uri="{BB962C8B-B14F-4D97-AF65-F5344CB8AC3E}">
        <p14:creationId xmlns:p14="http://schemas.microsoft.com/office/powerpoint/2010/main" val="13716271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Durch Reduktion erfolgt Verkleinerung/Trennung des delokalisierten Systems </a:t>
            </a:r>
            <a:r>
              <a:rPr lang="de-DE" dirty="0">
                <a:sym typeface="Wingdings" panose="05000000000000000000" pitchFamily="2" charset="2"/>
              </a:rPr>
              <a:t> Verschiebung des Absorptionsmaximums in </a:t>
            </a:r>
            <a:r>
              <a:rPr lang="de-DE" dirty="0" err="1">
                <a:sym typeface="Wingdings" panose="05000000000000000000" pitchFamily="2" charset="2"/>
              </a:rPr>
              <a:t>kürzerwellenlängigen</a:t>
            </a:r>
            <a:r>
              <a:rPr lang="de-DE" dirty="0">
                <a:sym typeface="Wingdings" panose="05000000000000000000" pitchFamily="2" charset="2"/>
              </a:rPr>
              <a:t> (nicht sichtbaren) Bereich </a:t>
            </a:r>
            <a:endParaRPr lang="de-DE" dirty="0"/>
          </a:p>
        </p:txBody>
      </p:sp>
      <p:sp>
        <p:nvSpPr>
          <p:cNvPr id="4" name="Foliennummernplatzhalter 3"/>
          <p:cNvSpPr>
            <a:spLocks noGrp="1"/>
          </p:cNvSpPr>
          <p:nvPr>
            <p:ph type="sldNum" sz="quarter" idx="5"/>
          </p:nvPr>
        </p:nvSpPr>
        <p:spPr/>
        <p:txBody>
          <a:bodyPr/>
          <a:lstStyle/>
          <a:p>
            <a:fld id="{09217C3B-68D2-49FD-8CB1-57EABD844BDF}" type="slidenum">
              <a:rPr lang="de-DE" smtClean="0"/>
              <a:t>61</a:t>
            </a:fld>
            <a:endParaRPr lang="de-DE"/>
          </a:p>
        </p:txBody>
      </p:sp>
    </p:spTree>
    <p:extLst>
      <p:ext uri="{BB962C8B-B14F-4D97-AF65-F5344CB8AC3E}">
        <p14:creationId xmlns:p14="http://schemas.microsoft.com/office/powerpoint/2010/main" val="3765904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C7576-2A2C-0540-EEB6-558CB69DA787}"/>
            </a:ext>
          </a:extLst>
        </p:cNvPr>
        <p:cNvGrpSpPr/>
        <p:nvPr/>
      </p:nvGrpSpPr>
      <p:grpSpPr bwMode="auto">
        <a:xfrm>
          <a:off x="0" y="0"/>
          <a:ext cx="0" cy="0"/>
          <a:chOff x="0" y="0"/>
          <a:chExt cx="0" cy="0"/>
        </a:xfrm>
      </p:grpSpPr>
      <p:sp>
        <p:nvSpPr>
          <p:cNvPr id="2" name="Folienbildplatzhalter 1">
            <a:extLst>
              <a:ext uri="{FF2B5EF4-FFF2-40B4-BE49-F238E27FC236}">
                <a16:creationId xmlns:a16="http://schemas.microsoft.com/office/drawing/2014/main" id="{30772D2F-E2FC-A7C0-859B-72ACD7DC6994}"/>
              </a:ext>
            </a:extLst>
          </p:cNvPr>
          <p:cNvSpPr>
            <a:spLocks noGrp="1" noRot="1" noChangeAspect="1"/>
          </p:cNvSpPr>
          <p:nvPr>
            <p:ph type="sldImg"/>
          </p:nvPr>
        </p:nvSpPr>
        <p:spPr bwMode="auto"/>
      </p:sp>
      <p:sp>
        <p:nvSpPr>
          <p:cNvPr id="3" name="Notizenplatzhalter 2">
            <a:extLst>
              <a:ext uri="{FF2B5EF4-FFF2-40B4-BE49-F238E27FC236}">
                <a16:creationId xmlns:a16="http://schemas.microsoft.com/office/drawing/2014/main" id="{F03826A5-1349-AC75-4532-DF6C29817C91}"/>
              </a:ext>
            </a:extLst>
          </p:cNvPr>
          <p:cNvSpPr>
            <a:spLocks noGrp="1"/>
          </p:cNvSpPr>
          <p:nvPr>
            <p:ph type="body" idx="1"/>
          </p:nvPr>
        </p:nvSpPr>
        <p:spPr bwMode="auto"/>
        <p:txBody>
          <a:bodyPr/>
          <a:lstStyle/>
          <a:p>
            <a:pPr>
              <a:defRPr/>
            </a:pPr>
            <a:endParaRPr dirty="0"/>
          </a:p>
        </p:txBody>
      </p:sp>
      <p:sp>
        <p:nvSpPr>
          <p:cNvPr id="4" name="Foliennummernplatzhalter 3">
            <a:extLst>
              <a:ext uri="{FF2B5EF4-FFF2-40B4-BE49-F238E27FC236}">
                <a16:creationId xmlns:a16="http://schemas.microsoft.com/office/drawing/2014/main" id="{B084A3A0-924B-2F95-9F85-C4CEF3E1F707}"/>
              </a:ext>
            </a:extLst>
          </p:cNvPr>
          <p:cNvSpPr>
            <a:spLocks noGrp="1"/>
          </p:cNvSpPr>
          <p:nvPr>
            <p:ph type="sldNum" sz="quarter" idx="5"/>
          </p:nvPr>
        </p:nvSpPr>
        <p:spPr bwMode="auto"/>
        <p:txBody>
          <a:bodyPr/>
          <a:lstStyle/>
          <a:p>
            <a:pPr>
              <a:defRPr/>
            </a:pPr>
            <a:fld id="{09217C3B-68D2-49FD-8CB1-57EABD844BDF}" type="slidenum">
              <a:rPr lang="de-DE"/>
              <a:t>4</a:t>
            </a:fld>
            <a:endParaRPr lang="de-DE"/>
          </a:p>
        </p:txBody>
      </p:sp>
    </p:spTree>
    <p:extLst>
      <p:ext uri="{BB962C8B-B14F-4D97-AF65-F5344CB8AC3E}">
        <p14:creationId xmlns:p14="http://schemas.microsoft.com/office/powerpoint/2010/main" val="22488075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Sulfonsäuregruppe</a:t>
            </a:r>
            <a:r>
              <a:rPr lang="de-DE" dirty="0"/>
              <a:t> ist nicht im del. System eingebunden. Erhöht ausschließlich die Wasserlöslichkeit.</a:t>
            </a:r>
          </a:p>
        </p:txBody>
      </p:sp>
      <p:sp>
        <p:nvSpPr>
          <p:cNvPr id="4" name="Foliennummernplatzhalter 3"/>
          <p:cNvSpPr>
            <a:spLocks noGrp="1"/>
          </p:cNvSpPr>
          <p:nvPr>
            <p:ph type="sldNum" sz="quarter" idx="5"/>
          </p:nvPr>
        </p:nvSpPr>
        <p:spPr/>
        <p:txBody>
          <a:bodyPr/>
          <a:lstStyle/>
          <a:p>
            <a:fld id="{09217C3B-68D2-49FD-8CB1-57EABD844BDF}" type="slidenum">
              <a:rPr lang="de-DE" smtClean="0"/>
              <a:t>62</a:t>
            </a:fld>
            <a:endParaRPr lang="de-DE"/>
          </a:p>
        </p:txBody>
      </p:sp>
    </p:spTree>
    <p:extLst>
      <p:ext uri="{BB962C8B-B14F-4D97-AF65-F5344CB8AC3E}">
        <p14:creationId xmlns:p14="http://schemas.microsoft.com/office/powerpoint/2010/main" val="835695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Beispielabituraufgabe (Bromkresolgrün): https://www.iqb.hu-berlin.de/abitur/sammlung/naturwissenschaften/chemie/</a:t>
            </a:r>
          </a:p>
        </p:txBody>
      </p:sp>
      <p:sp>
        <p:nvSpPr>
          <p:cNvPr id="4" name="Foliennummernplatzhalter 3"/>
          <p:cNvSpPr>
            <a:spLocks noGrp="1"/>
          </p:cNvSpPr>
          <p:nvPr>
            <p:ph type="sldNum" sz="quarter" idx="5"/>
          </p:nvPr>
        </p:nvSpPr>
        <p:spPr/>
        <p:txBody>
          <a:bodyPr/>
          <a:lstStyle/>
          <a:p>
            <a:fld id="{09217C3B-68D2-49FD-8CB1-57EABD844BDF}" type="slidenum">
              <a:rPr lang="de-DE" smtClean="0"/>
              <a:t>63</a:t>
            </a:fld>
            <a:endParaRPr lang="de-DE"/>
          </a:p>
        </p:txBody>
      </p:sp>
    </p:spTree>
    <p:extLst>
      <p:ext uri="{BB962C8B-B14F-4D97-AF65-F5344CB8AC3E}">
        <p14:creationId xmlns:p14="http://schemas.microsoft.com/office/powerpoint/2010/main" val="3690709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AE42AEC-A4CF-4F5E-9B28-E064F6BEC8C1}" type="slidenum">
              <a:rPr lang="de-DE" smtClean="0"/>
              <a:pPr>
                <a:defRPr/>
              </a:pPr>
              <a:t>64</a:t>
            </a:fld>
            <a:endParaRPr lang="de-DE"/>
          </a:p>
        </p:txBody>
      </p:sp>
    </p:spTree>
    <p:extLst>
      <p:ext uri="{BB962C8B-B14F-4D97-AF65-F5344CB8AC3E}">
        <p14:creationId xmlns:p14="http://schemas.microsoft.com/office/powerpoint/2010/main" val="22699242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Leitfähigkeit wird durch Transfer unbeweglicher Elektronen aus dem Valenzband in das Leitungsband erreicht. Dort sind die Elektronen frei beweglich</a:t>
            </a:r>
          </a:p>
          <a:p>
            <a:r>
              <a:rPr lang="de-DE" dirty="0"/>
              <a:t>Bandlücke existiert bei Metallen nicht, bei Halbleitern kann sie durch Dotierung verkleinert werden.</a:t>
            </a:r>
          </a:p>
          <a:p>
            <a:r>
              <a:rPr lang="de-DE" dirty="0"/>
              <a:t>Bei Polymeren werden die „Bänder“ durch ein konjugiertes System erzeugt.</a:t>
            </a:r>
          </a:p>
        </p:txBody>
      </p:sp>
      <p:sp>
        <p:nvSpPr>
          <p:cNvPr id="4" name="Foliennummernplatzhalter 3"/>
          <p:cNvSpPr>
            <a:spLocks noGrp="1"/>
          </p:cNvSpPr>
          <p:nvPr>
            <p:ph type="sldNum" sz="quarter" idx="5"/>
          </p:nvPr>
        </p:nvSpPr>
        <p:spPr/>
        <p:txBody>
          <a:bodyPr/>
          <a:lstStyle/>
          <a:p>
            <a:fld id="{09217C3B-68D2-49FD-8CB1-57EABD844BDF}" type="slidenum">
              <a:rPr lang="de-DE" smtClean="0"/>
              <a:t>77</a:t>
            </a:fld>
            <a:endParaRPr lang="de-DE"/>
          </a:p>
        </p:txBody>
      </p:sp>
    </p:spTree>
    <p:extLst>
      <p:ext uri="{BB962C8B-B14F-4D97-AF65-F5344CB8AC3E}">
        <p14:creationId xmlns:p14="http://schemas.microsoft.com/office/powerpoint/2010/main" val="960590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9217C3B-68D2-49FD-8CB1-57EABD844BDF}" type="slidenum">
              <a:rPr lang="de-DE" smtClean="0"/>
              <a:t>78</a:t>
            </a:fld>
            <a:endParaRPr lang="de-DE"/>
          </a:p>
        </p:txBody>
      </p:sp>
    </p:spTree>
    <p:extLst>
      <p:ext uri="{BB962C8B-B14F-4D97-AF65-F5344CB8AC3E}">
        <p14:creationId xmlns:p14="http://schemas.microsoft.com/office/powerpoint/2010/main" val="5544506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bei vorhandenem Budget…</a:t>
            </a:r>
          </a:p>
        </p:txBody>
      </p:sp>
      <p:sp>
        <p:nvSpPr>
          <p:cNvPr id="4" name="Foliennummernplatzhalter 3"/>
          <p:cNvSpPr>
            <a:spLocks noGrp="1"/>
          </p:cNvSpPr>
          <p:nvPr>
            <p:ph type="sldNum" sz="quarter" idx="5"/>
          </p:nvPr>
        </p:nvSpPr>
        <p:spPr/>
        <p:txBody>
          <a:bodyPr/>
          <a:lstStyle/>
          <a:p>
            <a:fld id="{09217C3B-68D2-49FD-8CB1-57EABD844BDF}" type="slidenum">
              <a:rPr lang="de-DE" smtClean="0"/>
              <a:t>82</a:t>
            </a:fld>
            <a:endParaRPr lang="de-DE"/>
          </a:p>
        </p:txBody>
      </p:sp>
    </p:spTree>
    <p:extLst>
      <p:ext uri="{BB962C8B-B14F-4D97-AF65-F5344CB8AC3E}">
        <p14:creationId xmlns:p14="http://schemas.microsoft.com/office/powerpoint/2010/main" val="32208964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C3E3C4C-CBE0-8752-0A30-286C3942C1B1}" type="slidenum">
              <a:rPr/>
              <a:t>85</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EC3E3C4C-CBE0-8752-0A30-286C3942C1B1}" type="slidenum">
              <a:rPr/>
              <a:t>86</a:t>
            </a:fld>
            <a:endParaRPr/>
          </a:p>
        </p:txBody>
      </p:sp>
    </p:spTree>
    <p:extLst>
      <p:ext uri="{BB962C8B-B14F-4D97-AF65-F5344CB8AC3E}">
        <p14:creationId xmlns:p14="http://schemas.microsoft.com/office/powerpoint/2010/main" val="27202019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C3E3C4C-CBE0-8752-0A30-286C3942C1B1}" type="slidenum">
              <a:rPr/>
              <a:t>87</a:t>
            </a:fld>
            <a:endParaRPr/>
          </a:p>
        </p:txBody>
      </p:sp>
    </p:spTree>
    <p:extLst>
      <p:ext uri="{BB962C8B-B14F-4D97-AF65-F5344CB8AC3E}">
        <p14:creationId xmlns:p14="http://schemas.microsoft.com/office/powerpoint/2010/main" val="16458030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EC3E3C4C-CBE0-8752-0A30-286C3942C1B1}" type="slidenum">
              <a:rPr/>
              <a:t>88</a:t>
            </a:fld>
            <a:endParaRPr/>
          </a:p>
        </p:txBody>
      </p:sp>
    </p:spTree>
    <p:extLst>
      <p:ext uri="{BB962C8B-B14F-4D97-AF65-F5344CB8AC3E}">
        <p14:creationId xmlns:p14="http://schemas.microsoft.com/office/powerpoint/2010/main" val="3422257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9217C3B-68D2-49FD-8CB1-57EABD844BDF}" type="slidenum">
              <a:rPr lang="de-DE" smtClean="0"/>
              <a:t>6</a:t>
            </a:fld>
            <a:endParaRPr lang="de-DE"/>
          </a:p>
        </p:txBody>
      </p:sp>
    </p:spTree>
    <p:extLst>
      <p:ext uri="{BB962C8B-B14F-4D97-AF65-F5344CB8AC3E}">
        <p14:creationId xmlns:p14="http://schemas.microsoft.com/office/powerpoint/2010/main" val="38266810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0A917ED-FABF-E569-4184-80C2CEE07FEC}" type="slidenum">
              <a:rPr/>
              <a:t>89</a:t>
            </a:fld>
            <a:endParaRPr/>
          </a:p>
        </p:txBody>
      </p:sp>
    </p:spTree>
    <p:extLst>
      <p:ext uri="{BB962C8B-B14F-4D97-AF65-F5344CB8AC3E}">
        <p14:creationId xmlns:p14="http://schemas.microsoft.com/office/powerpoint/2010/main" val="42710448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F74B38B-CA04-2671-02B5-111D963F78A0}" type="slidenum">
              <a:rPr/>
              <a:t>90</a:t>
            </a:fld>
            <a:endParaRPr/>
          </a:p>
        </p:txBody>
      </p:sp>
    </p:spTree>
    <p:extLst>
      <p:ext uri="{BB962C8B-B14F-4D97-AF65-F5344CB8AC3E}">
        <p14:creationId xmlns:p14="http://schemas.microsoft.com/office/powerpoint/2010/main" val="2280750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AC0A239-01C8-D13E-86E7-EF923128D962}" type="slidenum">
              <a:rPr/>
              <a:t>91</a:t>
            </a:fld>
            <a:endParaRPr/>
          </a:p>
        </p:txBody>
      </p:sp>
    </p:spTree>
    <p:extLst>
      <p:ext uri="{BB962C8B-B14F-4D97-AF65-F5344CB8AC3E}">
        <p14:creationId xmlns:p14="http://schemas.microsoft.com/office/powerpoint/2010/main" val="33529073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a:t>Quellen: </a:t>
            </a:r>
            <a:endParaRPr/>
          </a:p>
          <a:p>
            <a:pPr>
              <a:defRPr/>
            </a:pPr>
            <a:r>
              <a:rPr lang="de-DE"/>
              <a:t>CHEMKON 2017, 24, Nr. 1, 7-12</a:t>
            </a:r>
            <a:endParaRPr/>
          </a:p>
        </p:txBody>
      </p:sp>
      <p:sp>
        <p:nvSpPr>
          <p:cNvPr id="4" name="Slide Number Placeholder 3"/>
          <p:cNvSpPr>
            <a:spLocks noGrp="1"/>
          </p:cNvSpPr>
          <p:nvPr>
            <p:ph type="sldNum" sz="quarter" idx="5"/>
          </p:nvPr>
        </p:nvSpPr>
        <p:spPr bwMode="auto"/>
        <p:txBody>
          <a:bodyPr/>
          <a:lstStyle/>
          <a:p>
            <a:pPr>
              <a:defRPr/>
            </a:pPr>
            <a:fld id="{09217C3B-68D2-49FD-8CB1-57EABD844BDF}" type="slidenum">
              <a:rPr lang="de-DE"/>
              <a:t>102</a:t>
            </a:fld>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Folie zeigt die Rolle von Wasserstoff im erneuerbaren Energiesystem.</a:t>
            </a:r>
          </a:p>
          <a:p>
            <a:r>
              <a:rPr lang="de-DE" dirty="0"/>
              <a:t>Der Einsatz von grünem Wasserstoff und seinen Derivaten wird auf dem Weg zu einem klimaneutralen Deutschland bis 2045 unerlässlich sein. </a:t>
            </a:r>
          </a:p>
          <a:p>
            <a:r>
              <a:rPr lang="de-DE" dirty="0"/>
              <a:t>Grüner Wasserstoff entsteht durch die Wasserelektrolyse unter Verwendung von Strom aus erneuerbaren Energien. </a:t>
            </a:r>
          </a:p>
          <a:p>
            <a:r>
              <a:rPr lang="de-DE" dirty="0"/>
              <a:t>Dieser Wasserstoff kann entweder direkt ins bestehende Erdgasnetz eingespeist werden oder zu Folgeprodukten weiterverarbeitet werden. </a:t>
            </a:r>
          </a:p>
          <a:p>
            <a:r>
              <a:rPr lang="de-DE" dirty="0"/>
              <a:t>In Bezug auf den bayerischen Chemielehrplan ist hier zu nennen:</a:t>
            </a:r>
          </a:p>
          <a:p>
            <a:pPr marL="171450" indent="-171450">
              <a:buFont typeface="Arial" panose="020B0604020202020204" pitchFamily="34" charset="0"/>
              <a:buChar char="•"/>
            </a:pPr>
            <a:r>
              <a:rPr lang="de-DE" dirty="0"/>
              <a:t>die Methanisierung (Sabatier-Prozess) zur Herstellung (nachhaltige Kohlenstoffquelle, z. B. Biomasse oder </a:t>
            </a:r>
            <a:r>
              <a:rPr lang="de-DE" dirty="0" err="1"/>
              <a:t>Direct</a:t>
            </a:r>
            <a:r>
              <a:rPr lang="de-DE" dirty="0"/>
              <a:t> Air Capture) von Erdgas (Power-</a:t>
            </a:r>
            <a:r>
              <a:rPr lang="de-DE" dirty="0" err="1"/>
              <a:t>to</a:t>
            </a:r>
            <a:r>
              <a:rPr lang="de-DE" dirty="0"/>
              <a:t>-gas) </a:t>
            </a:r>
          </a:p>
          <a:p>
            <a:pPr marL="171450" indent="-171450">
              <a:buFont typeface="Arial" panose="020B0604020202020204" pitchFamily="34" charset="0"/>
              <a:buChar char="•"/>
            </a:pPr>
            <a:r>
              <a:rPr lang="de-DE" dirty="0"/>
              <a:t>Fischer-</a:t>
            </a:r>
            <a:r>
              <a:rPr lang="de-DE" dirty="0" err="1"/>
              <a:t>Tropsch</a:t>
            </a:r>
            <a:r>
              <a:rPr lang="de-DE" dirty="0"/>
              <a:t>-Prozess zur Herstellung von Benzin- und Diesel-artigen Kraftstoffen (power-</a:t>
            </a:r>
            <a:r>
              <a:rPr lang="de-DE" dirty="0" err="1"/>
              <a:t>to</a:t>
            </a:r>
            <a:r>
              <a:rPr lang="de-DE" dirty="0"/>
              <a:t>-liquid) </a:t>
            </a:r>
          </a:p>
          <a:p>
            <a:pPr marL="171450" indent="-171450">
              <a:buFont typeface="Arial" panose="020B0604020202020204" pitchFamily="34" charset="0"/>
              <a:buChar char="•"/>
            </a:pPr>
            <a:r>
              <a:rPr lang="de-DE" dirty="0"/>
              <a:t>Allgemein: E-</a:t>
            </a:r>
            <a:r>
              <a:rPr lang="de-DE" dirty="0" err="1"/>
              <a:t>Fuels</a:t>
            </a:r>
            <a:r>
              <a:rPr lang="de-DE" dirty="0"/>
              <a:t> wie </a:t>
            </a:r>
            <a:r>
              <a:rPr lang="de-DE" dirty="0" err="1"/>
              <a:t>Methoanol</a:t>
            </a:r>
            <a:r>
              <a:rPr lang="de-DE" dirty="0"/>
              <a:t> und seine Folgeprodukte wie </a:t>
            </a:r>
            <a:r>
              <a:rPr lang="de-DE" dirty="0" err="1"/>
              <a:t>Polyoxymethylendimethylether</a:t>
            </a:r>
            <a:r>
              <a:rPr lang="de-DE" dirty="0"/>
              <a:t> (OME) und die </a:t>
            </a:r>
          </a:p>
          <a:p>
            <a:pPr marL="628650" lvl="1" indent="-171450">
              <a:buFont typeface="Arial" panose="020B0604020202020204" pitchFamily="34" charset="0"/>
              <a:buChar char="•"/>
            </a:pPr>
            <a:r>
              <a:rPr lang="de-DE" dirty="0"/>
              <a:t>=&gt; Im Bezug auf den Klimaschutz ist bei allen E-</a:t>
            </a:r>
            <a:r>
              <a:rPr lang="de-DE" dirty="0" err="1"/>
              <a:t>Fuels</a:t>
            </a:r>
            <a:r>
              <a:rPr lang="de-DE" dirty="0"/>
              <a:t> neben der Gewinnung von grünem Wasserstoff auch die Gewinnung von Kohlenstoffdioxid herausfordernd (z. B. E-Aufwand bei der </a:t>
            </a:r>
            <a:r>
              <a:rPr lang="de-DE" dirty="0" err="1"/>
              <a:t>Abtrennungn</a:t>
            </a:r>
            <a:r>
              <a:rPr lang="de-DE" dirty="0"/>
              <a:t> von </a:t>
            </a:r>
            <a:r>
              <a:rPr lang="de-DE" dirty="0" err="1"/>
              <a:t>Kohenstoffdioxid</a:t>
            </a:r>
            <a:r>
              <a:rPr lang="de-DE" dirty="0"/>
              <a:t> aus der Atmosphäre sehr hoch)</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Hydrierung zur Herstellung von LOHC zu nennen. </a:t>
            </a:r>
          </a:p>
          <a:p>
            <a:r>
              <a:rPr lang="de-DE" dirty="0"/>
              <a:t>Grüner Wasserstoff und seine Derivate kann dann in folgenden Bereichen genutzt werden: </a:t>
            </a:r>
          </a:p>
          <a:p>
            <a:pPr marL="171450" indent="-171450">
              <a:buFont typeface="Arial" panose="020B0604020202020204" pitchFamily="34" charset="0"/>
              <a:buChar char="•"/>
            </a:pPr>
            <a:r>
              <a:rPr lang="de-DE" dirty="0"/>
              <a:t>Als Energierohstoff: z. B. emissionsfreier Stahl (anstelle kohlebasierter Hochofenroute durch Eisen-Direktreduktionsverfahren)</a:t>
            </a:r>
          </a:p>
          <a:p>
            <a:pPr marL="171450" indent="-171450">
              <a:buFont typeface="Arial" panose="020B0604020202020204" pitchFamily="34" charset="0"/>
              <a:buChar char="•"/>
            </a:pPr>
            <a:r>
              <a:rPr lang="de-DE" dirty="0"/>
              <a:t>Mobilität: als emissionsfreier Kraftstoff, v. a. in Bereichen, in denen beim aktuellen Stand der Technik keine Elektrifizierung möglich ist (z. B. Flug- und Schiffsverkehr)</a:t>
            </a:r>
          </a:p>
          <a:p>
            <a:pPr marL="171450" indent="-171450">
              <a:buFont typeface="Arial" panose="020B0604020202020204" pitchFamily="34" charset="0"/>
              <a:buChar char="•"/>
            </a:pPr>
            <a:r>
              <a:rPr lang="de-DE" dirty="0"/>
              <a:t>Strom und Wärme: Zwischenspeicherung von grünem Wasserstoff in Kavernenspeicherung und Rückverstromung des Wasserstoffs in wasserstofffähigen Gaskraftwerken</a:t>
            </a:r>
          </a:p>
          <a:p>
            <a:pPr marL="0" indent="0">
              <a:buFont typeface="Arial" panose="020B0604020202020204" pitchFamily="34" charset="0"/>
              <a:buNone/>
            </a:pPr>
            <a:r>
              <a:rPr lang="de-DE" dirty="0"/>
              <a:t>Umwandlung von erneuerbarem Strom in grünen Wasserstoff und seine Folgeprodukte ist mit hohen Energieverlusten verbunden. </a:t>
            </a:r>
          </a:p>
          <a:p>
            <a:pPr marL="0" indent="0">
              <a:buFont typeface="Arial" panose="020B0604020202020204" pitchFamily="34" charset="0"/>
              <a:buNone/>
            </a:pPr>
            <a:r>
              <a:rPr lang="de-DE" u="sng" dirty="0"/>
              <a:t>Beispiel</a:t>
            </a:r>
            <a:r>
              <a:rPr lang="de-DE" dirty="0"/>
              <a:t>:</a:t>
            </a:r>
          </a:p>
          <a:p>
            <a:pPr marL="0" indent="0">
              <a:buFont typeface="Arial" panose="020B0604020202020204" pitchFamily="34" charset="0"/>
              <a:buNone/>
            </a:pPr>
            <a:r>
              <a:rPr lang="de-DE" dirty="0"/>
              <a:t>Für die gleiche Fahrstrecke benötigt ein mit synthetischem Kraftstoff (E-</a:t>
            </a:r>
            <a:r>
              <a:rPr lang="de-DE" dirty="0" err="1"/>
              <a:t>Fuels</a:t>
            </a:r>
            <a:r>
              <a:rPr lang="de-DE" dirty="0"/>
              <a:t>) fahrendes Auto mit Verbrennungsmotor etwa sechsmal so viel erneuerbaren Strom wie ein entsprechendes batteriebetriebenes Elektroauto. Ein Brennstoffzellen-Pkw benötigt etwa zweieinhalbmal so viel. </a:t>
            </a:r>
          </a:p>
          <a:p>
            <a:pPr marL="0" indent="0">
              <a:buFont typeface="Arial" panose="020B0604020202020204" pitchFamily="34" charset="0"/>
              <a:buNone/>
            </a:pPr>
            <a:endParaRPr lang="de-DE" dirty="0"/>
          </a:p>
          <a:p>
            <a:pPr marL="0" indent="0">
              <a:buFont typeface="Arial" panose="020B0604020202020204" pitchFamily="34" charset="0"/>
              <a:buNone/>
            </a:pPr>
            <a:r>
              <a:rPr lang="de-DE" dirty="0"/>
              <a:t>Ein Großteil des deutschen Wasserstoffbedarfs muss zukünftig importiert werden; Reiner Wasserstoff wird perspektivisch per Pipelines aus der EU und den EU-Anrainerstaaten (Wirtschaftlichkeit der Erzeugung; höhere Energiedichte, daher Transportkosten weniger relevant) importiert, Wasserstoffderivate per Schiff von Ländern außerhalb der Europas. </a:t>
            </a:r>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a:p>
            <a:r>
              <a:rPr lang="de-DE" dirty="0"/>
              <a:t>Versuchsideen von Theodor </a:t>
            </a:r>
            <a:r>
              <a:rPr lang="de-DE" dirty="0" err="1"/>
              <a:t>Grofe</a:t>
            </a:r>
            <a:r>
              <a:rPr lang="de-DE" dirty="0"/>
              <a:t> und Dr. Bernd-H. Brand auf https://www.magmed.de/MedTech-VIDEOS/4-Power-to-Gas</a:t>
            </a:r>
          </a:p>
          <a:p>
            <a:r>
              <a:rPr lang="de-DE" dirty="0"/>
              <a:t>LIS-Material in Bearbeitung</a:t>
            </a:r>
          </a:p>
        </p:txBody>
      </p:sp>
      <p:sp>
        <p:nvSpPr>
          <p:cNvPr id="4" name="Foliennummernplatzhalter 3"/>
          <p:cNvSpPr>
            <a:spLocks noGrp="1"/>
          </p:cNvSpPr>
          <p:nvPr>
            <p:ph type="sldNum" sz="quarter" idx="5"/>
          </p:nvPr>
        </p:nvSpPr>
        <p:spPr/>
        <p:txBody>
          <a:bodyPr/>
          <a:lstStyle/>
          <a:p>
            <a:pPr>
              <a:defRPr/>
            </a:pPr>
            <a:fld id="{09217C3B-68D2-49FD-8CB1-57EABD844BDF}" type="slidenum">
              <a:rPr lang="de-DE" smtClean="0"/>
              <a:t>103</a:t>
            </a:fld>
            <a:endParaRPr lang="de-DE"/>
          </a:p>
        </p:txBody>
      </p:sp>
    </p:spTree>
    <p:extLst>
      <p:ext uri="{BB962C8B-B14F-4D97-AF65-F5344CB8AC3E}">
        <p14:creationId xmlns:p14="http://schemas.microsoft.com/office/powerpoint/2010/main" val="8861368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Fonds der chemischen Industrie: Informationsserie (2018): Chemie – Schlüssel zur Energie von morgen</a:t>
            </a:r>
          </a:p>
        </p:txBody>
      </p:sp>
      <p:sp>
        <p:nvSpPr>
          <p:cNvPr id="4" name="Foliennummernplatzhalter 3"/>
          <p:cNvSpPr>
            <a:spLocks noGrp="1"/>
          </p:cNvSpPr>
          <p:nvPr>
            <p:ph type="sldNum" sz="quarter" idx="5"/>
          </p:nvPr>
        </p:nvSpPr>
        <p:spPr/>
        <p:txBody>
          <a:bodyPr/>
          <a:lstStyle/>
          <a:p>
            <a:pPr>
              <a:defRPr/>
            </a:pPr>
            <a:fld id="{09217C3B-68D2-49FD-8CB1-57EABD844BDF}" type="slidenum">
              <a:rPr lang="de-DE" smtClean="0"/>
              <a:t>104</a:t>
            </a:fld>
            <a:endParaRPr lang="de-DE"/>
          </a:p>
        </p:txBody>
      </p:sp>
    </p:spTree>
    <p:extLst>
      <p:ext uri="{BB962C8B-B14F-4D97-AF65-F5344CB8AC3E}">
        <p14:creationId xmlns:p14="http://schemas.microsoft.com/office/powerpoint/2010/main" val="23206585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u="none" dirty="0"/>
              <a:t>Herausforderungen bei der Nutzung von Wasserstoff als chemischer Energieträger</a:t>
            </a:r>
          </a:p>
          <a:p>
            <a:pPr>
              <a:defRPr/>
            </a:pPr>
            <a:r>
              <a:rPr lang="de-DE" u="sng" dirty="0"/>
              <a:t>Metallhydride:</a:t>
            </a:r>
          </a:p>
          <a:p>
            <a:pPr>
              <a:defRPr/>
            </a:pPr>
            <a:r>
              <a:rPr lang="de-DE" u="none" dirty="0"/>
              <a:t>Wasserstoff wird bei niedriger Temperatur im Metallhydrid gespeichert und durch Wärmezufuhr wieder ausgetrieben. </a:t>
            </a:r>
          </a:p>
          <a:p>
            <a:pPr>
              <a:defRPr/>
            </a:pPr>
            <a:r>
              <a:rPr lang="de-DE" u="sng" dirty="0"/>
              <a:t>Fun Fact bei </a:t>
            </a:r>
            <a:r>
              <a:rPr lang="de-DE" u="sng" dirty="0" err="1"/>
              <a:t>Metallhydridspeichern</a:t>
            </a:r>
            <a:r>
              <a:rPr lang="de-DE" u="sng" dirty="0"/>
              <a:t>:</a:t>
            </a:r>
          </a:p>
          <a:p>
            <a:pPr>
              <a:defRPr/>
            </a:pPr>
            <a:r>
              <a:rPr lang="de-DE" u="none" dirty="0"/>
              <a:t>Wasserstoff bewegt sich in der Metallmatrix wie in einer Flüssigkeit! =&gt; erstaunlicher Zusammenhang: Volumetrischer Speicherdichte von Wasserstoff &lt; volumetrische Speicherdichte von Metallhydrid (im Metallhydrid lassen sich mehr Wasserstoffatome pro Kubikmeter speichern) </a:t>
            </a:r>
          </a:p>
          <a:p>
            <a:pPr>
              <a:defRPr/>
            </a:pPr>
            <a:r>
              <a:rPr lang="de-DE" u="none" dirty="0"/>
              <a:t>Anders gesagt: In ein gefülltes Gefäß kann mehr eingefüllt werden als in ein leeres!</a:t>
            </a:r>
            <a:br>
              <a:rPr lang="de-DE" u="none" dirty="0"/>
            </a:br>
            <a:r>
              <a:rPr lang="de-DE" u="none" dirty="0"/>
              <a:t>Wechselwirkungen und Abstoßungskräfte der Moleküle entscheidend</a:t>
            </a:r>
          </a:p>
          <a:p>
            <a:pPr>
              <a:defRPr/>
            </a:pPr>
            <a:r>
              <a:rPr lang="de-DE" u="sng" dirty="0"/>
              <a:t>Quellen:</a:t>
            </a:r>
            <a:endParaRPr lang="de-DE" dirty="0"/>
          </a:p>
          <a:p>
            <a:pPr marL="0" marR="0" lvl="0" indent="0" algn="l" defTabSz="914400">
              <a:lnSpc>
                <a:spcPct val="100000"/>
              </a:lnSpc>
              <a:spcBef>
                <a:spcPts val="0"/>
              </a:spcBef>
              <a:spcAft>
                <a:spcPts val="0"/>
              </a:spcAft>
              <a:buClrTx/>
              <a:buSzTx/>
              <a:buFontTx/>
              <a:buNone/>
              <a:defRPr/>
            </a:pPr>
            <a:r>
              <a:rPr lang="de-DE" dirty="0"/>
              <a:t>https://emcel.com/de/wasserstoffspeicherung/  (aufgerufen am 13.05.2025)</a:t>
            </a:r>
          </a:p>
          <a:p>
            <a:pPr marL="0" marR="0" lvl="0" indent="0" algn="l" defTabSz="914400">
              <a:lnSpc>
                <a:spcPct val="100000"/>
              </a:lnSpc>
              <a:spcBef>
                <a:spcPts val="0"/>
              </a:spcBef>
              <a:spcAft>
                <a:spcPts val="0"/>
              </a:spcAft>
              <a:buClrTx/>
              <a:buSzTx/>
              <a:buFontTx/>
              <a:buNone/>
              <a:defRPr/>
            </a:pPr>
            <a:r>
              <a:rPr lang="de-DE" sz="1200" dirty="0">
                <a:solidFill>
                  <a:schemeClr val="tx1"/>
                </a:solidFill>
                <a:latin typeface="+mn-lt"/>
                <a:ea typeface="+mn-ea"/>
                <a:cs typeface="+mn-cs"/>
              </a:rPr>
              <a:t>Chem. Unserer Zeit 1/2024, 58, 46–51 </a:t>
            </a:r>
            <a:endParaRPr lang="de-DE" dirty="0"/>
          </a:p>
          <a:p>
            <a:pPr marL="0" marR="0" lvl="0" indent="0" algn="l" defTabSz="914400">
              <a:lnSpc>
                <a:spcPct val="100000"/>
              </a:lnSpc>
              <a:spcBef>
                <a:spcPts val="0"/>
              </a:spcBef>
              <a:spcAft>
                <a:spcPts val="0"/>
              </a:spcAft>
              <a:buClrTx/>
              <a:buSzTx/>
              <a:buFontTx/>
              <a:buNone/>
              <a:defRPr/>
            </a:pPr>
            <a:r>
              <a:rPr lang="de-DE" sz="1200" dirty="0">
                <a:solidFill>
                  <a:schemeClr val="tx1"/>
                </a:solidFill>
                <a:latin typeface="+mn-lt"/>
                <a:ea typeface="+mn-ea"/>
                <a:cs typeface="+mn-cs"/>
              </a:rPr>
              <a:t>Chem. Unserer Zeit 1/2024, 58, 52–60 </a:t>
            </a:r>
            <a:endParaRPr lang="de-DE" dirty="0"/>
          </a:p>
          <a:p>
            <a:pPr marL="0" marR="0" lvl="0" indent="0" algn="l" defTabSz="914400">
              <a:lnSpc>
                <a:spcPct val="100000"/>
              </a:lnSpc>
              <a:spcBef>
                <a:spcPts val="0"/>
              </a:spcBef>
              <a:spcAft>
                <a:spcPts val="0"/>
              </a:spcAft>
              <a:buClrTx/>
              <a:buSzTx/>
              <a:buFontTx/>
              <a:buNone/>
              <a:defRPr/>
            </a:pPr>
            <a:endParaRPr lang="de-DE" dirty="0"/>
          </a:p>
          <a:p>
            <a:pPr>
              <a:defRPr/>
            </a:pPr>
            <a:endParaRPr lang="de-DE" dirty="0"/>
          </a:p>
        </p:txBody>
      </p:sp>
      <p:sp>
        <p:nvSpPr>
          <p:cNvPr id="4" name="Slide Number Placeholder 3"/>
          <p:cNvSpPr>
            <a:spLocks noGrp="1"/>
          </p:cNvSpPr>
          <p:nvPr>
            <p:ph type="sldNum" sz="quarter" idx="5"/>
          </p:nvPr>
        </p:nvSpPr>
        <p:spPr bwMode="auto"/>
        <p:txBody>
          <a:bodyPr/>
          <a:lstStyle/>
          <a:p>
            <a:pPr>
              <a:defRPr/>
            </a:pPr>
            <a:fld id="{09217C3B-68D2-49FD-8CB1-57EABD844BDF}" type="slidenum">
              <a:rPr lang="de-DE"/>
              <a:t>105</a:t>
            </a:fld>
            <a:endParaRPr 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u="sng" dirty="0"/>
              <a:t>Anforderungen an ein LOHC-System:</a:t>
            </a:r>
          </a:p>
          <a:p>
            <a:pPr marL="171450" indent="-171450">
              <a:buFontTx/>
              <a:buChar char="-"/>
              <a:defRPr/>
            </a:pPr>
            <a:r>
              <a:rPr lang="de-DE" dirty="0"/>
              <a:t>Hohe Wasserstoffspeicherkapazität</a:t>
            </a:r>
          </a:p>
          <a:p>
            <a:pPr marL="171450" indent="-171450">
              <a:buFontTx/>
              <a:buChar char="-"/>
              <a:defRPr/>
            </a:pPr>
            <a:r>
              <a:rPr lang="de-DE" dirty="0"/>
              <a:t>Hydrierung und Dehydrierung erfolgt mit hoher Reaktionsgeschwindigkeit</a:t>
            </a:r>
          </a:p>
          <a:p>
            <a:pPr marL="171450" indent="-171450">
              <a:buFontTx/>
              <a:buChar char="-"/>
              <a:defRPr/>
            </a:pPr>
            <a:r>
              <a:rPr lang="de-DE" dirty="0"/>
              <a:t>Niedriger Schmelz- und hoher Siedepunkt (</a:t>
            </a:r>
            <a:r>
              <a:rPr lang="de-DE" dirty="0" err="1"/>
              <a:t>Smp</a:t>
            </a:r>
            <a:r>
              <a:rPr lang="de-DE" dirty="0"/>
              <a:t>. </a:t>
            </a:r>
            <a:r>
              <a:rPr lang="de-DE" dirty="0" err="1"/>
              <a:t>Benzyltoluol</a:t>
            </a:r>
            <a:r>
              <a:rPr lang="de-DE" dirty="0"/>
              <a:t>-/</a:t>
            </a:r>
            <a:r>
              <a:rPr lang="de-DE" dirty="0" err="1"/>
              <a:t>Perhydrobenzyltoluol</a:t>
            </a:r>
            <a:r>
              <a:rPr lang="de-DE" dirty="0"/>
              <a:t>-System kleiner -30 °C, </a:t>
            </a:r>
            <a:r>
              <a:rPr lang="de-DE" dirty="0" err="1"/>
              <a:t>Sdp</a:t>
            </a:r>
            <a:r>
              <a:rPr lang="de-DE" dirty="0"/>
              <a:t>. Zw. 260 und 290 °C erlaubt schnelle Trennung zwischen freigesetztem Wasserstoff und flüssigen LOHC-</a:t>
            </a:r>
            <a:r>
              <a:rPr lang="de-DE" dirty="0" err="1"/>
              <a:t>Kompoenten</a:t>
            </a:r>
            <a:r>
              <a:rPr lang="de-DE" dirty="0"/>
              <a:t>)</a:t>
            </a:r>
          </a:p>
          <a:p>
            <a:pPr marL="171450" indent="-171450">
              <a:buFontTx/>
              <a:buChar char="-"/>
              <a:defRPr/>
            </a:pPr>
            <a:r>
              <a:rPr lang="de-DE" dirty="0"/>
              <a:t>Geringe Toxizität</a:t>
            </a:r>
          </a:p>
          <a:p>
            <a:pPr marL="171450" indent="-171450">
              <a:buFontTx/>
              <a:buChar char="-"/>
              <a:defRPr/>
            </a:pPr>
            <a:r>
              <a:rPr lang="de-DE" dirty="0"/>
              <a:t>Gute kommerzielle Verfügbarkeit zu geringen Preisen</a:t>
            </a:r>
          </a:p>
          <a:p>
            <a:pPr marL="0" indent="0">
              <a:buFontTx/>
              <a:buNone/>
              <a:defRPr/>
            </a:pPr>
            <a:endParaRPr lang="de-DE" dirty="0"/>
          </a:p>
          <a:p>
            <a:pPr marL="0" indent="0">
              <a:buFontTx/>
              <a:buNone/>
              <a:defRPr/>
            </a:pPr>
            <a:r>
              <a:rPr lang="de-DE" u="sng" dirty="0"/>
              <a:t>Ablauf:</a:t>
            </a:r>
          </a:p>
          <a:p>
            <a:pPr marL="171450" indent="-171450">
              <a:buFont typeface="Arial" panose="020B0604020202020204" pitchFamily="34" charset="0"/>
              <a:buChar char="•"/>
              <a:defRPr/>
            </a:pPr>
            <a:r>
              <a:rPr lang="de-DE" u="none" dirty="0"/>
              <a:t>Aromatische Form des LOHCs wird bei ca. 30 bar katalytisch hydriert </a:t>
            </a:r>
          </a:p>
          <a:p>
            <a:pPr marL="628650" lvl="1" indent="-171450">
              <a:buFont typeface="Arial" panose="020B0604020202020204" pitchFamily="34" charset="0"/>
              <a:buChar char="•"/>
              <a:defRPr/>
            </a:pPr>
            <a:r>
              <a:rPr lang="de-DE" u="none" dirty="0"/>
              <a:t>=&gt; Wasserstoff wird kovalent an gesättigte Verbindung gebunden; </a:t>
            </a:r>
          </a:p>
          <a:p>
            <a:pPr marL="628650" lvl="1" indent="-171450">
              <a:buFont typeface="Arial" panose="020B0604020202020204" pitchFamily="34" charset="0"/>
              <a:buChar char="•"/>
              <a:defRPr/>
            </a:pPr>
            <a:r>
              <a:rPr lang="de-DE" u="none" dirty="0"/>
              <a:t>Exotherme Reaktion =&gt; freigesetzte Wärme kann für andere energetische Zwecke wie Beheizung </a:t>
            </a:r>
          </a:p>
          <a:p>
            <a:pPr marL="628650" lvl="1" indent="-171450">
              <a:buFont typeface="Arial" panose="020B0604020202020204" pitchFamily="34" charset="0"/>
              <a:buChar char="•"/>
              <a:defRPr/>
            </a:pPr>
            <a:r>
              <a:rPr lang="de-DE" u="none" dirty="0"/>
              <a:t>=&gt; versehentliche Wasserstofffreisetzung unwahrscheinlich, da drei Faktoren für Freisetzung nötig:</a:t>
            </a:r>
          </a:p>
          <a:p>
            <a:pPr marL="1143000" lvl="2" indent="-228600">
              <a:buFont typeface="+mj-lt"/>
              <a:buAutoNum type="arabicPeriod"/>
              <a:defRPr/>
            </a:pPr>
            <a:r>
              <a:rPr lang="de-DE" u="none" dirty="0"/>
              <a:t>Geeigneter Katalysator</a:t>
            </a:r>
          </a:p>
          <a:p>
            <a:pPr marL="1143000" lvl="2" indent="-228600">
              <a:buFont typeface="+mj-lt"/>
              <a:buAutoNum type="arabicPeriod"/>
              <a:defRPr/>
            </a:pPr>
            <a:r>
              <a:rPr lang="de-DE" u="none" dirty="0"/>
              <a:t>Temperatur von 300 °C</a:t>
            </a:r>
          </a:p>
          <a:p>
            <a:pPr marL="1143000" lvl="2" indent="-228600">
              <a:buFont typeface="+mj-lt"/>
              <a:buAutoNum type="arabicPeriod"/>
              <a:defRPr/>
            </a:pPr>
            <a:r>
              <a:rPr lang="de-DE" u="none" dirty="0"/>
              <a:t>Permanente Wärmezufuhr, da endotherm</a:t>
            </a:r>
          </a:p>
          <a:p>
            <a:pPr marL="171450" lvl="0" indent="-171450">
              <a:buFont typeface="Arial" panose="020B0604020202020204" pitchFamily="34" charset="0"/>
              <a:buChar char="•"/>
              <a:defRPr/>
            </a:pPr>
            <a:r>
              <a:rPr lang="de-DE" u="none" dirty="0"/>
              <a:t>Rückgebildete aromatische Ausgangsmolekül kann wieder verwendet werden</a:t>
            </a:r>
          </a:p>
          <a:p>
            <a:pPr marL="0" lvl="0" indent="0">
              <a:buFont typeface="Arial" panose="020B0604020202020204" pitchFamily="34" charset="0"/>
              <a:buNone/>
              <a:defRPr/>
            </a:pPr>
            <a:r>
              <a:rPr lang="de-DE" u="sng" dirty="0"/>
              <a:t>Einsatzgebiete für LOHC:</a:t>
            </a:r>
          </a:p>
          <a:p>
            <a:pPr marL="171450" lvl="0" indent="-171450">
              <a:buFont typeface="Arial" panose="020B0604020202020204" pitchFamily="34" charset="0"/>
              <a:buChar char="•"/>
              <a:defRPr/>
            </a:pPr>
            <a:r>
              <a:rPr lang="de-DE" u="none" dirty="0"/>
              <a:t>Stationärer Einsatz als dezentraler Stromspeicher mit hoher Speicherkapazität (ohne LOHC zu transportieren)</a:t>
            </a:r>
          </a:p>
          <a:p>
            <a:pPr marL="171450" lvl="0" indent="-171450">
              <a:buFont typeface="Arial" panose="020B0604020202020204" pitchFamily="34" charset="0"/>
              <a:buChar char="•"/>
              <a:defRPr/>
            </a:pPr>
            <a:r>
              <a:rPr lang="de-DE" u="none" dirty="0"/>
              <a:t>Mobiler Einsatz als mobiler Wasserstoffspeicher: LOHC wird idealerweise mit grünem Wasserstoff beladen und zu Orten des Verbrauchs (z. B. chemische Industrie) transportiert</a:t>
            </a:r>
          </a:p>
          <a:p>
            <a:pPr marL="0" indent="0">
              <a:buFontTx/>
              <a:buNone/>
              <a:defRPr/>
            </a:pPr>
            <a:endParaRPr lang="de-DE" dirty="0"/>
          </a:p>
          <a:p>
            <a:pPr marL="0" indent="0">
              <a:buFontTx/>
              <a:buNone/>
              <a:defRPr/>
            </a:pPr>
            <a:r>
              <a:rPr lang="de-DE" u="sng" dirty="0"/>
              <a:t>Nachteil:</a:t>
            </a:r>
          </a:p>
          <a:p>
            <a:pPr marL="171450" indent="-171450">
              <a:buFont typeface="Arial" panose="020B0604020202020204" pitchFamily="34" charset="0"/>
              <a:buChar char="•"/>
              <a:defRPr/>
            </a:pPr>
            <a:r>
              <a:rPr lang="de-DE" u="none" dirty="0"/>
              <a:t>Energie zur Ausspeisung des Wasserstoffs notwendig</a:t>
            </a:r>
          </a:p>
          <a:p>
            <a:pPr marL="171450" indent="-171450">
              <a:buFont typeface="Arial" panose="020B0604020202020204" pitchFamily="34" charset="0"/>
              <a:buChar char="•"/>
              <a:defRPr/>
            </a:pPr>
            <a:r>
              <a:rPr lang="de-DE" u="none" dirty="0"/>
              <a:t>Einige LOHC-Materialien (z. B. Toluol) besitzen hohes Gefährdungspotential</a:t>
            </a:r>
          </a:p>
          <a:p>
            <a:pPr marL="171450" indent="-171450">
              <a:buFont typeface="Arial" panose="020B0604020202020204" pitchFamily="34" charset="0"/>
              <a:buChar char="•"/>
              <a:defRPr/>
            </a:pPr>
            <a:r>
              <a:rPr lang="de-DE" u="none" dirty="0"/>
              <a:t>Zur initialen Herstellung der LOHC werden heute noch fossile Rohstoffe benötigt</a:t>
            </a:r>
          </a:p>
          <a:p>
            <a:pPr marL="0" indent="0">
              <a:buFontTx/>
              <a:buNone/>
              <a:defRPr/>
            </a:pPr>
            <a:endParaRPr lang="de-DE" dirty="0"/>
          </a:p>
          <a:p>
            <a:pPr marL="0" indent="0">
              <a:buFontTx/>
              <a:buNone/>
              <a:defRPr/>
            </a:pPr>
            <a:endParaRPr lang="de-DE" dirty="0"/>
          </a:p>
          <a:p>
            <a:pPr marL="0" indent="0">
              <a:buFontTx/>
              <a:buNone/>
              <a:defRPr/>
            </a:pPr>
            <a:r>
              <a:rPr lang="de-DE" u="sng" dirty="0"/>
              <a:t>Quelle</a:t>
            </a:r>
            <a:r>
              <a:rPr lang="de-DE" dirty="0"/>
              <a:t>: </a:t>
            </a:r>
          </a:p>
          <a:p>
            <a:pPr marL="0" marR="0" lvl="0" indent="0" algn="l" defTabSz="914400" eaLnBrk="1" fontAlgn="auto" latinLnBrk="0" hangingPunct="1">
              <a:lnSpc>
                <a:spcPct val="100000"/>
              </a:lnSpc>
              <a:spcBef>
                <a:spcPts val="0"/>
              </a:spcBef>
              <a:spcAft>
                <a:spcPts val="0"/>
              </a:spcAft>
              <a:buClrTx/>
              <a:buSzTx/>
              <a:buFontTx/>
              <a:buNone/>
              <a:tabLst/>
              <a:defRPr/>
            </a:pPr>
            <a:r>
              <a:rPr lang="de-DE" dirty="0"/>
              <a:t>Chem. Unserer Zeit 1/2024, 58, 46–51</a:t>
            </a:r>
          </a:p>
          <a:p>
            <a:pPr marL="0" indent="0">
              <a:buFontTx/>
              <a:buNone/>
              <a:defRPr/>
            </a:pPr>
            <a:r>
              <a:rPr lang="de-DE" dirty="0"/>
              <a:t>Chem. Unserer Zeit 1/2024, 58, 52–60</a:t>
            </a:r>
          </a:p>
          <a:p>
            <a:pPr marL="0" indent="0">
              <a:buFontTx/>
              <a:buNone/>
              <a:defRPr/>
            </a:pPr>
            <a:r>
              <a:rPr lang="de-DE" dirty="0" err="1"/>
              <a:t>Sterner</a:t>
            </a:r>
            <a:r>
              <a:rPr lang="de-DE" dirty="0"/>
              <a:t>/Stadler (2017): Energiespeicher, S. 416 ff. </a:t>
            </a:r>
          </a:p>
        </p:txBody>
      </p:sp>
      <p:sp>
        <p:nvSpPr>
          <p:cNvPr id="4" name="Slide Number Placeholder 3"/>
          <p:cNvSpPr>
            <a:spLocks noGrp="1"/>
          </p:cNvSpPr>
          <p:nvPr>
            <p:ph type="sldNum" sz="quarter" idx="5"/>
          </p:nvPr>
        </p:nvSpPr>
        <p:spPr bwMode="auto"/>
        <p:txBody>
          <a:bodyPr/>
          <a:lstStyle/>
          <a:p>
            <a:pPr>
              <a:defRPr/>
            </a:pPr>
            <a:fld id="{09217C3B-68D2-49FD-8CB1-57EABD844BDF}" type="slidenum">
              <a:rPr lang="de-DE"/>
              <a:t>106</a:t>
            </a:fld>
            <a:endParaRPr 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Interessant in diesem Zusammenhang war, dass zur Zeit als Faraday seine Gesetze formulierte (1834) das Elektron noch nicht bekannt war. Die Faraday-Konstante beschreibt trotzdem die Ladung von 1 Mol Elektronen = 96485 As/mol</a:t>
            </a:r>
          </a:p>
        </p:txBody>
      </p:sp>
      <p:sp>
        <p:nvSpPr>
          <p:cNvPr id="4" name="Foliennummernplatzhalter 3"/>
          <p:cNvSpPr>
            <a:spLocks noGrp="1"/>
          </p:cNvSpPr>
          <p:nvPr>
            <p:ph type="sldNum" sz="quarter" idx="5"/>
          </p:nvPr>
        </p:nvSpPr>
        <p:spPr/>
        <p:txBody>
          <a:bodyPr/>
          <a:lstStyle/>
          <a:p>
            <a:fld id="{09217C3B-68D2-49FD-8CB1-57EABD844BDF}" type="slidenum">
              <a:rPr lang="de-DE" smtClean="0"/>
              <a:t>108</a:t>
            </a:fld>
            <a:endParaRPr lang="de-DE"/>
          </a:p>
        </p:txBody>
      </p:sp>
    </p:spTree>
    <p:extLst>
      <p:ext uri="{BB962C8B-B14F-4D97-AF65-F5344CB8AC3E}">
        <p14:creationId xmlns:p14="http://schemas.microsoft.com/office/powerpoint/2010/main" val="8937987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9217C3B-68D2-49FD-8CB1-57EABD844BDF}" type="slidenum">
              <a:rPr lang="de-DE" smtClean="0"/>
              <a:t>109</a:t>
            </a:fld>
            <a:endParaRPr lang="de-DE"/>
          </a:p>
        </p:txBody>
      </p:sp>
    </p:spTree>
    <p:extLst>
      <p:ext uri="{BB962C8B-B14F-4D97-AF65-F5344CB8AC3E}">
        <p14:creationId xmlns:p14="http://schemas.microsoft.com/office/powerpoint/2010/main" val="252372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Diese Alltagsenergiebegriffe sollten im Unterricht von der Lehrkraft vermieden und die implizierten unangemessenen naturwissenschaftlichen Vorstellungen im Sinne der Ausschärfung einer angemessenen Fachsprache besprochen werden</a:t>
            </a:r>
            <a:r>
              <a:rPr lang="de-DE" dirty="0">
                <a:effectLst/>
              </a:rPr>
              <a:t>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Anmerkung: </a:t>
            </a:r>
          </a:p>
          <a:p>
            <a:r>
              <a:rPr lang="de-DE" sz="1200" kern="1200" dirty="0">
                <a:solidFill>
                  <a:schemeClr val="tx1"/>
                </a:solidFill>
                <a:effectLst/>
                <a:latin typeface="+mn-lt"/>
                <a:ea typeface="+mn-ea"/>
                <a:cs typeface="+mn-cs"/>
              </a:rPr>
              <a:t>Energie kann weder erzeugt noch vernichtet werden (1. Hauptsatz der Thermodynamik).  Energie kann ausschließlich umgewandelt werden. Vor diesem Hintergrund sollte der im Alltag verwendeten Begriffe „Energiegewinnung“ kritisch thematisiert werden.</a:t>
            </a:r>
          </a:p>
          <a:p>
            <a:r>
              <a:rPr lang="de-DE" sz="1200" kern="1200" dirty="0">
                <a:solidFill>
                  <a:schemeClr val="tx1"/>
                </a:solidFill>
                <a:effectLst/>
                <a:latin typeface="+mn-lt"/>
                <a:ea typeface="+mn-ea"/>
                <a:cs typeface="+mn-cs"/>
              </a:rPr>
              <a:t>Zu „Energieverbrauch“</a:t>
            </a:r>
          </a:p>
          <a:p>
            <a:r>
              <a:rPr lang="de-DE" sz="1200" kern="1200" dirty="0">
                <a:solidFill>
                  <a:schemeClr val="tx1"/>
                </a:solidFill>
                <a:effectLst/>
                <a:latin typeface="+mn-lt"/>
                <a:ea typeface="+mn-ea"/>
                <a:cs typeface="+mn-cs"/>
              </a:rPr>
              <a:t>Verbrauch kann zweierlei bedeuten:</a:t>
            </a:r>
          </a:p>
          <a:p>
            <a:pPr lvl="0"/>
            <a:r>
              <a:rPr lang="de-DE" sz="1200" kern="1200" dirty="0">
                <a:solidFill>
                  <a:schemeClr val="tx1"/>
                </a:solidFill>
                <a:effectLst/>
                <a:latin typeface="+mn-lt"/>
                <a:ea typeface="+mn-ea"/>
                <a:cs typeface="+mn-cs"/>
              </a:rPr>
              <a:t>Eine Ressource ist verschwunden und kann nicht mehr verwendet werden, z. B. Erdgas in einer Heizung.</a:t>
            </a:r>
          </a:p>
          <a:p>
            <a:pPr lvl="0"/>
            <a:r>
              <a:rPr lang="de-DE" sz="1200" kern="1200" dirty="0">
                <a:solidFill>
                  <a:schemeClr val="tx1"/>
                </a:solidFill>
                <a:effectLst/>
                <a:latin typeface="+mn-lt"/>
                <a:ea typeface="+mn-ea"/>
                <a:cs typeface="+mn-cs"/>
              </a:rPr>
              <a:t>Die Qualität einer Ressource wurde verändert, z. B. „Wasserverbrauch“. Das Wasser ist ja nicht verschwunden, sondern nur verunreinigt oder verteilt.</a:t>
            </a:r>
          </a:p>
          <a:p>
            <a:r>
              <a:rPr lang="de-DE" sz="1200" kern="1200" dirty="0">
                <a:solidFill>
                  <a:schemeClr val="tx1"/>
                </a:solidFill>
                <a:effectLst/>
                <a:latin typeface="+mn-lt"/>
                <a:ea typeface="+mn-ea"/>
                <a:cs typeface="+mn-cs"/>
              </a:rPr>
              <a:t>„Energieverbrauch“ bedeutet somit, dass die Qualität der Energie verändert wurde, von für uns wertvoller Energie, z. B. elektrischer Strom, zu für uns wertloser Energie, z. B. Wärme in der Umgebung. Ein Beispiel wäre ein ineffizientes Elektrogerät, das warm wird. In dem Kontext ist auch „Energieverschwendung“; der passende Fachbegriff ist „Energieentwertung“, der weiter unten thematisiert wird.</a:t>
            </a:r>
          </a:p>
          <a:p>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Man kann Kohlenstoff (oder Kohle) folglich weder als energiereich oder energiearm bezeichnen. Diese Begrifflichkeiten sind immer auf eine konkretes Reaktionssystem bezogen, z. B. bei Nährstoffen auf die Zellatmung, oder bei Brennstoffen auf die Reaktion mit Sauerstoff.</a:t>
            </a:r>
          </a:p>
          <a:p>
            <a:endParaRPr lang="de-DE" dirty="0"/>
          </a:p>
        </p:txBody>
      </p:sp>
      <p:sp>
        <p:nvSpPr>
          <p:cNvPr id="4" name="Foliennummernplatzhalter 3"/>
          <p:cNvSpPr>
            <a:spLocks noGrp="1"/>
          </p:cNvSpPr>
          <p:nvPr>
            <p:ph type="sldNum" sz="quarter" idx="5"/>
          </p:nvPr>
        </p:nvSpPr>
        <p:spPr/>
        <p:txBody>
          <a:bodyPr/>
          <a:lstStyle/>
          <a:p>
            <a:fld id="{DE37CB45-88B4-034D-913F-2210FB54DFEC}" type="slidenum">
              <a:rPr lang="de-DE" smtClean="0"/>
              <a:t>8</a:t>
            </a:fld>
            <a:endParaRPr lang="de-DE"/>
          </a:p>
        </p:txBody>
      </p:sp>
    </p:spTree>
    <p:extLst>
      <p:ext uri="{BB962C8B-B14F-4D97-AF65-F5344CB8AC3E}">
        <p14:creationId xmlns:p14="http://schemas.microsoft.com/office/powerpoint/2010/main" val="252675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a:t>Leistung einer Batterie = elektrische Ladung, die pro Zeit entnommen werden kann</a:t>
            </a:r>
            <a:endParaRPr/>
          </a:p>
        </p:txBody>
      </p:sp>
      <p:sp>
        <p:nvSpPr>
          <p:cNvPr id="4" name="Slide Number Placeholder 3"/>
          <p:cNvSpPr>
            <a:spLocks noGrp="1"/>
          </p:cNvSpPr>
          <p:nvPr>
            <p:ph type="sldNum" sz="quarter" idx="5"/>
          </p:nvPr>
        </p:nvSpPr>
        <p:spPr bwMode="auto"/>
        <p:txBody>
          <a:bodyPr/>
          <a:lstStyle/>
          <a:p>
            <a:pPr>
              <a:defRPr/>
            </a:pPr>
            <a:fld id="{09217C3B-68D2-49FD-8CB1-57EABD844BDF}" type="slidenum">
              <a:rPr lang="de-DE"/>
              <a:t>112</a:t>
            </a:fld>
            <a:endParaRPr lang="de-D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Unterschied zur galvanischen Zelle:</a:t>
            </a:r>
            <a:endParaRPr dirty="0"/>
          </a:p>
          <a:p>
            <a:pPr marL="285750" indent="-285750">
              <a:buFontTx/>
              <a:buChar char="-"/>
              <a:defRPr/>
            </a:pPr>
            <a:r>
              <a:rPr lang="de-DE" dirty="0" err="1"/>
              <a:t>Redoxaktive</a:t>
            </a:r>
            <a:r>
              <a:rPr lang="de-DE" dirty="0"/>
              <a:t> Substanzen sind fließende Medien (Flüssigkeit, Suspensionen)</a:t>
            </a:r>
            <a:endParaRPr dirty="0"/>
          </a:p>
          <a:p>
            <a:pPr marL="171450" indent="-171450">
              <a:buFont typeface="Symbol" panose="05050102010706020507" pitchFamily="18" charset="2"/>
              <a:buChar char="Þ"/>
              <a:defRPr/>
            </a:pPr>
            <a:r>
              <a:rPr lang="de-DE" dirty="0" err="1"/>
              <a:t>Anolyt</a:t>
            </a:r>
            <a:r>
              <a:rPr lang="de-DE" dirty="0"/>
              <a:t>/</a:t>
            </a:r>
            <a:r>
              <a:rPr lang="de-DE" dirty="0" err="1"/>
              <a:t>Katholyt</a:t>
            </a:r>
            <a:endParaRPr lang="de-DE" dirty="0"/>
          </a:p>
          <a:p>
            <a:pPr marL="171450" indent="-171450">
              <a:buFont typeface="Symbol" panose="05050102010706020507" pitchFamily="18" charset="2"/>
              <a:buChar char="Þ"/>
              <a:defRPr/>
            </a:pPr>
            <a:r>
              <a:rPr lang="de-DE" dirty="0"/>
              <a:t>Trennung von Energiewandler und Speichermedium</a:t>
            </a:r>
          </a:p>
          <a:p>
            <a:pPr marL="0" indent="0">
              <a:buFont typeface="Symbol" panose="05050102010706020507" pitchFamily="18" charset="2"/>
              <a:buNone/>
              <a:defRPr/>
            </a:pPr>
            <a:r>
              <a:rPr lang="de-DE" dirty="0"/>
              <a:t>- Graphit-Elektroden: da hohe Überspannung für Wasserstoff- und Sauerstoffentwicklung</a:t>
            </a:r>
          </a:p>
          <a:p>
            <a:pPr marL="285750" indent="-285750">
              <a:buFontTx/>
              <a:buChar char="-"/>
              <a:defRPr/>
            </a:pPr>
            <a:r>
              <a:rPr lang="de-DE" dirty="0"/>
              <a:t>Elektrolyte werden außerhalb der Zelle in zwei getrennten Tanks gelagert</a:t>
            </a:r>
          </a:p>
          <a:p>
            <a:pPr marL="285750" indent="-285750">
              <a:buFontTx/>
              <a:buChar char="-"/>
              <a:defRPr/>
            </a:pPr>
            <a:r>
              <a:rPr lang="de-DE" dirty="0"/>
              <a:t>Membran: trennt die Halbzellen räumlich voneinander, sorgt für Ionenleitfähigkeit zwischen den Elektrolyten; darf nur für bestimmte Ionen durchlässig sein, da sich </a:t>
            </a:r>
            <a:r>
              <a:rPr lang="de-DE" dirty="0" err="1"/>
              <a:t>Anolyt</a:t>
            </a:r>
            <a:r>
              <a:rPr lang="de-DE" dirty="0"/>
              <a:t> und </a:t>
            </a:r>
            <a:r>
              <a:rPr lang="de-DE" dirty="0" err="1"/>
              <a:t>Katholyt</a:t>
            </a:r>
            <a:r>
              <a:rPr lang="de-DE" dirty="0"/>
              <a:t> nicht vermischen dürfen</a:t>
            </a:r>
          </a:p>
          <a:p>
            <a:pPr marL="742950" lvl="1" indent="-285750">
              <a:buFontTx/>
              <a:buChar char="-"/>
              <a:defRPr/>
            </a:pPr>
            <a:r>
              <a:rPr lang="de-DE" dirty="0"/>
              <a:t>Mikroporöser Separator: lässt alle Ionen passieren</a:t>
            </a:r>
          </a:p>
          <a:p>
            <a:pPr marL="742950" lvl="1" indent="-285750">
              <a:buFontTx/>
              <a:buChar char="-"/>
              <a:defRPr/>
            </a:pPr>
            <a:r>
              <a:rPr lang="de-DE" dirty="0"/>
              <a:t>Anionen- u. Kationenaustauschmembran, die die Vermischung der Elektrolyte verhindert. </a:t>
            </a:r>
          </a:p>
          <a:p>
            <a:pPr marL="285750" indent="-285750">
              <a:buFontTx/>
              <a:buChar char="-"/>
              <a:defRPr/>
            </a:pPr>
            <a:endParaRPr lang="de-DE" dirty="0"/>
          </a:p>
          <a:p>
            <a:pPr marL="0" indent="0">
              <a:buFontTx/>
              <a:buNone/>
              <a:defRPr/>
            </a:pPr>
            <a:r>
              <a:rPr lang="de-DE" dirty="0"/>
              <a:t>Quelle:</a:t>
            </a:r>
          </a:p>
          <a:p>
            <a:pPr marL="0" marR="0" lvl="0" indent="0" algn="l" defTabSz="914400" eaLnBrk="1" fontAlgn="auto" latinLnBrk="0" hangingPunct="1">
              <a:lnSpc>
                <a:spcPct val="100000"/>
              </a:lnSpc>
              <a:spcBef>
                <a:spcPts val="0"/>
              </a:spcBef>
              <a:spcAft>
                <a:spcPts val="0"/>
              </a:spcAft>
              <a:buClrTx/>
              <a:buSzTx/>
              <a:buFontTx/>
              <a:buNone/>
              <a:tabLst/>
              <a:defRPr/>
            </a:pPr>
            <a:r>
              <a:rPr lang="de-DE" dirty="0"/>
              <a:t>Chem. Unserer Zeit, 2018, 52, 250–258</a:t>
            </a:r>
          </a:p>
          <a:p>
            <a:pPr marL="0" marR="0" lvl="0" indent="0" algn="l" defTabSz="914400" eaLnBrk="1" fontAlgn="auto" latinLnBrk="0" hangingPunct="1">
              <a:lnSpc>
                <a:spcPct val="100000"/>
              </a:lnSpc>
              <a:spcBef>
                <a:spcPts val="0"/>
              </a:spcBef>
              <a:spcAft>
                <a:spcPts val="0"/>
              </a:spcAft>
              <a:buClrTx/>
              <a:buSzTx/>
              <a:buFontTx/>
              <a:buNone/>
              <a:tabLst/>
              <a:defRPr/>
            </a:pPr>
            <a:r>
              <a:rPr lang="de-DE" dirty="0" err="1"/>
              <a:t>Sterner</a:t>
            </a:r>
            <a:r>
              <a:rPr lang="de-DE" dirty="0"/>
              <a:t>, Stadler (2017): Energiespeicher, S. 315 ff.</a:t>
            </a:r>
          </a:p>
          <a:p>
            <a:pPr marL="0" indent="0">
              <a:buFontTx/>
              <a:buNone/>
              <a:defRPr/>
            </a:pPr>
            <a:endParaRPr dirty="0"/>
          </a:p>
          <a:p>
            <a:pPr>
              <a:defRPr/>
            </a:pPr>
            <a:endParaRPr lang="de-DE" dirty="0"/>
          </a:p>
        </p:txBody>
      </p:sp>
      <p:sp>
        <p:nvSpPr>
          <p:cNvPr id="4" name="Slide Number Placeholder 3"/>
          <p:cNvSpPr>
            <a:spLocks noGrp="1"/>
          </p:cNvSpPr>
          <p:nvPr>
            <p:ph type="sldNum" sz="quarter" idx="5"/>
          </p:nvPr>
        </p:nvSpPr>
        <p:spPr bwMode="auto"/>
        <p:txBody>
          <a:bodyPr/>
          <a:lstStyle/>
          <a:p>
            <a:pPr>
              <a:defRPr/>
            </a:pPr>
            <a:fld id="{09217C3B-68D2-49FD-8CB1-57EABD844BDF}" type="slidenum">
              <a:rPr lang="de-DE"/>
              <a:t>113</a:t>
            </a:fld>
            <a:endParaRPr lang="de-D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Anode und Kathode werden konventionsgemäß nach dem Entladevorgang benannt. </a:t>
            </a:r>
          </a:p>
          <a:p>
            <a:pPr>
              <a:defRPr/>
            </a:pPr>
            <a:endParaRPr dirty="0"/>
          </a:p>
          <a:p>
            <a:pPr>
              <a:defRPr/>
            </a:pPr>
            <a:endParaRPr lang="de-DE" dirty="0"/>
          </a:p>
        </p:txBody>
      </p:sp>
      <p:sp>
        <p:nvSpPr>
          <p:cNvPr id="4" name="Slide Number Placeholder 3"/>
          <p:cNvSpPr>
            <a:spLocks noGrp="1"/>
          </p:cNvSpPr>
          <p:nvPr>
            <p:ph type="sldNum" sz="quarter" idx="5"/>
          </p:nvPr>
        </p:nvSpPr>
        <p:spPr bwMode="auto"/>
        <p:txBody>
          <a:bodyPr/>
          <a:lstStyle/>
          <a:p>
            <a:pPr>
              <a:defRPr/>
            </a:pPr>
            <a:fld id="{09217C3B-68D2-49FD-8CB1-57EABD844BDF}" type="slidenum">
              <a:rPr lang="de-DE"/>
              <a:t>114</a:t>
            </a:fld>
            <a:endParaRPr lang="de-D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Laden: </a:t>
            </a:r>
          </a:p>
          <a:p>
            <a:pPr marL="171450" indent="-171450">
              <a:buFontTx/>
              <a:buChar char="-"/>
              <a:defRPr/>
            </a:pPr>
            <a:r>
              <a:rPr lang="de-DE" dirty="0"/>
              <a:t>Durch manuelles Befüllen der Tanks</a:t>
            </a:r>
          </a:p>
          <a:p>
            <a:pPr marL="171450" indent="-171450">
              <a:buFontTx/>
              <a:buChar char="-"/>
              <a:defRPr/>
            </a:pPr>
            <a:r>
              <a:rPr lang="de-DE" dirty="0"/>
              <a:t>Anlegen einer äußeren Spannung</a:t>
            </a:r>
          </a:p>
        </p:txBody>
      </p:sp>
      <p:sp>
        <p:nvSpPr>
          <p:cNvPr id="4" name="Slide Number Placeholder 3"/>
          <p:cNvSpPr>
            <a:spLocks noGrp="1"/>
          </p:cNvSpPr>
          <p:nvPr>
            <p:ph type="sldNum" sz="quarter" idx="5"/>
          </p:nvPr>
        </p:nvSpPr>
        <p:spPr bwMode="auto"/>
        <p:txBody>
          <a:bodyPr/>
          <a:lstStyle/>
          <a:p>
            <a:pPr>
              <a:defRPr/>
            </a:pPr>
            <a:fld id="{09217C3B-68D2-49FD-8CB1-57EABD844BDF}" type="slidenum">
              <a:rPr lang="de-DE"/>
              <a:t>115</a:t>
            </a:fld>
            <a:endParaRPr lang="de-D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Durch die Trennung von Energiewandler und Speichermedium lassen sich Energie und Leistung unabhängig voneinander skalieren. </a:t>
            </a:r>
          </a:p>
          <a:p>
            <a:pPr>
              <a:defRPr/>
            </a:pPr>
            <a:r>
              <a:rPr lang="de-DE" dirty="0"/>
              <a:t>Einzelne Zellen können wie bei einer Brennstoffzelle in Reihe zu einem Batteriestapel, dem sogenannten Stack, verschaltet werden. </a:t>
            </a:r>
            <a:endParaRPr dirty="0"/>
          </a:p>
          <a:p>
            <a:pPr>
              <a:defRPr/>
            </a:pPr>
            <a:r>
              <a:rPr lang="de-DE" u="sng" dirty="0"/>
              <a:t>Quelle:</a:t>
            </a:r>
            <a:endParaRPr dirty="0"/>
          </a:p>
          <a:p>
            <a:pPr>
              <a:defRPr/>
            </a:pPr>
            <a:r>
              <a:rPr lang="de-DE" u="none" dirty="0"/>
              <a:t>https://www.ict.fraunhofer.de/de/komp/ae/rfb.html (Aufgerufen am 21.05.25)</a:t>
            </a:r>
          </a:p>
        </p:txBody>
      </p:sp>
      <p:sp>
        <p:nvSpPr>
          <p:cNvPr id="4" name="Slide Number Placeholder 3"/>
          <p:cNvSpPr>
            <a:spLocks noGrp="1"/>
          </p:cNvSpPr>
          <p:nvPr>
            <p:ph type="sldNum" sz="quarter" idx="5"/>
          </p:nvPr>
        </p:nvSpPr>
        <p:spPr bwMode="auto"/>
        <p:txBody>
          <a:bodyPr/>
          <a:lstStyle/>
          <a:p>
            <a:pPr>
              <a:defRPr/>
            </a:pPr>
            <a:fld id="{09217C3B-68D2-49FD-8CB1-57EABD844BDF}" type="slidenum">
              <a:rPr lang="de-DE"/>
              <a:t>116</a:t>
            </a:fld>
            <a:endParaRPr lang="de-D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u="none" dirty="0"/>
              <a:t>Energiespeicher im Netzmaßstab müssen kostengünstig sein</a:t>
            </a:r>
          </a:p>
          <a:p>
            <a:pPr marL="171450" indent="-171450">
              <a:buFont typeface="Symbol" panose="05050102010706020507" pitchFamily="18" charset="2"/>
              <a:buChar char="Þ"/>
              <a:defRPr/>
            </a:pPr>
            <a:r>
              <a:rPr lang="de-DE" u="none" dirty="0"/>
              <a:t>Verwendung von Elektrolyten auf wässriger Basis</a:t>
            </a:r>
          </a:p>
          <a:p>
            <a:pPr marL="171450" indent="-171450">
              <a:buFont typeface="Symbol" panose="05050102010706020507" pitchFamily="18" charset="2"/>
              <a:buChar char="Þ"/>
              <a:defRPr/>
            </a:pPr>
            <a:r>
              <a:rPr lang="de-DE" u="none" dirty="0"/>
              <a:t>Spannung der Batterie auf das Zersetzungsfenster von Wasser (1,23 V) limitiert. </a:t>
            </a:r>
          </a:p>
        </p:txBody>
      </p:sp>
      <p:sp>
        <p:nvSpPr>
          <p:cNvPr id="4" name="Slide Number Placeholder 3"/>
          <p:cNvSpPr>
            <a:spLocks noGrp="1"/>
          </p:cNvSpPr>
          <p:nvPr>
            <p:ph type="sldNum" sz="quarter" idx="5"/>
          </p:nvPr>
        </p:nvSpPr>
        <p:spPr bwMode="auto"/>
        <p:txBody>
          <a:bodyPr/>
          <a:lstStyle/>
          <a:p>
            <a:pPr>
              <a:defRPr/>
            </a:pPr>
            <a:fld id="{09217C3B-68D2-49FD-8CB1-57EABD844BDF}" type="slidenum">
              <a:rPr lang="de-DE"/>
              <a:t>117</a:t>
            </a:fld>
            <a:endParaRPr lang="de-D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Beim Entladen werden Vanadium(II)-Ionen zu Vanadium(III)-Ionen oxidiert bzw. </a:t>
            </a:r>
          </a:p>
          <a:p>
            <a:pPr>
              <a:defRPr/>
            </a:pPr>
            <a:r>
              <a:rPr lang="de-DE" dirty="0" err="1"/>
              <a:t>Dioxovanadium</a:t>
            </a:r>
            <a:r>
              <a:rPr lang="de-DE" dirty="0"/>
              <a:t>(V)-Ionen zu </a:t>
            </a:r>
            <a:r>
              <a:rPr lang="de-DE" dirty="0" err="1"/>
              <a:t>Oxovanadium</a:t>
            </a:r>
            <a:r>
              <a:rPr lang="de-DE" dirty="0"/>
              <a:t>(IV)-Ionen reduziert. </a:t>
            </a:r>
          </a:p>
          <a:p>
            <a:pPr>
              <a:defRPr/>
            </a:pPr>
            <a:r>
              <a:rPr lang="de-DE" dirty="0"/>
              <a:t>Protonen gelangen über die Membran auf die Kathodenseite und dort mit Sauerstoff-Ionen Wasser bilden. </a:t>
            </a:r>
          </a:p>
          <a:p>
            <a:pPr>
              <a:defRPr/>
            </a:pPr>
            <a:r>
              <a:rPr lang="de-DE" dirty="0"/>
              <a:t>Vorteil der All-Vanadium-</a:t>
            </a:r>
            <a:r>
              <a:rPr lang="de-DE" dirty="0" err="1"/>
              <a:t>Redox</a:t>
            </a:r>
            <a:r>
              <a:rPr lang="de-DE" dirty="0"/>
              <a:t>-Flow-Batterie:</a:t>
            </a:r>
            <a:endParaRPr dirty="0"/>
          </a:p>
          <a:p>
            <a:pPr>
              <a:defRPr/>
            </a:pPr>
            <a:r>
              <a:rPr lang="de-DE" dirty="0"/>
              <a:t>Es wird nur ein Element, nämlich Vanadium, in beiden Elektrolyten als </a:t>
            </a:r>
            <a:r>
              <a:rPr lang="de-DE" dirty="0" err="1"/>
              <a:t>Redox</a:t>
            </a:r>
            <a:r>
              <a:rPr lang="de-DE" dirty="0"/>
              <a:t>-Paar in den Oxidationsstufen +2, +3, +4 und +5 verwendet. </a:t>
            </a:r>
            <a:endParaRPr dirty="0"/>
          </a:p>
          <a:p>
            <a:pPr>
              <a:defRPr/>
            </a:pPr>
            <a:r>
              <a:rPr lang="de-DE" dirty="0"/>
              <a:t>=&gt; unerwünschte Ablagerungen und </a:t>
            </a:r>
            <a:r>
              <a:rPr lang="de-DE" dirty="0" err="1"/>
              <a:t>Dendritenbildung</a:t>
            </a:r>
            <a:r>
              <a:rPr lang="de-DE" dirty="0"/>
              <a:t> wird vermieden</a:t>
            </a:r>
            <a:endParaRPr dirty="0"/>
          </a:p>
          <a:p>
            <a:pPr>
              <a:defRPr/>
            </a:pPr>
            <a:r>
              <a:rPr lang="de-DE" dirty="0"/>
              <a:t>Bei einem möglichen Cross-Over der Ionen (V</a:t>
            </a:r>
            <a:r>
              <a:rPr lang="de-DE" baseline="30000" dirty="0"/>
              <a:t>5</a:t>
            </a:r>
            <a:r>
              <a:rPr lang="de-DE" dirty="0"/>
              <a:t>+ kann z. B. an der Anode wieder zu V</a:t>
            </a:r>
            <a:r>
              <a:rPr lang="de-DE" baseline="30000" dirty="0">
                <a:solidFill>
                  <a:srgbClr val="FF0000"/>
                </a:solidFill>
              </a:rPr>
              <a:t>2+ </a:t>
            </a:r>
            <a:r>
              <a:rPr lang="de-DE" dirty="0"/>
              <a:t>reduziert werden), können die Elektrolyten relativ leicht wieder aufbereitet werden. </a:t>
            </a:r>
            <a:endParaRPr dirty="0"/>
          </a:p>
          <a:p>
            <a:pPr>
              <a:defRPr/>
            </a:pPr>
            <a:r>
              <a:rPr lang="de-DE" u="sng" dirty="0"/>
              <a:t>Quellen:</a:t>
            </a:r>
            <a:endParaRPr dirty="0"/>
          </a:p>
          <a:p>
            <a:pPr marL="0" marR="0" lvl="0" indent="0" algn="l" defTabSz="914400">
              <a:lnSpc>
                <a:spcPct val="100000"/>
              </a:lnSpc>
              <a:spcBef>
                <a:spcPts val="0"/>
              </a:spcBef>
              <a:spcAft>
                <a:spcPts val="0"/>
              </a:spcAft>
              <a:buClrTx/>
              <a:buSzTx/>
              <a:buFontTx/>
              <a:buNone/>
              <a:defRPr/>
            </a:pPr>
            <a:r>
              <a:rPr lang="de-DE" sz="1200" dirty="0">
                <a:solidFill>
                  <a:schemeClr val="tx1"/>
                </a:solidFill>
                <a:latin typeface="+mn-lt"/>
                <a:ea typeface="+mn-ea"/>
                <a:cs typeface="+mn-cs"/>
              </a:rPr>
              <a:t>Chem. Unserer Zeit, 2018, 52, 250–258 </a:t>
            </a:r>
            <a:endParaRPr dirty="0"/>
          </a:p>
          <a:p>
            <a:pPr marL="0" marR="0" lvl="0" indent="0" algn="l" defTabSz="914400">
              <a:lnSpc>
                <a:spcPct val="100000"/>
              </a:lnSpc>
              <a:spcBef>
                <a:spcPts val="0"/>
              </a:spcBef>
              <a:spcAft>
                <a:spcPts val="0"/>
              </a:spcAft>
              <a:buClrTx/>
              <a:buSzTx/>
              <a:buFontTx/>
              <a:buNone/>
              <a:defRPr/>
            </a:pPr>
            <a:r>
              <a:rPr lang="de-DE" sz="1200" dirty="0" err="1">
                <a:solidFill>
                  <a:schemeClr val="tx1"/>
                </a:solidFill>
                <a:latin typeface="+mn-lt"/>
                <a:ea typeface="+mn-ea"/>
                <a:cs typeface="+mn-cs"/>
              </a:rPr>
              <a:t>Sterner</a:t>
            </a:r>
            <a:r>
              <a:rPr lang="de-DE" sz="1200" dirty="0">
                <a:solidFill>
                  <a:schemeClr val="tx1"/>
                </a:solidFill>
                <a:latin typeface="+mn-lt"/>
                <a:ea typeface="+mn-ea"/>
                <a:cs typeface="+mn-cs"/>
              </a:rPr>
              <a:t>, Stadler, Energiespeicher</a:t>
            </a:r>
            <a:endParaRPr lang="de-DE" dirty="0"/>
          </a:p>
          <a:p>
            <a:pPr>
              <a:defRPr/>
            </a:pPr>
            <a:endParaRPr lang="de-DE" u="sng" dirty="0"/>
          </a:p>
        </p:txBody>
      </p:sp>
      <p:sp>
        <p:nvSpPr>
          <p:cNvPr id="4" name="Slide Number Placeholder 3"/>
          <p:cNvSpPr>
            <a:spLocks noGrp="1"/>
          </p:cNvSpPr>
          <p:nvPr>
            <p:ph type="sldNum" sz="quarter" idx="5"/>
          </p:nvPr>
        </p:nvSpPr>
        <p:spPr bwMode="auto"/>
        <p:txBody>
          <a:bodyPr/>
          <a:lstStyle/>
          <a:p>
            <a:pPr>
              <a:defRPr/>
            </a:pPr>
            <a:fld id="{09217C3B-68D2-49FD-8CB1-57EABD844BDF}" type="slidenum">
              <a:rPr lang="de-DE"/>
              <a:t>118</a:t>
            </a:fld>
            <a:endParaRPr lang="de-DE"/>
          </a:p>
        </p:txBody>
      </p:sp>
    </p:spTree>
    <p:extLst>
      <p:ext uri="{BB962C8B-B14F-4D97-AF65-F5344CB8AC3E}">
        <p14:creationId xmlns:p14="http://schemas.microsoft.com/office/powerpoint/2010/main" val="10825196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sz="1200" dirty="0" err="1">
                <a:solidFill>
                  <a:schemeClr val="tx1"/>
                </a:solidFill>
                <a:latin typeface="+mn-lt"/>
                <a:ea typeface="+mn-ea"/>
                <a:cs typeface="+mn-cs"/>
              </a:rPr>
              <a:t>Sterner</a:t>
            </a:r>
            <a:r>
              <a:rPr lang="de-DE" sz="1200" dirty="0">
                <a:solidFill>
                  <a:schemeClr val="tx1"/>
                </a:solidFill>
                <a:latin typeface="+mn-lt"/>
                <a:ea typeface="+mn-ea"/>
                <a:cs typeface="+mn-cs"/>
              </a:rPr>
              <a:t>, Stadler, Energiespeicher (S. 649)</a:t>
            </a:r>
            <a:endParaRPr lang="de-DE" dirty="0"/>
          </a:p>
        </p:txBody>
      </p:sp>
      <p:sp>
        <p:nvSpPr>
          <p:cNvPr id="4" name="Slide Number Placeholder 3"/>
          <p:cNvSpPr>
            <a:spLocks noGrp="1"/>
          </p:cNvSpPr>
          <p:nvPr>
            <p:ph type="sldNum" sz="quarter" idx="10"/>
          </p:nvPr>
        </p:nvSpPr>
        <p:spPr bwMode="auto"/>
        <p:txBody>
          <a:bodyPr/>
          <a:lstStyle/>
          <a:p>
            <a:pPr>
              <a:defRPr/>
            </a:pPr>
            <a:fld id="{B7A8823F-5C14-E8E8-646B-0A51A0B77D82}" type="slidenum">
              <a:rPr/>
              <a:t>119</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zunehmender Technisierung nimmt die Zahl der genutzten Atomarten zu. Besonders in der Elektrotechnik sind sehr viele verschiedene Metalle und Halbmetalle verbaut.</a:t>
            </a:r>
          </a:p>
          <a:p>
            <a:endParaRPr lang="de-DE" dirty="0"/>
          </a:p>
          <a:p>
            <a:r>
              <a:rPr lang="de-DE" sz="1200" b="0" i="0" u="none" strike="noStrike" kern="1200" dirty="0">
                <a:solidFill>
                  <a:schemeClr val="tx1"/>
                </a:solidFill>
                <a:effectLst/>
                <a:latin typeface="+mn-lt"/>
                <a:ea typeface="+mn-ea"/>
                <a:cs typeface="+mn-cs"/>
              </a:rPr>
              <a:t>Jede Epoche wird durch bestimmte Technologien und Geräte geprägt: Um 1700 z.B. Windmühlen, im19. Jahrhundert waren es die Dampfmaschinen, im 20. Jahrhundert prägten Autos das Bild, und im 21. Jahrhundert sind es die Smartphones. Diese Geräte sind zwar nur wenig größer als eine Spielkarte, besitzen aber ein äußerst anspruchsvolles und komplexes Innenleben. Hochfrequenzempfänger, Signalverfolger, Chips zur Steuerung von Energieverbrauch und Klangverarbeitung, Prozessoren mit Milliarden Transistoren sowie winzige Kameralinsen – all das erfordert spezielle Materialien. Ein Smartphone wiegt etwa 110 bis 140 Gramm. Etwa die Hälfte dieses Gewichts besteht aus Metallen, ein Drittel aus Glas, der Rest aus Kunst- und Verbundstoffen. Insgesamt befinden sich rund 60 verschiedene Elemente in einem einzigen Gerät – darunter Kupfer, Eisen und Aluminium sowie die Edelmetalle Silber, Gold, Palladium und Platin. Gold wird wegen seiner hervorragenden elektrischen Leitfähigkeit und Widerstandsfähigkeit gegen Korrosion besonders bei stark belasteten Kontakten eingesetzt. Kupfer wird für Leitungen verwendet, Gallium in LEDs und Tantal in Kondensatoren..</a:t>
            </a:r>
            <a:endParaRPr lang="de-DE" dirty="0"/>
          </a:p>
        </p:txBody>
      </p:sp>
      <p:sp>
        <p:nvSpPr>
          <p:cNvPr id="4" name="Foliennummernplatzhalter 3"/>
          <p:cNvSpPr>
            <a:spLocks noGrp="1"/>
          </p:cNvSpPr>
          <p:nvPr>
            <p:ph type="sldNum" sz="quarter" idx="5"/>
          </p:nvPr>
        </p:nvSpPr>
        <p:spPr/>
        <p:txBody>
          <a:bodyPr/>
          <a:lstStyle/>
          <a:p>
            <a:fld id="{8EB807AE-01A6-EC40-A536-17FF3584EF39}" type="slidenum">
              <a:rPr lang="de-DE" smtClean="0"/>
              <a:t>123</a:t>
            </a:fld>
            <a:endParaRPr lang="de-DE"/>
          </a:p>
        </p:txBody>
      </p:sp>
    </p:spTree>
    <p:extLst>
      <p:ext uri="{BB962C8B-B14F-4D97-AF65-F5344CB8AC3E}">
        <p14:creationId xmlns:p14="http://schemas.microsoft.com/office/powerpoint/2010/main" val="33819389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einem modernen Smartphone sind über 25 unterschiedliche Metalle verbaut.</a:t>
            </a:r>
          </a:p>
          <a:p>
            <a:r>
              <a:rPr lang="de-DE" sz="1200" b="0" i="0" u="none" strike="noStrike" kern="1200" dirty="0">
                <a:solidFill>
                  <a:schemeClr val="tx1"/>
                </a:solidFill>
                <a:effectLst/>
                <a:latin typeface="+mn-lt"/>
                <a:ea typeface="+mn-ea"/>
                <a:cs typeface="+mn-cs"/>
              </a:rPr>
              <a:t>Die Bedienung über den Touchscreen wird durch eine extrem dünne, durchsichtige Schicht aus </a:t>
            </a:r>
            <a:r>
              <a:rPr lang="de-DE" sz="1200" b="0" i="0" u="none" strike="noStrike" kern="1200" dirty="0" err="1">
                <a:solidFill>
                  <a:schemeClr val="tx1"/>
                </a:solidFill>
                <a:effectLst/>
                <a:latin typeface="+mn-lt"/>
                <a:ea typeface="+mn-ea"/>
                <a:cs typeface="+mn-cs"/>
              </a:rPr>
              <a:t>Indiumzinnoxid</a:t>
            </a:r>
            <a:r>
              <a:rPr lang="de-DE" sz="1200" b="0" i="0" u="none" strike="noStrike" kern="1200" dirty="0">
                <a:solidFill>
                  <a:schemeClr val="tx1"/>
                </a:solidFill>
                <a:effectLst/>
                <a:latin typeface="+mn-lt"/>
                <a:ea typeface="+mn-ea"/>
                <a:cs typeface="+mn-cs"/>
              </a:rPr>
              <a:t> ermöglicht. Laut einer Untersuchung der Deutschen Rohstoffagentur in Zusammenarbeit mit der Bundesanstalt für Geowissenschaften werden dafür etwa 0,0004 Gramm Indium benötigt. Auf der Platine befinden sich zusätzlich rund 0,0026 Gramm dieses Metalls. In den Magneten, die in Lautsprechern, Kameras und Vibrationsmotoren verbaut sind, steckt zusammen bis zu ein Gramm an sogenannten Seltenerdmetallen wie Neodym, Dysprosium und Gadolinium.</a:t>
            </a:r>
            <a:endParaRPr lang="de-DE" dirty="0"/>
          </a:p>
        </p:txBody>
      </p:sp>
      <p:sp>
        <p:nvSpPr>
          <p:cNvPr id="4" name="Foliennummernplatzhalter 3"/>
          <p:cNvSpPr>
            <a:spLocks noGrp="1"/>
          </p:cNvSpPr>
          <p:nvPr>
            <p:ph type="sldNum" sz="quarter" idx="5"/>
          </p:nvPr>
        </p:nvSpPr>
        <p:spPr/>
        <p:txBody>
          <a:bodyPr/>
          <a:lstStyle/>
          <a:p>
            <a:fld id="{8EB807AE-01A6-EC40-A536-17FF3584EF39}" type="slidenum">
              <a:rPr lang="de-DE" smtClean="0"/>
              <a:t>124</a:t>
            </a:fld>
            <a:endParaRPr lang="de-DE"/>
          </a:p>
        </p:txBody>
      </p:sp>
    </p:spTree>
    <p:extLst>
      <p:ext uri="{BB962C8B-B14F-4D97-AF65-F5344CB8AC3E}">
        <p14:creationId xmlns:p14="http://schemas.microsoft.com/office/powerpoint/2010/main" val="68577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9217C3B-68D2-49FD-8CB1-57EABD844BDF}" type="slidenum">
              <a:rPr lang="de-DE" smtClean="0"/>
              <a:t>10</a:t>
            </a:fld>
            <a:endParaRPr lang="de-DE"/>
          </a:p>
        </p:txBody>
      </p:sp>
    </p:spTree>
    <p:extLst>
      <p:ext uri="{BB962C8B-B14F-4D97-AF65-F5344CB8AC3E}">
        <p14:creationId xmlns:p14="http://schemas.microsoft.com/office/powerpoint/2010/main" val="18819413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Europäische Kommission hat bereits 2012 für die hier rot markierten Metalle die Ressourcenlage als kritisch eingestuft.</a:t>
            </a:r>
          </a:p>
        </p:txBody>
      </p:sp>
      <p:sp>
        <p:nvSpPr>
          <p:cNvPr id="4" name="Foliennummernplatzhalter 3"/>
          <p:cNvSpPr>
            <a:spLocks noGrp="1"/>
          </p:cNvSpPr>
          <p:nvPr>
            <p:ph type="sldNum" sz="quarter" idx="5"/>
          </p:nvPr>
        </p:nvSpPr>
        <p:spPr/>
        <p:txBody>
          <a:bodyPr/>
          <a:lstStyle/>
          <a:p>
            <a:fld id="{8EB807AE-01A6-EC40-A536-17FF3584EF39}" type="slidenum">
              <a:rPr lang="de-DE" smtClean="0"/>
              <a:t>126</a:t>
            </a:fld>
            <a:endParaRPr lang="de-DE"/>
          </a:p>
        </p:txBody>
      </p:sp>
    </p:spTree>
    <p:extLst>
      <p:ext uri="{BB962C8B-B14F-4D97-AF65-F5344CB8AC3E}">
        <p14:creationId xmlns:p14="http://schemas.microsoft.com/office/powerpoint/2010/main" val="27074714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meisten der für das Smartphone benötigten Metalle werden nicht in Europa abgebaut.</a:t>
            </a:r>
          </a:p>
        </p:txBody>
      </p:sp>
      <p:sp>
        <p:nvSpPr>
          <p:cNvPr id="4" name="Foliennummernplatzhalter 3"/>
          <p:cNvSpPr>
            <a:spLocks noGrp="1"/>
          </p:cNvSpPr>
          <p:nvPr>
            <p:ph type="sldNum" sz="quarter" idx="5"/>
          </p:nvPr>
        </p:nvSpPr>
        <p:spPr/>
        <p:txBody>
          <a:bodyPr/>
          <a:lstStyle/>
          <a:p>
            <a:fld id="{8EB807AE-01A6-EC40-A536-17FF3584EF39}" type="slidenum">
              <a:rPr lang="de-DE" smtClean="0"/>
              <a:t>127</a:t>
            </a:fld>
            <a:endParaRPr lang="de-DE"/>
          </a:p>
        </p:txBody>
      </p:sp>
    </p:spTree>
    <p:extLst>
      <p:ext uri="{BB962C8B-B14F-4D97-AF65-F5344CB8AC3E}">
        <p14:creationId xmlns:p14="http://schemas.microsoft.com/office/powerpoint/2010/main" val="27676583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Verpackungen könnte sortenreiner Verwendet werden als es gerade der Fall ist. Z.B. werden für Becher von Milchprodukten wie Sahne, Joghurt, </a:t>
            </a:r>
            <a:r>
              <a:rPr lang="de-DE" dirty="0" err="1"/>
              <a:t>Puddinge</a:t>
            </a:r>
            <a:r>
              <a:rPr lang="de-DE" dirty="0"/>
              <a:t> etc.  drei Kunststoffarten verwendet. Es gibt Becher aus PE, PP und PS. Das erschwert das </a:t>
            </a:r>
            <a:r>
              <a:rPr lang="de-DE" dirty="0" err="1"/>
              <a:t>Reycling</a:t>
            </a:r>
            <a:r>
              <a:rPr lang="de-DE" dirty="0"/>
              <a:t> unnötig.</a:t>
            </a:r>
          </a:p>
        </p:txBody>
      </p:sp>
      <p:sp>
        <p:nvSpPr>
          <p:cNvPr id="4" name="Foliennummernplatzhalter 3"/>
          <p:cNvSpPr>
            <a:spLocks noGrp="1"/>
          </p:cNvSpPr>
          <p:nvPr>
            <p:ph type="sldNum" sz="quarter" idx="5"/>
          </p:nvPr>
        </p:nvSpPr>
        <p:spPr/>
        <p:txBody>
          <a:bodyPr/>
          <a:lstStyle/>
          <a:p>
            <a:fld id="{8EB807AE-01A6-EC40-A536-17FF3584EF39}" type="slidenum">
              <a:rPr lang="de-DE" smtClean="0"/>
              <a:t>130</a:t>
            </a:fld>
            <a:endParaRPr lang="de-DE"/>
          </a:p>
        </p:txBody>
      </p:sp>
    </p:spTree>
    <p:extLst>
      <p:ext uri="{BB962C8B-B14F-4D97-AF65-F5344CB8AC3E}">
        <p14:creationId xmlns:p14="http://schemas.microsoft.com/office/powerpoint/2010/main" val="22460952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9DFE0-4F14-C464-8E7D-530B071256C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5950673-25E2-3DD5-2E4F-2F9C296C89E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536103E-4F59-3F68-C45D-02F0E4201E45}"/>
              </a:ext>
            </a:extLst>
          </p:cNvPr>
          <p:cNvSpPr>
            <a:spLocks noGrp="1"/>
          </p:cNvSpPr>
          <p:nvPr>
            <p:ph type="body" idx="1"/>
          </p:nvPr>
        </p:nvSpPr>
        <p:spPr/>
        <p:txBody>
          <a:bodyPr/>
          <a:lstStyle/>
          <a:p>
            <a:r>
              <a:rPr lang="de-DE" dirty="0"/>
              <a:t>Spaltung der Polymerketten durch Wärme zu petrochemischen Grundstoffen, die getrennt und dann wieder zur Herstellung neuer Kunststoffe eingesetzt werden können.</a:t>
            </a:r>
          </a:p>
          <a:p>
            <a:endParaRPr lang="de-DE" dirty="0"/>
          </a:p>
          <a:p>
            <a:r>
              <a:rPr lang="de-DE" dirty="0"/>
              <a:t>Deponierung ist in D seit 2005 verborten, deshalb muss der Müll, der nicht recycelt wird, verbrennt werden. Häufig sind die Verpackungskunststoffe zu verdreckt oder zu verklebt (z.B. Schichtverbundmaterialien) , deshalb ist der Anteil an der </a:t>
            </a:r>
            <a:r>
              <a:rPr lang="de-DE" dirty="0" err="1"/>
              <a:t>energet</a:t>
            </a:r>
            <a:r>
              <a:rPr lang="de-DE" dirty="0"/>
              <a:t>. Verwertung sehr hoch</a:t>
            </a:r>
          </a:p>
          <a:p>
            <a:endParaRPr lang="de-DE" dirty="0"/>
          </a:p>
        </p:txBody>
      </p:sp>
      <p:sp>
        <p:nvSpPr>
          <p:cNvPr id="4" name="Foliennummernplatzhalter 3">
            <a:extLst>
              <a:ext uri="{FF2B5EF4-FFF2-40B4-BE49-F238E27FC236}">
                <a16:creationId xmlns:a16="http://schemas.microsoft.com/office/drawing/2014/main" id="{804B4B40-772C-55BC-07B5-687B89708A91}"/>
              </a:ext>
            </a:extLst>
          </p:cNvPr>
          <p:cNvSpPr>
            <a:spLocks noGrp="1"/>
          </p:cNvSpPr>
          <p:nvPr>
            <p:ph type="sldNum" sz="quarter" idx="5"/>
          </p:nvPr>
        </p:nvSpPr>
        <p:spPr/>
        <p:txBody>
          <a:bodyPr/>
          <a:lstStyle/>
          <a:p>
            <a:fld id="{8EB807AE-01A6-EC40-A536-17FF3584EF39}" type="slidenum">
              <a:rPr lang="de-DE" smtClean="0"/>
              <a:t>131</a:t>
            </a:fld>
            <a:endParaRPr lang="de-DE"/>
          </a:p>
        </p:txBody>
      </p:sp>
    </p:spTree>
    <p:extLst>
      <p:ext uri="{BB962C8B-B14F-4D97-AF65-F5344CB8AC3E}">
        <p14:creationId xmlns:p14="http://schemas.microsoft.com/office/powerpoint/2010/main" val="9693373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PET-Flaschen können werkstofflich recycelt werden, weil der Kunststoff sortenrein ist. Getränkeflaschen enthalten nur wässrige Lösungen, deren Bestandteile nicht in den Kunststoff diffundieren. Deshalb sind auch nur diese </a:t>
            </a:r>
            <a:r>
              <a:rPr lang="de-DE" dirty="0" err="1"/>
              <a:t>bepfandet</a:t>
            </a:r>
            <a:r>
              <a:rPr lang="de-DE" dirty="0"/>
              <a:t>. Bei Flaschen von </a:t>
            </a:r>
            <a:r>
              <a:rPr lang="de-DE" dirty="0" err="1"/>
              <a:t>Planzenölen</a:t>
            </a:r>
            <a:r>
              <a:rPr lang="de-DE" dirty="0"/>
              <a:t> sind Fett-Moleküle in den Kunststoff diffundiert, diese können nur energetisch verwertet werden.</a:t>
            </a:r>
          </a:p>
        </p:txBody>
      </p:sp>
      <p:sp>
        <p:nvSpPr>
          <p:cNvPr id="4" name="Foliennummernplatzhalter 3"/>
          <p:cNvSpPr>
            <a:spLocks noGrp="1"/>
          </p:cNvSpPr>
          <p:nvPr>
            <p:ph type="sldNum" sz="quarter" idx="5"/>
          </p:nvPr>
        </p:nvSpPr>
        <p:spPr/>
        <p:txBody>
          <a:bodyPr/>
          <a:lstStyle/>
          <a:p>
            <a:fld id="{8EB807AE-01A6-EC40-A536-17FF3584EF39}" type="slidenum">
              <a:rPr lang="de-DE" smtClean="0"/>
              <a:t>132</a:t>
            </a:fld>
            <a:endParaRPr lang="de-DE"/>
          </a:p>
        </p:txBody>
      </p:sp>
    </p:spTree>
    <p:extLst>
      <p:ext uri="{BB962C8B-B14F-4D97-AF65-F5344CB8AC3E}">
        <p14:creationId xmlns:p14="http://schemas.microsoft.com/office/powerpoint/2010/main" val="758895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8F0E4-9BDE-349D-1884-555E817F3B5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1FB903C-7D27-8096-D79F-B8AD0B31006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2BDF181-C207-0A75-84D0-7A9D6006DA38}"/>
              </a:ext>
            </a:extLst>
          </p:cNvPr>
          <p:cNvSpPr>
            <a:spLocks noGrp="1"/>
          </p:cNvSpPr>
          <p:nvPr>
            <p:ph type="body" idx="1"/>
          </p:nvPr>
        </p:nvSpPr>
        <p:spPr/>
        <p:txBody>
          <a:bodyPr/>
          <a:lstStyle/>
          <a:p>
            <a:r>
              <a:rPr lang="de-DE" sz="1200" b="0" i="0" u="none" strike="noStrike" kern="1200" dirty="0">
                <a:solidFill>
                  <a:schemeClr val="tx1"/>
                </a:solidFill>
                <a:effectLst/>
                <a:latin typeface="+mn-lt"/>
                <a:ea typeface="+mn-ea"/>
                <a:cs typeface="+mn-cs"/>
              </a:rPr>
              <a:t>Es gibt ein Rücknahmekonzept für Erntekunststoffe. Seine Notwendigkeit geht auf den massiven Einsatz von </a:t>
            </a:r>
            <a:r>
              <a:rPr lang="de-DE" sz="1200" b="0" i="0" u="none" strike="noStrike" kern="1200" dirty="0" err="1">
                <a:solidFill>
                  <a:schemeClr val="tx1"/>
                </a:solidFill>
                <a:effectLst/>
                <a:latin typeface="+mn-lt"/>
                <a:ea typeface="+mn-ea"/>
                <a:cs typeface="+mn-cs"/>
              </a:rPr>
              <a:t>Silagestretchfolien</a:t>
            </a:r>
            <a:r>
              <a:rPr lang="de-DE" sz="1200" b="0" i="0" u="none" strike="noStrike" kern="1200" dirty="0">
                <a:solidFill>
                  <a:schemeClr val="tx1"/>
                </a:solidFill>
                <a:effectLst/>
                <a:latin typeface="+mn-lt"/>
                <a:ea typeface="+mn-ea"/>
                <a:cs typeface="+mn-cs"/>
              </a:rPr>
              <a:t>, Flachsilofolien, Unterziehfolien, Spargelfolien und anderer Kunststoffprodukte in der Landwirtschaft zurück. Diese Folien sind in der Regel mit nur mit Erde und Pflanzenresten verunreinigt und können gereinigt und werkstofflich recycelt werden.</a:t>
            </a:r>
            <a:endParaRPr lang="de-DE" dirty="0"/>
          </a:p>
        </p:txBody>
      </p:sp>
      <p:sp>
        <p:nvSpPr>
          <p:cNvPr id="4" name="Foliennummernplatzhalter 3">
            <a:extLst>
              <a:ext uri="{FF2B5EF4-FFF2-40B4-BE49-F238E27FC236}">
                <a16:creationId xmlns:a16="http://schemas.microsoft.com/office/drawing/2014/main" id="{9A1DB8A2-4DE7-4300-8D37-A8BD66C87B11}"/>
              </a:ext>
            </a:extLst>
          </p:cNvPr>
          <p:cNvSpPr>
            <a:spLocks noGrp="1"/>
          </p:cNvSpPr>
          <p:nvPr>
            <p:ph type="sldNum" sz="quarter" idx="5"/>
          </p:nvPr>
        </p:nvSpPr>
        <p:spPr/>
        <p:txBody>
          <a:bodyPr/>
          <a:lstStyle/>
          <a:p>
            <a:fld id="{8EB807AE-01A6-EC40-A536-17FF3584EF39}" type="slidenum">
              <a:rPr lang="de-DE" smtClean="0"/>
              <a:t>133</a:t>
            </a:fld>
            <a:endParaRPr lang="de-DE"/>
          </a:p>
        </p:txBody>
      </p:sp>
    </p:spTree>
    <p:extLst>
      <p:ext uri="{BB962C8B-B14F-4D97-AF65-F5344CB8AC3E}">
        <p14:creationId xmlns:p14="http://schemas.microsoft.com/office/powerpoint/2010/main" val="11198806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DED491D0-8E1B-49C7-849B-A28568D94497}" type="slidenum">
              <a:rPr lang="de-DE"/>
              <a:t>134</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451B4B2-0EBF-4C40-933F-915B140AF273}" type="slidenum">
              <a:rPr lang="de-CH" smtClean="0"/>
              <a:t>11</a:t>
            </a:fld>
            <a:endParaRPr lang="de-CH"/>
          </a:p>
        </p:txBody>
      </p:sp>
    </p:spTree>
    <p:extLst>
      <p:ext uri="{BB962C8B-B14F-4D97-AF65-F5344CB8AC3E}">
        <p14:creationId xmlns:p14="http://schemas.microsoft.com/office/powerpoint/2010/main" val="1431353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D1CFD-76BA-18C8-3F5B-FF2613FC641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CBEFBB0-9073-66DD-C647-9F3F919E09D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7E7CC84-135E-80A3-7E8B-4CD1D8C87E18}"/>
              </a:ext>
            </a:extLst>
          </p:cNvPr>
          <p:cNvSpPr>
            <a:spLocks noGrp="1"/>
          </p:cNvSpPr>
          <p:nvPr>
            <p:ph type="body" idx="1"/>
          </p:nvPr>
        </p:nvSpPr>
        <p:spPr/>
        <p:txBody>
          <a:bodyPr/>
          <a:lstStyle/>
          <a:p>
            <a:r>
              <a:rPr lang="de-DE" dirty="0"/>
              <a:t>Da wir im Labor normalerweise nur mit erhöhtem Aufwand</a:t>
            </a:r>
            <a:r>
              <a:rPr lang="de-DE" baseline="0" dirty="0"/>
              <a:t> die Reaktionswärme bei </a:t>
            </a:r>
            <a:r>
              <a:rPr lang="de-DE" baseline="0" dirty="0" err="1"/>
              <a:t>konst</a:t>
            </a:r>
            <a:r>
              <a:rPr lang="de-DE" baseline="0" dirty="0"/>
              <a:t>. Volumen messen können (kalorimetrische Bombe), wurde der </a:t>
            </a:r>
            <a:r>
              <a:rPr lang="de-DE" baseline="0" dirty="0" err="1"/>
              <a:t>Einfachkeit</a:t>
            </a:r>
            <a:r>
              <a:rPr lang="de-DE" baseline="0" dirty="0"/>
              <a:t> halber die Reaktionsenthalpie, also die Reaktionswärme bei </a:t>
            </a:r>
            <a:r>
              <a:rPr lang="de-DE" baseline="0" dirty="0" err="1"/>
              <a:t>konst</a:t>
            </a:r>
            <a:r>
              <a:rPr lang="de-DE" baseline="0" dirty="0"/>
              <a:t>. Druck eingeführt. </a:t>
            </a:r>
          </a:p>
          <a:p>
            <a:endParaRPr lang="de-DE" baseline="0" dirty="0"/>
          </a:p>
          <a:p>
            <a:r>
              <a:rPr lang="de-DE" baseline="0" dirty="0"/>
              <a:t>Versuch Tütchen!</a:t>
            </a:r>
          </a:p>
          <a:p>
            <a:endParaRPr lang="de-DE" baseline="0" dirty="0"/>
          </a:p>
          <a:p>
            <a:endParaRPr lang="de-DE" dirty="0"/>
          </a:p>
        </p:txBody>
      </p:sp>
      <p:sp>
        <p:nvSpPr>
          <p:cNvPr id="4" name="Foliennummernplatzhalter 3">
            <a:extLst>
              <a:ext uri="{FF2B5EF4-FFF2-40B4-BE49-F238E27FC236}">
                <a16:creationId xmlns:a16="http://schemas.microsoft.com/office/drawing/2014/main" id="{790EE34E-18F4-F0A7-545A-A446A56F912C}"/>
              </a:ext>
            </a:extLst>
          </p:cNvPr>
          <p:cNvSpPr>
            <a:spLocks noGrp="1"/>
          </p:cNvSpPr>
          <p:nvPr>
            <p:ph type="sldNum" sz="quarter" idx="10"/>
          </p:nvPr>
        </p:nvSpPr>
        <p:spPr/>
        <p:txBody>
          <a:bodyPr/>
          <a:lstStyle/>
          <a:p>
            <a:pPr>
              <a:defRPr/>
            </a:pPr>
            <a:fld id="{AC198658-FA47-491B-B1A0-886B846E3E13}" type="slidenum">
              <a:rPr lang="de-DE" smtClean="0"/>
              <a:pPr>
                <a:defRPr/>
              </a:pPr>
              <a:t>12</a:t>
            </a:fld>
            <a:endParaRPr lang="de-DE"/>
          </a:p>
        </p:txBody>
      </p:sp>
    </p:spTree>
    <p:extLst>
      <p:ext uri="{BB962C8B-B14F-4D97-AF65-F5344CB8AC3E}">
        <p14:creationId xmlns:p14="http://schemas.microsoft.com/office/powerpoint/2010/main" val="3330582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
        <p:nvSpPr>
          <p:cNvPr id="7" name="Title 1"/>
          <p:cNvSpPr>
            <a:spLocks noGrp="1"/>
          </p:cNvSpPr>
          <p:nvPr>
            <p:ph type="title"/>
          </p:nvPr>
        </p:nvSpPr>
        <p:spPr bwMode="auto">
          <a:xfrm>
            <a:off x="677335" y="2700867"/>
            <a:ext cx="8596668" cy="1826581"/>
          </a:xfrm>
        </p:spPr>
        <p:txBody>
          <a:bodyPr anchor="b">
            <a:normAutofit/>
          </a:bodyPr>
          <a:lstStyle>
            <a:lvl1pPr algn="r">
              <a:defRPr sz="5400" b="0" cap="none"/>
            </a:lvl1pPr>
          </a:lstStyle>
          <a:p>
            <a:pPr>
              <a:defRPr/>
            </a:pPr>
            <a:r>
              <a:rPr lang="de-DE"/>
              <a:t>Mastertitelformat bearbeiten</a:t>
            </a:r>
            <a:endParaRPr lang="en-US"/>
          </a:p>
        </p:txBody>
      </p:sp>
      <p:sp>
        <p:nvSpPr>
          <p:cNvPr id="8" name="Text Placeholder 2"/>
          <p:cNvSpPr>
            <a:spLocks noGrp="1"/>
          </p:cNvSpPr>
          <p:nvPr>
            <p:ph type="body" idx="1"/>
          </p:nvPr>
        </p:nvSpPr>
        <p:spPr bwMode="auto">
          <a:xfrm>
            <a:off x="677335" y="4527448"/>
            <a:ext cx="8596668" cy="860400"/>
          </a:xfrm>
        </p:spPr>
        <p:txBody>
          <a:bodyPr anchor="t"/>
          <a:lstStyle>
            <a:lvl1pPr marL="0" indent="0" algn="r">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4" y="1498604"/>
            <a:ext cx="3854528" cy="1278466"/>
          </a:xfrm>
        </p:spPr>
        <p:txBody>
          <a:bodyPr anchor="b">
            <a:normAutofit/>
          </a:bodyPr>
          <a:lstStyle>
            <a:lvl1pPr>
              <a:defRPr sz="2000"/>
            </a:lvl1pPr>
          </a:lstStyle>
          <a:p>
            <a:pPr>
              <a:defRPr/>
            </a:pPr>
            <a:r>
              <a:rPr lang="de-DE"/>
              <a:t>Mastertitelformat bearbeiten</a:t>
            </a:r>
            <a:endParaRPr lang="en-US"/>
          </a:p>
        </p:txBody>
      </p:sp>
      <p:sp>
        <p:nvSpPr>
          <p:cNvPr id="3" name="Content Placeholder 2"/>
          <p:cNvSpPr>
            <a:spLocks noGrp="1"/>
          </p:cNvSpPr>
          <p:nvPr>
            <p:ph idx="1"/>
          </p:nvPr>
        </p:nvSpPr>
        <p:spPr bwMode="auto">
          <a:xfrm>
            <a:off x="4760461" y="514924"/>
            <a:ext cx="4513541" cy="5526437"/>
          </a:xfrm>
        </p:spPr>
        <p:txBody>
          <a:bodyPr>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Text Placeholder 3"/>
          <p:cNvSpPr>
            <a:spLocks noGrp="1"/>
          </p:cNvSpPr>
          <p:nvPr>
            <p:ph type="body" sz="half" idx="2"/>
          </p:nvPr>
        </p:nvSpPr>
        <p:spPr bwMode="auto">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defRPr/>
            </a:pPr>
            <a:r>
              <a:rPr lang="de-DE"/>
              <a:t>Mastertextformat bearbeiten</a:t>
            </a:r>
            <a:endParaRPr/>
          </a:p>
        </p:txBody>
      </p:sp>
      <p:sp>
        <p:nvSpPr>
          <p:cNvPr id="5" name="Date Placeholder 4"/>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4" y="4800600"/>
            <a:ext cx="8596667" cy="566738"/>
          </a:xfrm>
        </p:spPr>
        <p:txBody>
          <a:bodyPr anchor="b">
            <a:normAutofit/>
          </a:bodyPr>
          <a:lstStyle>
            <a:lvl1pPr algn="l">
              <a:defRPr sz="2400" b="0"/>
            </a:lvl1pPr>
          </a:lstStyle>
          <a:p>
            <a:pPr>
              <a:defRPr/>
            </a:pPr>
            <a:r>
              <a:rPr lang="de-DE"/>
              <a:t>Mastertitelformat bearbeiten</a:t>
            </a:r>
            <a:endParaRPr lang="en-US"/>
          </a:p>
        </p:txBody>
      </p:sp>
      <p:sp>
        <p:nvSpPr>
          <p:cNvPr id="3" name="Picture Placeholder 2"/>
          <p:cNvSpPr>
            <a:spLocks noGrp="1" noChangeAspect="1"/>
          </p:cNvSpPr>
          <p:nvPr>
            <p:ph type="pic" idx="1"/>
          </p:nvPr>
        </p:nvSpPr>
        <p:spPr bwMode="auto">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a:defRPr/>
            </a:pPr>
            <a:r>
              <a:rPr lang="de-DE"/>
              <a:t>Bild durch Klicken auf Symbol hinzufügen</a:t>
            </a:r>
            <a:endParaRPr lang="en-US"/>
          </a:p>
        </p:txBody>
      </p:sp>
      <p:sp>
        <p:nvSpPr>
          <p:cNvPr id="4" name="Text Placeholder 3"/>
          <p:cNvSpPr>
            <a:spLocks noGrp="1"/>
          </p:cNvSpPr>
          <p:nvPr>
            <p:ph type="body" sz="half" idx="2"/>
          </p:nvPr>
        </p:nvSpPr>
        <p:spPr bwMode="auto">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Mastertextformat bearbeiten</a:t>
            </a:r>
            <a:endParaRPr/>
          </a:p>
        </p:txBody>
      </p:sp>
      <p:sp>
        <p:nvSpPr>
          <p:cNvPr id="5" name="Date Placeholder 4"/>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itel und Beschriftun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5" y="609600"/>
            <a:ext cx="8596668" cy="3403600"/>
          </a:xfrm>
        </p:spPr>
        <p:txBody>
          <a:bodyPr anchor="ctr">
            <a:normAutofit/>
          </a:bodyPr>
          <a:lstStyle>
            <a:lvl1pPr algn="l">
              <a:defRPr sz="4400" b="0" cap="none"/>
            </a:lvl1pPr>
          </a:lstStyle>
          <a:p>
            <a:pPr>
              <a:defRPr/>
            </a:pPr>
            <a:r>
              <a:rPr lang="de-DE"/>
              <a:t>Mastertitelformat bearbeiten</a:t>
            </a:r>
            <a:endParaRPr lang="en-US"/>
          </a:p>
        </p:txBody>
      </p:sp>
      <p:sp>
        <p:nvSpPr>
          <p:cNvPr id="3" name="Text Placeholder 2"/>
          <p:cNvSpPr>
            <a:spLocks noGrp="1"/>
          </p:cNvSpPr>
          <p:nvPr>
            <p:ph type="body" idx="1"/>
          </p:nvPr>
        </p:nvSpPr>
        <p:spPr bwMode="auto">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Zitat mit Beschriftun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31334" y="609600"/>
            <a:ext cx="8094134" cy="3022600"/>
          </a:xfrm>
        </p:spPr>
        <p:txBody>
          <a:bodyPr anchor="ctr">
            <a:normAutofit/>
          </a:bodyPr>
          <a:lstStyle>
            <a:lvl1pPr algn="l">
              <a:defRPr sz="4400" b="0" cap="none"/>
            </a:lvl1pPr>
          </a:lstStyle>
          <a:p>
            <a:pPr>
              <a:defRPr/>
            </a:pPr>
            <a:r>
              <a:rPr lang="de-DE"/>
              <a:t>Mastertitelformat bearbeiten</a:t>
            </a:r>
            <a:endParaRPr lang="en-US"/>
          </a:p>
        </p:txBody>
      </p:sp>
      <p:sp>
        <p:nvSpPr>
          <p:cNvPr id="23" name="Text Placeholder 9"/>
          <p:cNvSpPr>
            <a:spLocks noGrp="1"/>
          </p:cNvSpPr>
          <p:nvPr>
            <p:ph type="body" sz="quarter" idx="13"/>
          </p:nvPr>
        </p:nvSpPr>
        <p:spPr bwMode="auto">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de-DE"/>
              <a:t>Mastertextformat bearbeiten</a:t>
            </a:r>
            <a:endParaRPr/>
          </a:p>
        </p:txBody>
      </p:sp>
      <p:sp>
        <p:nvSpPr>
          <p:cNvPr id="3" name="Text Placeholder 2"/>
          <p:cNvSpPr>
            <a:spLocks noGrp="1"/>
          </p:cNvSpPr>
          <p:nvPr>
            <p:ph type="body" idx="1"/>
          </p:nvPr>
        </p:nvSpPr>
        <p:spPr bwMode="auto">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
        <p:nvSpPr>
          <p:cNvPr id="20" name="TextBox 19"/>
          <p:cNvSpPr txBox="1"/>
          <p:nvPr/>
        </p:nvSpPr>
        <p:spPr bwMode="auto">
          <a:xfrm>
            <a:off x="541870" y="790378"/>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solidFill>
                <a:latin typeface="Arial"/>
              </a:rPr>
              <a:t>“</a:t>
            </a:r>
            <a:endParaRPr/>
          </a:p>
        </p:txBody>
      </p:sp>
      <p:sp>
        <p:nvSpPr>
          <p:cNvPr id="22" name="TextBox 21"/>
          <p:cNvSpPr txBox="1"/>
          <p:nvPr/>
        </p:nvSpPr>
        <p:spPr bwMode="auto">
          <a:xfrm>
            <a:off x="8893011" y="2886556"/>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solidFill>
                <a:latin typeface="Arial"/>
              </a:rPr>
              <a:t>”</a:t>
            </a:r>
            <a:endParaRPr lang="en-US">
              <a:solidFill>
                <a:schemeClr val="accent1"/>
              </a:solid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Namenskart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5" y="1931988"/>
            <a:ext cx="8596668" cy="2595460"/>
          </a:xfrm>
        </p:spPr>
        <p:txBody>
          <a:bodyPr anchor="b">
            <a:normAutofit/>
          </a:bodyPr>
          <a:lstStyle>
            <a:lvl1pPr algn="l">
              <a:defRPr sz="4400" b="0" cap="none"/>
            </a:lvl1pPr>
          </a:lstStyle>
          <a:p>
            <a:pPr>
              <a:defRPr/>
            </a:pPr>
            <a:r>
              <a:rPr lang="de-DE"/>
              <a:t>Mastertitelformat bearbeiten</a:t>
            </a:r>
            <a:endParaRPr lang="en-US"/>
          </a:p>
        </p:txBody>
      </p:sp>
      <p:sp>
        <p:nvSpPr>
          <p:cNvPr id="3" name="Text Placeholder 2"/>
          <p:cNvSpPr>
            <a:spLocks noGrp="1"/>
          </p:cNvSpPr>
          <p:nvPr>
            <p:ph type="body" idx="1"/>
          </p:nvPr>
        </p:nvSpPr>
        <p:spPr bwMode="auto">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Namenskarte für Zita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31334" y="609600"/>
            <a:ext cx="8094134" cy="3022600"/>
          </a:xfrm>
        </p:spPr>
        <p:txBody>
          <a:bodyPr anchor="ctr">
            <a:normAutofit/>
          </a:bodyPr>
          <a:lstStyle>
            <a:lvl1pPr algn="l">
              <a:defRPr sz="4400" b="0" cap="none"/>
            </a:lvl1pPr>
          </a:lstStyle>
          <a:p>
            <a:pPr>
              <a:defRPr/>
            </a:pPr>
            <a:r>
              <a:rPr lang="de-DE"/>
              <a:t>Mastertitelformat bearbeiten</a:t>
            </a:r>
            <a:endParaRPr lang="en-US"/>
          </a:p>
        </p:txBody>
      </p:sp>
      <p:sp>
        <p:nvSpPr>
          <p:cNvPr id="23" name="Text Placeholder 9"/>
          <p:cNvSpPr>
            <a:spLocks noGrp="1"/>
          </p:cNvSpPr>
          <p:nvPr>
            <p:ph type="body" sz="quarter" idx="13"/>
          </p:nvPr>
        </p:nvSpPr>
        <p:spPr bwMode="auto">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de-DE"/>
              <a:t>Mastertextformat bearbeiten</a:t>
            </a:r>
            <a:endParaRPr/>
          </a:p>
        </p:txBody>
      </p:sp>
      <p:sp>
        <p:nvSpPr>
          <p:cNvPr id="3" name="Text Placeholder 2"/>
          <p:cNvSpPr>
            <a:spLocks noGrp="1"/>
          </p:cNvSpPr>
          <p:nvPr>
            <p:ph type="body" idx="1"/>
          </p:nvPr>
        </p:nvSpPr>
        <p:spPr bwMode="auto">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
        <p:nvSpPr>
          <p:cNvPr id="24" name="TextBox 23"/>
          <p:cNvSpPr txBox="1"/>
          <p:nvPr/>
        </p:nvSpPr>
        <p:spPr bwMode="auto">
          <a:xfrm>
            <a:off x="541870" y="790378"/>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solidFill>
                <a:latin typeface="Arial"/>
              </a:rPr>
              <a:t>“</a:t>
            </a:r>
            <a:endParaRPr/>
          </a:p>
        </p:txBody>
      </p:sp>
      <p:sp>
        <p:nvSpPr>
          <p:cNvPr id="25" name="TextBox 24"/>
          <p:cNvSpPr txBox="1"/>
          <p:nvPr/>
        </p:nvSpPr>
        <p:spPr bwMode="auto">
          <a:xfrm>
            <a:off x="8893011" y="2886556"/>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solidFill>
                <a:latin typeface="Arial"/>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Wahr oder Falsch">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85799" y="609600"/>
            <a:ext cx="8588203" cy="3022600"/>
          </a:xfrm>
        </p:spPr>
        <p:txBody>
          <a:bodyPr anchor="ctr">
            <a:normAutofit/>
          </a:bodyPr>
          <a:lstStyle>
            <a:lvl1pPr algn="l">
              <a:defRPr sz="4400" b="0" cap="none"/>
            </a:lvl1pPr>
          </a:lstStyle>
          <a:p>
            <a:pPr>
              <a:defRPr/>
            </a:pPr>
            <a:r>
              <a:rPr lang="de-DE"/>
              <a:t>Mastertitelformat bearbeiten</a:t>
            </a:r>
            <a:endParaRPr lang="en-US"/>
          </a:p>
        </p:txBody>
      </p:sp>
      <p:sp>
        <p:nvSpPr>
          <p:cNvPr id="23" name="Text Placeholder 9"/>
          <p:cNvSpPr>
            <a:spLocks noGrp="1"/>
          </p:cNvSpPr>
          <p:nvPr>
            <p:ph type="body" sz="quarter" idx="13"/>
          </p:nvPr>
        </p:nvSpPr>
        <p:spPr bwMode="auto">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de-DE"/>
              <a:t>Mastertextformat bearbeiten</a:t>
            </a:r>
            <a:endParaRPr/>
          </a:p>
        </p:txBody>
      </p:sp>
      <p:sp>
        <p:nvSpPr>
          <p:cNvPr id="3" name="Text Placeholder 2"/>
          <p:cNvSpPr>
            <a:spLocks noGrp="1"/>
          </p:cNvSpPr>
          <p:nvPr>
            <p:ph type="body" idx="1"/>
          </p:nvPr>
        </p:nvSpPr>
        <p:spPr bwMode="auto">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Mastertitelformat bearbeiten</a:t>
            </a:r>
            <a:endParaRPr lang="en-US"/>
          </a:p>
        </p:txBody>
      </p:sp>
      <p:sp>
        <p:nvSpPr>
          <p:cNvPr id="3" name="Vertical Text Placehold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7967673" y="609599"/>
            <a:ext cx="1304743" cy="5251451"/>
          </a:xfrm>
        </p:spPr>
        <p:txBody>
          <a:bodyPr vert="eaVert" anchor="ctr"/>
          <a:lstStyle/>
          <a:p>
            <a:pPr>
              <a:defRPr/>
            </a:pPr>
            <a:r>
              <a:rPr lang="de-DE"/>
              <a:t>Mastertitelformat bearbeiten</a:t>
            </a:r>
            <a:endParaRPr lang="en-US"/>
          </a:p>
        </p:txBody>
      </p:sp>
      <p:sp>
        <p:nvSpPr>
          <p:cNvPr id="3" name="Vertical Text Placeholder 2"/>
          <p:cNvSpPr>
            <a:spLocks noGrp="1"/>
          </p:cNvSpPr>
          <p:nvPr>
            <p:ph type="body" orient="vert" idx="1"/>
          </p:nvPr>
        </p:nvSpPr>
        <p:spPr bwMode="auto">
          <a:xfrm>
            <a:off x="677335" y="609600"/>
            <a:ext cx="7060150" cy="5251450"/>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1_Titelfolie">
    <p:spTree>
      <p:nvGrpSpPr>
        <p:cNvPr id="1" name=""/>
        <p:cNvGrpSpPr/>
        <p:nvPr/>
      </p:nvGrpSpPr>
      <p:grpSpPr bwMode="auto">
        <a:xfrm>
          <a:off x="0" y="0"/>
          <a:ext cx="0" cy="0"/>
          <a:chOff x="0" y="0"/>
          <a:chExt cx="0" cy="0"/>
        </a:xfrm>
      </p:grpSpPr>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
        <p:nvSpPr>
          <p:cNvPr id="7" name="Title 1"/>
          <p:cNvSpPr>
            <a:spLocks noGrp="1"/>
          </p:cNvSpPr>
          <p:nvPr>
            <p:ph type="title"/>
          </p:nvPr>
        </p:nvSpPr>
        <p:spPr bwMode="auto">
          <a:xfrm>
            <a:off x="677335" y="2700867"/>
            <a:ext cx="8596668" cy="1826581"/>
          </a:xfrm>
        </p:spPr>
        <p:txBody>
          <a:bodyPr anchor="b">
            <a:normAutofit/>
          </a:bodyPr>
          <a:lstStyle>
            <a:lvl1pPr algn="r">
              <a:defRPr sz="5400" b="0" cap="none"/>
            </a:lvl1pPr>
          </a:lstStyle>
          <a:p>
            <a:pPr>
              <a:defRPr/>
            </a:pPr>
            <a:r>
              <a:rPr lang="de-DE"/>
              <a:t>Mastertitelformat bearbeiten</a:t>
            </a:r>
            <a:endParaRPr lang="en-US"/>
          </a:p>
        </p:txBody>
      </p:sp>
      <p:sp>
        <p:nvSpPr>
          <p:cNvPr id="8" name="Text Placeholder 2"/>
          <p:cNvSpPr>
            <a:spLocks noGrp="1"/>
          </p:cNvSpPr>
          <p:nvPr>
            <p:ph type="body" idx="1"/>
          </p:nvPr>
        </p:nvSpPr>
        <p:spPr bwMode="auto">
          <a:xfrm>
            <a:off x="677335" y="4527448"/>
            <a:ext cx="8596668" cy="860400"/>
          </a:xfrm>
        </p:spPr>
        <p:txBody>
          <a:bodyPr anchor="t"/>
          <a:lstStyle>
            <a:lvl1pPr marL="0" indent="0" algn="r">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a:bodyPr>
          <a:lstStyle>
            <a:lvl1pPr>
              <a:defRPr sz="3600"/>
            </a:lvl1pPr>
          </a:lstStyle>
          <a:p>
            <a:pPr>
              <a:defRPr/>
            </a:pPr>
            <a:r>
              <a:rPr lang="de-DE"/>
              <a:t>Mastertitelformat bearbeiten</a:t>
            </a:r>
            <a:endParaRPr lang="en-US"/>
          </a:p>
        </p:txBody>
      </p:sp>
      <p:sp>
        <p:nvSpPr>
          <p:cNvPr id="3" name="Content Placehold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obj" preserve="1" userDrawn="1">
  <p:cSld name="1_Titel und Inhal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a:bodyPr>
          <a:lstStyle>
            <a:lvl1pPr>
              <a:defRPr sz="3600"/>
            </a:lvl1pPr>
          </a:lstStyle>
          <a:p>
            <a:pPr>
              <a:defRPr/>
            </a:pPr>
            <a:r>
              <a:rPr lang="de-DE"/>
              <a:t>Mastertitelformat bearbeiten</a:t>
            </a:r>
            <a:endParaRPr lang="en-US"/>
          </a:p>
        </p:txBody>
      </p:sp>
      <p:sp>
        <p:nvSpPr>
          <p:cNvPr id="3" name="Content Placehold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1_Imagefolie">
    <p:spTree>
      <p:nvGrpSpPr>
        <p:cNvPr id="1" name=""/>
        <p:cNvGrpSpPr/>
        <p:nvPr/>
      </p:nvGrpSpPr>
      <p:grpSpPr bwMode="auto">
        <a:xfrm>
          <a:off x="0" y="0"/>
          <a:ext cx="0" cy="0"/>
          <a:chOff x="0" y="0"/>
          <a:chExt cx="0" cy="0"/>
        </a:xfrm>
      </p:grpSpPr>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
        <p:nvSpPr>
          <p:cNvPr id="7" name="Textfeld 6"/>
          <p:cNvSpPr txBox="1"/>
          <p:nvPr userDrawn="1"/>
        </p:nvSpPr>
        <p:spPr bwMode="auto">
          <a:xfrm>
            <a:off x="677334" y="4218184"/>
            <a:ext cx="8596668" cy="1631216"/>
          </a:xfrm>
          <a:prstGeom prst="rect">
            <a:avLst/>
          </a:prstGeom>
          <a:noFill/>
        </p:spPr>
        <p:txBody>
          <a:bodyPr wrap="square" rtlCol="0">
            <a:spAutoFit/>
          </a:bodyPr>
          <a:lstStyle/>
          <a:p>
            <a:pPr>
              <a:defRPr/>
            </a:pPr>
            <a:r>
              <a:rPr lang="de-DE" sz="2800" b="1">
                <a:solidFill>
                  <a:schemeClr val="accent1"/>
                </a:solidFill>
              </a:rPr>
              <a:t>I</a:t>
            </a:r>
            <a:r>
              <a:rPr lang="de-DE" sz="2800">
                <a:solidFill>
                  <a:schemeClr val="tx1">
                    <a:lumMod val="50000"/>
                    <a:lumOff val="50000"/>
                  </a:schemeClr>
                </a:solidFill>
              </a:rPr>
              <a:t>hr Partner in </a:t>
            </a:r>
            <a:r>
              <a:rPr lang="de-DE" sz="2800" b="1">
                <a:solidFill>
                  <a:schemeClr val="accent1"/>
                </a:solidFill>
              </a:rPr>
              <a:t>S</a:t>
            </a:r>
            <a:r>
              <a:rPr lang="de-DE" sz="2800">
                <a:solidFill>
                  <a:schemeClr val="tx1">
                    <a:lumMod val="50000"/>
                    <a:lumOff val="50000"/>
                  </a:schemeClr>
                </a:solidFill>
              </a:rPr>
              <a:t>achen </a:t>
            </a:r>
            <a:r>
              <a:rPr lang="de-DE" sz="2800" b="1">
                <a:solidFill>
                  <a:schemeClr val="accent1"/>
                </a:solidFill>
              </a:rPr>
              <a:t>B</a:t>
            </a:r>
            <a:r>
              <a:rPr lang="de-DE" sz="2800">
                <a:solidFill>
                  <a:schemeClr val="tx1">
                    <a:lumMod val="50000"/>
                    <a:lumOff val="50000"/>
                  </a:schemeClr>
                </a:solidFill>
              </a:rPr>
              <a:t>ildung</a:t>
            </a:r>
            <a:endParaRPr/>
          </a:p>
          <a:p>
            <a:pPr>
              <a:defRPr/>
            </a:pPr>
            <a:endParaRPr lang="de-DE" sz="1800">
              <a:solidFill>
                <a:srgbClr val="808080"/>
              </a:solidFill>
              <a:latin typeface="Arial"/>
              <a:ea typeface="Calibri"/>
              <a:cs typeface="Times New Roman"/>
            </a:endParaRPr>
          </a:p>
          <a:p>
            <a:pPr>
              <a:defRPr/>
            </a:pPr>
            <a:endParaRPr lang="de-DE" sz="1800">
              <a:solidFill>
                <a:srgbClr val="808080"/>
              </a:solidFill>
              <a:latin typeface="Arial"/>
              <a:ea typeface="Calibri"/>
              <a:cs typeface="Times New Roman"/>
            </a:endParaRPr>
          </a:p>
          <a:p>
            <a:pPr>
              <a:defRPr/>
            </a:pPr>
            <a:r>
              <a:rPr lang="de-DE" sz="1800" b="1">
                <a:solidFill>
                  <a:schemeClr val="accent1"/>
                </a:solidFill>
                <a:latin typeface="Arial"/>
                <a:ea typeface="Calibri"/>
                <a:cs typeface="Times New Roman"/>
              </a:rPr>
              <a:t>Staatsinstitut für Schulqualität und Bildungsforschung</a:t>
            </a:r>
            <a:endParaRPr lang="de-DE" sz="1800">
              <a:solidFill>
                <a:schemeClr val="accent1"/>
              </a:solidFill>
              <a:latin typeface="Arial"/>
              <a:ea typeface="Calibri"/>
              <a:cs typeface="Times New Roman"/>
            </a:endParaRPr>
          </a:p>
          <a:p>
            <a:pPr>
              <a:defRPr/>
            </a:pPr>
            <a:r>
              <a:rPr lang="de-DE" sz="1800">
                <a:solidFill>
                  <a:schemeClr val="tx1">
                    <a:lumMod val="50000"/>
                    <a:lumOff val="50000"/>
                  </a:schemeClr>
                </a:solidFill>
                <a:latin typeface="Arial"/>
                <a:ea typeface="Calibri"/>
                <a:cs typeface="Times New Roman"/>
              </a:rPr>
              <a:t>Schellingstraße 155 </a:t>
            </a:r>
            <a:r>
              <a:rPr lang="de-DE" sz="1800">
                <a:solidFill>
                  <a:schemeClr val="accent1"/>
                </a:solidFill>
                <a:latin typeface="Segoe UI Symbol"/>
                <a:ea typeface="Calibri"/>
                <a:cs typeface="Segoe UI Symbol"/>
              </a:rPr>
              <a:t>⬧</a:t>
            </a:r>
            <a:r>
              <a:rPr lang="de-DE" sz="1800">
                <a:solidFill>
                  <a:schemeClr val="tx1">
                    <a:lumMod val="50000"/>
                    <a:lumOff val="50000"/>
                  </a:schemeClr>
                </a:solidFill>
                <a:latin typeface="Arial"/>
                <a:ea typeface="Calibri"/>
                <a:cs typeface="Times New Roman"/>
              </a:rPr>
              <a:t> 80797 München </a:t>
            </a:r>
            <a:r>
              <a:rPr lang="de-DE" sz="1800">
                <a:solidFill>
                  <a:schemeClr val="accent1"/>
                </a:solidFill>
                <a:latin typeface="Segoe UI Symbol"/>
                <a:ea typeface="Calibri"/>
                <a:cs typeface="Segoe UI Symbol"/>
              </a:rPr>
              <a:t>⬧</a:t>
            </a:r>
            <a:r>
              <a:rPr lang="de-DE" sz="1800">
                <a:solidFill>
                  <a:schemeClr val="tx1">
                    <a:lumMod val="50000"/>
                    <a:lumOff val="50000"/>
                  </a:schemeClr>
                </a:solidFill>
                <a:latin typeface="Segoe UI Symbol"/>
                <a:ea typeface="Calibri"/>
                <a:cs typeface="Segoe UI Symbol"/>
              </a:rPr>
              <a:t> </a:t>
            </a:r>
            <a:r>
              <a:rPr lang="de-DE" sz="1800">
                <a:solidFill>
                  <a:schemeClr val="tx1">
                    <a:lumMod val="50000"/>
                    <a:lumOff val="50000"/>
                  </a:schemeClr>
                </a:solidFill>
                <a:latin typeface="Arial"/>
                <a:ea typeface="Calibri"/>
                <a:cs typeface="Times New Roman"/>
              </a:rPr>
              <a:t>089 2170-2101 </a:t>
            </a:r>
            <a:r>
              <a:rPr lang="de-DE" sz="1800">
                <a:solidFill>
                  <a:schemeClr val="accent1"/>
                </a:solidFill>
                <a:latin typeface="Segoe UI Symbol"/>
                <a:ea typeface="Calibri"/>
                <a:cs typeface="Segoe UI Symbol"/>
              </a:rPr>
              <a:t>⬧</a:t>
            </a:r>
            <a:r>
              <a:rPr lang="de-DE" sz="1800">
                <a:solidFill>
                  <a:schemeClr val="tx1">
                    <a:lumMod val="50000"/>
                    <a:lumOff val="50000"/>
                  </a:schemeClr>
                </a:solidFill>
                <a:latin typeface="Arial"/>
                <a:ea typeface="Calibri"/>
                <a:cs typeface="Times New Roman"/>
              </a:rPr>
              <a:t> www.isb.bayern.de</a:t>
            </a:r>
            <a:endParaRPr lang="de-DE" sz="2800">
              <a:solidFill>
                <a:schemeClr val="tx1">
                  <a:lumMod val="50000"/>
                  <a:lumOff val="50000"/>
                </a:schemeClr>
              </a:solidFill>
            </a:endParaRPr>
          </a:p>
        </p:txBody>
      </p:sp>
      <p:pic>
        <p:nvPicPr>
          <p:cNvPr id="8" name="Picture 4" descr="C:\Users\di67par\Filr\Meine Dateien\Bilder\Kleiner\iStock-1330748981.jpg"/>
          <p:cNvPicPr/>
          <p:nvPr userDrawn="1"/>
        </p:nvPicPr>
        <p:blipFill>
          <a:blip r:embed="rId2" cstate="screen">
            <a:extLst>
              <a:ext uri="{28A0092B-C50C-407E-A947-70E740481C1C}">
                <a14:useLocalDpi xmlns:a14="http://schemas.microsoft.com/office/drawing/2010/main"/>
              </a:ext>
            </a:extLst>
          </a:blip>
          <a:stretch/>
        </p:blipFill>
        <p:spPr bwMode="auto">
          <a:xfrm>
            <a:off x="6574002" y="1080000"/>
            <a:ext cx="2700000" cy="1800000"/>
          </a:xfrm>
          <a:prstGeom prst="rect">
            <a:avLst/>
          </a:prstGeom>
          <a:noFill/>
        </p:spPr>
      </p:pic>
      <p:pic>
        <p:nvPicPr>
          <p:cNvPr id="9" name="Grafik 8" descr="Ein Bild, das Text, Person, computer, Fenster enthält.&#10;&#10;Automatisch generierte Beschreibung"/>
          <p:cNvPicPr/>
          <p:nvPr userDrawn="1"/>
        </p:nvPicPr>
        <p:blipFill>
          <a:blip r:embed="rId3" cstate="screen">
            <a:extLst>
              <a:ext uri="{28A0092B-C50C-407E-A947-70E740481C1C}">
                <a14:useLocalDpi xmlns:a14="http://schemas.microsoft.com/office/drawing/2010/main"/>
              </a:ext>
            </a:extLst>
          </a:blip>
          <a:stretch/>
        </p:blipFill>
        <p:spPr bwMode="auto">
          <a:xfrm>
            <a:off x="677334" y="1080000"/>
            <a:ext cx="2700000" cy="1800000"/>
          </a:xfrm>
          <a:prstGeom prst="rect">
            <a:avLst/>
          </a:prstGeom>
        </p:spPr>
      </p:pic>
      <p:pic>
        <p:nvPicPr>
          <p:cNvPr id="10" name="Grafik 9" descr="Ein Bild, das Person, Kleidung, Menschliches Gesicht, Mann enthält.&#10;&#10;Automatisch generierte Beschreibung"/>
          <p:cNvPicPr/>
          <p:nvPr userDrawn="1"/>
        </p:nvPicPr>
        <p:blipFill>
          <a:blip r:embed="rId4" cstate="screen">
            <a:extLst>
              <a:ext uri="{28A0092B-C50C-407E-A947-70E740481C1C}">
                <a14:useLocalDpi xmlns:a14="http://schemas.microsoft.com/office/drawing/2010/main"/>
              </a:ext>
            </a:extLst>
          </a:blip>
          <a:stretch/>
        </p:blipFill>
        <p:spPr bwMode="auto">
          <a:xfrm>
            <a:off x="3625669" y="1080000"/>
            <a:ext cx="2700000" cy="1800000"/>
          </a:xfrm>
          <a:prstGeom prst="rect">
            <a:avLst/>
          </a:prstGeom>
        </p:spPr>
      </p:pic>
      <p:sp>
        <p:nvSpPr>
          <p:cNvPr id="11" name="Textfeld 10"/>
          <p:cNvSpPr txBox="1"/>
          <p:nvPr userDrawn="1"/>
        </p:nvSpPr>
        <p:spPr bwMode="auto">
          <a:xfrm>
            <a:off x="677334" y="3510298"/>
            <a:ext cx="5090161" cy="707886"/>
          </a:xfrm>
          <a:prstGeom prst="rect">
            <a:avLst/>
          </a:prstGeom>
          <a:noFill/>
        </p:spPr>
        <p:txBody>
          <a:bodyPr wrap="square" rtlCol="0">
            <a:spAutoFit/>
          </a:bodyPr>
          <a:lstStyle/>
          <a:p>
            <a:pPr>
              <a:defRPr/>
            </a:pPr>
            <a:r>
              <a:rPr lang="de-DE" sz="4000" b="1">
                <a:solidFill>
                  <a:schemeClr val="accent1"/>
                </a:solidFill>
              </a:rPr>
              <a:t>ISB</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1_Imagefolie mit Titel">
    <p:spTree>
      <p:nvGrpSpPr>
        <p:cNvPr id="1" name=""/>
        <p:cNvGrpSpPr/>
        <p:nvPr/>
      </p:nvGrpSpPr>
      <p:grpSpPr bwMode="auto">
        <a:xfrm>
          <a:off x="0" y="0"/>
          <a:ext cx="0" cy="0"/>
          <a:chOff x="0" y="0"/>
          <a:chExt cx="0" cy="0"/>
        </a:xfrm>
      </p:grpSpPr>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pic>
        <p:nvPicPr>
          <p:cNvPr id="8" name="Picture 4" descr="C:\Users\di67par\Filr\Meine Dateien\Bilder\Kleiner\iStock-1330748981.jpg"/>
          <p:cNvPicPr/>
          <p:nvPr userDrawn="1"/>
        </p:nvPicPr>
        <p:blipFill>
          <a:blip r:embed="rId2" cstate="screen">
            <a:extLst>
              <a:ext uri="{28A0092B-C50C-407E-A947-70E740481C1C}">
                <a14:useLocalDpi xmlns:a14="http://schemas.microsoft.com/office/drawing/2010/main"/>
              </a:ext>
            </a:extLst>
          </a:blip>
          <a:stretch/>
        </p:blipFill>
        <p:spPr bwMode="auto">
          <a:xfrm>
            <a:off x="6574002" y="1544022"/>
            <a:ext cx="2700000" cy="1800000"/>
          </a:xfrm>
          <a:prstGeom prst="rect">
            <a:avLst/>
          </a:prstGeom>
          <a:noFill/>
        </p:spPr>
      </p:pic>
      <p:pic>
        <p:nvPicPr>
          <p:cNvPr id="9" name="Grafik 8" descr="Ein Bild, das Text, Person, computer, Fenster enthält.&#10;&#10;Automatisch generierte Beschreibung"/>
          <p:cNvPicPr/>
          <p:nvPr userDrawn="1"/>
        </p:nvPicPr>
        <p:blipFill>
          <a:blip r:embed="rId3" cstate="screen">
            <a:extLst>
              <a:ext uri="{28A0092B-C50C-407E-A947-70E740481C1C}">
                <a14:useLocalDpi xmlns:a14="http://schemas.microsoft.com/office/drawing/2010/main"/>
              </a:ext>
            </a:extLst>
          </a:blip>
          <a:stretch/>
        </p:blipFill>
        <p:spPr bwMode="auto">
          <a:xfrm>
            <a:off x="677334" y="1544022"/>
            <a:ext cx="2700000" cy="1800000"/>
          </a:xfrm>
          <a:prstGeom prst="rect">
            <a:avLst/>
          </a:prstGeom>
        </p:spPr>
      </p:pic>
      <p:pic>
        <p:nvPicPr>
          <p:cNvPr id="10" name="Grafik 9" descr="Ein Bild, das Person, Kleidung, Menschliches Gesicht, Mann enthält.&#10;&#10;Automatisch generierte Beschreibung"/>
          <p:cNvPicPr/>
          <p:nvPr userDrawn="1"/>
        </p:nvPicPr>
        <p:blipFill>
          <a:blip r:embed="rId4" cstate="screen">
            <a:extLst>
              <a:ext uri="{28A0092B-C50C-407E-A947-70E740481C1C}">
                <a14:useLocalDpi xmlns:a14="http://schemas.microsoft.com/office/drawing/2010/main"/>
              </a:ext>
            </a:extLst>
          </a:blip>
          <a:stretch/>
        </p:blipFill>
        <p:spPr bwMode="auto">
          <a:xfrm>
            <a:off x="3625669" y="1544022"/>
            <a:ext cx="2700000" cy="1800000"/>
          </a:xfrm>
          <a:prstGeom prst="rect">
            <a:avLst/>
          </a:prstGeom>
        </p:spPr>
      </p:pic>
      <p:sp>
        <p:nvSpPr>
          <p:cNvPr id="11" name="Textfeld 10"/>
          <p:cNvSpPr txBox="1"/>
          <p:nvPr userDrawn="1"/>
        </p:nvSpPr>
        <p:spPr bwMode="auto">
          <a:xfrm>
            <a:off x="677334" y="608400"/>
            <a:ext cx="8596668" cy="707886"/>
          </a:xfrm>
          <a:prstGeom prst="rect">
            <a:avLst/>
          </a:prstGeom>
          <a:noFill/>
        </p:spPr>
        <p:txBody>
          <a:bodyPr wrap="square" rtlCol="0">
            <a:spAutoFit/>
          </a:bodyPr>
          <a:lstStyle/>
          <a:p>
            <a:pPr>
              <a:defRPr/>
            </a:pPr>
            <a:r>
              <a:rPr lang="de-DE" sz="4000" b="1">
                <a:solidFill>
                  <a:schemeClr val="accent1"/>
                </a:solidFill>
              </a:rPr>
              <a:t>ISB    </a:t>
            </a:r>
            <a:r>
              <a:rPr lang="de-DE" sz="2800" b="1" i="0" u="none" strike="noStrike" cap="none" spc="0">
                <a:ln>
                  <a:noFill/>
                </a:ln>
                <a:solidFill>
                  <a:srgbClr val="1A7950"/>
                </a:solidFill>
                <a:latin typeface="Arial"/>
                <a:ea typeface="+mn-ea"/>
                <a:cs typeface="+mn-cs"/>
              </a:rPr>
              <a:t>I</a:t>
            </a:r>
            <a:r>
              <a:rPr lang="de-DE" sz="2800" b="0" i="0" u="none" strike="noStrike" cap="none" spc="0">
                <a:ln>
                  <a:noFill/>
                </a:ln>
                <a:solidFill>
                  <a:prstClr val="black">
                    <a:lumMod val="50000"/>
                    <a:lumOff val="50000"/>
                  </a:prstClr>
                </a:solidFill>
                <a:latin typeface="Arial"/>
                <a:ea typeface="+mn-ea"/>
                <a:cs typeface="+mn-cs"/>
              </a:rPr>
              <a:t>hr Partner in </a:t>
            </a:r>
            <a:r>
              <a:rPr lang="de-DE" sz="2800" b="1" i="0" u="none" strike="noStrike" cap="none" spc="0">
                <a:ln>
                  <a:noFill/>
                </a:ln>
                <a:solidFill>
                  <a:srgbClr val="1A7950"/>
                </a:solidFill>
                <a:latin typeface="Arial"/>
                <a:ea typeface="+mn-ea"/>
                <a:cs typeface="+mn-cs"/>
              </a:rPr>
              <a:t>S</a:t>
            </a:r>
            <a:r>
              <a:rPr lang="de-DE" sz="2800" b="0" i="0" u="none" strike="noStrike" cap="none" spc="0">
                <a:ln>
                  <a:noFill/>
                </a:ln>
                <a:solidFill>
                  <a:prstClr val="black">
                    <a:lumMod val="50000"/>
                    <a:lumOff val="50000"/>
                  </a:prstClr>
                </a:solidFill>
                <a:latin typeface="Arial"/>
                <a:ea typeface="+mn-ea"/>
                <a:cs typeface="+mn-cs"/>
              </a:rPr>
              <a:t>achen </a:t>
            </a:r>
            <a:r>
              <a:rPr lang="de-DE" sz="2800" b="1" i="0" u="none" strike="noStrike" cap="none" spc="0">
                <a:ln>
                  <a:noFill/>
                </a:ln>
                <a:solidFill>
                  <a:srgbClr val="1A7950"/>
                </a:solidFill>
                <a:latin typeface="Arial"/>
                <a:ea typeface="+mn-ea"/>
                <a:cs typeface="+mn-cs"/>
              </a:rPr>
              <a:t>B</a:t>
            </a:r>
            <a:r>
              <a:rPr lang="de-DE" sz="2800" b="0" i="0" u="none" strike="noStrike" cap="none" spc="0">
                <a:ln>
                  <a:noFill/>
                </a:ln>
                <a:solidFill>
                  <a:prstClr val="black">
                    <a:lumMod val="50000"/>
                    <a:lumOff val="50000"/>
                  </a:prstClr>
                </a:solidFill>
                <a:latin typeface="Arial"/>
                <a:ea typeface="+mn-ea"/>
                <a:cs typeface="+mn-cs"/>
              </a:rPr>
              <a:t>ildung</a:t>
            </a:r>
            <a:endParaRPr lang="de-DE" sz="4000" b="1">
              <a:solidFill>
                <a:schemeClr val="accent1"/>
              </a:solidFill>
            </a:endParaRPr>
          </a:p>
        </p:txBody>
      </p:sp>
      <p:sp>
        <p:nvSpPr>
          <p:cNvPr id="3" name="Title 1"/>
          <p:cNvSpPr>
            <a:spLocks noGrp="1"/>
          </p:cNvSpPr>
          <p:nvPr userDrawn="1">
            <p:ph type="title"/>
          </p:nvPr>
        </p:nvSpPr>
        <p:spPr bwMode="auto">
          <a:xfrm>
            <a:off x="677335" y="3642423"/>
            <a:ext cx="8596668" cy="1240138"/>
          </a:xfrm>
        </p:spPr>
        <p:txBody>
          <a:bodyPr anchor="b"/>
          <a:lstStyle>
            <a:lvl1pPr algn="l">
              <a:defRPr sz="4000" b="0" cap="none"/>
            </a:lvl1pPr>
          </a:lstStyle>
          <a:p>
            <a:pPr>
              <a:defRPr/>
            </a:pPr>
            <a:r>
              <a:rPr lang="de-DE"/>
              <a:t>Mastertitelformat bearbeiten</a:t>
            </a:r>
            <a:endParaRPr lang="en-US"/>
          </a:p>
        </p:txBody>
      </p:sp>
      <p:sp>
        <p:nvSpPr>
          <p:cNvPr id="12" name="Text Placeholder 2"/>
          <p:cNvSpPr>
            <a:spLocks noGrp="1"/>
          </p:cNvSpPr>
          <p:nvPr userDrawn="1">
            <p:ph type="body" idx="1"/>
          </p:nvPr>
        </p:nvSpPr>
        <p:spPr bwMode="auto">
          <a:xfrm>
            <a:off x="677335" y="4882561"/>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secHead" preserve="1" userDrawn="1">
  <p:cSld name="1_Abschnitts-&#10;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5" y="2700867"/>
            <a:ext cx="8596668" cy="1826581"/>
          </a:xfrm>
        </p:spPr>
        <p:txBody>
          <a:bodyPr anchor="b"/>
          <a:lstStyle>
            <a:lvl1pPr algn="l">
              <a:defRPr sz="4000" b="0" cap="none"/>
            </a:lvl1pPr>
          </a:lstStyle>
          <a:p>
            <a:pPr>
              <a:defRPr/>
            </a:pPr>
            <a:r>
              <a:rPr lang="de-DE"/>
              <a:t>Mastertitelformat bearbeiten</a:t>
            </a:r>
            <a:endParaRPr lang="en-US"/>
          </a:p>
        </p:txBody>
      </p:sp>
      <p:sp>
        <p:nvSpPr>
          <p:cNvPr id="3" name="Text Placeholder 2"/>
          <p:cNvSpPr>
            <a:spLocks noGrp="1"/>
          </p:cNvSpPr>
          <p:nvPr>
            <p:ph type="body" idx="1"/>
          </p:nvPr>
        </p:nvSpPr>
        <p:spPr bwMode="auto">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twoObj" preserve="1" userDrawn="1">
  <p:cSld name="1_Zwei Inhalt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Mastertitelformat bearbeiten</a:t>
            </a:r>
            <a:endParaRPr lang="en-US"/>
          </a:p>
        </p:txBody>
      </p:sp>
      <p:sp>
        <p:nvSpPr>
          <p:cNvPr id="3" name="Content Placeholder 2"/>
          <p:cNvSpPr>
            <a:spLocks noGrp="1"/>
          </p:cNvSpPr>
          <p:nvPr>
            <p:ph sz="half" idx="1"/>
          </p:nvPr>
        </p:nvSpPr>
        <p:spPr bwMode="auto">
          <a:xfrm>
            <a:off x="677334" y="2160589"/>
            <a:ext cx="4184035" cy="388077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Content Placeholder 3"/>
          <p:cNvSpPr>
            <a:spLocks noGrp="1"/>
          </p:cNvSpPr>
          <p:nvPr>
            <p:ph sz="half" idx="2"/>
          </p:nvPr>
        </p:nvSpPr>
        <p:spPr bwMode="auto">
          <a:xfrm>
            <a:off x="5089970" y="2160589"/>
            <a:ext cx="4184034" cy="3880773"/>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Date Placeholder 4"/>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1_Vergleich">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lvl1pPr>
          </a:lstStyle>
          <a:p>
            <a:pPr>
              <a:defRPr/>
            </a:pPr>
            <a:r>
              <a:rPr lang="de-DE"/>
              <a:t>Mastertitelformat bearbeiten</a:t>
            </a:r>
            <a:endParaRPr lang="en-US"/>
          </a:p>
        </p:txBody>
      </p:sp>
      <p:sp>
        <p:nvSpPr>
          <p:cNvPr id="3" name="Text Placeholder 2"/>
          <p:cNvSpPr>
            <a:spLocks noGrp="1"/>
          </p:cNvSpPr>
          <p:nvPr>
            <p:ph type="body" idx="1"/>
          </p:nvPr>
        </p:nvSpPr>
        <p:spPr bwMode="auto">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Content Placeholder 3"/>
          <p:cNvSpPr>
            <a:spLocks noGrp="1"/>
          </p:cNvSpPr>
          <p:nvPr>
            <p:ph sz="half" idx="2"/>
          </p:nvPr>
        </p:nvSpPr>
        <p:spPr bwMode="auto">
          <a:xfrm>
            <a:off x="675745" y="2737245"/>
            <a:ext cx="4185623" cy="3304117"/>
          </a:xfrm>
        </p:spPr>
        <p:txBody>
          <a:bodyPr>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Text Placeholder 4"/>
          <p:cNvSpPr>
            <a:spLocks noGrp="1"/>
          </p:cNvSpPr>
          <p:nvPr>
            <p:ph type="body" sz="quarter" idx="3"/>
          </p:nvPr>
        </p:nvSpPr>
        <p:spPr bwMode="auto">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Content Placeholder 5"/>
          <p:cNvSpPr>
            <a:spLocks noGrp="1"/>
          </p:cNvSpPr>
          <p:nvPr>
            <p:ph sz="quarter" idx="4"/>
          </p:nvPr>
        </p:nvSpPr>
        <p:spPr bwMode="auto">
          <a:xfrm>
            <a:off x="5088384" y="2737245"/>
            <a:ext cx="4185617" cy="3304117"/>
          </a:xfrm>
        </p:spPr>
        <p:txBody>
          <a:bodyPr>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Date Placeholder 6"/>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8" name="Footer Placeholder 7"/>
          <p:cNvSpPr>
            <a:spLocks noGrp="1"/>
          </p:cNvSpPr>
          <p:nvPr>
            <p:ph type="ftr" sz="quarter" idx="11"/>
          </p:nvPr>
        </p:nvSpPr>
        <p:spPr bwMode="auto"/>
        <p:txBody>
          <a:bodyPr/>
          <a:lstStyle/>
          <a:p>
            <a:pPr>
              <a:defRPr/>
            </a:pPr>
            <a:endParaRPr lang="de-DE"/>
          </a:p>
        </p:txBody>
      </p:sp>
      <p:sp>
        <p:nvSpPr>
          <p:cNvPr id="9" name="Slide Number Placeholder 8"/>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1_Nur Titel">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4" y="609600"/>
            <a:ext cx="8596668" cy="1320800"/>
          </a:xfrm>
        </p:spPr>
        <p:txBody>
          <a:bodyPr/>
          <a:lstStyle/>
          <a:p>
            <a:pPr>
              <a:defRPr/>
            </a:pPr>
            <a:r>
              <a:rPr lang="de-DE"/>
              <a:t>Mastertitelformat bearbeiten</a:t>
            </a:r>
            <a:endParaRPr lang="en-US"/>
          </a:p>
        </p:txBody>
      </p:sp>
      <p:sp>
        <p:nvSpPr>
          <p:cNvPr id="3" name="Date Placeholder 2"/>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4" name="Footer Placeholder 3"/>
          <p:cNvSpPr>
            <a:spLocks noGrp="1"/>
          </p:cNvSpPr>
          <p:nvPr>
            <p:ph type="ftr" sz="quarter" idx="11"/>
          </p:nvPr>
        </p:nvSpPr>
        <p:spPr bwMode="auto"/>
        <p:txBody>
          <a:bodyPr/>
          <a:lstStyle/>
          <a:p>
            <a:pPr>
              <a:defRPr/>
            </a:pPr>
            <a:endParaRPr lang="de-DE"/>
          </a:p>
        </p:txBody>
      </p:sp>
      <p:sp>
        <p:nvSpPr>
          <p:cNvPr id="5" name="Slide Number Placeholder 4"/>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blank" preserve="1" userDrawn="1">
  <p:cSld name="1_Leer">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3" name="Footer Placeholder 2"/>
          <p:cNvSpPr>
            <a:spLocks noGrp="1"/>
          </p:cNvSpPr>
          <p:nvPr>
            <p:ph type="ftr" sz="quarter" idx="11"/>
          </p:nvPr>
        </p:nvSpPr>
        <p:spPr bwMode="auto"/>
        <p:txBody>
          <a:bodyPr/>
          <a:lstStyle/>
          <a:p>
            <a:pPr>
              <a:defRPr/>
            </a:pPr>
            <a:endParaRPr lang="de-DE"/>
          </a:p>
        </p:txBody>
      </p:sp>
      <p:sp>
        <p:nvSpPr>
          <p:cNvPr id="4" name="Slide Number Placeholder 3"/>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objTx" preserve="1" userDrawn="1">
  <p:cSld name="1_Inhalt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4" y="1498604"/>
            <a:ext cx="3854528" cy="1278466"/>
          </a:xfrm>
        </p:spPr>
        <p:txBody>
          <a:bodyPr anchor="b">
            <a:normAutofit/>
          </a:bodyPr>
          <a:lstStyle>
            <a:lvl1pPr>
              <a:defRPr sz="2000"/>
            </a:lvl1pPr>
          </a:lstStyle>
          <a:p>
            <a:pPr>
              <a:defRPr/>
            </a:pPr>
            <a:r>
              <a:rPr lang="de-DE"/>
              <a:t>Mastertitelformat bearbeiten</a:t>
            </a:r>
            <a:endParaRPr lang="en-US"/>
          </a:p>
        </p:txBody>
      </p:sp>
      <p:sp>
        <p:nvSpPr>
          <p:cNvPr id="3" name="Content Placeholder 2"/>
          <p:cNvSpPr>
            <a:spLocks noGrp="1"/>
          </p:cNvSpPr>
          <p:nvPr>
            <p:ph idx="1"/>
          </p:nvPr>
        </p:nvSpPr>
        <p:spPr bwMode="auto">
          <a:xfrm>
            <a:off x="4760461" y="514924"/>
            <a:ext cx="4513541" cy="5526437"/>
          </a:xfrm>
        </p:spPr>
        <p:txBody>
          <a:bodyPr>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Text Placeholder 3"/>
          <p:cNvSpPr>
            <a:spLocks noGrp="1"/>
          </p:cNvSpPr>
          <p:nvPr>
            <p:ph type="body" sz="half" idx="2"/>
          </p:nvPr>
        </p:nvSpPr>
        <p:spPr bwMode="auto">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defRPr/>
            </a:pPr>
            <a:r>
              <a:rPr lang="de-DE"/>
              <a:t>Mastertextformat bearbeiten</a:t>
            </a:r>
            <a:endParaRPr/>
          </a:p>
        </p:txBody>
      </p:sp>
      <p:sp>
        <p:nvSpPr>
          <p:cNvPr id="5" name="Date Placeholder 4"/>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type="picTx" preserve="1" userDrawn="1">
  <p:cSld name="1_Bild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4" y="4800600"/>
            <a:ext cx="8596667" cy="566738"/>
          </a:xfrm>
        </p:spPr>
        <p:txBody>
          <a:bodyPr anchor="b">
            <a:normAutofit/>
          </a:bodyPr>
          <a:lstStyle>
            <a:lvl1pPr algn="l">
              <a:defRPr sz="2400" b="0"/>
            </a:lvl1pPr>
          </a:lstStyle>
          <a:p>
            <a:pPr>
              <a:defRPr/>
            </a:pPr>
            <a:r>
              <a:rPr lang="de-DE"/>
              <a:t>Mastertitelformat bearbeiten</a:t>
            </a:r>
            <a:endParaRPr lang="en-US"/>
          </a:p>
        </p:txBody>
      </p:sp>
      <p:sp>
        <p:nvSpPr>
          <p:cNvPr id="3" name="Picture Placeholder 2"/>
          <p:cNvSpPr>
            <a:spLocks noGrp="1" noChangeAspect="1"/>
          </p:cNvSpPr>
          <p:nvPr>
            <p:ph type="pic" idx="1"/>
          </p:nvPr>
        </p:nvSpPr>
        <p:spPr bwMode="auto">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a:defRPr/>
            </a:pPr>
            <a:r>
              <a:rPr lang="de-DE"/>
              <a:t>Bild durch Klicken auf Symbol hinzufügen</a:t>
            </a:r>
            <a:endParaRPr lang="en-US"/>
          </a:p>
        </p:txBody>
      </p:sp>
      <p:sp>
        <p:nvSpPr>
          <p:cNvPr id="4" name="Text Placeholder 3"/>
          <p:cNvSpPr>
            <a:spLocks noGrp="1"/>
          </p:cNvSpPr>
          <p:nvPr>
            <p:ph type="body" sz="half" idx="2"/>
          </p:nvPr>
        </p:nvSpPr>
        <p:spPr bwMode="auto">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Mastertextformat bearbeiten</a:t>
            </a:r>
            <a:endParaRPr/>
          </a:p>
        </p:txBody>
      </p:sp>
      <p:sp>
        <p:nvSpPr>
          <p:cNvPr id="5" name="Date Placeholder 4"/>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Imagefolie">
    <p:spTree>
      <p:nvGrpSpPr>
        <p:cNvPr id="1" name=""/>
        <p:cNvGrpSpPr/>
        <p:nvPr/>
      </p:nvGrpSpPr>
      <p:grpSpPr bwMode="auto">
        <a:xfrm>
          <a:off x="0" y="0"/>
          <a:ext cx="0" cy="0"/>
          <a:chOff x="0" y="0"/>
          <a:chExt cx="0" cy="0"/>
        </a:xfrm>
      </p:grpSpPr>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
        <p:nvSpPr>
          <p:cNvPr id="7" name="Textfeld 6"/>
          <p:cNvSpPr txBox="1"/>
          <p:nvPr userDrawn="1"/>
        </p:nvSpPr>
        <p:spPr bwMode="auto">
          <a:xfrm>
            <a:off x="677334" y="4218184"/>
            <a:ext cx="8596668" cy="1631216"/>
          </a:xfrm>
          <a:prstGeom prst="rect">
            <a:avLst/>
          </a:prstGeom>
          <a:noFill/>
        </p:spPr>
        <p:txBody>
          <a:bodyPr wrap="square" rtlCol="0">
            <a:spAutoFit/>
          </a:bodyPr>
          <a:lstStyle/>
          <a:p>
            <a:pPr>
              <a:defRPr/>
            </a:pPr>
            <a:r>
              <a:rPr lang="de-DE" sz="2800" b="1">
                <a:solidFill>
                  <a:schemeClr val="accent1"/>
                </a:solidFill>
              </a:rPr>
              <a:t>I</a:t>
            </a:r>
            <a:r>
              <a:rPr lang="de-DE" sz="2800">
                <a:solidFill>
                  <a:schemeClr val="tx1">
                    <a:lumMod val="50000"/>
                    <a:lumOff val="50000"/>
                  </a:schemeClr>
                </a:solidFill>
              </a:rPr>
              <a:t>hr Partner in </a:t>
            </a:r>
            <a:r>
              <a:rPr lang="de-DE" sz="2800" b="1">
                <a:solidFill>
                  <a:schemeClr val="accent1"/>
                </a:solidFill>
              </a:rPr>
              <a:t>S</a:t>
            </a:r>
            <a:r>
              <a:rPr lang="de-DE" sz="2800">
                <a:solidFill>
                  <a:schemeClr val="tx1">
                    <a:lumMod val="50000"/>
                    <a:lumOff val="50000"/>
                  </a:schemeClr>
                </a:solidFill>
              </a:rPr>
              <a:t>achen </a:t>
            </a:r>
            <a:r>
              <a:rPr lang="de-DE" sz="2800" b="1">
                <a:solidFill>
                  <a:schemeClr val="accent1"/>
                </a:solidFill>
              </a:rPr>
              <a:t>B</a:t>
            </a:r>
            <a:r>
              <a:rPr lang="de-DE" sz="2800">
                <a:solidFill>
                  <a:schemeClr val="tx1">
                    <a:lumMod val="50000"/>
                    <a:lumOff val="50000"/>
                  </a:schemeClr>
                </a:solidFill>
              </a:rPr>
              <a:t>ildung</a:t>
            </a:r>
            <a:endParaRPr/>
          </a:p>
          <a:p>
            <a:pPr>
              <a:defRPr/>
            </a:pPr>
            <a:endParaRPr lang="de-DE" sz="1800">
              <a:solidFill>
                <a:srgbClr val="808080"/>
              </a:solidFill>
              <a:latin typeface="Arial"/>
              <a:ea typeface="Calibri"/>
              <a:cs typeface="Times New Roman"/>
            </a:endParaRPr>
          </a:p>
          <a:p>
            <a:pPr>
              <a:defRPr/>
            </a:pPr>
            <a:endParaRPr lang="de-DE" sz="1800">
              <a:solidFill>
                <a:srgbClr val="808080"/>
              </a:solidFill>
              <a:latin typeface="Arial"/>
              <a:ea typeface="Calibri"/>
              <a:cs typeface="Times New Roman"/>
            </a:endParaRPr>
          </a:p>
          <a:p>
            <a:pPr>
              <a:defRPr/>
            </a:pPr>
            <a:r>
              <a:rPr lang="de-DE" sz="1800" b="1">
                <a:solidFill>
                  <a:schemeClr val="accent1"/>
                </a:solidFill>
                <a:latin typeface="Arial"/>
                <a:ea typeface="Calibri"/>
                <a:cs typeface="Times New Roman"/>
              </a:rPr>
              <a:t>Staatsinstitut für Schulqualität und Bildungsforschung</a:t>
            </a:r>
            <a:endParaRPr lang="de-DE" sz="1800">
              <a:solidFill>
                <a:schemeClr val="accent1"/>
              </a:solidFill>
              <a:latin typeface="Arial"/>
              <a:ea typeface="Calibri"/>
              <a:cs typeface="Times New Roman"/>
            </a:endParaRPr>
          </a:p>
          <a:p>
            <a:pPr>
              <a:defRPr/>
            </a:pPr>
            <a:r>
              <a:rPr lang="de-DE" sz="1800">
                <a:solidFill>
                  <a:schemeClr val="tx1">
                    <a:lumMod val="50000"/>
                    <a:lumOff val="50000"/>
                  </a:schemeClr>
                </a:solidFill>
                <a:latin typeface="Arial"/>
                <a:ea typeface="Calibri"/>
                <a:cs typeface="Times New Roman"/>
              </a:rPr>
              <a:t>Schellingstraße 155 </a:t>
            </a:r>
            <a:r>
              <a:rPr lang="de-DE" sz="1800">
                <a:solidFill>
                  <a:schemeClr val="accent1"/>
                </a:solidFill>
                <a:latin typeface="Segoe UI Symbol"/>
                <a:ea typeface="Calibri"/>
                <a:cs typeface="Segoe UI Symbol"/>
              </a:rPr>
              <a:t>⬧</a:t>
            </a:r>
            <a:r>
              <a:rPr lang="de-DE" sz="1800">
                <a:solidFill>
                  <a:schemeClr val="tx1">
                    <a:lumMod val="50000"/>
                    <a:lumOff val="50000"/>
                  </a:schemeClr>
                </a:solidFill>
                <a:latin typeface="Arial"/>
                <a:ea typeface="Calibri"/>
                <a:cs typeface="Times New Roman"/>
              </a:rPr>
              <a:t> 80797 München </a:t>
            </a:r>
            <a:r>
              <a:rPr lang="de-DE" sz="1800">
                <a:solidFill>
                  <a:schemeClr val="accent1"/>
                </a:solidFill>
                <a:latin typeface="Segoe UI Symbol"/>
                <a:ea typeface="Calibri"/>
                <a:cs typeface="Segoe UI Symbol"/>
              </a:rPr>
              <a:t>⬧</a:t>
            </a:r>
            <a:r>
              <a:rPr lang="de-DE" sz="1800">
                <a:solidFill>
                  <a:schemeClr val="tx1">
                    <a:lumMod val="50000"/>
                    <a:lumOff val="50000"/>
                  </a:schemeClr>
                </a:solidFill>
                <a:latin typeface="Segoe UI Symbol"/>
                <a:ea typeface="Calibri"/>
                <a:cs typeface="Segoe UI Symbol"/>
              </a:rPr>
              <a:t> </a:t>
            </a:r>
            <a:r>
              <a:rPr lang="de-DE" sz="1800">
                <a:solidFill>
                  <a:schemeClr val="tx1">
                    <a:lumMod val="50000"/>
                    <a:lumOff val="50000"/>
                  </a:schemeClr>
                </a:solidFill>
                <a:latin typeface="Arial"/>
                <a:ea typeface="Calibri"/>
                <a:cs typeface="Times New Roman"/>
              </a:rPr>
              <a:t>089 2170-2101 </a:t>
            </a:r>
            <a:r>
              <a:rPr lang="de-DE" sz="1800">
                <a:solidFill>
                  <a:schemeClr val="accent1"/>
                </a:solidFill>
                <a:latin typeface="Segoe UI Symbol"/>
                <a:ea typeface="Calibri"/>
                <a:cs typeface="Segoe UI Symbol"/>
              </a:rPr>
              <a:t>⬧</a:t>
            </a:r>
            <a:r>
              <a:rPr lang="de-DE" sz="1800">
                <a:solidFill>
                  <a:schemeClr val="tx1">
                    <a:lumMod val="50000"/>
                    <a:lumOff val="50000"/>
                  </a:schemeClr>
                </a:solidFill>
                <a:latin typeface="Arial"/>
                <a:ea typeface="Calibri"/>
                <a:cs typeface="Times New Roman"/>
              </a:rPr>
              <a:t> www.isb.bayern.de</a:t>
            </a:r>
            <a:endParaRPr lang="de-DE" sz="2800">
              <a:solidFill>
                <a:schemeClr val="tx1">
                  <a:lumMod val="50000"/>
                  <a:lumOff val="50000"/>
                </a:schemeClr>
              </a:solidFill>
            </a:endParaRPr>
          </a:p>
        </p:txBody>
      </p:sp>
      <p:pic>
        <p:nvPicPr>
          <p:cNvPr id="8" name="Picture 4" descr="C:\Users\di67par\Filr\Meine Dateien\Bilder\Kleiner\iStock-1330748981.jpg"/>
          <p:cNvPicPr/>
          <p:nvPr userDrawn="1"/>
        </p:nvPicPr>
        <p:blipFill>
          <a:blip r:embed="rId2" cstate="screen">
            <a:extLst>
              <a:ext uri="{28A0092B-C50C-407E-A947-70E740481C1C}">
                <a14:useLocalDpi xmlns:a14="http://schemas.microsoft.com/office/drawing/2010/main"/>
              </a:ext>
            </a:extLst>
          </a:blip>
          <a:stretch/>
        </p:blipFill>
        <p:spPr bwMode="auto">
          <a:xfrm>
            <a:off x="6574002" y="1080000"/>
            <a:ext cx="2700000" cy="1800000"/>
          </a:xfrm>
          <a:prstGeom prst="rect">
            <a:avLst/>
          </a:prstGeom>
          <a:noFill/>
        </p:spPr>
      </p:pic>
      <p:pic>
        <p:nvPicPr>
          <p:cNvPr id="9" name="Grafik 8" descr="Ein Bild, das Text, Person, computer, Fenster enthält.&#10;&#10;Automatisch generierte Beschreibung"/>
          <p:cNvPicPr/>
          <p:nvPr userDrawn="1"/>
        </p:nvPicPr>
        <p:blipFill>
          <a:blip r:embed="rId3" cstate="screen">
            <a:extLst>
              <a:ext uri="{28A0092B-C50C-407E-A947-70E740481C1C}">
                <a14:useLocalDpi xmlns:a14="http://schemas.microsoft.com/office/drawing/2010/main"/>
              </a:ext>
            </a:extLst>
          </a:blip>
          <a:stretch/>
        </p:blipFill>
        <p:spPr bwMode="auto">
          <a:xfrm>
            <a:off x="677334" y="1080000"/>
            <a:ext cx="2700000" cy="1800000"/>
          </a:xfrm>
          <a:prstGeom prst="rect">
            <a:avLst/>
          </a:prstGeom>
        </p:spPr>
      </p:pic>
      <p:pic>
        <p:nvPicPr>
          <p:cNvPr id="10" name="Grafik 9" descr="Ein Bild, das Person, Kleidung, Menschliches Gesicht, Mann enthält.&#10;&#10;Automatisch generierte Beschreibung"/>
          <p:cNvPicPr/>
          <p:nvPr userDrawn="1"/>
        </p:nvPicPr>
        <p:blipFill>
          <a:blip r:embed="rId4" cstate="screen">
            <a:extLst>
              <a:ext uri="{28A0092B-C50C-407E-A947-70E740481C1C}">
                <a14:useLocalDpi xmlns:a14="http://schemas.microsoft.com/office/drawing/2010/main"/>
              </a:ext>
            </a:extLst>
          </a:blip>
          <a:stretch/>
        </p:blipFill>
        <p:spPr bwMode="auto">
          <a:xfrm>
            <a:off x="3625669" y="1080000"/>
            <a:ext cx="2700000" cy="1800000"/>
          </a:xfrm>
          <a:prstGeom prst="rect">
            <a:avLst/>
          </a:prstGeom>
        </p:spPr>
      </p:pic>
      <p:sp>
        <p:nvSpPr>
          <p:cNvPr id="11" name="Textfeld 10"/>
          <p:cNvSpPr txBox="1"/>
          <p:nvPr userDrawn="1"/>
        </p:nvSpPr>
        <p:spPr bwMode="auto">
          <a:xfrm>
            <a:off x="677334" y="3510298"/>
            <a:ext cx="5090161" cy="707886"/>
          </a:xfrm>
          <a:prstGeom prst="rect">
            <a:avLst/>
          </a:prstGeom>
          <a:noFill/>
        </p:spPr>
        <p:txBody>
          <a:bodyPr wrap="square" rtlCol="0">
            <a:spAutoFit/>
          </a:bodyPr>
          <a:lstStyle/>
          <a:p>
            <a:pPr>
              <a:defRPr/>
            </a:pPr>
            <a:r>
              <a:rPr lang="de-DE" sz="4000" b="1">
                <a:solidFill>
                  <a:schemeClr val="accent1"/>
                </a:solidFill>
              </a:rPr>
              <a:t>ISB</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1_Titel und Beschriftun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5" y="609600"/>
            <a:ext cx="8596668" cy="3403600"/>
          </a:xfrm>
        </p:spPr>
        <p:txBody>
          <a:bodyPr anchor="ctr">
            <a:normAutofit/>
          </a:bodyPr>
          <a:lstStyle>
            <a:lvl1pPr algn="l">
              <a:defRPr sz="4400" b="0" cap="none"/>
            </a:lvl1pPr>
          </a:lstStyle>
          <a:p>
            <a:pPr>
              <a:defRPr/>
            </a:pPr>
            <a:r>
              <a:rPr lang="de-DE"/>
              <a:t>Mastertitelformat bearbeiten</a:t>
            </a:r>
            <a:endParaRPr lang="en-US"/>
          </a:p>
        </p:txBody>
      </p:sp>
      <p:sp>
        <p:nvSpPr>
          <p:cNvPr id="3" name="Text Placeholder 2"/>
          <p:cNvSpPr>
            <a:spLocks noGrp="1"/>
          </p:cNvSpPr>
          <p:nvPr>
            <p:ph type="body" idx="1"/>
          </p:nvPr>
        </p:nvSpPr>
        <p:spPr bwMode="auto">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1_Zitat mit Beschriftun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31334" y="609600"/>
            <a:ext cx="8094134" cy="3022600"/>
          </a:xfrm>
        </p:spPr>
        <p:txBody>
          <a:bodyPr anchor="ctr">
            <a:normAutofit/>
          </a:bodyPr>
          <a:lstStyle>
            <a:lvl1pPr algn="l">
              <a:defRPr sz="4400" b="0" cap="none"/>
            </a:lvl1pPr>
          </a:lstStyle>
          <a:p>
            <a:pPr>
              <a:defRPr/>
            </a:pPr>
            <a:r>
              <a:rPr lang="de-DE"/>
              <a:t>Mastertitelformat bearbeiten</a:t>
            </a:r>
            <a:endParaRPr lang="en-US"/>
          </a:p>
        </p:txBody>
      </p:sp>
      <p:sp>
        <p:nvSpPr>
          <p:cNvPr id="23" name="Text Placeholder 9"/>
          <p:cNvSpPr>
            <a:spLocks noGrp="1"/>
          </p:cNvSpPr>
          <p:nvPr>
            <p:ph type="body" sz="quarter" idx="13"/>
          </p:nvPr>
        </p:nvSpPr>
        <p:spPr bwMode="auto">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de-DE"/>
              <a:t>Mastertextformat bearbeiten</a:t>
            </a:r>
            <a:endParaRPr/>
          </a:p>
        </p:txBody>
      </p:sp>
      <p:sp>
        <p:nvSpPr>
          <p:cNvPr id="3" name="Text Placeholder 2"/>
          <p:cNvSpPr>
            <a:spLocks noGrp="1"/>
          </p:cNvSpPr>
          <p:nvPr>
            <p:ph type="body" idx="1"/>
          </p:nvPr>
        </p:nvSpPr>
        <p:spPr bwMode="auto">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
        <p:nvSpPr>
          <p:cNvPr id="20" name="TextBox 19"/>
          <p:cNvSpPr txBox="1"/>
          <p:nvPr/>
        </p:nvSpPr>
        <p:spPr bwMode="auto">
          <a:xfrm>
            <a:off x="541870" y="790378"/>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solidFill>
                <a:latin typeface="Arial"/>
              </a:rPr>
              <a:t>“</a:t>
            </a:r>
            <a:endParaRPr/>
          </a:p>
        </p:txBody>
      </p:sp>
      <p:sp>
        <p:nvSpPr>
          <p:cNvPr id="22" name="TextBox 21"/>
          <p:cNvSpPr txBox="1"/>
          <p:nvPr/>
        </p:nvSpPr>
        <p:spPr bwMode="auto">
          <a:xfrm>
            <a:off x="8893011" y="2886556"/>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solidFill>
                <a:latin typeface="Arial"/>
              </a:rPr>
              <a:t>”</a:t>
            </a:r>
            <a:endParaRPr lang="en-US">
              <a:solidFill>
                <a:schemeClr val="accent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1_Namenskart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5" y="1931988"/>
            <a:ext cx="8596668" cy="2595460"/>
          </a:xfrm>
        </p:spPr>
        <p:txBody>
          <a:bodyPr anchor="b">
            <a:normAutofit/>
          </a:bodyPr>
          <a:lstStyle>
            <a:lvl1pPr algn="l">
              <a:defRPr sz="4400" b="0" cap="none"/>
            </a:lvl1pPr>
          </a:lstStyle>
          <a:p>
            <a:pPr>
              <a:defRPr/>
            </a:pPr>
            <a:r>
              <a:rPr lang="de-DE"/>
              <a:t>Mastertitelformat bearbeiten</a:t>
            </a:r>
            <a:endParaRPr lang="en-US"/>
          </a:p>
        </p:txBody>
      </p:sp>
      <p:sp>
        <p:nvSpPr>
          <p:cNvPr id="3" name="Text Placeholder 2"/>
          <p:cNvSpPr>
            <a:spLocks noGrp="1"/>
          </p:cNvSpPr>
          <p:nvPr>
            <p:ph type="body" idx="1"/>
          </p:nvPr>
        </p:nvSpPr>
        <p:spPr bwMode="auto">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1_Namenskarte für Zita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31334" y="609600"/>
            <a:ext cx="8094134" cy="3022600"/>
          </a:xfrm>
        </p:spPr>
        <p:txBody>
          <a:bodyPr anchor="ctr">
            <a:normAutofit/>
          </a:bodyPr>
          <a:lstStyle>
            <a:lvl1pPr algn="l">
              <a:defRPr sz="4400" b="0" cap="none"/>
            </a:lvl1pPr>
          </a:lstStyle>
          <a:p>
            <a:pPr>
              <a:defRPr/>
            </a:pPr>
            <a:r>
              <a:rPr lang="de-DE"/>
              <a:t>Mastertitelformat bearbeiten</a:t>
            </a:r>
            <a:endParaRPr lang="en-US"/>
          </a:p>
        </p:txBody>
      </p:sp>
      <p:sp>
        <p:nvSpPr>
          <p:cNvPr id="23" name="Text Placeholder 9"/>
          <p:cNvSpPr>
            <a:spLocks noGrp="1"/>
          </p:cNvSpPr>
          <p:nvPr>
            <p:ph type="body" sz="quarter" idx="13"/>
          </p:nvPr>
        </p:nvSpPr>
        <p:spPr bwMode="auto">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de-DE"/>
              <a:t>Mastertextformat bearbeiten</a:t>
            </a:r>
            <a:endParaRPr/>
          </a:p>
        </p:txBody>
      </p:sp>
      <p:sp>
        <p:nvSpPr>
          <p:cNvPr id="3" name="Text Placeholder 2"/>
          <p:cNvSpPr>
            <a:spLocks noGrp="1"/>
          </p:cNvSpPr>
          <p:nvPr>
            <p:ph type="body" idx="1"/>
          </p:nvPr>
        </p:nvSpPr>
        <p:spPr bwMode="auto">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
        <p:nvSpPr>
          <p:cNvPr id="24" name="TextBox 23"/>
          <p:cNvSpPr txBox="1"/>
          <p:nvPr/>
        </p:nvSpPr>
        <p:spPr bwMode="auto">
          <a:xfrm>
            <a:off x="541870" y="790378"/>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solidFill>
                <a:latin typeface="Arial"/>
              </a:rPr>
              <a:t>“</a:t>
            </a:r>
            <a:endParaRPr/>
          </a:p>
        </p:txBody>
      </p:sp>
      <p:sp>
        <p:nvSpPr>
          <p:cNvPr id="25" name="TextBox 24"/>
          <p:cNvSpPr txBox="1"/>
          <p:nvPr/>
        </p:nvSpPr>
        <p:spPr bwMode="auto">
          <a:xfrm>
            <a:off x="8893011" y="2886556"/>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solidFill>
                <a:latin typeface="Arial"/>
              </a:rPr>
              <a:t>”</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preserve="1" userDrawn="1">
  <p:cSld name="1_Wahr oder Falsch">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85799" y="609600"/>
            <a:ext cx="8588203" cy="3022600"/>
          </a:xfrm>
        </p:spPr>
        <p:txBody>
          <a:bodyPr anchor="ctr">
            <a:normAutofit/>
          </a:bodyPr>
          <a:lstStyle>
            <a:lvl1pPr algn="l">
              <a:defRPr sz="4400" b="0" cap="none"/>
            </a:lvl1pPr>
          </a:lstStyle>
          <a:p>
            <a:pPr>
              <a:defRPr/>
            </a:pPr>
            <a:r>
              <a:rPr lang="de-DE"/>
              <a:t>Mastertitelformat bearbeiten</a:t>
            </a:r>
            <a:endParaRPr lang="en-US"/>
          </a:p>
        </p:txBody>
      </p:sp>
      <p:sp>
        <p:nvSpPr>
          <p:cNvPr id="23" name="Text Placeholder 9"/>
          <p:cNvSpPr>
            <a:spLocks noGrp="1"/>
          </p:cNvSpPr>
          <p:nvPr>
            <p:ph type="body" sz="quarter" idx="13"/>
          </p:nvPr>
        </p:nvSpPr>
        <p:spPr bwMode="auto">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de-DE"/>
              <a:t>Mastertextformat bearbeiten</a:t>
            </a:r>
            <a:endParaRPr/>
          </a:p>
        </p:txBody>
      </p:sp>
      <p:sp>
        <p:nvSpPr>
          <p:cNvPr id="3" name="Text Placeholder 2"/>
          <p:cNvSpPr>
            <a:spLocks noGrp="1"/>
          </p:cNvSpPr>
          <p:nvPr>
            <p:ph type="body" idx="1"/>
          </p:nvPr>
        </p:nvSpPr>
        <p:spPr bwMode="auto">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type="vertTx" preserve="1" userDrawn="1">
  <p:cSld name="1_Titel und vertikaler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Mastertitelformat bearbeiten</a:t>
            </a:r>
            <a:endParaRPr lang="en-US"/>
          </a:p>
        </p:txBody>
      </p:sp>
      <p:sp>
        <p:nvSpPr>
          <p:cNvPr id="3" name="Vertical Text Placehold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1_Vertikaler Titel u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7967673" y="609599"/>
            <a:ext cx="1304743" cy="5251451"/>
          </a:xfrm>
        </p:spPr>
        <p:txBody>
          <a:bodyPr vert="eaVert" anchor="ctr"/>
          <a:lstStyle/>
          <a:p>
            <a:pPr>
              <a:defRPr/>
            </a:pPr>
            <a:r>
              <a:rPr lang="de-DE"/>
              <a:t>Mastertitelformat bearbeiten</a:t>
            </a:r>
            <a:endParaRPr lang="en-US"/>
          </a:p>
        </p:txBody>
      </p:sp>
      <p:sp>
        <p:nvSpPr>
          <p:cNvPr id="3" name="Vertical Text Placeholder 2"/>
          <p:cNvSpPr>
            <a:spLocks noGrp="1"/>
          </p:cNvSpPr>
          <p:nvPr>
            <p:ph type="body" orient="vert" idx="1"/>
          </p:nvPr>
        </p:nvSpPr>
        <p:spPr bwMode="auto">
          <a:xfrm>
            <a:off x="677335" y="609600"/>
            <a:ext cx="7060150" cy="5251450"/>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Imagefolie mit Titel">
    <p:spTree>
      <p:nvGrpSpPr>
        <p:cNvPr id="1" name=""/>
        <p:cNvGrpSpPr/>
        <p:nvPr/>
      </p:nvGrpSpPr>
      <p:grpSpPr bwMode="auto">
        <a:xfrm>
          <a:off x="0" y="0"/>
          <a:ext cx="0" cy="0"/>
          <a:chOff x="0" y="0"/>
          <a:chExt cx="0" cy="0"/>
        </a:xfrm>
      </p:grpSpPr>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pic>
        <p:nvPicPr>
          <p:cNvPr id="8" name="Picture 4" descr="C:\Users\di67par\Filr\Meine Dateien\Bilder\Kleiner\iStock-1330748981.jpg"/>
          <p:cNvPicPr/>
          <p:nvPr userDrawn="1"/>
        </p:nvPicPr>
        <p:blipFill>
          <a:blip r:embed="rId2" cstate="screen">
            <a:extLst>
              <a:ext uri="{28A0092B-C50C-407E-A947-70E740481C1C}">
                <a14:useLocalDpi xmlns:a14="http://schemas.microsoft.com/office/drawing/2010/main"/>
              </a:ext>
            </a:extLst>
          </a:blip>
          <a:stretch/>
        </p:blipFill>
        <p:spPr bwMode="auto">
          <a:xfrm>
            <a:off x="6574002" y="1544022"/>
            <a:ext cx="2700000" cy="1800000"/>
          </a:xfrm>
          <a:prstGeom prst="rect">
            <a:avLst/>
          </a:prstGeom>
          <a:noFill/>
        </p:spPr>
      </p:pic>
      <p:pic>
        <p:nvPicPr>
          <p:cNvPr id="9" name="Grafik 8" descr="Ein Bild, das Text, Person, computer, Fenster enthält.&#10;&#10;Automatisch generierte Beschreibung"/>
          <p:cNvPicPr/>
          <p:nvPr userDrawn="1"/>
        </p:nvPicPr>
        <p:blipFill>
          <a:blip r:embed="rId3" cstate="screen">
            <a:extLst>
              <a:ext uri="{28A0092B-C50C-407E-A947-70E740481C1C}">
                <a14:useLocalDpi xmlns:a14="http://schemas.microsoft.com/office/drawing/2010/main"/>
              </a:ext>
            </a:extLst>
          </a:blip>
          <a:stretch/>
        </p:blipFill>
        <p:spPr bwMode="auto">
          <a:xfrm>
            <a:off x="677334" y="1544022"/>
            <a:ext cx="2700000" cy="1800000"/>
          </a:xfrm>
          <a:prstGeom prst="rect">
            <a:avLst/>
          </a:prstGeom>
        </p:spPr>
      </p:pic>
      <p:pic>
        <p:nvPicPr>
          <p:cNvPr id="10" name="Grafik 9" descr="Ein Bild, das Person, Kleidung, Menschliches Gesicht, Mann enthält.&#10;&#10;Automatisch generierte Beschreibung"/>
          <p:cNvPicPr/>
          <p:nvPr userDrawn="1"/>
        </p:nvPicPr>
        <p:blipFill>
          <a:blip r:embed="rId4" cstate="screen">
            <a:extLst>
              <a:ext uri="{28A0092B-C50C-407E-A947-70E740481C1C}">
                <a14:useLocalDpi xmlns:a14="http://schemas.microsoft.com/office/drawing/2010/main"/>
              </a:ext>
            </a:extLst>
          </a:blip>
          <a:stretch/>
        </p:blipFill>
        <p:spPr bwMode="auto">
          <a:xfrm>
            <a:off x="3625669" y="1544022"/>
            <a:ext cx="2700000" cy="1800000"/>
          </a:xfrm>
          <a:prstGeom prst="rect">
            <a:avLst/>
          </a:prstGeom>
        </p:spPr>
      </p:pic>
      <p:sp>
        <p:nvSpPr>
          <p:cNvPr id="11" name="Textfeld 10"/>
          <p:cNvSpPr txBox="1"/>
          <p:nvPr userDrawn="1"/>
        </p:nvSpPr>
        <p:spPr bwMode="auto">
          <a:xfrm>
            <a:off x="677334" y="608400"/>
            <a:ext cx="8596668" cy="707886"/>
          </a:xfrm>
          <a:prstGeom prst="rect">
            <a:avLst/>
          </a:prstGeom>
          <a:noFill/>
        </p:spPr>
        <p:txBody>
          <a:bodyPr wrap="square" rtlCol="0">
            <a:spAutoFit/>
          </a:bodyPr>
          <a:lstStyle/>
          <a:p>
            <a:pPr>
              <a:defRPr/>
            </a:pPr>
            <a:r>
              <a:rPr lang="de-DE" sz="4000" b="1">
                <a:solidFill>
                  <a:schemeClr val="accent1"/>
                </a:solidFill>
              </a:rPr>
              <a:t>ISB    </a:t>
            </a:r>
            <a:r>
              <a:rPr lang="de-DE" sz="2800" b="1" i="0" u="none" strike="noStrike" cap="none" spc="0">
                <a:ln>
                  <a:noFill/>
                </a:ln>
                <a:solidFill>
                  <a:srgbClr val="1A7950"/>
                </a:solidFill>
                <a:latin typeface="Arial"/>
                <a:ea typeface="Arial"/>
                <a:cs typeface="Arial"/>
              </a:rPr>
              <a:t>I</a:t>
            </a:r>
            <a:r>
              <a:rPr lang="de-DE" sz="2800" b="0" i="0" u="none" strike="noStrike" cap="none" spc="0">
                <a:ln>
                  <a:noFill/>
                </a:ln>
                <a:solidFill>
                  <a:prstClr val="black">
                    <a:lumMod val="50000"/>
                    <a:lumOff val="50000"/>
                  </a:prstClr>
                </a:solidFill>
                <a:latin typeface="Arial"/>
                <a:ea typeface="Arial"/>
                <a:cs typeface="Arial"/>
              </a:rPr>
              <a:t>hr Partner in </a:t>
            </a:r>
            <a:r>
              <a:rPr lang="de-DE" sz="2800" b="1" i="0" u="none" strike="noStrike" cap="none" spc="0">
                <a:ln>
                  <a:noFill/>
                </a:ln>
                <a:solidFill>
                  <a:srgbClr val="1A7950"/>
                </a:solidFill>
                <a:latin typeface="Arial"/>
                <a:ea typeface="Arial"/>
                <a:cs typeface="Arial"/>
              </a:rPr>
              <a:t>S</a:t>
            </a:r>
            <a:r>
              <a:rPr lang="de-DE" sz="2800" b="0" i="0" u="none" strike="noStrike" cap="none" spc="0">
                <a:ln>
                  <a:noFill/>
                </a:ln>
                <a:solidFill>
                  <a:prstClr val="black">
                    <a:lumMod val="50000"/>
                    <a:lumOff val="50000"/>
                  </a:prstClr>
                </a:solidFill>
                <a:latin typeface="Arial"/>
                <a:ea typeface="Arial"/>
                <a:cs typeface="Arial"/>
              </a:rPr>
              <a:t>achen </a:t>
            </a:r>
            <a:r>
              <a:rPr lang="de-DE" sz="2800" b="1" i="0" u="none" strike="noStrike" cap="none" spc="0">
                <a:ln>
                  <a:noFill/>
                </a:ln>
                <a:solidFill>
                  <a:srgbClr val="1A7950"/>
                </a:solidFill>
                <a:latin typeface="Arial"/>
                <a:ea typeface="Arial"/>
                <a:cs typeface="Arial"/>
              </a:rPr>
              <a:t>B</a:t>
            </a:r>
            <a:r>
              <a:rPr lang="de-DE" sz="2800" b="0" i="0" u="none" strike="noStrike" cap="none" spc="0">
                <a:ln>
                  <a:noFill/>
                </a:ln>
                <a:solidFill>
                  <a:prstClr val="black">
                    <a:lumMod val="50000"/>
                    <a:lumOff val="50000"/>
                  </a:prstClr>
                </a:solidFill>
                <a:latin typeface="Arial"/>
                <a:ea typeface="Arial"/>
                <a:cs typeface="Arial"/>
              </a:rPr>
              <a:t>ildung</a:t>
            </a:r>
            <a:endParaRPr lang="de-DE" sz="4000" b="1">
              <a:solidFill>
                <a:schemeClr val="accent1"/>
              </a:solidFill>
            </a:endParaRPr>
          </a:p>
        </p:txBody>
      </p:sp>
      <p:sp>
        <p:nvSpPr>
          <p:cNvPr id="3" name="Title 1"/>
          <p:cNvSpPr>
            <a:spLocks noGrp="1"/>
          </p:cNvSpPr>
          <p:nvPr userDrawn="1">
            <p:ph type="title"/>
          </p:nvPr>
        </p:nvSpPr>
        <p:spPr bwMode="auto">
          <a:xfrm>
            <a:off x="677335" y="3642423"/>
            <a:ext cx="8596668" cy="1240138"/>
          </a:xfrm>
        </p:spPr>
        <p:txBody>
          <a:bodyPr anchor="b"/>
          <a:lstStyle>
            <a:lvl1pPr algn="l">
              <a:defRPr sz="4000" b="0" cap="none"/>
            </a:lvl1pPr>
          </a:lstStyle>
          <a:p>
            <a:pPr>
              <a:defRPr/>
            </a:pPr>
            <a:r>
              <a:rPr lang="de-DE"/>
              <a:t>Mastertitelformat bearbeiten</a:t>
            </a:r>
            <a:endParaRPr lang="en-US"/>
          </a:p>
        </p:txBody>
      </p:sp>
      <p:sp>
        <p:nvSpPr>
          <p:cNvPr id="12" name="Text Placeholder 2"/>
          <p:cNvSpPr>
            <a:spLocks noGrp="1"/>
          </p:cNvSpPr>
          <p:nvPr userDrawn="1">
            <p:ph type="body" idx="1"/>
          </p:nvPr>
        </p:nvSpPr>
        <p:spPr bwMode="auto">
          <a:xfrm>
            <a:off x="677335" y="4882561"/>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5" y="2700867"/>
            <a:ext cx="8596668" cy="1826581"/>
          </a:xfrm>
        </p:spPr>
        <p:txBody>
          <a:bodyPr anchor="b"/>
          <a:lstStyle>
            <a:lvl1pPr algn="l">
              <a:defRPr sz="4000" b="0" cap="none"/>
            </a:lvl1pPr>
          </a:lstStyle>
          <a:p>
            <a:pPr>
              <a:defRPr/>
            </a:pPr>
            <a:r>
              <a:rPr lang="de-DE"/>
              <a:t>Mastertitelformat bearbeiten</a:t>
            </a:r>
            <a:endParaRPr lang="en-US"/>
          </a:p>
        </p:txBody>
      </p:sp>
      <p:sp>
        <p:nvSpPr>
          <p:cNvPr id="3" name="Text Placeholder 2"/>
          <p:cNvSpPr>
            <a:spLocks noGrp="1"/>
          </p:cNvSpPr>
          <p:nvPr>
            <p:ph type="body" idx="1"/>
          </p:nvPr>
        </p:nvSpPr>
        <p:spPr bwMode="auto">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Mastertitelformat bearbeiten</a:t>
            </a:r>
            <a:endParaRPr lang="en-US"/>
          </a:p>
        </p:txBody>
      </p:sp>
      <p:sp>
        <p:nvSpPr>
          <p:cNvPr id="3" name="Content Placeholder 2"/>
          <p:cNvSpPr>
            <a:spLocks noGrp="1"/>
          </p:cNvSpPr>
          <p:nvPr>
            <p:ph sz="half" idx="1"/>
          </p:nvPr>
        </p:nvSpPr>
        <p:spPr bwMode="auto">
          <a:xfrm>
            <a:off x="677334" y="2160589"/>
            <a:ext cx="4184035" cy="388077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Content Placeholder 3"/>
          <p:cNvSpPr>
            <a:spLocks noGrp="1"/>
          </p:cNvSpPr>
          <p:nvPr>
            <p:ph sz="half" idx="2"/>
          </p:nvPr>
        </p:nvSpPr>
        <p:spPr bwMode="auto">
          <a:xfrm>
            <a:off x="5089970" y="2160589"/>
            <a:ext cx="4184034" cy="3880773"/>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Date Placeholder 4"/>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lvl1pPr>
          </a:lstStyle>
          <a:p>
            <a:pPr>
              <a:defRPr/>
            </a:pPr>
            <a:r>
              <a:rPr lang="de-DE"/>
              <a:t>Mastertitelformat bearbeiten</a:t>
            </a:r>
            <a:endParaRPr lang="en-US"/>
          </a:p>
        </p:txBody>
      </p:sp>
      <p:sp>
        <p:nvSpPr>
          <p:cNvPr id="3" name="Text Placeholder 2"/>
          <p:cNvSpPr>
            <a:spLocks noGrp="1"/>
          </p:cNvSpPr>
          <p:nvPr>
            <p:ph type="body" idx="1"/>
          </p:nvPr>
        </p:nvSpPr>
        <p:spPr bwMode="auto">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Content Placeholder 3"/>
          <p:cNvSpPr>
            <a:spLocks noGrp="1"/>
          </p:cNvSpPr>
          <p:nvPr>
            <p:ph sz="half" idx="2"/>
          </p:nvPr>
        </p:nvSpPr>
        <p:spPr bwMode="auto">
          <a:xfrm>
            <a:off x="675745" y="2737245"/>
            <a:ext cx="4185623" cy="3304117"/>
          </a:xfrm>
        </p:spPr>
        <p:txBody>
          <a:bodyPr>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Text Placeholder 4"/>
          <p:cNvSpPr>
            <a:spLocks noGrp="1"/>
          </p:cNvSpPr>
          <p:nvPr>
            <p:ph type="body" sz="quarter" idx="3"/>
          </p:nvPr>
        </p:nvSpPr>
        <p:spPr bwMode="auto">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Content Placeholder 5"/>
          <p:cNvSpPr>
            <a:spLocks noGrp="1"/>
          </p:cNvSpPr>
          <p:nvPr>
            <p:ph sz="quarter" idx="4"/>
          </p:nvPr>
        </p:nvSpPr>
        <p:spPr bwMode="auto">
          <a:xfrm>
            <a:off x="5088384" y="2737245"/>
            <a:ext cx="4185617" cy="3304117"/>
          </a:xfrm>
        </p:spPr>
        <p:txBody>
          <a:bodyPr>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Date Placeholder 6"/>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8" name="Footer Placeholder 7"/>
          <p:cNvSpPr>
            <a:spLocks noGrp="1"/>
          </p:cNvSpPr>
          <p:nvPr>
            <p:ph type="ftr" sz="quarter" idx="11"/>
          </p:nvPr>
        </p:nvSpPr>
        <p:spPr bwMode="auto"/>
        <p:txBody>
          <a:bodyPr/>
          <a:lstStyle/>
          <a:p>
            <a:pPr>
              <a:defRPr/>
            </a:pPr>
            <a:endParaRPr lang="de-DE"/>
          </a:p>
        </p:txBody>
      </p:sp>
      <p:sp>
        <p:nvSpPr>
          <p:cNvPr id="9" name="Slide Number Placeholder 8"/>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4" y="609600"/>
            <a:ext cx="8596668" cy="1320800"/>
          </a:xfrm>
        </p:spPr>
        <p:txBody>
          <a:bodyPr/>
          <a:lstStyle/>
          <a:p>
            <a:pPr>
              <a:defRPr/>
            </a:pPr>
            <a:r>
              <a:rPr lang="de-DE"/>
              <a:t>Mastertitelformat bearbeiten</a:t>
            </a:r>
            <a:endParaRPr lang="en-US"/>
          </a:p>
        </p:txBody>
      </p:sp>
      <p:sp>
        <p:nvSpPr>
          <p:cNvPr id="3" name="Date Placeholder 2"/>
          <p:cNvSpPr>
            <a:spLocks noGrp="1"/>
          </p:cNvSpPr>
          <p:nvPr>
            <p:ph type="dt" sz="half" idx="10"/>
          </p:nvPr>
        </p:nvSpPr>
        <p:spPr bwMode="auto"/>
        <p:txBody>
          <a:bodyPr/>
          <a:lstStyle/>
          <a:p>
            <a:pPr>
              <a:defRPr/>
            </a:pPr>
            <a:fld id="{08EFA285-9433-4A57-92EE-284515748633}" type="datetimeFigureOut">
              <a:rPr lang="de-DE"/>
              <a:t>21.10.25</a:t>
            </a:fld>
            <a:endParaRPr lang="de-DE"/>
          </a:p>
        </p:txBody>
      </p:sp>
      <p:sp>
        <p:nvSpPr>
          <p:cNvPr id="4" name="Footer Placeholder 3"/>
          <p:cNvSpPr>
            <a:spLocks noGrp="1"/>
          </p:cNvSpPr>
          <p:nvPr>
            <p:ph type="ftr" sz="quarter" idx="11"/>
          </p:nvPr>
        </p:nvSpPr>
        <p:spPr bwMode="auto"/>
        <p:txBody>
          <a:bodyPr/>
          <a:lstStyle/>
          <a:p>
            <a:pPr>
              <a:defRPr/>
            </a:pPr>
            <a:endParaRPr lang="de-DE"/>
          </a:p>
        </p:txBody>
      </p:sp>
      <p:sp>
        <p:nvSpPr>
          <p:cNvPr id="5" name="Slide Number Placeholder 4"/>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5" name="Isosceles Triangle 30"/>
          <p:cNvSpPr/>
          <p:nvPr userDrawn="1"/>
        </p:nvSpPr>
        <p:spPr bwMode="auto">
          <a:xfrm flipV="1">
            <a:off x="9930336" y="-2"/>
            <a:ext cx="2261664" cy="2306322"/>
          </a:xfrm>
          <a:prstGeom prst="triangle">
            <a:avLst>
              <a:gd name="adj" fmla="val 100000"/>
            </a:avLst>
          </a:pr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a:p>
        </p:txBody>
      </p:sp>
      <p:sp>
        <p:nvSpPr>
          <p:cNvPr id="2" name="Title Placeholder 1"/>
          <p:cNvSpPr>
            <a:spLocks noGrp="1"/>
          </p:cNvSpPr>
          <p:nvPr>
            <p:ph type="title"/>
          </p:nvPr>
        </p:nvSpPr>
        <p:spPr bwMode="auto">
          <a:xfrm>
            <a:off x="677334" y="609600"/>
            <a:ext cx="8596668" cy="1320800"/>
          </a:xfrm>
          <a:prstGeom prst="rect">
            <a:avLst/>
          </a:prstGeom>
        </p:spPr>
        <p:txBody>
          <a:bodyPr vert="horz" lIns="91440" tIns="45720" rIns="91440" bIns="45720" rtlCol="0" anchor="t">
            <a:normAutofit/>
          </a:bodyPr>
          <a:lstStyle/>
          <a:p>
            <a:pPr>
              <a:defRPr/>
            </a:pPr>
            <a:r>
              <a:rPr lang="de-DE"/>
              <a:t>Mastertitelformat bearbeiten</a:t>
            </a:r>
            <a:endParaRPr lang="en-US"/>
          </a:p>
        </p:txBody>
      </p:sp>
      <p:sp>
        <p:nvSpPr>
          <p:cNvPr id="3" name="Text Placeholder 2"/>
          <p:cNvSpPr>
            <a:spLocks noGrp="1"/>
          </p:cNvSpPr>
          <p:nvPr>
            <p:ph type="body" idx="1"/>
          </p:nvPr>
        </p:nvSpPr>
        <p:spPr bwMode="auto">
          <a:xfrm>
            <a:off x="677334" y="2160589"/>
            <a:ext cx="8596668" cy="3880773"/>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2"/>
          </p:nvPr>
        </p:nvSpPr>
        <p:spPr bwMode="auto">
          <a:xfrm>
            <a:off x="7206804" y="6041362"/>
            <a:ext cx="11520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pPr>
              <a:defRPr/>
            </a:pPr>
            <a:fld id="{08EFA285-9433-4A57-92EE-284515748633}" type="datetimeFigureOut">
              <a:rPr lang="de-DE"/>
              <a:t>21.10.25</a:t>
            </a:fld>
            <a:endParaRPr lang="de-DE"/>
          </a:p>
        </p:txBody>
      </p:sp>
      <p:sp>
        <p:nvSpPr>
          <p:cNvPr id="5" name="Footer Placeholder 4"/>
          <p:cNvSpPr>
            <a:spLocks noGrp="1"/>
          </p:cNvSpPr>
          <p:nvPr>
            <p:ph type="ftr" sz="quarter" idx="3"/>
          </p:nvPr>
        </p:nvSpPr>
        <p:spPr bwMode="auto">
          <a:xfrm>
            <a:off x="677334" y="6041362"/>
            <a:ext cx="6297611" cy="365125"/>
          </a:xfrm>
          <a:prstGeom prst="rect">
            <a:avLst/>
          </a:prstGeom>
        </p:spPr>
        <p:txBody>
          <a:bodyPr vert="horz" lIns="91440" tIns="45720" rIns="91440" bIns="45720" rtlCol="0" anchor="ctr"/>
          <a:lstStyle>
            <a:lvl1pPr algn="l">
              <a:defRPr sz="1400">
                <a:solidFill>
                  <a:schemeClr val="tx1">
                    <a:tint val="75000"/>
                  </a:schemeClr>
                </a:solidFill>
              </a:defRPr>
            </a:lvl1pPr>
          </a:lstStyle>
          <a:p>
            <a:pPr>
              <a:defRPr/>
            </a:pPr>
            <a:endParaRPr lang="de-DE"/>
          </a:p>
        </p:txBody>
      </p:sp>
      <p:sp>
        <p:nvSpPr>
          <p:cNvPr id="6" name="Slide Number Placeholder 5"/>
          <p:cNvSpPr>
            <a:spLocks noGrp="1"/>
          </p:cNvSpPr>
          <p:nvPr>
            <p:ph type="sldNum" sz="quarter" idx="4"/>
          </p:nvPr>
        </p:nvSpPr>
        <p:spPr bwMode="auto">
          <a:xfrm>
            <a:off x="8590663" y="6041362"/>
            <a:ext cx="683339" cy="365125"/>
          </a:xfrm>
          <a:prstGeom prst="rect">
            <a:avLst/>
          </a:prstGeom>
        </p:spPr>
        <p:txBody>
          <a:bodyPr vert="horz" lIns="91440" tIns="45720" rIns="91440" bIns="45720" rtlCol="0" anchor="ctr"/>
          <a:lstStyle>
            <a:lvl1pPr algn="r">
              <a:defRPr sz="1400">
                <a:solidFill>
                  <a:schemeClr val="accent1"/>
                </a:solidFill>
              </a:defRPr>
            </a:lvl1pPr>
          </a:lstStyle>
          <a:p>
            <a:pPr>
              <a:defRPr/>
            </a:pPr>
            <a:fld id="{C5AA7C8F-A921-4541-B014-3DB45736B1FF}" type="slidenum">
              <a:rPr lang="de-DE"/>
              <a:t>‹Nr.›</a:t>
            </a:fld>
            <a:endParaRPr lang="de-DE"/>
          </a:p>
        </p:txBody>
      </p:sp>
      <p:sp>
        <p:nvSpPr>
          <p:cNvPr id="18" name="Isosceles Triangle 18"/>
          <p:cNvSpPr/>
          <p:nvPr userDrawn="1"/>
        </p:nvSpPr>
        <p:spPr bwMode="auto">
          <a:xfrm rot="10800000">
            <a:off x="0" y="-1"/>
            <a:ext cx="490909" cy="2383276"/>
          </a:xfrm>
          <a:prstGeom prst="triangle">
            <a:avLst>
              <a:gd name="adj" fmla="val 100000"/>
            </a:avLst>
          </a:prstGeom>
          <a:solidFill>
            <a:srgbClr val="1A795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pic>
        <p:nvPicPr>
          <p:cNvPr id="8" name="Grafik 7"/>
          <p:cNvPicPr>
            <a:picLocks noChangeAspect="1"/>
          </p:cNvPicPr>
          <p:nvPr userDrawn="1"/>
        </p:nvPicPr>
        <p:blipFill>
          <a:blip r:embed="rId38"/>
          <a:stretch/>
        </p:blipFill>
        <p:spPr bwMode="auto">
          <a:xfrm rot="16199998">
            <a:off x="9904496" y="4580094"/>
            <a:ext cx="3649482" cy="546329"/>
          </a:xfrm>
          <a:prstGeom prst="rect">
            <a:avLst/>
          </a:prstGeom>
        </p:spPr>
      </p:pic>
      <p:pic>
        <p:nvPicPr>
          <p:cNvPr id="9" name="Grafik 8" descr="Ein Bild, das Schrift, Grafiken, Symbol, Logo enthält.&#10;&#10;Automatisch generierte Beschreibung"/>
          <p:cNvPicPr>
            <a:picLocks noChangeAspect="1"/>
          </p:cNvPicPr>
          <p:nvPr userDrawn="1"/>
        </p:nvPicPr>
        <p:blipFill>
          <a:blip r:embed="rId39" cstate="screen">
            <a:extLst>
              <a:ext uri="{28A0092B-C50C-407E-A947-70E740481C1C}">
                <a14:useLocalDpi xmlns:a14="http://schemas.microsoft.com/office/drawing/2010/main"/>
              </a:ext>
            </a:extLst>
          </a:blip>
          <a:stretch/>
        </p:blipFill>
        <p:spPr bwMode="auto">
          <a:xfrm>
            <a:off x="10897721" y="180000"/>
            <a:ext cx="1104681" cy="1104681"/>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49" r:id="rId19"/>
    <p:sldLayoutId id="2147483650" r:id="rId20"/>
    <p:sldLayoutId id="2147483651" r:id="rId21"/>
    <p:sldLayoutId id="2147483652" r:id="rId22"/>
    <p:sldLayoutId id="2147483653" r:id="rId23"/>
    <p:sldLayoutId id="2147483654" r:id="rId24"/>
    <p:sldLayoutId id="2147483655" r:id="rId25"/>
    <p:sldLayoutId id="2147483656" r:id="rId26"/>
    <p:sldLayoutId id="2147483657" r:id="rId27"/>
    <p:sldLayoutId id="2147483658" r:id="rId28"/>
    <p:sldLayoutId id="2147483659" r:id="rId29"/>
    <p:sldLayoutId id="2147483660" r:id="rId30"/>
    <p:sldLayoutId id="2147483661" r:id="rId31"/>
    <p:sldLayoutId id="2147483662" r:id="rId32"/>
    <p:sldLayoutId id="2147483663" r:id="rId33"/>
    <p:sldLayoutId id="2147483664" r:id="rId34"/>
    <p:sldLayoutId id="2147483665" r:id="rId35"/>
    <p:sldLayoutId id="2147483666" r:id="rId36"/>
  </p:sldLayoutIdLst>
  <p:txStyles>
    <p:title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p:titleStyle>
    <p:bodyStyle>
      <a:lvl1pPr marL="342900" indent="-342900" algn="l" defTabSz="457200">
        <a:spcBef>
          <a:spcPts val="1000"/>
        </a:spcBef>
        <a:spcAft>
          <a:spcPts val="0"/>
        </a:spcAft>
        <a:buClr>
          <a:schemeClr val="accent1"/>
        </a:buClr>
        <a:buSzPct val="80000"/>
        <a:buFont typeface="Wingdings 3"/>
        <a:buChar char=""/>
        <a:defRPr sz="1800">
          <a:solidFill>
            <a:schemeClr val="tx1">
              <a:lumMod val="75000"/>
              <a:lumOff val="25000"/>
            </a:schemeClr>
          </a:solidFill>
          <a:latin typeface="+mn-lt"/>
          <a:ea typeface="+mn-ea"/>
          <a:cs typeface="+mn-cs"/>
        </a:defRPr>
      </a:lvl1pPr>
      <a:lvl2pPr marL="742950" indent="-285750" algn="l" defTabSz="457200">
        <a:spcBef>
          <a:spcPts val="1000"/>
        </a:spcBef>
        <a:spcAft>
          <a:spcPts val="0"/>
        </a:spcAft>
        <a:buClr>
          <a:schemeClr val="accent1"/>
        </a:buClr>
        <a:buSzPct val="80000"/>
        <a:buFont typeface="Wingdings 3"/>
        <a:buChar char=""/>
        <a:defRPr sz="1600">
          <a:solidFill>
            <a:schemeClr val="tx1">
              <a:lumMod val="75000"/>
              <a:lumOff val="25000"/>
            </a:schemeClr>
          </a:solidFill>
          <a:latin typeface="+mn-lt"/>
          <a:ea typeface="+mn-ea"/>
          <a:cs typeface="+mn-cs"/>
        </a:defRPr>
      </a:lvl2pPr>
      <a:lvl3pPr marL="1143000" indent="-228600" algn="l" defTabSz="457200">
        <a:spcBef>
          <a:spcPts val="1000"/>
        </a:spcBef>
        <a:spcAft>
          <a:spcPts val="0"/>
        </a:spcAft>
        <a:buClr>
          <a:schemeClr val="accent1"/>
        </a:buClr>
        <a:buSzPct val="80000"/>
        <a:buFont typeface="Wingdings 3"/>
        <a:buChar char=""/>
        <a:defRPr sz="1400">
          <a:solidFill>
            <a:schemeClr val="tx1">
              <a:lumMod val="75000"/>
              <a:lumOff val="25000"/>
            </a:schemeClr>
          </a:solidFill>
          <a:latin typeface="+mn-lt"/>
          <a:ea typeface="+mn-ea"/>
          <a:cs typeface="+mn-cs"/>
        </a:defRPr>
      </a:lvl3pPr>
      <a:lvl4pPr marL="16002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4pPr>
      <a:lvl5pPr marL="20574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5pPr>
      <a:lvl6pPr marL="25146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6pPr>
      <a:lvl7pPr marL="29718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7pPr>
      <a:lvl8pPr marL="34290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8pPr>
      <a:lvl9pPr marL="38862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9pPr>
    </p:bodyStyle>
    <p:other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energie-umwelt.ch/mobilitaet/flugzeu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hyperlink" Target="https://www.magmed.de/MedTech-VIDEOS/4-Power-to-Gas"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11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1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em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0.png"/><Relationship Id="rId7" Type="http://schemas.openxmlformats.org/officeDocument/2006/relationships/image" Target="../media/image93.png"/><Relationship Id="rId2" Type="http://schemas.openxmlformats.org/officeDocument/2006/relationships/notesSlide" Target="../notesSlides/notesSlide68.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92.png"/><Relationship Id="rId10" Type="http://schemas.openxmlformats.org/officeDocument/2006/relationships/image" Target="../media/image96.png"/><Relationship Id="rId4" Type="http://schemas.openxmlformats.org/officeDocument/2006/relationships/image" Target="../media/image91.png"/><Relationship Id="rId9" Type="http://schemas.openxmlformats.org/officeDocument/2006/relationships/image" Target="../media/image95.png"/></Relationships>
</file>

<file path=ppt/slides/_rels/slide12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9.xml"/><Relationship Id="rId1" Type="http://schemas.openxmlformats.org/officeDocument/2006/relationships/slideLayout" Target="../slideLayouts/slideLayout9.xml"/><Relationship Id="rId4" Type="http://schemas.openxmlformats.org/officeDocument/2006/relationships/image" Target="../media/image88.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99.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ff_eisen_kupfersulfat/ff_eisen_kupfersulfat.exe" TargetMode="External"/><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30.wmf"/><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image" Target="../media/image47.emf"/><Relationship Id="rId4" Type="http://schemas.openxmlformats.org/officeDocument/2006/relationships/image" Target="../media/image52.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53.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55.emf"/><Relationship Id="rId4" Type="http://schemas.openxmlformats.org/officeDocument/2006/relationships/oleObject" Target="../embeddings/oleObject4.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57.png"/><Relationship Id="rId4" Type="http://schemas.openxmlformats.org/officeDocument/2006/relationships/image" Target="../media/image56.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58.wmf"/></Relationships>
</file>

<file path=ppt/slides/_rels/slide6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60.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61.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doi.org/10.1002/ckon.201790008" TargetMode="External"/><Relationship Id="rId2" Type="http://schemas.openxmlformats.org/officeDocument/2006/relationships/hyperlink" Target="https://doi.org/10.1002/ciuz.201700795" TargetMode="External"/><Relationship Id="rId1" Type="http://schemas.openxmlformats.org/officeDocument/2006/relationships/slideLayout" Target="../slideLayouts/slideLayout2.xml"/><Relationship Id="rId5" Type="http://schemas.openxmlformats.org/officeDocument/2006/relationships/hyperlink" Target="https://chemiemitlicht.uni-wuppertal.de/de/modelle-animationen/oled-organische-leuchtdiode/" TargetMode="External"/><Relationship Id="rId4" Type="http://schemas.openxmlformats.org/officeDocument/2006/relationships/hyperlink" Target="https://boxperiment.de/ope"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9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el 4"/>
          <p:cNvSpPr>
            <a:spLocks noGrp="1"/>
          </p:cNvSpPr>
          <p:nvPr>
            <p:ph type="title"/>
          </p:nvPr>
        </p:nvSpPr>
        <p:spPr bwMode="auto">
          <a:xfrm>
            <a:off x="587306" y="735724"/>
            <a:ext cx="9333769" cy="1320800"/>
          </a:xfrm>
        </p:spPr>
        <p:txBody>
          <a:bodyPr/>
          <a:lstStyle/>
          <a:p>
            <a:pPr algn="ctr">
              <a:defRPr/>
            </a:pPr>
            <a:r>
              <a:rPr lang="de-DE" sz="3600" dirty="0">
                <a:latin typeface="Arial"/>
                <a:cs typeface="Arial"/>
              </a:rPr>
              <a:t>Informationen zum LehrplanPLUS der Profil- und Leistungsstufe</a:t>
            </a:r>
            <a:endParaRPr lang="de-DE" dirty="0"/>
          </a:p>
        </p:txBody>
      </p:sp>
      <p:sp>
        <p:nvSpPr>
          <p:cNvPr id="10" name="Titel 4"/>
          <p:cNvSpPr txBox="1"/>
          <p:nvPr/>
        </p:nvSpPr>
        <p:spPr bwMode="auto">
          <a:xfrm>
            <a:off x="955856" y="3915103"/>
            <a:ext cx="8596668" cy="1320800"/>
          </a:xfrm>
          <a:prstGeom prst="rect">
            <a:avLst/>
          </a:prstGeom>
        </p:spPr>
        <p:txBody>
          <a:bodyPr vert="horz" lIns="91440" tIns="45720" rIns="91440" bIns="45720" rtlCol="0" anchor="t">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defRPr/>
            </a:pPr>
            <a:r>
              <a:rPr lang="de-DE" sz="3600" b="1" dirty="0">
                <a:solidFill>
                  <a:srgbClr val="00764B"/>
                </a:solidFill>
                <a:latin typeface="Arial"/>
                <a:cs typeface="Arial"/>
              </a:rPr>
              <a:t>Chemie 12</a:t>
            </a:r>
          </a:p>
          <a:p>
            <a:pPr algn="ctr">
              <a:defRPr/>
            </a:pPr>
            <a:r>
              <a:rPr lang="de-DE" b="1" dirty="0">
                <a:solidFill>
                  <a:srgbClr val="00764B"/>
                </a:solidFill>
                <a:latin typeface="Arial"/>
                <a:cs typeface="Arial"/>
              </a:rPr>
              <a:t>Chemie 13</a:t>
            </a:r>
            <a:endParaRPr lang="de-DE" dirty="0"/>
          </a:p>
          <a:p>
            <a:pPr algn="ctr">
              <a:defRPr/>
            </a:pPr>
            <a:endParaRPr lang="de-DE" dirty="0">
              <a:latin typeface="Arial"/>
              <a:cs typeface="Arial"/>
            </a:endParaRPr>
          </a:p>
          <a:p>
            <a:pPr algn="ctr">
              <a:defRPr/>
            </a:pPr>
            <a:endParaRPr lang="de-DE" dirty="0"/>
          </a:p>
        </p:txBody>
      </p:sp>
      <p:pic>
        <p:nvPicPr>
          <p:cNvPr id="6" name="Grafik 5" descr="Ein Bild, das Text, Visitenkarte, Screenshot, Schrift enthält.&#10;&#10;KI-generierte Inhalte können fehlerhaft sein.">
            <a:extLst>
              <a:ext uri="{FF2B5EF4-FFF2-40B4-BE49-F238E27FC236}">
                <a16:creationId xmlns:a16="http://schemas.microsoft.com/office/drawing/2014/main" id="{CEE0B453-BC62-CAE1-4FFD-439B80B73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21075" y="0"/>
            <a:ext cx="2270925" cy="6883742"/>
          </a:xfrm>
          <a:prstGeom prst="rect">
            <a:avLst/>
          </a:prstGeom>
        </p:spPr>
      </p:pic>
      <p:sp>
        <p:nvSpPr>
          <p:cNvPr id="7" name="Textfeld 6">
            <a:extLst>
              <a:ext uri="{FF2B5EF4-FFF2-40B4-BE49-F238E27FC236}">
                <a16:creationId xmlns:a16="http://schemas.microsoft.com/office/drawing/2014/main" id="{BD142890-14FF-8069-AB78-285908DA364F}"/>
              </a:ext>
            </a:extLst>
          </p:cNvPr>
          <p:cNvSpPr txBox="1"/>
          <p:nvPr/>
        </p:nvSpPr>
        <p:spPr>
          <a:xfrm>
            <a:off x="135467" y="6434667"/>
            <a:ext cx="3813865" cy="230832"/>
          </a:xfrm>
          <a:prstGeom prst="rect">
            <a:avLst/>
          </a:prstGeom>
          <a:noFill/>
        </p:spPr>
        <p:txBody>
          <a:bodyPr wrap="none" rtlCol="0">
            <a:spAutoFit/>
          </a:bodyPr>
          <a:lstStyle/>
          <a:p>
            <a:r>
              <a:rPr lang="de-DE" sz="900" dirty="0"/>
              <a:t>Wenn nicht anders gekennzeichnet alle Grafiken und Abbildungen ISB.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3036" y="512062"/>
            <a:ext cx="10515600" cy="522885"/>
          </a:xfrm>
          <a:noFill/>
        </p:spPr>
        <p:txBody>
          <a:bodyPr>
            <a:normAutofit/>
          </a:bodyPr>
          <a:lstStyle/>
          <a:p>
            <a:r>
              <a:rPr lang="de-CH" sz="2000" b="1" dirty="0">
                <a:cs typeface="Calibri" panose="020F0502020204030204" pitchFamily="34" charset="0"/>
              </a:rPr>
              <a:t>Energie mit Schokolade </a:t>
            </a:r>
          </a:p>
        </p:txBody>
      </p:sp>
      <p:sp>
        <p:nvSpPr>
          <p:cNvPr id="3" name="Inhaltsplatzhalter 2"/>
          <p:cNvSpPr>
            <a:spLocks noGrp="1"/>
          </p:cNvSpPr>
          <p:nvPr>
            <p:ph idx="1"/>
          </p:nvPr>
        </p:nvSpPr>
        <p:spPr>
          <a:xfrm>
            <a:off x="674557" y="1319134"/>
            <a:ext cx="11039007" cy="5206210"/>
          </a:xfrm>
        </p:spPr>
        <p:txBody>
          <a:bodyPr>
            <a:noAutofit/>
          </a:bodyPr>
          <a:lstStyle/>
          <a:p>
            <a:pPr>
              <a:buFont typeface="Arial" panose="020B0604020202020204" pitchFamily="34" charset="0"/>
              <a:buChar char="•"/>
            </a:pPr>
            <a:r>
              <a:rPr lang="de-CH" dirty="0">
                <a:latin typeface="Arial" panose="020B0604020202020204" pitchFamily="34" charset="0"/>
                <a:cs typeface="Arial" panose="020B0604020202020204" pitchFamily="34" charset="0"/>
              </a:rPr>
              <a:t>100 g Schokolade auf dem 1m hohen Tisch haben gegenüber dem Boden </a:t>
            </a:r>
            <a:r>
              <a:rPr lang="de-CH" b="1" dirty="0">
                <a:latin typeface="Arial" panose="020B0604020202020204" pitchFamily="34" charset="0"/>
                <a:cs typeface="Arial" panose="020B0604020202020204" pitchFamily="34" charset="0"/>
              </a:rPr>
              <a:t>1 J Lageenergie</a:t>
            </a:r>
            <a:r>
              <a:rPr lang="de-CH" dirty="0">
                <a:latin typeface="Arial" panose="020B0604020202020204" pitchFamily="34" charset="0"/>
                <a:cs typeface="Arial" panose="020B0604020202020204" pitchFamily="34" charset="0"/>
              </a:rPr>
              <a:t>.</a:t>
            </a:r>
          </a:p>
          <a:p>
            <a:pPr>
              <a:buFont typeface="Arial" panose="020B0604020202020204" pitchFamily="34" charset="0"/>
              <a:buChar char="•"/>
            </a:pPr>
            <a:r>
              <a:rPr lang="de-CH" dirty="0">
                <a:latin typeface="Arial" panose="020B0604020202020204" pitchFamily="34" charset="0"/>
                <a:cs typeface="Arial" panose="020B0604020202020204" pitchFamily="34" charset="0"/>
              </a:rPr>
              <a:t>100 g Schokolade haben </a:t>
            </a:r>
            <a:r>
              <a:rPr lang="de-CH" b="1" dirty="0">
                <a:latin typeface="Arial" panose="020B0604020202020204" pitchFamily="34" charset="0"/>
                <a:cs typeface="Arial" panose="020B0604020202020204" pitchFamily="34" charset="0"/>
              </a:rPr>
              <a:t>1 J</a:t>
            </a:r>
            <a:r>
              <a:rPr lang="de-CH" dirty="0">
                <a:latin typeface="Arial" panose="020B0604020202020204" pitchFamily="34" charset="0"/>
                <a:cs typeface="Arial" panose="020B0604020202020204" pitchFamily="34" charset="0"/>
              </a:rPr>
              <a:t> </a:t>
            </a:r>
            <a:r>
              <a:rPr lang="de-CH" b="1" dirty="0">
                <a:latin typeface="Arial" panose="020B0604020202020204" pitchFamily="34" charset="0"/>
                <a:cs typeface="Arial" panose="020B0604020202020204" pitchFamily="34" charset="0"/>
              </a:rPr>
              <a:t>Bewegungsenergie</a:t>
            </a:r>
            <a:r>
              <a:rPr lang="de-CH" dirty="0">
                <a:latin typeface="Arial" panose="020B0604020202020204" pitchFamily="34" charset="0"/>
                <a:cs typeface="Arial" panose="020B0604020202020204" pitchFamily="34" charset="0"/>
              </a:rPr>
              <a:t>, wenn sie 1 m  hinunterfallen und auf dem Boden auftreffen (v </a:t>
            </a:r>
            <a:r>
              <a:rPr lang="de-CH" dirty="0">
                <a:latin typeface="Arial" panose="020B0604020202020204" pitchFamily="34" charset="0"/>
                <a:cs typeface="Arial" panose="020B0604020202020204" pitchFamily="34" charset="0"/>
                <a:sym typeface="Symbol"/>
              </a:rPr>
              <a:t></a:t>
            </a:r>
            <a:r>
              <a:rPr lang="de-CH" dirty="0">
                <a:latin typeface="Arial" panose="020B0604020202020204" pitchFamily="34" charset="0"/>
                <a:cs typeface="Arial" panose="020B0604020202020204" pitchFamily="34" charset="0"/>
              </a:rPr>
              <a:t> 4.5 m/s,</a:t>
            </a:r>
            <a:r>
              <a:rPr lang="de-CH" dirty="0">
                <a:latin typeface="Arial" panose="020B0604020202020204" pitchFamily="34" charset="0"/>
                <a:cs typeface="Arial" panose="020B0604020202020204" pitchFamily="34" charset="0"/>
                <a:sym typeface="Symbol"/>
              </a:rPr>
              <a:t> 16 km/h).</a:t>
            </a:r>
            <a:endParaRPr lang="de-CH" i="1" dirty="0">
              <a:latin typeface="Arial" panose="020B0604020202020204" pitchFamily="34" charset="0"/>
              <a:cs typeface="Arial" panose="020B0604020202020204" pitchFamily="34" charset="0"/>
            </a:endParaRPr>
          </a:p>
          <a:p>
            <a:pPr>
              <a:buFont typeface="Arial" panose="020B0604020202020204" pitchFamily="34" charset="0"/>
              <a:buChar char="•"/>
            </a:pPr>
            <a:r>
              <a:rPr lang="de-CH" i="1" dirty="0">
                <a:latin typeface="Arial" panose="020B0604020202020204" pitchFamily="34" charset="0"/>
                <a:cs typeface="Arial" panose="020B0604020202020204" pitchFamily="34" charset="0"/>
              </a:rPr>
              <a:t>100 g </a:t>
            </a:r>
            <a:r>
              <a:rPr lang="de-CH" dirty="0">
                <a:latin typeface="Arial" panose="020B0604020202020204" pitchFamily="34" charset="0"/>
                <a:cs typeface="Arial" panose="020B0604020202020204" pitchFamily="34" charset="0"/>
              </a:rPr>
              <a:t>Wasser </a:t>
            </a:r>
            <a:r>
              <a:rPr lang="de-CH" i="1" dirty="0">
                <a:latin typeface="Arial" panose="020B0604020202020204" pitchFamily="34" charset="0"/>
                <a:cs typeface="Arial" panose="020B0604020202020204" pitchFamily="34" charset="0"/>
              </a:rPr>
              <a:t>(1 dl</a:t>
            </a:r>
            <a:r>
              <a:rPr lang="de-CH" dirty="0">
                <a:latin typeface="Arial" panose="020B0604020202020204" pitchFamily="34" charset="0"/>
                <a:cs typeface="Arial" panose="020B0604020202020204" pitchFamily="34" charset="0"/>
              </a:rPr>
              <a:t>) brauchen </a:t>
            </a:r>
            <a:r>
              <a:rPr lang="de-CH" b="1" dirty="0">
                <a:latin typeface="Arial" panose="020B0604020202020204" pitchFamily="34" charset="0"/>
                <a:cs typeface="Arial" panose="020B0604020202020204" pitchFamily="34" charset="0"/>
              </a:rPr>
              <a:t>33.500 J  Wärme</a:t>
            </a:r>
            <a:r>
              <a:rPr lang="de-CH" dirty="0">
                <a:latin typeface="Arial" panose="020B0604020202020204" pitchFamily="34" charset="0"/>
                <a:cs typeface="Arial" panose="020B0604020202020204" pitchFamily="34" charset="0"/>
              </a:rPr>
              <a:t> um von 20 auf 100°C zu gelangen und </a:t>
            </a:r>
            <a:r>
              <a:rPr lang="de-CH" b="1" dirty="0">
                <a:latin typeface="Arial" panose="020B0604020202020204" pitchFamily="34" charset="0"/>
                <a:cs typeface="Arial" panose="020B0604020202020204" pitchFamily="34" charset="0"/>
              </a:rPr>
              <a:t>256.000 J</a:t>
            </a:r>
            <a:r>
              <a:rPr lang="de-CH" dirty="0">
                <a:latin typeface="Arial" panose="020B0604020202020204" pitchFamily="34" charset="0"/>
                <a:cs typeface="Arial" panose="020B0604020202020204" pitchFamily="34" charset="0"/>
              </a:rPr>
              <a:t>, um bei 100°C zu verdampfen. </a:t>
            </a:r>
          </a:p>
          <a:p>
            <a:pPr>
              <a:buFont typeface="Arial" panose="020B0604020202020204" pitchFamily="34" charset="0"/>
              <a:buChar char="•"/>
            </a:pPr>
            <a:r>
              <a:rPr lang="de-CH" dirty="0">
                <a:latin typeface="Arial" panose="020B0604020202020204" pitchFamily="34" charset="0"/>
                <a:cs typeface="Arial" panose="020B0604020202020204" pitchFamily="34" charset="0"/>
              </a:rPr>
              <a:t>100 g Schokolade haben ca. </a:t>
            </a:r>
            <a:r>
              <a:rPr lang="de-CH" b="1" dirty="0">
                <a:latin typeface="Arial" panose="020B0604020202020204" pitchFamily="34" charset="0"/>
                <a:cs typeface="Arial" panose="020B0604020202020204" pitchFamily="34" charset="0"/>
              </a:rPr>
              <a:t>2.350.000 J innere Energie (</a:t>
            </a:r>
            <a:r>
              <a:rPr lang="de-DE" b="1" dirty="0">
                <a:latin typeface="Arial" panose="020B0604020202020204" pitchFamily="34" charset="0"/>
                <a:cs typeface="Arial" panose="020B0604020202020204" pitchFamily="34" charset="0"/>
              </a:rPr>
              <a:t>„chemische Energie“)</a:t>
            </a:r>
            <a:br>
              <a:rPr lang="de-CH" dirty="0">
                <a:latin typeface="Arial" panose="020B0604020202020204" pitchFamily="34" charset="0"/>
                <a:cs typeface="Arial" panose="020B0604020202020204" pitchFamily="34" charset="0"/>
              </a:rPr>
            </a:br>
            <a:endParaRPr lang="de-CH" dirty="0">
              <a:latin typeface="Arial" panose="020B0604020202020204" pitchFamily="34" charset="0"/>
              <a:cs typeface="Arial" panose="020B0604020202020204" pitchFamily="34" charset="0"/>
            </a:endParaRPr>
          </a:p>
          <a:p>
            <a:pPr marL="0" indent="0">
              <a:buNone/>
            </a:pPr>
            <a:r>
              <a:rPr lang="de-CH" dirty="0">
                <a:latin typeface="Arial" panose="020B0604020202020204" pitchFamily="34" charset="0"/>
                <a:cs typeface="Arial" panose="020B0604020202020204" pitchFamily="34" charset="0"/>
              </a:rPr>
              <a:t>		</a:t>
            </a:r>
            <a:r>
              <a:rPr lang="de-CH" i="1" dirty="0">
                <a:latin typeface="Arial" panose="020B0604020202020204" pitchFamily="34" charset="0"/>
                <a:cs typeface="Arial" panose="020B0604020202020204" pitchFamily="34" charset="0"/>
              </a:rPr>
              <a:t> Damit könnte sie auf 2’350 km Höhe angehoben</a:t>
            </a:r>
          </a:p>
          <a:p>
            <a:pPr marL="0" indent="0">
              <a:buNone/>
            </a:pPr>
            <a:r>
              <a:rPr lang="de-CH" i="1" dirty="0">
                <a:latin typeface="Arial" panose="020B0604020202020204" pitchFamily="34" charset="0"/>
                <a:cs typeface="Arial" panose="020B0604020202020204" pitchFamily="34" charset="0"/>
              </a:rPr>
              <a:t>		 (E = </a:t>
            </a:r>
            <a:r>
              <a:rPr lang="de-CH" i="1" dirty="0" err="1">
                <a:latin typeface="Arial" panose="020B0604020202020204" pitchFamily="34" charset="0"/>
                <a:cs typeface="Arial" panose="020B0604020202020204" pitchFamily="34" charset="0"/>
              </a:rPr>
              <a:t>m·g·h</a:t>
            </a:r>
            <a:r>
              <a:rPr lang="de-CH" i="1" dirty="0">
                <a:latin typeface="Arial" panose="020B0604020202020204" pitchFamily="34" charset="0"/>
                <a:cs typeface="Arial" panose="020B0604020202020204" pitchFamily="34" charset="0"/>
              </a:rPr>
              <a:t>, </a:t>
            </a:r>
            <a:r>
              <a:rPr lang="de-CH" i="1" dirty="0" err="1">
                <a:latin typeface="Arial" panose="020B0604020202020204" pitchFamily="34" charset="0"/>
                <a:cs typeface="Arial" panose="020B0604020202020204" pitchFamily="34" charset="0"/>
              </a:rPr>
              <a:t>g</a:t>
            </a:r>
            <a:r>
              <a:rPr lang="de-CH" i="1" dirty="0">
                <a:latin typeface="Arial" panose="020B0604020202020204" pitchFamily="34" charset="0"/>
                <a:cs typeface="Arial" panose="020B0604020202020204" pitchFamily="34" charset="0"/>
              </a:rPr>
              <a:t> «konstant») oder auf 2170 m/s (7810 km/h) </a:t>
            </a:r>
          </a:p>
          <a:p>
            <a:pPr marL="0" indent="0">
              <a:buNone/>
            </a:pPr>
            <a:r>
              <a:rPr lang="de-CH" i="1" dirty="0">
                <a:latin typeface="Arial" panose="020B0604020202020204" pitchFamily="34" charset="0"/>
                <a:cs typeface="Arial" panose="020B0604020202020204" pitchFamily="34" charset="0"/>
              </a:rPr>
              <a:t>               beschleunigt werden (E= ½·m·v</a:t>
            </a:r>
            <a:r>
              <a:rPr lang="de-CH" i="1" baseline="30000" dirty="0">
                <a:latin typeface="Arial" panose="020B0604020202020204" pitchFamily="34" charset="0"/>
                <a:cs typeface="Arial" panose="020B0604020202020204" pitchFamily="34" charset="0"/>
              </a:rPr>
              <a:t>2</a:t>
            </a:r>
            <a:r>
              <a:rPr lang="de-CH" i="1" dirty="0">
                <a:latin typeface="Arial" panose="020B0604020202020204" pitchFamily="34" charset="0"/>
                <a:cs typeface="Arial" panose="020B0604020202020204" pitchFamily="34" charset="0"/>
              </a:rPr>
              <a:t>).</a:t>
            </a:r>
          </a:p>
          <a:p>
            <a:pPr marL="0" indent="0">
              <a:buNone/>
            </a:pPr>
            <a:r>
              <a:rPr lang="de-CH" i="1" dirty="0">
                <a:latin typeface="Arial" panose="020B0604020202020204" pitchFamily="34" charset="0"/>
                <a:cs typeface="Arial" panose="020B0604020202020204" pitchFamily="34" charset="0"/>
              </a:rPr>
              <a:t>		oder ich könnte auf ca. 2’350 m Höhe steigen.</a:t>
            </a:r>
            <a:br>
              <a:rPr lang="de-CH" dirty="0">
                <a:latin typeface="Arial" panose="020B0604020202020204" pitchFamily="34" charset="0"/>
                <a:cs typeface="Arial" panose="020B0604020202020204" pitchFamily="34" charset="0"/>
              </a:rPr>
            </a:br>
            <a:endParaRPr lang="de-CH" dirty="0">
              <a:latin typeface="Arial" panose="020B0604020202020204" pitchFamily="34" charset="0"/>
              <a:cs typeface="Arial" panose="020B0604020202020204" pitchFamily="34" charset="0"/>
            </a:endParaRPr>
          </a:p>
          <a:p>
            <a:pPr>
              <a:buFont typeface="Arial" panose="020B0604020202020204" pitchFamily="34" charset="0"/>
              <a:buChar char="•"/>
            </a:pPr>
            <a:r>
              <a:rPr lang="de-CH" dirty="0">
                <a:latin typeface="Arial" panose="020B0604020202020204" pitchFamily="34" charset="0"/>
                <a:cs typeface="Arial" panose="020B0604020202020204" pitchFamily="34" charset="0"/>
              </a:rPr>
              <a:t>	3700 km (z. B. Genf-Istanbul zurück) fliegen, braucht ca. 250 L Kerosin </a:t>
            </a:r>
          </a:p>
          <a:p>
            <a:pPr marL="0" indent="0">
              <a:buNone/>
            </a:pPr>
            <a:r>
              <a:rPr lang="de-CH" dirty="0">
                <a:latin typeface="Arial" panose="020B0604020202020204" pitchFamily="34" charset="0"/>
                <a:cs typeface="Arial" panose="020B0604020202020204" pitchFamily="34" charset="0"/>
              </a:rPr>
              <a:t>	mit 8.000.000.000 J. Das entspricht dem Durchschnitt für Schweizer/innen.</a:t>
            </a:r>
            <a:br>
              <a:rPr lang="de-CH" dirty="0">
                <a:latin typeface="Arial" panose="020B0604020202020204" pitchFamily="34" charset="0"/>
                <a:cs typeface="Arial" panose="020B0604020202020204" pitchFamily="34" charset="0"/>
              </a:rPr>
            </a:br>
            <a:r>
              <a:rPr lang="de-CH" sz="1100" dirty="0">
                <a:latin typeface="Arial" panose="020B0604020202020204" pitchFamily="34" charset="0"/>
                <a:cs typeface="Arial" panose="020B0604020202020204" pitchFamily="34" charset="0"/>
                <a:hlinkClick r:id="rId3"/>
              </a:rPr>
              <a:t>https://www.energie-umwelt.ch/mobilitaet/flugzeug</a:t>
            </a:r>
            <a:r>
              <a:rPr lang="de-CH" sz="1100" dirty="0">
                <a:latin typeface="Arial" panose="020B0604020202020204" pitchFamily="34" charset="0"/>
                <a:cs typeface="Arial" panose="020B0604020202020204" pitchFamily="34" charset="0"/>
              </a:rPr>
              <a:t> (18.9.2024)</a:t>
            </a:r>
          </a:p>
        </p:txBody>
      </p:sp>
      <p:pic>
        <p:nvPicPr>
          <p:cNvPr id="6" name="Grafik 5">
            <a:extLst>
              <a:ext uri="{FF2B5EF4-FFF2-40B4-BE49-F238E27FC236}">
                <a16:creationId xmlns:a16="http://schemas.microsoft.com/office/drawing/2014/main" id="{65FE326A-C7ED-9D91-E897-F48441A364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243750">
            <a:off x="8406130" y="3844924"/>
            <a:ext cx="3504039" cy="1693942"/>
          </a:xfrm>
          <a:prstGeom prst="rect">
            <a:avLst/>
          </a:prstGeom>
        </p:spPr>
      </p:pic>
      <p:pic>
        <p:nvPicPr>
          <p:cNvPr id="4" name="Picture 3">
            <a:extLst>
              <a:ext uri="{FF2B5EF4-FFF2-40B4-BE49-F238E27FC236}">
                <a16:creationId xmlns:a16="http://schemas.microsoft.com/office/drawing/2014/main" id="{98D0B9BB-F4BD-1722-571A-FDA083B5A85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11000" y="488845"/>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C920F4C-EE2A-5B39-EFB7-F198405947A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457100" y="488844"/>
            <a:ext cx="546100" cy="5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1618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AB9DF9-70EC-9237-1063-A96B3AA1C6A2}"/>
              </a:ext>
            </a:extLst>
          </p:cNvPr>
          <p:cNvSpPr>
            <a:spLocks noGrp="1"/>
          </p:cNvSpPr>
          <p:nvPr>
            <p:ph type="title"/>
          </p:nvPr>
        </p:nvSpPr>
        <p:spPr/>
        <p:txBody>
          <a:bodyPr>
            <a:normAutofit/>
          </a:bodyPr>
          <a:lstStyle/>
          <a:p>
            <a:r>
              <a:rPr lang="de-DE" sz="2400" dirty="0"/>
              <a:t>Aktueller Stand der Entwicklung</a:t>
            </a:r>
          </a:p>
        </p:txBody>
      </p:sp>
      <p:sp>
        <p:nvSpPr>
          <p:cNvPr id="3" name="Inhaltsplatzhalter 2">
            <a:extLst>
              <a:ext uri="{FF2B5EF4-FFF2-40B4-BE49-F238E27FC236}">
                <a16:creationId xmlns:a16="http://schemas.microsoft.com/office/drawing/2014/main" id="{2BED55C1-B7B8-EC6C-1353-DB17C713EC9A}"/>
              </a:ext>
            </a:extLst>
          </p:cNvPr>
          <p:cNvSpPr>
            <a:spLocks noGrp="1"/>
          </p:cNvSpPr>
          <p:nvPr>
            <p:ph idx="1"/>
          </p:nvPr>
        </p:nvSpPr>
        <p:spPr>
          <a:xfrm>
            <a:off x="677333" y="1629103"/>
            <a:ext cx="9583085" cy="4619297"/>
          </a:xfrm>
        </p:spPr>
        <p:txBody>
          <a:bodyPr>
            <a:normAutofit lnSpcReduction="10000"/>
          </a:bodyPr>
          <a:lstStyle/>
          <a:p>
            <a:pPr marL="361950" indent="-306388">
              <a:buNone/>
            </a:pPr>
            <a:r>
              <a:rPr lang="de-DE" dirty="0"/>
              <a:t>3.	Recherchieren Sie zu aktuellen Entwicklungen im Bereich „Künstliche Photosynthese“ und stellen Sie ihre Ergebnisse in Form einer kleinen Präsentation dar.</a:t>
            </a:r>
            <a:r>
              <a:rPr lang="de-DE" dirty="0">
                <a:effectLst/>
              </a:rPr>
              <a:t> </a:t>
            </a:r>
          </a:p>
          <a:p>
            <a:pPr marL="400050" lvl="1" indent="0">
              <a:buNone/>
            </a:pPr>
            <a:r>
              <a:rPr lang="de-DE" u="sng" dirty="0"/>
              <a:t>Aktuelle Forschungsansätze (Stand: Juni 2025)</a:t>
            </a:r>
            <a:endParaRPr lang="de-DE" dirty="0"/>
          </a:p>
          <a:p>
            <a:pPr lvl="1"/>
            <a:r>
              <a:rPr lang="de-DE" dirty="0"/>
              <a:t>Variation des Halbleitermaterials zur Optimierung des genutzten Lichtanteils</a:t>
            </a:r>
          </a:p>
          <a:p>
            <a:pPr lvl="1"/>
            <a:r>
              <a:rPr lang="de-DE" dirty="0"/>
              <a:t>Beschichtung der Elektroden mit Katalysatoren zur Erhöhung der Reaktionsgeschwindigkeit</a:t>
            </a:r>
          </a:p>
          <a:p>
            <a:pPr lvl="1"/>
            <a:r>
              <a:rPr lang="de-DE" dirty="0"/>
              <a:t>Nanomaterialien als Katalysatoren</a:t>
            </a:r>
          </a:p>
          <a:p>
            <a:pPr lvl="1"/>
            <a:r>
              <a:rPr lang="de-DE" dirty="0" err="1"/>
              <a:t>Photokatalytische</a:t>
            </a:r>
            <a:r>
              <a:rPr lang="de-DE" dirty="0"/>
              <a:t> Reduktion an der Kathode (zusätzlich zur </a:t>
            </a:r>
            <a:r>
              <a:rPr lang="de-DE" dirty="0" err="1"/>
              <a:t>photokatalytischen</a:t>
            </a:r>
            <a:r>
              <a:rPr lang="de-DE" dirty="0"/>
              <a:t> Oxidation an der Anode)</a:t>
            </a:r>
          </a:p>
          <a:p>
            <a:pPr lvl="1"/>
            <a:r>
              <a:rPr lang="de-DE" dirty="0"/>
              <a:t>Kohlenstoffdioxid als Elektronen-Akzeptor</a:t>
            </a:r>
          </a:p>
          <a:p>
            <a:pPr marL="0" indent="0">
              <a:buNone/>
            </a:pPr>
            <a:endParaRPr lang="de-DE" u="sng" dirty="0"/>
          </a:p>
          <a:p>
            <a:pPr marL="0" indent="0">
              <a:buNone/>
            </a:pPr>
            <a:r>
              <a:rPr lang="de-DE" u="sng" dirty="0"/>
              <a:t>Weitere Möglichkeiten im Unterricht</a:t>
            </a:r>
          </a:p>
          <a:p>
            <a:r>
              <a:rPr lang="de-DE" dirty="0"/>
              <a:t>aktuelle Artikel zur Verfügung stellen</a:t>
            </a:r>
          </a:p>
          <a:p>
            <a:r>
              <a:rPr lang="de-DE" dirty="0"/>
              <a:t>KI-Unterstützung zur Recherche und Aufbereitung der Informationen</a:t>
            </a:r>
          </a:p>
        </p:txBody>
      </p:sp>
    </p:spTree>
    <p:extLst>
      <p:ext uri="{BB962C8B-B14F-4D97-AF65-F5344CB8AC3E}">
        <p14:creationId xmlns:p14="http://schemas.microsoft.com/office/powerpoint/2010/main" val="34616027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928C5-4D58-0F96-20D8-6184C495E6BA}"/>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7CC8E030-464A-0ADB-B01F-D6485C01C441}"/>
              </a:ext>
            </a:extLst>
          </p:cNvPr>
          <p:cNvSpPr txBox="1"/>
          <p:nvPr/>
        </p:nvSpPr>
        <p:spPr bwMode="auto">
          <a:xfrm>
            <a:off x="2814222" y="1705860"/>
            <a:ext cx="12192000" cy="871337"/>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de-DE" sz="3200" dirty="0">
                <a:solidFill>
                  <a:srgbClr val="00764B"/>
                </a:solidFill>
                <a:latin typeface="Arial"/>
                <a:cs typeface="Arial"/>
              </a:rPr>
              <a:t>		  </a:t>
            </a:r>
            <a:endParaRPr lang="de-DE" sz="3200" dirty="0"/>
          </a:p>
        </p:txBody>
      </p:sp>
      <p:sp>
        <p:nvSpPr>
          <p:cNvPr id="5" name="Titel 1">
            <a:extLst>
              <a:ext uri="{FF2B5EF4-FFF2-40B4-BE49-F238E27FC236}">
                <a16:creationId xmlns:a16="http://schemas.microsoft.com/office/drawing/2014/main" id="{E7765DEC-6416-7243-54C0-6CC7387642B4}"/>
              </a:ext>
            </a:extLst>
          </p:cNvPr>
          <p:cNvSpPr txBox="1"/>
          <p:nvPr/>
        </p:nvSpPr>
        <p:spPr bwMode="auto">
          <a:xfrm>
            <a:off x="1855434" y="1485544"/>
            <a:ext cx="7998780" cy="3265359"/>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7938" lvl="0" algn="ctr" defTabSz="914400" rtl="0">
              <a:defRPr/>
            </a:pPr>
            <a:r>
              <a:rPr lang="de-DE" sz="3200" dirty="0">
                <a:latin typeface="Arial" panose="020B0604020202020204" pitchFamily="34" charset="0"/>
                <a:cs typeface="Arial" panose="020B0604020202020204" pitchFamily="34" charset="0"/>
              </a:rPr>
              <a:t> 13.5</a:t>
            </a:r>
          </a:p>
          <a:p>
            <a:pPr algn="ctr">
              <a:defRPr/>
            </a:pPr>
            <a:r>
              <a:rPr lang="de-DE" sz="3200" dirty="0"/>
              <a:t>physikalische und chemische Wasserstoffspeicher </a:t>
            </a:r>
          </a:p>
          <a:p>
            <a:pPr marL="7938" lvl="0" algn="ctr" defTabSz="914400" rtl="0">
              <a:defRPr/>
            </a:pPr>
            <a:endParaRPr lang="de-DE" sz="3200" b="1" dirty="0">
              <a:latin typeface="Arial" panose="020B0604020202020204" pitchFamily="34" charset="0"/>
              <a:cs typeface="Arial" panose="020B0604020202020204" pitchFamily="34" charset="0"/>
            </a:endParaRPr>
          </a:p>
        </p:txBody>
      </p:sp>
      <p:grpSp>
        <p:nvGrpSpPr>
          <p:cNvPr id="2" name="Gruppieren 1">
            <a:extLst>
              <a:ext uri="{FF2B5EF4-FFF2-40B4-BE49-F238E27FC236}">
                <a16:creationId xmlns:a16="http://schemas.microsoft.com/office/drawing/2014/main" id="{A20618BE-49AA-0604-21D6-FEC6B5E1BC0D}"/>
              </a:ext>
            </a:extLst>
          </p:cNvPr>
          <p:cNvGrpSpPr/>
          <p:nvPr/>
        </p:nvGrpSpPr>
        <p:grpSpPr>
          <a:xfrm>
            <a:off x="8036632" y="3224212"/>
            <a:ext cx="873590" cy="409575"/>
            <a:chOff x="142875" y="6358269"/>
            <a:chExt cx="873590" cy="409575"/>
          </a:xfrm>
        </p:grpSpPr>
        <p:sp>
          <p:nvSpPr>
            <p:cNvPr id="3" name="Ellipse 8">
              <a:extLst>
                <a:ext uri="{FF2B5EF4-FFF2-40B4-BE49-F238E27FC236}">
                  <a16:creationId xmlns:a16="http://schemas.microsoft.com/office/drawing/2014/main" id="{E747DD59-885A-A4B8-F7E6-5D20E8C0BB2D}"/>
                </a:ext>
              </a:extLst>
            </p:cNvPr>
            <p:cNvSpPr/>
            <p:nvPr/>
          </p:nvSpPr>
          <p:spPr>
            <a:xfrm>
              <a:off x="142875" y="6358269"/>
              <a:ext cx="409575" cy="409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gA</a:t>
              </a:r>
              <a:endParaRPr lang="de-DE" sz="1400" dirty="0"/>
            </a:p>
          </p:txBody>
        </p:sp>
        <p:sp>
          <p:nvSpPr>
            <p:cNvPr id="6" name="Ellipse 9">
              <a:extLst>
                <a:ext uri="{FF2B5EF4-FFF2-40B4-BE49-F238E27FC236}">
                  <a16:creationId xmlns:a16="http://schemas.microsoft.com/office/drawing/2014/main" id="{BDFD8D59-1D9D-F3C0-4954-34E218C6BB3C}"/>
                </a:ext>
              </a:extLst>
            </p:cNvPr>
            <p:cNvSpPr/>
            <p:nvPr/>
          </p:nvSpPr>
          <p:spPr>
            <a:xfrm>
              <a:off x="606890" y="6358269"/>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grpSp>
    </p:spTree>
    <p:extLst>
      <p:ext uri="{BB962C8B-B14F-4D97-AF65-F5344CB8AC3E}">
        <p14:creationId xmlns:p14="http://schemas.microsoft.com/office/powerpoint/2010/main" val="27765752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a:bodyPr>
          <a:lstStyle/>
          <a:p>
            <a:pPr>
              <a:defRPr/>
            </a:pPr>
            <a:r>
              <a:rPr lang="de-DE" sz="2000"/>
              <a:t>Begründung der neuen Lehrplaninhalte</a:t>
            </a:r>
            <a:endParaRPr sz="2000" dirty="0"/>
          </a:p>
        </p:txBody>
      </p:sp>
      <p:sp>
        <p:nvSpPr>
          <p:cNvPr id="3" name="Content Placeholder 2"/>
          <p:cNvSpPr>
            <a:spLocks noGrp="1"/>
          </p:cNvSpPr>
          <p:nvPr>
            <p:ph idx="1"/>
          </p:nvPr>
        </p:nvSpPr>
        <p:spPr bwMode="auto">
          <a:xfrm>
            <a:off x="677334" y="2160589"/>
            <a:ext cx="9741284" cy="3880773"/>
          </a:xfrm>
        </p:spPr>
        <p:txBody>
          <a:bodyPr>
            <a:normAutofit fontScale="92500"/>
          </a:bodyPr>
          <a:lstStyle/>
          <a:p>
            <a:pPr marL="0" indent="0">
              <a:buNone/>
              <a:defRPr/>
            </a:pPr>
            <a:r>
              <a:rPr lang="de-DE" u="sng" dirty="0"/>
              <a:t>Ziel:</a:t>
            </a:r>
            <a:r>
              <a:rPr lang="de-DE" dirty="0"/>
              <a:t> Energiewende</a:t>
            </a:r>
            <a:endParaRPr dirty="0"/>
          </a:p>
          <a:p>
            <a:pPr marL="0" indent="0">
              <a:buNone/>
              <a:defRPr/>
            </a:pPr>
            <a:r>
              <a:rPr lang="de-DE" u="sng" dirty="0"/>
              <a:t>Problem:</a:t>
            </a:r>
            <a:r>
              <a:rPr lang="de-DE" dirty="0"/>
              <a:t> Stromproduktion durch erneuerbare Energien ist Schwankungen unterworfen</a:t>
            </a:r>
            <a:endParaRPr dirty="0"/>
          </a:p>
          <a:p>
            <a:pPr>
              <a:defRPr/>
            </a:pPr>
            <a:r>
              <a:rPr lang="de-DE" dirty="0"/>
              <a:t>wetterabhängig </a:t>
            </a:r>
            <a:endParaRPr dirty="0"/>
          </a:p>
          <a:p>
            <a:pPr>
              <a:defRPr/>
            </a:pPr>
            <a:r>
              <a:rPr lang="de-DE" dirty="0"/>
              <a:t>z. T. antizyklisch zu Energiebedarf und -angebot</a:t>
            </a:r>
            <a:endParaRPr dirty="0"/>
          </a:p>
          <a:p>
            <a:pPr>
              <a:defRPr/>
            </a:pPr>
            <a:r>
              <a:rPr lang="de-DE" dirty="0"/>
              <a:t>Ort der Energiegewinnung ≠ Ort des Energiebedarfs (z. B. off-shore Windparks)</a:t>
            </a:r>
            <a:endParaRPr dirty="0"/>
          </a:p>
          <a:p>
            <a:pPr marL="0" indent="0">
              <a:buNone/>
              <a:defRPr/>
            </a:pPr>
            <a:r>
              <a:rPr lang="de-DE" u="sng" dirty="0"/>
              <a:t>Folge:</a:t>
            </a:r>
            <a:r>
              <a:rPr lang="de-DE" dirty="0"/>
              <a:t> Wechsel aus Bedarf und Netzüberlastung</a:t>
            </a:r>
            <a:endParaRPr lang="de-DE" u="sng" dirty="0"/>
          </a:p>
          <a:p>
            <a:pPr marL="0" indent="0">
              <a:buNone/>
              <a:defRPr/>
            </a:pPr>
            <a:r>
              <a:rPr lang="de-DE" u="sng" dirty="0"/>
              <a:t>Lösung:</a:t>
            </a:r>
            <a:r>
              <a:rPr lang="de-DE" dirty="0"/>
              <a:t> Energiespeicher, z. B.</a:t>
            </a:r>
            <a:endParaRPr dirty="0"/>
          </a:p>
          <a:p>
            <a:pPr>
              <a:defRPr/>
            </a:pPr>
            <a:r>
              <a:rPr lang="de-DE" dirty="0">
                <a:solidFill>
                  <a:schemeClr val="bg1">
                    <a:lumMod val="65000"/>
                  </a:schemeClr>
                </a:solidFill>
              </a:rPr>
              <a:t>Mechanische: Pumpspeicherwerke (=&gt; Physik)</a:t>
            </a:r>
            <a:endParaRPr dirty="0"/>
          </a:p>
          <a:p>
            <a:pPr>
              <a:defRPr/>
            </a:pPr>
            <a:r>
              <a:rPr lang="de-DE" dirty="0"/>
              <a:t>Chemische: Wasserstoffspeicher (Metallhydrid-Speicher, Power-</a:t>
            </a:r>
            <a:r>
              <a:rPr lang="de-DE" dirty="0" err="1"/>
              <a:t>to</a:t>
            </a:r>
            <a:r>
              <a:rPr lang="de-DE" dirty="0"/>
              <a:t>-gas, Power-</a:t>
            </a:r>
            <a:r>
              <a:rPr lang="de-DE" dirty="0" err="1"/>
              <a:t>to</a:t>
            </a:r>
            <a:r>
              <a:rPr lang="de-DE" dirty="0"/>
              <a:t>-liquid</a:t>
            </a:r>
            <a:r>
              <a:rPr lang="de-DE" b="1" dirty="0"/>
              <a:t>, LOHC</a:t>
            </a:r>
            <a:r>
              <a:rPr lang="de-DE" dirty="0"/>
              <a:t>) </a:t>
            </a:r>
          </a:p>
          <a:p>
            <a:pPr>
              <a:defRPr/>
            </a:pPr>
            <a:r>
              <a:rPr lang="de-DE" dirty="0"/>
              <a:t>Elektrochemische: große Akkumulatoren (z. B. </a:t>
            </a:r>
            <a:r>
              <a:rPr lang="de-DE" b="1" dirty="0" err="1">
                <a:solidFill>
                  <a:schemeClr val="tx1"/>
                </a:solidFill>
              </a:rPr>
              <a:t>Redox</a:t>
            </a:r>
            <a:r>
              <a:rPr lang="de-DE" b="1" dirty="0">
                <a:solidFill>
                  <a:schemeClr val="tx1"/>
                </a:solidFill>
              </a:rPr>
              <a:t>-Flow-Batterien</a:t>
            </a:r>
            <a:r>
              <a:rPr lang="de-DE" dirty="0">
                <a:solidFill>
                  <a:schemeClr val="tx1"/>
                </a:solidFill>
              </a:rPr>
              <a:t>)</a:t>
            </a:r>
            <a:endParaRPr dirty="0"/>
          </a:p>
          <a:p>
            <a:pPr marL="0" indent="0">
              <a:buNone/>
              <a:defRPr/>
            </a:pPr>
            <a:endParaRPr lang="de-DE"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2AFF840-F365-49D9-BA12-5083B33623EE}"/>
              </a:ext>
            </a:extLst>
          </p:cNvPr>
          <p:cNvSpPr>
            <a:spLocks noGrp="1"/>
          </p:cNvSpPr>
          <p:nvPr>
            <p:ph type="title"/>
          </p:nvPr>
        </p:nvSpPr>
        <p:spPr>
          <a:xfrm>
            <a:off x="677333" y="609600"/>
            <a:ext cx="9208823" cy="1320800"/>
          </a:xfrm>
        </p:spPr>
        <p:txBody>
          <a:bodyPr>
            <a:normAutofit/>
          </a:bodyPr>
          <a:lstStyle/>
          <a:p>
            <a:r>
              <a:rPr lang="de-DE" sz="2000" dirty="0"/>
              <a:t>Die Rolle von Wasserstoff(speichern) in einem erneuerbarem Energiesystem</a:t>
            </a:r>
          </a:p>
        </p:txBody>
      </p:sp>
      <p:sp>
        <p:nvSpPr>
          <p:cNvPr id="2" name="Inhaltsplatzhalter 1">
            <a:extLst>
              <a:ext uri="{FF2B5EF4-FFF2-40B4-BE49-F238E27FC236}">
                <a16:creationId xmlns:a16="http://schemas.microsoft.com/office/drawing/2014/main" id="{0A1A161D-A04C-46C1-A9AD-EF1A6EE073D5}"/>
              </a:ext>
            </a:extLst>
          </p:cNvPr>
          <p:cNvSpPr>
            <a:spLocks noGrp="1"/>
          </p:cNvSpPr>
          <p:nvPr>
            <p:ph idx="1"/>
          </p:nvPr>
        </p:nvSpPr>
        <p:spPr/>
        <p:txBody>
          <a:bodyPr/>
          <a:lstStyle/>
          <a:p>
            <a:endParaRPr lang="de-DE"/>
          </a:p>
        </p:txBody>
      </p:sp>
      <p:pic>
        <p:nvPicPr>
          <p:cNvPr id="6" name="Grafik 5">
            <a:extLst>
              <a:ext uri="{FF2B5EF4-FFF2-40B4-BE49-F238E27FC236}">
                <a16:creationId xmlns:a16="http://schemas.microsoft.com/office/drawing/2014/main" id="{B2243186-7A90-4AD2-8257-717C785A5799}"/>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2188" y="1371612"/>
            <a:ext cx="9343969" cy="4692122"/>
          </a:xfrm>
          <a:prstGeom prst="rect">
            <a:avLst/>
          </a:prstGeom>
        </p:spPr>
      </p:pic>
      <p:sp>
        <p:nvSpPr>
          <p:cNvPr id="7" name="Textfeld 6">
            <a:extLst>
              <a:ext uri="{FF2B5EF4-FFF2-40B4-BE49-F238E27FC236}">
                <a16:creationId xmlns:a16="http://schemas.microsoft.com/office/drawing/2014/main" id="{3B6C8801-6EE0-4F8B-B9B6-C125FF6C5E2C}"/>
              </a:ext>
            </a:extLst>
          </p:cNvPr>
          <p:cNvSpPr txBox="1"/>
          <p:nvPr/>
        </p:nvSpPr>
        <p:spPr>
          <a:xfrm>
            <a:off x="677334" y="6063734"/>
            <a:ext cx="9521743" cy="369332"/>
          </a:xfrm>
          <a:prstGeom prst="rect">
            <a:avLst/>
          </a:prstGeom>
          <a:noFill/>
        </p:spPr>
        <p:txBody>
          <a:bodyPr wrap="square" rtlCol="0">
            <a:spAutoFit/>
          </a:bodyPr>
          <a:lstStyle/>
          <a:p>
            <a:r>
              <a:rPr lang="de-DE" sz="900" dirty="0"/>
              <a:t>Quelle: Abbildung entnommen und leicht verändert vom Vortrag von Dr. Michael Geißelbrecht „Chemical Hydrogen Storage“ vom 10.03.25, ALP Fachlichkeit und Führung </a:t>
            </a:r>
          </a:p>
          <a:p>
            <a:r>
              <a:rPr lang="de-DE" sz="900" dirty="0"/>
              <a:t> </a:t>
            </a:r>
          </a:p>
        </p:txBody>
      </p:sp>
      <p:pic>
        <p:nvPicPr>
          <p:cNvPr id="9" name="Grafik 8" descr="Link">
            <a:hlinkClick r:id="rId4"/>
            <a:extLst>
              <a:ext uri="{FF2B5EF4-FFF2-40B4-BE49-F238E27FC236}">
                <a16:creationId xmlns:a16="http://schemas.microsoft.com/office/drawing/2014/main" id="{E3C9FD7A-64F8-4C50-8DD1-8F26244B387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59826" y="2160589"/>
            <a:ext cx="255105" cy="255105"/>
          </a:xfrm>
          <a:prstGeom prst="rect">
            <a:avLst/>
          </a:prstGeom>
        </p:spPr>
      </p:pic>
    </p:spTree>
    <p:extLst>
      <p:ext uri="{BB962C8B-B14F-4D97-AF65-F5344CB8AC3E}">
        <p14:creationId xmlns:p14="http://schemas.microsoft.com/office/powerpoint/2010/main" val="34694837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BBE070-3340-4C59-B343-9D0F75AACB3A}"/>
              </a:ext>
            </a:extLst>
          </p:cNvPr>
          <p:cNvSpPr>
            <a:spLocks noGrp="1"/>
          </p:cNvSpPr>
          <p:nvPr>
            <p:ph type="title"/>
          </p:nvPr>
        </p:nvSpPr>
        <p:spPr/>
        <p:txBody>
          <a:bodyPr>
            <a:normAutofit/>
          </a:bodyPr>
          <a:lstStyle/>
          <a:p>
            <a:r>
              <a:rPr lang="de-DE" sz="2000" dirty="0"/>
              <a:t>Aufgabenbeispiel „Power-</a:t>
            </a:r>
            <a:r>
              <a:rPr lang="de-DE" sz="2000" dirty="0" err="1"/>
              <a:t>to</a:t>
            </a:r>
            <a:r>
              <a:rPr lang="de-DE" sz="2000" dirty="0"/>
              <a:t>-x“</a:t>
            </a:r>
          </a:p>
        </p:txBody>
      </p:sp>
      <mc:AlternateContent xmlns:mc="http://schemas.openxmlformats.org/markup-compatibility/2006" xmlns:a14="http://schemas.microsoft.com/office/drawing/2010/main">
        <mc:Choice Requires="a14">
          <p:sp>
            <p:nvSpPr>
              <p:cNvPr id="6" name="Inhaltsplatzhalter 5">
                <a:extLst>
                  <a:ext uri="{FF2B5EF4-FFF2-40B4-BE49-F238E27FC236}">
                    <a16:creationId xmlns:a16="http://schemas.microsoft.com/office/drawing/2014/main" id="{3EC2BBAA-592B-4D74-B8EB-EE2FBA140701}"/>
                  </a:ext>
                </a:extLst>
              </p:cNvPr>
              <p:cNvSpPr>
                <a:spLocks noGrp="1"/>
              </p:cNvSpPr>
              <p:nvPr>
                <p:ph idx="1"/>
              </p:nvPr>
            </p:nvSpPr>
            <p:spPr/>
            <p:txBody>
              <a:bodyPr>
                <a:normAutofit/>
              </a:bodyPr>
              <a:lstStyle/>
              <a:p>
                <a:pPr marL="0" indent="0">
                  <a:buNone/>
                </a:pPr>
                <a:r>
                  <a:rPr lang="de-DE" sz="1600" dirty="0"/>
                  <a:t>Berechnen Sie anhand der Reaktionsgleichung und der Standardreaktionsenthalpien den Wirkungsgrad für die Methanisierung (Wirkungsgrad = Verhältnis der Standardreaktionsenthalpien für die Verbrennung von Methan und Wasserstoff). Erklären Sie Ihr Ergebnis.</a:t>
                </a:r>
              </a:p>
              <a:p>
                <a:r>
                  <a:rPr lang="de-DE" sz="1600" dirty="0"/>
                  <a:t>Standardreaktionsenthalpie für die Verbrennung von Wasserstoff: ∆</a:t>
                </a:r>
                <a:r>
                  <a:rPr lang="de-DE" sz="1600" baseline="-25000" dirty="0"/>
                  <a:t>R</a:t>
                </a:r>
                <a:r>
                  <a:rPr lang="de-DE" sz="1600" dirty="0"/>
                  <a:t>H° = –285,8 kJ/</a:t>
                </a:r>
                <a:r>
                  <a:rPr lang="de-DE" sz="1600" dirty="0" err="1"/>
                  <a:t>mol</a:t>
                </a:r>
                <a:r>
                  <a:rPr lang="de-DE" sz="1600" dirty="0"/>
                  <a:t> </a:t>
                </a:r>
              </a:p>
              <a:p>
                <a:r>
                  <a:rPr lang="de-DE" sz="1600" dirty="0"/>
                  <a:t>Standardreaktionsenthalpie für die Verbrennung von Methan: ∆</a:t>
                </a:r>
                <a:r>
                  <a:rPr lang="de-DE" sz="1600" baseline="-25000" dirty="0"/>
                  <a:t>R</a:t>
                </a:r>
                <a:r>
                  <a:rPr lang="de-DE" sz="1600" dirty="0"/>
                  <a:t>H° = –802,4 kJ/</a:t>
                </a:r>
                <a:r>
                  <a:rPr lang="de-DE" sz="1600" dirty="0" err="1"/>
                  <a:t>mol</a:t>
                </a:r>
                <a:endParaRPr lang="de-DE" sz="1600" dirty="0"/>
              </a:p>
              <a:p>
                <a:pPr marL="0" indent="0">
                  <a:buNone/>
                </a:pPr>
                <a:endParaRPr lang="de-DE" sz="1600" dirty="0"/>
              </a:p>
              <a:p>
                <a:pPr marL="0" indent="0">
                  <a:buNone/>
                </a:pPr>
                <a:r>
                  <a:rPr lang="de-DE" i="1" dirty="0">
                    <a:solidFill>
                      <a:srgbClr val="0070C0"/>
                    </a:solidFill>
                  </a:rPr>
                  <a:t>Methanisierung: 	</a:t>
                </a:r>
                <a:r>
                  <a:rPr lang="de-DE" b="1" i="1" dirty="0">
                    <a:solidFill>
                      <a:srgbClr val="FF0000"/>
                    </a:solidFill>
                  </a:rPr>
                  <a:t>4</a:t>
                </a:r>
                <a:r>
                  <a:rPr lang="de-DE" i="1" dirty="0">
                    <a:solidFill>
                      <a:srgbClr val="0070C0"/>
                    </a:solidFill>
                  </a:rPr>
                  <a:t> H</a:t>
                </a:r>
                <a:r>
                  <a:rPr lang="de-DE" i="1" baseline="-25000" dirty="0">
                    <a:solidFill>
                      <a:srgbClr val="0070C0"/>
                    </a:solidFill>
                  </a:rPr>
                  <a:t>2</a:t>
                </a:r>
                <a:r>
                  <a:rPr lang="de-DE" i="1" dirty="0">
                    <a:solidFill>
                      <a:srgbClr val="0070C0"/>
                    </a:solidFill>
                  </a:rPr>
                  <a:t> (g) + CO</a:t>
                </a:r>
                <a:r>
                  <a:rPr lang="de-DE" i="1" baseline="-25000" dirty="0">
                    <a:solidFill>
                      <a:srgbClr val="0070C0"/>
                    </a:solidFill>
                  </a:rPr>
                  <a:t>2</a:t>
                </a:r>
                <a:r>
                  <a:rPr lang="de-DE" i="1" dirty="0">
                    <a:solidFill>
                      <a:srgbClr val="0070C0"/>
                    </a:solidFill>
                  </a:rPr>
                  <a:t> (g) → CH</a:t>
                </a:r>
                <a:r>
                  <a:rPr lang="de-DE" i="1" baseline="-25000" dirty="0">
                    <a:solidFill>
                      <a:srgbClr val="0070C0"/>
                    </a:solidFill>
                  </a:rPr>
                  <a:t>4</a:t>
                </a:r>
                <a:r>
                  <a:rPr lang="de-DE" i="1" dirty="0">
                    <a:solidFill>
                      <a:srgbClr val="0070C0"/>
                    </a:solidFill>
                  </a:rPr>
                  <a:t> (g) + 2 H</a:t>
                </a:r>
                <a:r>
                  <a:rPr lang="de-DE" i="1" baseline="-25000" dirty="0">
                    <a:solidFill>
                      <a:srgbClr val="0070C0"/>
                    </a:solidFill>
                  </a:rPr>
                  <a:t>2</a:t>
                </a:r>
                <a:r>
                  <a:rPr lang="de-DE" i="1" dirty="0">
                    <a:solidFill>
                      <a:srgbClr val="0070C0"/>
                    </a:solidFill>
                  </a:rPr>
                  <a:t>O (l) </a:t>
                </a:r>
              </a:p>
              <a:p>
                <a:pPr marL="0" indent="0">
                  <a:buNone/>
                </a:pPr>
                <a:r>
                  <a:rPr lang="de-DE" i="1" dirty="0">
                    <a:solidFill>
                      <a:srgbClr val="0070C0"/>
                    </a:solidFill>
                  </a:rPr>
                  <a:t>Wirkungsgrad: 	</a:t>
                </a:r>
                <a14:m>
                  <m:oMath xmlns:m="http://schemas.openxmlformats.org/officeDocument/2006/math">
                    <m:f>
                      <m:fPr>
                        <m:ctrlPr>
                          <a:rPr lang="de-DE" i="1" smtClean="0">
                            <a:solidFill>
                              <a:srgbClr val="0070C0"/>
                            </a:solidFill>
                            <a:latin typeface="Cambria Math" panose="02040503050406030204" pitchFamily="18" charset="0"/>
                          </a:rPr>
                        </m:ctrlPr>
                      </m:fPr>
                      <m:num>
                        <m:r>
                          <m:rPr>
                            <m:nor/>
                          </m:rPr>
                          <a:rPr lang="el-GR" i="1" dirty="0">
                            <a:solidFill>
                              <a:srgbClr val="0070C0"/>
                            </a:solidFill>
                          </a:rPr>
                          <m:t>Δ</m:t>
                        </m:r>
                        <m:r>
                          <m:rPr>
                            <m:nor/>
                          </m:rPr>
                          <a:rPr lang="de-DE" i="1" baseline="-25000" dirty="0">
                            <a:solidFill>
                              <a:srgbClr val="0070C0"/>
                            </a:solidFill>
                          </a:rPr>
                          <m:t>R</m:t>
                        </m:r>
                        <m:r>
                          <m:rPr>
                            <m:nor/>
                          </m:rPr>
                          <a:rPr lang="de-DE" i="1" dirty="0">
                            <a:solidFill>
                              <a:srgbClr val="0070C0"/>
                            </a:solidFill>
                          </a:rPr>
                          <m:t>H</m:t>
                        </m:r>
                        <m:r>
                          <m:rPr>
                            <m:nor/>
                          </m:rPr>
                          <a:rPr lang="de-DE" b="0" i="1" dirty="0" smtClean="0">
                            <a:solidFill>
                              <a:srgbClr val="0070C0"/>
                            </a:solidFill>
                          </a:rPr>
                          <m:t>°</m:t>
                        </m:r>
                        <m:r>
                          <m:rPr>
                            <m:nor/>
                          </m:rPr>
                          <a:rPr lang="de-DE" i="1" baseline="-25000" dirty="0">
                            <a:solidFill>
                              <a:srgbClr val="0070C0"/>
                            </a:solidFill>
                          </a:rPr>
                          <m:t> </m:t>
                        </m:r>
                        <m:r>
                          <m:rPr>
                            <m:nor/>
                          </m:rPr>
                          <a:rPr lang="de-DE" i="1" dirty="0">
                            <a:solidFill>
                              <a:srgbClr val="0070C0"/>
                            </a:solidFill>
                          </a:rPr>
                          <m:t>(</m:t>
                        </m:r>
                        <m:r>
                          <m:rPr>
                            <m:nor/>
                          </m:rPr>
                          <a:rPr lang="de-DE" i="1" dirty="0">
                            <a:solidFill>
                              <a:srgbClr val="0070C0"/>
                            </a:solidFill>
                          </a:rPr>
                          <m:t>CH</m:t>
                        </m:r>
                        <m:r>
                          <m:rPr>
                            <m:nor/>
                          </m:rPr>
                          <a:rPr lang="de-DE" i="1" baseline="-25000" dirty="0">
                            <a:solidFill>
                              <a:srgbClr val="0070C0"/>
                            </a:solidFill>
                          </a:rPr>
                          <m:t>4</m:t>
                        </m:r>
                        <m:r>
                          <m:rPr>
                            <m:nor/>
                          </m:rPr>
                          <a:rPr lang="de-DE" i="1" dirty="0">
                            <a:solidFill>
                              <a:srgbClr val="0070C0"/>
                            </a:solidFill>
                          </a:rPr>
                          <m:t>)</m:t>
                        </m:r>
                      </m:num>
                      <m:den>
                        <m:r>
                          <m:rPr>
                            <m:nor/>
                          </m:rPr>
                          <a:rPr lang="de-DE" b="1" i="1" dirty="0">
                            <a:solidFill>
                              <a:srgbClr val="FF0000"/>
                            </a:solidFill>
                          </a:rPr>
                          <m:t>4</m:t>
                        </m:r>
                        <m:r>
                          <m:rPr>
                            <m:nor/>
                          </m:rPr>
                          <a:rPr lang="de-DE" b="1" i="1" dirty="0">
                            <a:solidFill>
                              <a:srgbClr val="0070C0"/>
                            </a:solidFill>
                          </a:rPr>
                          <m:t> </m:t>
                        </m:r>
                        <m:r>
                          <m:rPr>
                            <m:nor/>
                          </m:rPr>
                          <a:rPr lang="el-GR" i="1" dirty="0">
                            <a:solidFill>
                              <a:srgbClr val="0070C0"/>
                            </a:solidFill>
                          </a:rPr>
                          <m:t>Δ</m:t>
                        </m:r>
                        <m:r>
                          <m:rPr>
                            <m:nor/>
                          </m:rPr>
                          <a:rPr lang="de-DE" i="1" baseline="-25000" dirty="0">
                            <a:solidFill>
                              <a:srgbClr val="0070C0"/>
                            </a:solidFill>
                          </a:rPr>
                          <m:t>R</m:t>
                        </m:r>
                        <m:r>
                          <m:rPr>
                            <m:nor/>
                          </m:rPr>
                          <a:rPr lang="de-DE" b="0" i="1" dirty="0" smtClean="0">
                            <a:solidFill>
                              <a:srgbClr val="0070C0"/>
                            </a:solidFill>
                          </a:rPr>
                          <m:t>°</m:t>
                        </m:r>
                        <m:r>
                          <m:rPr>
                            <m:nor/>
                          </m:rPr>
                          <a:rPr lang="de-DE" i="1" dirty="0">
                            <a:solidFill>
                              <a:srgbClr val="0070C0"/>
                            </a:solidFill>
                          </a:rPr>
                          <m:t>H</m:t>
                        </m:r>
                        <m:r>
                          <m:rPr>
                            <m:nor/>
                          </m:rPr>
                          <a:rPr lang="de-DE" i="1" baseline="-25000" dirty="0">
                            <a:solidFill>
                              <a:srgbClr val="0070C0"/>
                            </a:solidFill>
                          </a:rPr>
                          <m:t> </m:t>
                        </m:r>
                        <m:r>
                          <m:rPr>
                            <m:nor/>
                          </m:rPr>
                          <a:rPr lang="de-DE" i="1" dirty="0">
                            <a:solidFill>
                              <a:srgbClr val="0070C0"/>
                            </a:solidFill>
                          </a:rPr>
                          <m:t>(</m:t>
                        </m:r>
                        <m:r>
                          <m:rPr>
                            <m:nor/>
                          </m:rPr>
                          <a:rPr lang="de-DE" i="1" dirty="0">
                            <a:solidFill>
                              <a:srgbClr val="0070C0"/>
                            </a:solidFill>
                          </a:rPr>
                          <m:t>H</m:t>
                        </m:r>
                        <m:r>
                          <m:rPr>
                            <m:nor/>
                          </m:rPr>
                          <a:rPr lang="de-DE" i="1" baseline="-25000" dirty="0">
                            <a:solidFill>
                              <a:srgbClr val="0070C0"/>
                            </a:solidFill>
                          </a:rPr>
                          <m:t>2</m:t>
                        </m:r>
                        <m:r>
                          <m:rPr>
                            <m:nor/>
                          </m:rPr>
                          <a:rPr lang="de-DE" i="1" dirty="0">
                            <a:solidFill>
                              <a:srgbClr val="0070C0"/>
                            </a:solidFill>
                          </a:rPr>
                          <m:t>)</m:t>
                        </m:r>
                      </m:den>
                    </m:f>
                    <m:r>
                      <a:rPr lang="de-DE" b="0" i="1" smtClean="0">
                        <a:solidFill>
                          <a:srgbClr val="0070C0"/>
                        </a:solidFill>
                        <a:latin typeface="Cambria Math" panose="02040503050406030204" pitchFamily="18" charset="0"/>
                      </a:rPr>
                      <m:t> </m:t>
                    </m:r>
                  </m:oMath>
                </a14:m>
                <a:r>
                  <a:rPr lang="de-DE" i="1" dirty="0">
                    <a:solidFill>
                      <a:srgbClr val="0070C0"/>
                    </a:solidFill>
                  </a:rPr>
                  <a:t>= </a:t>
                </a:r>
                <a14:m>
                  <m:oMath xmlns:m="http://schemas.openxmlformats.org/officeDocument/2006/math">
                    <m:f>
                      <m:fPr>
                        <m:ctrlPr>
                          <a:rPr lang="de-DE" i="1">
                            <a:solidFill>
                              <a:srgbClr val="0070C0"/>
                            </a:solidFill>
                            <a:latin typeface="Cambria Math" panose="02040503050406030204" pitchFamily="18" charset="0"/>
                          </a:rPr>
                        </m:ctrlPr>
                      </m:fPr>
                      <m:num>
                        <m:r>
                          <m:rPr>
                            <m:nor/>
                          </m:rPr>
                          <a:rPr lang="de-DE" i="1" dirty="0">
                            <a:solidFill>
                              <a:srgbClr val="0070C0"/>
                            </a:solidFill>
                          </a:rPr>
                          <m:t>−802,4 </m:t>
                        </m:r>
                        <m:r>
                          <m:rPr>
                            <m:nor/>
                          </m:rPr>
                          <a:rPr lang="de-DE" i="1" dirty="0">
                            <a:solidFill>
                              <a:srgbClr val="0070C0"/>
                            </a:solidFill>
                          </a:rPr>
                          <m:t>kJ</m:t>
                        </m:r>
                        <m:r>
                          <m:rPr>
                            <m:nor/>
                          </m:rPr>
                          <a:rPr lang="de-DE" i="1" dirty="0">
                            <a:solidFill>
                              <a:srgbClr val="0070C0"/>
                            </a:solidFill>
                          </a:rPr>
                          <m:t>/</m:t>
                        </m:r>
                        <m:r>
                          <m:rPr>
                            <m:nor/>
                          </m:rPr>
                          <a:rPr lang="de-DE" i="1" dirty="0">
                            <a:solidFill>
                              <a:srgbClr val="0070C0"/>
                            </a:solidFill>
                          </a:rPr>
                          <m:t>mol</m:t>
                        </m:r>
                      </m:num>
                      <m:den>
                        <m:r>
                          <m:rPr>
                            <m:nor/>
                          </m:rPr>
                          <a:rPr lang="de-DE" b="1" i="1" dirty="0">
                            <a:solidFill>
                              <a:srgbClr val="FF0000"/>
                            </a:solidFill>
                          </a:rPr>
                          <m:t>4</m:t>
                        </m:r>
                        <m:r>
                          <m:rPr>
                            <m:nor/>
                          </m:rPr>
                          <a:rPr lang="de-DE" i="1" dirty="0">
                            <a:solidFill>
                              <a:srgbClr val="0070C0"/>
                            </a:solidFill>
                          </a:rPr>
                          <m:t>(−285,8 </m:t>
                        </m:r>
                        <m:r>
                          <m:rPr>
                            <m:nor/>
                          </m:rPr>
                          <a:rPr lang="de-DE" i="1" dirty="0">
                            <a:solidFill>
                              <a:srgbClr val="0070C0"/>
                            </a:solidFill>
                          </a:rPr>
                          <m:t>kJ</m:t>
                        </m:r>
                        <m:r>
                          <m:rPr>
                            <m:nor/>
                          </m:rPr>
                          <a:rPr lang="de-DE" i="1" dirty="0">
                            <a:solidFill>
                              <a:srgbClr val="0070C0"/>
                            </a:solidFill>
                          </a:rPr>
                          <m:t>/</m:t>
                        </m:r>
                        <m:r>
                          <m:rPr>
                            <m:nor/>
                          </m:rPr>
                          <a:rPr lang="de-DE" i="1" dirty="0">
                            <a:solidFill>
                              <a:srgbClr val="0070C0"/>
                            </a:solidFill>
                          </a:rPr>
                          <m:t>mol</m:t>
                        </m:r>
                        <m:r>
                          <m:rPr>
                            <m:nor/>
                          </m:rPr>
                          <a:rPr lang="de-DE" i="1" dirty="0">
                            <a:solidFill>
                              <a:srgbClr val="0070C0"/>
                            </a:solidFill>
                          </a:rPr>
                          <m:t>)</m:t>
                        </m:r>
                      </m:den>
                    </m:f>
                  </m:oMath>
                </a14:m>
                <a:r>
                  <a:rPr lang="de-DE" i="1" dirty="0">
                    <a:solidFill>
                      <a:srgbClr val="0070C0"/>
                    </a:solidFill>
                  </a:rPr>
                  <a:t> = 0,7 =&gt; 70%</a:t>
                </a:r>
              </a:p>
              <a:p>
                <a:pPr marL="0" indent="0">
                  <a:buNone/>
                </a:pPr>
                <a:r>
                  <a:rPr lang="de-DE" i="1" dirty="0">
                    <a:solidFill>
                      <a:srgbClr val="0070C0"/>
                    </a:solidFill>
                  </a:rPr>
                  <a:t>Jede Energieumwandlung geht mit einer Energieentwertung einher.</a:t>
                </a:r>
                <a:endParaRPr lang="de-DE" sz="1600" dirty="0"/>
              </a:p>
            </p:txBody>
          </p:sp>
        </mc:Choice>
        <mc:Fallback xmlns="">
          <p:sp>
            <p:nvSpPr>
              <p:cNvPr id="6" name="Inhaltsplatzhalter 5">
                <a:extLst>
                  <a:ext uri="{FF2B5EF4-FFF2-40B4-BE49-F238E27FC236}">
                    <a16:creationId xmlns:a16="http://schemas.microsoft.com/office/drawing/2014/main" id="{3EC2BBAA-592B-4D74-B8EB-EE2FBA140701}"/>
                  </a:ext>
                </a:extLst>
              </p:cNvPr>
              <p:cNvSpPr>
                <a:spLocks noGrp="1" noRot="1" noChangeAspect="1" noMove="1" noResize="1" noEditPoints="1" noAdjustHandles="1" noChangeArrowheads="1" noChangeShapeType="1" noTextEdit="1"/>
              </p:cNvSpPr>
              <p:nvPr>
                <p:ph idx="1"/>
              </p:nvPr>
            </p:nvSpPr>
            <p:spPr>
              <a:xfrm>
                <a:off x="677333" y="1488613"/>
                <a:ext cx="10070383" cy="3880773"/>
              </a:xfrm>
              <a:blipFill>
                <a:blip r:embed="rId3"/>
                <a:stretch>
                  <a:fillRect l="-504" t="-654"/>
                </a:stretch>
              </a:blipFill>
            </p:spPr>
            <p:txBody>
              <a:bodyPr/>
              <a:lstStyle/>
              <a:p>
                <a:r>
                  <a:rPr lang="de-DE">
                    <a:noFill/>
                  </a:rPr>
                  <a:t> </a:t>
                </a:r>
              </a:p>
            </p:txBody>
          </p:sp>
        </mc:Fallback>
      </mc:AlternateContent>
      <p:sp>
        <p:nvSpPr>
          <p:cNvPr id="8" name="Ellipse 8">
            <a:extLst>
              <a:ext uri="{FF2B5EF4-FFF2-40B4-BE49-F238E27FC236}">
                <a16:creationId xmlns:a16="http://schemas.microsoft.com/office/drawing/2014/main" id="{D96071E6-698C-7073-3D6F-DAB6FAFAA091}"/>
              </a:ext>
            </a:extLst>
          </p:cNvPr>
          <p:cNvSpPr/>
          <p:nvPr/>
        </p:nvSpPr>
        <p:spPr bwMode="auto">
          <a:xfrm>
            <a:off x="4318782" y="618098"/>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extLst>
      <p:ext uri="{BB962C8B-B14F-4D97-AF65-F5344CB8AC3E}">
        <p14:creationId xmlns:p14="http://schemas.microsoft.com/office/powerpoint/2010/main" val="13499343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a:bodyPr>
          <a:lstStyle/>
          <a:p>
            <a:pPr>
              <a:defRPr/>
            </a:pPr>
            <a:r>
              <a:rPr lang="de-DE" sz="2000" dirty="0"/>
              <a:t>Herausforderungen bei der Nutzung von Wasserstoff als Energieträger</a:t>
            </a:r>
            <a:endParaRPr sz="2000" dirty="0"/>
          </a:p>
        </p:txBody>
      </p:sp>
      <p:sp>
        <p:nvSpPr>
          <p:cNvPr id="3" name="Content Placeholder 2"/>
          <p:cNvSpPr>
            <a:spLocks noGrp="1"/>
          </p:cNvSpPr>
          <p:nvPr>
            <p:ph idx="1"/>
          </p:nvPr>
        </p:nvSpPr>
        <p:spPr bwMode="auto">
          <a:xfrm>
            <a:off x="723685" y="1828080"/>
            <a:ext cx="9826185" cy="3880773"/>
          </a:xfrm>
        </p:spPr>
        <p:txBody>
          <a:bodyPr>
            <a:normAutofit/>
          </a:bodyPr>
          <a:lstStyle/>
          <a:p>
            <a:pPr marL="0" indent="0">
              <a:buNone/>
              <a:defRPr/>
            </a:pPr>
            <a:r>
              <a:rPr lang="de-DE" u="sng" dirty="0"/>
              <a:t>Grund:</a:t>
            </a:r>
            <a:r>
              <a:rPr lang="de-DE" dirty="0"/>
              <a:t> geringe volumetrische Energiedichte von Wasserstoff bei Umgebungsbedingungen</a:t>
            </a:r>
            <a:endParaRPr dirty="0"/>
          </a:p>
          <a:p>
            <a:pPr>
              <a:defRPr/>
            </a:pPr>
            <a:endParaRPr lang="de-DE" dirty="0"/>
          </a:p>
          <a:p>
            <a:pPr>
              <a:defRPr/>
            </a:pPr>
            <a:endParaRPr lang="de-DE" dirty="0"/>
          </a:p>
          <a:p>
            <a:pPr marL="0" indent="0">
              <a:buNone/>
              <a:defRPr/>
            </a:pPr>
            <a:endParaRPr lang="de-DE" dirty="0"/>
          </a:p>
          <a:p>
            <a:pPr marL="0" indent="0">
              <a:buNone/>
              <a:defRPr/>
            </a:pPr>
            <a:r>
              <a:rPr lang="de-DE" dirty="0"/>
              <a:t>	</a:t>
            </a:r>
            <a:endParaRPr lang="de-DE" b="1" dirty="0"/>
          </a:p>
        </p:txBody>
      </p:sp>
      <p:graphicFrame>
        <p:nvGraphicFramePr>
          <p:cNvPr id="4" name="Table 3"/>
          <p:cNvGraphicFramePr>
            <a:graphicFrameLocks noGrp="1"/>
          </p:cNvGraphicFramePr>
          <p:nvPr>
            <p:extLst>
              <p:ext uri="{D42A27DB-BD31-4B8C-83A1-F6EECF244321}">
                <p14:modId xmlns:p14="http://schemas.microsoft.com/office/powerpoint/2010/main" val="4010110368"/>
              </p:ext>
            </p:extLst>
          </p:nvPr>
        </p:nvGraphicFramePr>
        <p:xfrm>
          <a:off x="703269" y="2310568"/>
          <a:ext cx="9826186" cy="4127500"/>
        </p:xfrm>
        <a:graphic>
          <a:graphicData uri="http://schemas.openxmlformats.org/drawingml/2006/table">
            <a:tbl>
              <a:tblPr firstRow="1" bandRow="1">
                <a:tableStyleId>{5C22544A-7EE6-4342-B048-85BDC9FD1C3A}</a:tableStyleId>
              </a:tblPr>
              <a:tblGrid>
                <a:gridCol w="2025707">
                  <a:extLst>
                    <a:ext uri="{9D8B030D-6E8A-4147-A177-3AD203B41FA5}">
                      <a16:colId xmlns:a16="http://schemas.microsoft.com/office/drawing/2014/main" val="20000"/>
                    </a:ext>
                  </a:extLst>
                </a:gridCol>
                <a:gridCol w="2111804">
                  <a:extLst>
                    <a:ext uri="{9D8B030D-6E8A-4147-A177-3AD203B41FA5}">
                      <a16:colId xmlns:a16="http://schemas.microsoft.com/office/drawing/2014/main" val="20001"/>
                    </a:ext>
                  </a:extLst>
                </a:gridCol>
                <a:gridCol w="5688675">
                  <a:extLst>
                    <a:ext uri="{9D8B030D-6E8A-4147-A177-3AD203B41FA5}">
                      <a16:colId xmlns:a16="http://schemas.microsoft.com/office/drawing/2014/main" val="20002"/>
                    </a:ext>
                  </a:extLst>
                </a:gridCol>
              </a:tblGrid>
              <a:tr h="370840">
                <a:tc>
                  <a:txBody>
                    <a:bodyPr/>
                    <a:lstStyle/>
                    <a:p>
                      <a:pPr>
                        <a:defRPr/>
                      </a:pPr>
                      <a:r>
                        <a:rPr lang="de-DE" sz="1600" dirty="0"/>
                        <a:t>Energieträger</a:t>
                      </a:r>
                      <a:endParaRPr dirty="0"/>
                    </a:p>
                  </a:txBody>
                  <a:tcPr anchor="ctr"/>
                </a:tc>
                <a:tc>
                  <a:txBody>
                    <a:bodyPr/>
                    <a:lstStyle/>
                    <a:p>
                      <a:pPr algn="ctr">
                        <a:defRPr/>
                      </a:pPr>
                      <a:r>
                        <a:rPr lang="de-DE" sz="1600" dirty="0"/>
                        <a:t>Volumetrische Energiedichte</a:t>
                      </a:r>
                      <a:endParaRPr dirty="0"/>
                    </a:p>
                  </a:txBody>
                  <a:tcPr/>
                </a:tc>
                <a:tc>
                  <a:txBody>
                    <a:bodyPr/>
                    <a:lstStyle/>
                    <a:p>
                      <a:pPr algn="ctr">
                        <a:defRPr/>
                      </a:pPr>
                      <a:r>
                        <a:rPr lang="de-DE" sz="1600" dirty="0"/>
                        <a:t>Vorteile/Nachteile</a:t>
                      </a:r>
                      <a:endParaRPr dirty="0"/>
                    </a:p>
                  </a:txBody>
                  <a:tcPr anchor="ctr"/>
                </a:tc>
                <a:extLst>
                  <a:ext uri="{0D108BD9-81ED-4DB2-BD59-A6C34878D82A}">
                    <a16:rowId xmlns:a16="http://schemas.microsoft.com/office/drawing/2014/main" val="10000"/>
                  </a:ext>
                </a:extLst>
              </a:tr>
              <a:tr h="370840">
                <a:tc>
                  <a:txBody>
                    <a:bodyPr/>
                    <a:lstStyle/>
                    <a:p>
                      <a:pPr>
                        <a:defRPr/>
                      </a:pPr>
                      <a:r>
                        <a:rPr lang="de-DE" sz="1600" dirty="0">
                          <a:solidFill>
                            <a:schemeClr val="tx1"/>
                          </a:solidFill>
                        </a:rPr>
                        <a:t>Erdgas, 200 bar</a:t>
                      </a:r>
                      <a:endParaRPr dirty="0">
                        <a:solidFill>
                          <a:schemeClr val="tx1"/>
                        </a:solidFill>
                      </a:endParaRPr>
                    </a:p>
                  </a:txBody>
                  <a:tcPr anchor="ctr">
                    <a:lnB w="12700" algn="ctr">
                      <a:solidFill>
                        <a:schemeClr val="tx1"/>
                      </a:solidFill>
                    </a:lnB>
                  </a:tcPr>
                </a:tc>
                <a:tc>
                  <a:txBody>
                    <a:bodyPr/>
                    <a:lstStyle/>
                    <a:p>
                      <a:pPr marL="0" marR="0" lvl="0" indent="0" algn="ctr" defTabSz="457200">
                        <a:lnSpc>
                          <a:spcPct val="100000"/>
                        </a:lnSpc>
                        <a:spcBef>
                          <a:spcPts val="0"/>
                        </a:spcBef>
                        <a:spcAft>
                          <a:spcPts val="0"/>
                        </a:spcAft>
                        <a:buClrTx/>
                        <a:buSzTx/>
                        <a:buFontTx/>
                        <a:buNone/>
                        <a:defRPr/>
                      </a:pPr>
                      <a:r>
                        <a:rPr lang="de-DE" sz="1600"/>
                        <a:t>2,2 kWh/L</a:t>
                      </a:r>
                      <a:endParaRPr/>
                    </a:p>
                  </a:txBody>
                  <a:tcPr anchor="ctr">
                    <a:lnB w="12700" algn="ctr">
                      <a:solidFill>
                        <a:schemeClr val="tx1"/>
                      </a:solidFill>
                    </a:lnB>
                  </a:tcPr>
                </a:tc>
                <a:tc>
                  <a:txBody>
                    <a:bodyPr/>
                    <a:lstStyle/>
                    <a:p>
                      <a:pPr algn="ctr">
                        <a:defRPr/>
                      </a:pPr>
                      <a:endParaRPr lang="de-DE" sz="1600"/>
                    </a:p>
                  </a:txBody>
                  <a:tcPr>
                    <a:lnB w="12700" algn="ctr">
                      <a:solidFill>
                        <a:schemeClr val="tx1"/>
                      </a:solidFill>
                    </a:lnB>
                  </a:tcPr>
                </a:tc>
                <a:extLst>
                  <a:ext uri="{0D108BD9-81ED-4DB2-BD59-A6C34878D82A}">
                    <a16:rowId xmlns:a16="http://schemas.microsoft.com/office/drawing/2014/main" val="10001"/>
                  </a:ext>
                </a:extLst>
              </a:tr>
              <a:tr h="370840">
                <a:tc>
                  <a:txBody>
                    <a:bodyPr/>
                    <a:lstStyle/>
                    <a:p>
                      <a:pPr>
                        <a:defRPr/>
                      </a:pPr>
                      <a:r>
                        <a:rPr lang="de-DE" sz="1600"/>
                        <a:t>Wasserstoff,</a:t>
                      </a:r>
                      <a:endParaRPr/>
                    </a:p>
                    <a:p>
                      <a:pPr>
                        <a:defRPr/>
                      </a:pPr>
                      <a:r>
                        <a:rPr lang="de-DE" sz="1600"/>
                        <a:t>350 bar</a:t>
                      </a:r>
                      <a:endParaRPr/>
                    </a:p>
                  </a:txBody>
                  <a:tcPr anchor="ctr">
                    <a:lnT w="12700" algn="ctr">
                      <a:solidFill>
                        <a:schemeClr val="tx1"/>
                      </a:solidFill>
                    </a:lnT>
                  </a:tcPr>
                </a:tc>
                <a:tc>
                  <a:txBody>
                    <a:bodyPr/>
                    <a:lstStyle/>
                    <a:p>
                      <a:pPr algn="ctr">
                        <a:defRPr/>
                      </a:pPr>
                      <a:r>
                        <a:rPr lang="de-DE" sz="1600"/>
                        <a:t>0,8 kWh/L</a:t>
                      </a:r>
                      <a:endParaRPr lang="de-DE" sz="1600" baseline="30000"/>
                    </a:p>
                  </a:txBody>
                  <a:tcPr anchor="ctr">
                    <a:lnT w="12700" algn="ctr">
                      <a:solidFill>
                        <a:schemeClr val="tx1"/>
                      </a:solidFill>
                    </a:lnT>
                  </a:tcPr>
                </a:tc>
                <a:tc rowSpan="3">
                  <a:txBody>
                    <a:bodyPr/>
                    <a:lstStyle/>
                    <a:p>
                      <a:pPr marL="285750" marR="0" lvl="0" indent="-285750" algn="l" defTabSz="457200">
                        <a:lnSpc>
                          <a:spcPct val="100000"/>
                        </a:lnSpc>
                        <a:spcBef>
                          <a:spcPts val="0"/>
                        </a:spcBef>
                        <a:spcAft>
                          <a:spcPts val="300"/>
                        </a:spcAft>
                        <a:buClrTx/>
                        <a:buSzTx/>
                        <a:buFont typeface="Arial"/>
                        <a:buChar char="•"/>
                        <a:defRPr/>
                      </a:pPr>
                      <a:r>
                        <a:rPr lang="de-DE" sz="1600" dirty="0"/>
                        <a:t>Energie für Kompression/Verflüssigung nötig</a:t>
                      </a:r>
                      <a:endParaRPr dirty="0"/>
                    </a:p>
                    <a:p>
                      <a:pPr marL="285750" indent="-285750" algn="l">
                        <a:spcAft>
                          <a:spcPts val="300"/>
                        </a:spcAft>
                        <a:buFont typeface="Arial"/>
                        <a:buChar char="•"/>
                        <a:defRPr/>
                      </a:pPr>
                      <a:r>
                        <a:rPr lang="de-DE" sz="1600" dirty="0"/>
                        <a:t>Aufbau einer Infrastruktur für den Transport und Speicherung von Druckwasserstoff bzw. Flüssigwasserstoff nötig</a:t>
                      </a:r>
                      <a:endParaRPr dirty="0"/>
                    </a:p>
                    <a:p>
                      <a:pPr marL="285750" indent="-285750" algn="l">
                        <a:spcAft>
                          <a:spcPts val="300"/>
                        </a:spcAft>
                        <a:buFont typeface="Arial"/>
                        <a:buChar char="•"/>
                        <a:defRPr/>
                      </a:pPr>
                      <a:r>
                        <a:rPr lang="de-DE" sz="1600" dirty="0" err="1"/>
                        <a:t>Boil</a:t>
                      </a:r>
                      <a:r>
                        <a:rPr lang="de-DE" sz="1600" dirty="0"/>
                        <a:t>-Off-Verluste bei Flüssigwasserstoff</a:t>
                      </a:r>
                      <a:endParaRPr dirty="0"/>
                    </a:p>
                  </a:txBody>
                  <a:tcPr anchor="ctr">
                    <a:lnT w="12700" algn="ctr">
                      <a:solidFill>
                        <a:schemeClr val="tx1"/>
                      </a:solidFill>
                    </a:lnT>
                  </a:tcPr>
                </a:tc>
                <a:extLst>
                  <a:ext uri="{0D108BD9-81ED-4DB2-BD59-A6C34878D82A}">
                    <a16:rowId xmlns:a16="http://schemas.microsoft.com/office/drawing/2014/main" val="10002"/>
                  </a:ext>
                </a:extLst>
              </a:tr>
              <a:tr h="370840">
                <a:tc>
                  <a:txBody>
                    <a:bodyPr/>
                    <a:lstStyle/>
                    <a:p>
                      <a:pPr>
                        <a:defRPr/>
                      </a:pPr>
                      <a:r>
                        <a:rPr lang="de-DE" sz="1600"/>
                        <a:t>Wasserstoff, </a:t>
                      </a:r>
                      <a:endParaRPr/>
                    </a:p>
                    <a:p>
                      <a:pPr>
                        <a:defRPr/>
                      </a:pPr>
                      <a:r>
                        <a:rPr lang="de-DE" sz="1600"/>
                        <a:t>700 bar </a:t>
                      </a:r>
                      <a:endParaRPr/>
                    </a:p>
                  </a:txBody>
                  <a:tcPr anchor="ctr"/>
                </a:tc>
                <a:tc>
                  <a:txBody>
                    <a:bodyPr/>
                    <a:lstStyle/>
                    <a:p>
                      <a:pPr algn="ctr">
                        <a:defRPr/>
                      </a:pPr>
                      <a:r>
                        <a:rPr lang="de-DE" sz="1600"/>
                        <a:t>1,3 kWh/L</a:t>
                      </a:r>
                      <a:endParaRPr/>
                    </a:p>
                  </a:txBody>
                  <a:tcPr anchor="ctr"/>
                </a:tc>
                <a:tc vMerge="1">
                  <a:txBody>
                    <a:bodyPr/>
                    <a:lstStyle/>
                    <a:p>
                      <a:pPr marL="0" marR="0" lvl="0" indent="0" algn="l" defTabSz="457200">
                        <a:lnSpc>
                          <a:spcPct val="100000"/>
                        </a:lnSpc>
                        <a:spcBef>
                          <a:spcPts val="0"/>
                        </a:spcBef>
                        <a:spcAft>
                          <a:spcPts val="0"/>
                        </a:spcAft>
                        <a:buClrTx/>
                        <a:buSzTx/>
                        <a:buFontTx/>
                        <a:buNone/>
                        <a:defRPr/>
                      </a:pPr>
                      <a:endParaRPr lang="de-DE" sz="1600"/>
                    </a:p>
                  </a:txBody>
                  <a:tcPr anchor="ctr"/>
                </a:tc>
                <a:extLst>
                  <a:ext uri="{0D108BD9-81ED-4DB2-BD59-A6C34878D82A}">
                    <a16:rowId xmlns:a16="http://schemas.microsoft.com/office/drawing/2014/main" val="10003"/>
                  </a:ext>
                </a:extLst>
              </a:tr>
              <a:tr h="370840">
                <a:tc>
                  <a:txBody>
                    <a:bodyPr/>
                    <a:lstStyle/>
                    <a:p>
                      <a:pPr>
                        <a:defRPr/>
                      </a:pPr>
                      <a:r>
                        <a:rPr lang="de-DE" sz="1600"/>
                        <a:t>Wasserstoff, verflüssigt</a:t>
                      </a:r>
                      <a:endParaRPr/>
                    </a:p>
                  </a:txBody>
                  <a:tcPr anchor="ctr"/>
                </a:tc>
                <a:tc>
                  <a:txBody>
                    <a:bodyPr/>
                    <a:lstStyle/>
                    <a:p>
                      <a:pPr algn="ctr">
                        <a:defRPr/>
                      </a:pPr>
                      <a:r>
                        <a:rPr lang="de-DE" sz="1600"/>
                        <a:t>2,4 kWh/L</a:t>
                      </a:r>
                      <a:endParaRPr/>
                    </a:p>
                  </a:txBody>
                  <a:tcPr anchor="ctr"/>
                </a:tc>
                <a:tc vMerge="1">
                  <a:txBody>
                    <a:bodyPr/>
                    <a:lstStyle/>
                    <a:p>
                      <a:pPr algn="l">
                        <a:defRPr/>
                      </a:pPr>
                      <a:endParaRPr lang="de-DE"/>
                    </a:p>
                  </a:txBody>
                  <a:tcPr/>
                </a:tc>
                <a:extLst>
                  <a:ext uri="{0D108BD9-81ED-4DB2-BD59-A6C34878D82A}">
                    <a16:rowId xmlns:a16="http://schemas.microsoft.com/office/drawing/2014/main" val="10004"/>
                  </a:ext>
                </a:extLst>
              </a:tr>
              <a:tr h="370840">
                <a:tc>
                  <a:txBody>
                    <a:bodyPr/>
                    <a:lstStyle/>
                    <a:p>
                      <a:pPr>
                        <a:defRPr/>
                      </a:pPr>
                      <a:r>
                        <a:rPr lang="de-DE" sz="1600"/>
                        <a:t>Metallhydrid-speicher</a:t>
                      </a:r>
                      <a:endParaRPr/>
                    </a:p>
                  </a:txBody>
                  <a:tcPr anchor="ctr"/>
                </a:tc>
                <a:tc>
                  <a:txBody>
                    <a:bodyPr/>
                    <a:lstStyle/>
                    <a:p>
                      <a:pPr algn="ctr">
                        <a:defRPr/>
                      </a:pPr>
                      <a:r>
                        <a:rPr lang="de-DE" sz="1600"/>
                        <a:t>1,2 kWh/L</a:t>
                      </a:r>
                      <a:endParaRPr/>
                    </a:p>
                  </a:txBody>
                  <a:tcPr anchor="ctr"/>
                </a:tc>
                <a:tc>
                  <a:txBody>
                    <a:bodyPr/>
                    <a:lstStyle/>
                    <a:p>
                      <a:pPr marL="285750" indent="-285750" algn="l">
                        <a:spcAft>
                          <a:spcPts val="300"/>
                        </a:spcAft>
                        <a:buFont typeface="Arial"/>
                        <a:buChar char="•"/>
                        <a:defRPr/>
                      </a:pPr>
                      <a:r>
                        <a:rPr lang="de-DE" sz="1600" dirty="0"/>
                        <a:t>Energie für Wasserstofffreisetzung nötig</a:t>
                      </a:r>
                      <a:endParaRPr dirty="0"/>
                    </a:p>
                    <a:p>
                      <a:pPr marL="285750" indent="-285750" algn="l">
                        <a:spcAft>
                          <a:spcPts val="300"/>
                        </a:spcAft>
                        <a:buFont typeface="Arial"/>
                        <a:buChar char="•"/>
                        <a:defRPr/>
                      </a:pPr>
                      <a:r>
                        <a:rPr lang="de-DE" sz="1600" dirty="0"/>
                        <a:t>langsame Reaktionskinetik (Wasserstoff muss durch Feststoff diffundieren)</a:t>
                      </a:r>
                      <a:endParaRPr dirty="0"/>
                    </a:p>
                  </a:txBody>
                  <a:tcPr anchor="ctr"/>
                </a:tc>
                <a:extLst>
                  <a:ext uri="{0D108BD9-81ED-4DB2-BD59-A6C34878D82A}">
                    <a16:rowId xmlns:a16="http://schemas.microsoft.com/office/drawing/2014/main" val="10005"/>
                  </a:ext>
                </a:extLst>
              </a:tr>
              <a:tr h="370840">
                <a:tc>
                  <a:txBody>
                    <a:bodyPr/>
                    <a:lstStyle/>
                    <a:p>
                      <a:pPr>
                        <a:defRPr/>
                      </a:pPr>
                      <a:r>
                        <a:rPr lang="de-DE" sz="1600" b="1" dirty="0"/>
                        <a:t>LOHC</a:t>
                      </a:r>
                      <a:endParaRPr dirty="0"/>
                    </a:p>
                  </a:txBody>
                  <a:tcPr anchor="ctr"/>
                </a:tc>
                <a:tc>
                  <a:txBody>
                    <a:bodyPr/>
                    <a:lstStyle/>
                    <a:p>
                      <a:pPr algn="ctr">
                        <a:defRPr/>
                      </a:pPr>
                      <a:r>
                        <a:rPr lang="de-DE" sz="1600" dirty="0"/>
                        <a:t>2 kWh/L</a:t>
                      </a:r>
                      <a:endParaRPr dirty="0"/>
                    </a:p>
                  </a:txBody>
                  <a:tcPr anchor="ctr"/>
                </a:tc>
                <a:tc>
                  <a:txBody>
                    <a:bodyPr/>
                    <a:lstStyle/>
                    <a:p>
                      <a:pPr marL="285750" indent="-285750" algn="l">
                        <a:buFont typeface="Arial"/>
                        <a:buChar char="•"/>
                        <a:defRPr/>
                      </a:pPr>
                      <a:r>
                        <a:rPr lang="de-DE" sz="1600" dirty="0"/>
                        <a:t>Nutzung der bestehende Infrastruktur zur Lagerung und Verteilung fossiler Energieträger</a:t>
                      </a:r>
                      <a:endParaRPr dirty="0"/>
                    </a:p>
                  </a:txBody>
                  <a:tcPr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4" y="609600"/>
            <a:ext cx="8596668" cy="445477"/>
          </a:xfrm>
        </p:spPr>
        <p:txBody>
          <a:bodyPr>
            <a:normAutofit/>
          </a:bodyPr>
          <a:lstStyle/>
          <a:p>
            <a:pPr>
              <a:defRPr/>
            </a:pPr>
            <a:r>
              <a:rPr lang="de-DE" sz="2000" dirty="0"/>
              <a:t>LOHC = Liquid </a:t>
            </a:r>
            <a:r>
              <a:rPr lang="de-DE" sz="2000" dirty="0" err="1"/>
              <a:t>Organic</a:t>
            </a:r>
            <a:r>
              <a:rPr lang="de-DE" sz="2000" dirty="0"/>
              <a:t> Hydrogen Carrier</a:t>
            </a:r>
            <a:endParaRPr sz="2000" dirty="0"/>
          </a:p>
        </p:txBody>
      </p:sp>
      <p:sp>
        <p:nvSpPr>
          <p:cNvPr id="3" name="Content Placeholder 2"/>
          <p:cNvSpPr>
            <a:spLocks noGrp="1"/>
          </p:cNvSpPr>
          <p:nvPr>
            <p:ph idx="1"/>
          </p:nvPr>
        </p:nvSpPr>
        <p:spPr bwMode="auto">
          <a:xfrm>
            <a:off x="677334" y="1540194"/>
            <a:ext cx="8596668" cy="3880773"/>
          </a:xfrm>
        </p:spPr>
        <p:txBody>
          <a:bodyPr/>
          <a:lstStyle/>
          <a:p>
            <a:pPr>
              <a:defRPr/>
            </a:pPr>
            <a:r>
              <a:rPr lang="de-DE" dirty="0"/>
              <a:t>Zur Speicherung und zum Transport wird Wasserstoff an flüssige organische Wasserstoffträger (z. B. </a:t>
            </a:r>
            <a:r>
              <a:rPr lang="de-DE" dirty="0" err="1"/>
              <a:t>Benzyltoluol</a:t>
            </a:r>
            <a:r>
              <a:rPr lang="de-DE" dirty="0"/>
              <a:t>) gebunden (</a:t>
            </a:r>
            <a:r>
              <a:rPr lang="de-DE" b="1" dirty="0"/>
              <a:t>Hydrierung</a:t>
            </a:r>
            <a:r>
              <a:rPr lang="de-DE" dirty="0"/>
              <a:t>)</a:t>
            </a:r>
            <a:endParaRPr dirty="0"/>
          </a:p>
          <a:p>
            <a:pPr>
              <a:defRPr/>
            </a:pPr>
            <a:r>
              <a:rPr lang="de-DE" dirty="0"/>
              <a:t>Bei Bedarf wird Wasserstoff von der Trägerflüssigkeit freigesetzt (</a:t>
            </a:r>
            <a:r>
              <a:rPr lang="de-DE" b="1" dirty="0"/>
              <a:t>Dehydrierung</a:t>
            </a:r>
            <a:r>
              <a:rPr lang="de-DE" dirty="0"/>
              <a:t>)</a:t>
            </a:r>
          </a:p>
          <a:p>
            <a:pPr marL="0" indent="0">
              <a:buNone/>
              <a:defRPr/>
            </a:pPr>
            <a:endParaRPr lang="de-DE" dirty="0"/>
          </a:p>
          <a:p>
            <a:pPr>
              <a:defRPr/>
            </a:pPr>
            <a:endParaRPr lang="de-DE" dirty="0"/>
          </a:p>
          <a:p>
            <a:pPr marL="0" indent="0">
              <a:buNone/>
              <a:defRPr/>
            </a:pPr>
            <a:endParaRPr lang="de-DE" dirty="0"/>
          </a:p>
          <a:p>
            <a:pPr marL="0" indent="0">
              <a:buNone/>
              <a:defRPr/>
            </a:pPr>
            <a:r>
              <a:rPr lang="de-DE" dirty="0"/>
              <a:t>	</a:t>
            </a:r>
            <a:endParaRPr lang="de-DE" b="1"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2743200" y="2656366"/>
            <a:ext cx="6530802" cy="3896834"/>
          </a:xfrm>
          <a:prstGeom prst="rect">
            <a:avLst/>
          </a:prstGeom>
        </p:spPr>
      </p:pic>
      <p:sp>
        <p:nvSpPr>
          <p:cNvPr id="4" name="Ellipse 8">
            <a:extLst>
              <a:ext uri="{FF2B5EF4-FFF2-40B4-BE49-F238E27FC236}">
                <a16:creationId xmlns:a16="http://schemas.microsoft.com/office/drawing/2014/main" id="{97818CDB-57EA-BB82-06EF-9794C70B573C}"/>
              </a:ext>
            </a:extLst>
          </p:cNvPr>
          <p:cNvSpPr/>
          <p:nvPr/>
        </p:nvSpPr>
        <p:spPr bwMode="auto">
          <a:xfrm>
            <a:off x="5686425" y="589962"/>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8A338-6C61-38EE-5534-6DFFA9BE1128}"/>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D307A953-E88E-AC6C-7C09-8F4163504AF4}"/>
              </a:ext>
            </a:extLst>
          </p:cNvPr>
          <p:cNvSpPr txBox="1"/>
          <p:nvPr/>
        </p:nvSpPr>
        <p:spPr bwMode="auto">
          <a:xfrm>
            <a:off x="2814222" y="1705860"/>
            <a:ext cx="12192000" cy="871337"/>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de-DE" sz="3200" dirty="0">
                <a:solidFill>
                  <a:srgbClr val="00764B"/>
                </a:solidFill>
                <a:latin typeface="Arial"/>
                <a:cs typeface="Arial"/>
              </a:rPr>
              <a:t>		  </a:t>
            </a:r>
            <a:endParaRPr lang="de-DE" sz="3200" dirty="0"/>
          </a:p>
        </p:txBody>
      </p:sp>
      <p:sp>
        <p:nvSpPr>
          <p:cNvPr id="5" name="Titel 1">
            <a:extLst>
              <a:ext uri="{FF2B5EF4-FFF2-40B4-BE49-F238E27FC236}">
                <a16:creationId xmlns:a16="http://schemas.microsoft.com/office/drawing/2014/main" id="{E530079A-1C6F-EFFF-2FF2-030B741D6C76}"/>
              </a:ext>
            </a:extLst>
          </p:cNvPr>
          <p:cNvSpPr txBox="1"/>
          <p:nvPr/>
        </p:nvSpPr>
        <p:spPr bwMode="auto">
          <a:xfrm>
            <a:off x="1855434" y="1485544"/>
            <a:ext cx="7998780" cy="3265359"/>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7938" lvl="0" algn="ctr" defTabSz="914400" rtl="0">
              <a:defRPr/>
            </a:pPr>
            <a:r>
              <a:rPr lang="de-DE" sz="3200" dirty="0">
                <a:latin typeface="Arial" panose="020B0604020202020204" pitchFamily="34" charset="0"/>
                <a:cs typeface="Arial" panose="020B0604020202020204" pitchFamily="34" charset="0"/>
              </a:rPr>
              <a:t> 13.5</a:t>
            </a:r>
          </a:p>
          <a:p>
            <a:pPr algn="ctr"/>
            <a:r>
              <a:rPr lang="de-DE" dirty="0" err="1"/>
              <a:t>Farraday</a:t>
            </a:r>
            <a:r>
              <a:rPr lang="de-DE" dirty="0"/>
              <a:t>-Gesetze</a:t>
            </a:r>
          </a:p>
          <a:p>
            <a:pPr marL="7938" lvl="0" algn="ctr" defTabSz="914400" rtl="0">
              <a:defRPr/>
            </a:pPr>
            <a:endParaRPr lang="de-DE" sz="3200" b="1" dirty="0">
              <a:latin typeface="Arial" panose="020B0604020202020204" pitchFamily="34" charset="0"/>
              <a:cs typeface="Arial" panose="020B0604020202020204" pitchFamily="34" charset="0"/>
            </a:endParaRPr>
          </a:p>
        </p:txBody>
      </p:sp>
      <p:sp>
        <p:nvSpPr>
          <p:cNvPr id="8" name="Ellipse 9">
            <a:extLst>
              <a:ext uri="{FF2B5EF4-FFF2-40B4-BE49-F238E27FC236}">
                <a16:creationId xmlns:a16="http://schemas.microsoft.com/office/drawing/2014/main" id="{B075AB6B-5CBF-50E4-5D61-33A487A70654}"/>
              </a:ext>
            </a:extLst>
          </p:cNvPr>
          <p:cNvSpPr/>
          <p:nvPr/>
        </p:nvSpPr>
        <p:spPr>
          <a:xfrm>
            <a:off x="7859040" y="2982059"/>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extLst>
      <p:ext uri="{BB962C8B-B14F-4D97-AF65-F5344CB8AC3E}">
        <p14:creationId xmlns:p14="http://schemas.microsoft.com/office/powerpoint/2010/main" val="6326913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43C72B4A-4DC4-4C71-97DE-47EDC3718025}"/>
              </a:ext>
            </a:extLst>
          </p:cNvPr>
          <p:cNvSpPr txBox="1">
            <a:spLocks noGrp="1"/>
          </p:cNvSpPr>
          <p:nvPr>
            <p:ph type="title"/>
          </p:nvPr>
        </p:nvSpPr>
        <p:spPr bwMode="auto">
          <a:xfrm>
            <a:off x="-2725729" y="536878"/>
            <a:ext cx="9664001" cy="335028"/>
          </a:xfrm>
          <a:prstGeom prst="rect">
            <a:avLst/>
          </a:prstGeom>
          <a:noFill/>
          <a:ln w="9525">
            <a:noFill/>
            <a:miter lim="800000"/>
            <a:headEnd/>
            <a:tailEnd/>
          </a:ln>
        </p:spPr>
        <p:txBody>
          <a:bodyPr wrap="square" lIns="0" tIns="0" rIns="0" bIns="0" anchor="ctr">
            <a:spAutoFit/>
          </a:bodyPr>
          <a:lstStyle/>
          <a:p>
            <a:pPr algn="ctr" hangingPunct="0">
              <a:buSzPct val="45000"/>
            </a:pPr>
            <a:r>
              <a:rPr lang="de-DE" sz="2177" b="1" dirty="0"/>
              <a:t>Faraday-Gesetze</a:t>
            </a:r>
          </a:p>
        </p:txBody>
      </p:sp>
      <p:sp>
        <p:nvSpPr>
          <p:cNvPr id="4" name="Rechteck 3">
            <a:extLst>
              <a:ext uri="{FF2B5EF4-FFF2-40B4-BE49-F238E27FC236}">
                <a16:creationId xmlns:a16="http://schemas.microsoft.com/office/drawing/2014/main" id="{06899080-604F-41F4-B7FC-876B0A32C21F}"/>
              </a:ext>
            </a:extLst>
          </p:cNvPr>
          <p:cNvSpPr/>
          <p:nvPr/>
        </p:nvSpPr>
        <p:spPr>
          <a:xfrm>
            <a:off x="885825" y="1158091"/>
            <a:ext cx="8591550" cy="5355312"/>
          </a:xfrm>
          <a:prstGeom prst="rect">
            <a:avLst/>
          </a:prstGeom>
        </p:spPr>
        <p:txBody>
          <a:bodyPr wrap="square">
            <a:spAutoFit/>
          </a:bodyPr>
          <a:lstStyle/>
          <a:p>
            <a:r>
              <a:rPr lang="de-DE" u="sng" dirty="0"/>
              <a:t>1. </a:t>
            </a:r>
            <a:r>
              <a:rPr lang="de-DE" u="sng" dirty="0" err="1"/>
              <a:t>Faradaysches</a:t>
            </a:r>
            <a:r>
              <a:rPr lang="de-DE" u="sng" dirty="0"/>
              <a:t> Gesetz</a:t>
            </a:r>
          </a:p>
          <a:p>
            <a:pPr algn="just"/>
            <a:r>
              <a:rPr lang="de-DE" dirty="0"/>
              <a:t>Die Stoffmenge, die an einer Elektrode während der Elektrolyse abgeschieden wird, ist proportional zur elektrischen Ladung (Q), die durch den Elektrolyten geschickt wird.</a:t>
            </a:r>
          </a:p>
          <a:p>
            <a:endParaRPr lang="de-DE" dirty="0"/>
          </a:p>
          <a:p>
            <a:r>
              <a:rPr lang="de-DE" u="sng" dirty="0"/>
              <a:t>2. </a:t>
            </a:r>
            <a:r>
              <a:rPr lang="de-DE" u="sng" dirty="0" err="1"/>
              <a:t>Faradaysches</a:t>
            </a:r>
            <a:r>
              <a:rPr lang="de-DE" u="sng" dirty="0"/>
              <a:t> Gesetz</a:t>
            </a:r>
          </a:p>
          <a:p>
            <a:pPr algn="just"/>
            <a:r>
              <a:rPr lang="de-DE" dirty="0"/>
              <a:t>Die durch eine bestimmte Ladungsmenge (Q) abgeschiedene Masse eines Elements ist proportional zur Atommasse des abgeschiedenen Elements und umgekehrt proportional zu seiner Ionenladung.</a:t>
            </a:r>
          </a:p>
          <a:p>
            <a:pPr algn="just"/>
            <a:endParaRPr lang="de-DE" dirty="0"/>
          </a:p>
          <a:p>
            <a:pPr algn="just"/>
            <a:r>
              <a:rPr lang="de-DE" dirty="0"/>
              <a:t>Aus 1. Faraday-Gesetz: 	Q ~ n(X) </a:t>
            </a:r>
            <a:r>
              <a:rPr lang="de-DE" dirty="0">
                <a:sym typeface="Wingdings" panose="05000000000000000000" pitchFamily="2" charset="2"/>
              </a:rPr>
              <a:t> Q = k · n(X)</a:t>
            </a:r>
          </a:p>
          <a:p>
            <a:pPr algn="just"/>
            <a:endParaRPr lang="de-DE" dirty="0">
              <a:sym typeface="Wingdings" panose="05000000000000000000" pitchFamily="2" charset="2"/>
            </a:endParaRPr>
          </a:p>
          <a:p>
            <a:pPr algn="just"/>
            <a:r>
              <a:rPr lang="de-DE" dirty="0"/>
              <a:t>Bestimmung von k über Elektrolysen bei unterschiedlichen Stromstärken und Bestimmung der Stoffmenge des abgeschiedenen Stoffes.</a:t>
            </a:r>
          </a:p>
          <a:p>
            <a:pPr algn="just"/>
            <a:endParaRPr lang="de-DE" dirty="0"/>
          </a:p>
          <a:p>
            <a:pPr algn="just"/>
            <a:r>
              <a:rPr lang="de-DE" dirty="0"/>
              <a:t>						k = z</a:t>
            </a:r>
            <a:r>
              <a:rPr lang="de-DE" dirty="0">
                <a:sym typeface="Wingdings" panose="05000000000000000000" pitchFamily="2" charset="2"/>
              </a:rPr>
              <a:t> · 96485 As/mol = </a:t>
            </a:r>
            <a:r>
              <a:rPr lang="de-DE" dirty="0"/>
              <a:t>z</a:t>
            </a:r>
            <a:r>
              <a:rPr lang="de-DE" dirty="0">
                <a:sym typeface="Wingdings" panose="05000000000000000000" pitchFamily="2" charset="2"/>
              </a:rPr>
              <a:t> · F</a:t>
            </a:r>
          </a:p>
          <a:p>
            <a:pPr algn="just"/>
            <a:endParaRPr lang="de-DE" dirty="0">
              <a:sym typeface="Wingdings" panose="05000000000000000000" pitchFamily="2" charset="2"/>
            </a:endParaRPr>
          </a:p>
          <a:p>
            <a:pPr algn="just"/>
            <a:r>
              <a:rPr lang="de-DE" dirty="0"/>
              <a:t>					</a:t>
            </a:r>
            <a:r>
              <a:rPr lang="de-DE" dirty="0">
                <a:sym typeface="Wingdings" panose="05000000000000000000" pitchFamily="2" charset="2"/>
              </a:rPr>
              <a:t>	Q = z · n(X) · F</a:t>
            </a:r>
          </a:p>
          <a:p>
            <a:pPr algn="just"/>
            <a:r>
              <a:rPr lang="de-DE" dirty="0">
                <a:sym typeface="Wingdings" panose="05000000000000000000" pitchFamily="2" charset="2"/>
              </a:rPr>
              <a:t>Zusätzlich gilt: Q = I · t</a:t>
            </a:r>
          </a:p>
        </p:txBody>
      </p:sp>
    </p:spTree>
    <p:extLst>
      <p:ext uri="{BB962C8B-B14F-4D97-AF65-F5344CB8AC3E}">
        <p14:creationId xmlns:p14="http://schemas.microsoft.com/office/powerpoint/2010/main" val="13758457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25251-BC31-027D-442C-5354BAF8A1F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21D42812-A27A-800D-CB8A-09B6E7C8B2AA}"/>
                  </a:ext>
                </a:extLst>
              </p:cNvPr>
              <p:cNvSpPr txBox="1"/>
              <p:nvPr/>
            </p:nvSpPr>
            <p:spPr>
              <a:xfrm>
                <a:off x="584900" y="626434"/>
                <a:ext cx="9664000" cy="5471754"/>
              </a:xfrm>
              <a:prstGeom prst="rect">
                <a:avLst/>
              </a:prstGeom>
              <a:noFill/>
            </p:spPr>
            <p:txBody>
              <a:bodyPr wrap="square" rtlCol="0">
                <a:spAutoFit/>
              </a:bodyPr>
              <a:lstStyle/>
              <a:p>
                <a:r>
                  <a:rPr lang="de-DE" u="sng" dirty="0"/>
                  <a:t>Beispielaufgaben</a:t>
                </a:r>
                <a:r>
                  <a:rPr lang="de-DE" dirty="0"/>
                  <a:t>:</a:t>
                </a:r>
              </a:p>
              <a:p>
                <a:endParaRPr lang="de-DE" dirty="0"/>
              </a:p>
              <a:p>
                <a:r>
                  <a:rPr lang="de-DE" dirty="0"/>
                  <a:t>Berechnen Sie die Masse der Kupferportion, die aus einer Kupfer(II)-chlorid-Lösung mit einer Stromstärke von I = 0,8 A innerhalb von t = 250 s abgeschieden wird?</a:t>
                </a:r>
              </a:p>
              <a:p>
                <a:endParaRPr lang="de-DE" dirty="0"/>
              </a:p>
              <a:p>
                <a:r>
                  <a:rPr lang="de-DE" dirty="0" err="1">
                    <a:sym typeface="Wingdings" panose="05000000000000000000" pitchFamily="2" charset="2"/>
                  </a:rPr>
                  <a:t>Geg</a:t>
                </a:r>
                <a:r>
                  <a:rPr lang="de-DE" dirty="0">
                    <a:sym typeface="Wingdings" panose="05000000000000000000" pitchFamily="2" charset="2"/>
                  </a:rPr>
                  <a:t>: I = 0,8 A, t = 250 s, M(</a:t>
                </a:r>
                <a:r>
                  <a:rPr lang="de-DE" dirty="0" err="1">
                    <a:sym typeface="Wingdings" panose="05000000000000000000" pitchFamily="2" charset="2"/>
                  </a:rPr>
                  <a:t>Cu</a:t>
                </a:r>
                <a:r>
                  <a:rPr lang="de-DE" dirty="0">
                    <a:sym typeface="Wingdings" panose="05000000000000000000" pitchFamily="2" charset="2"/>
                  </a:rPr>
                  <a:t>) = 63,54 g/mol, F = 96485 As/mol, z = 2</a:t>
                </a:r>
              </a:p>
              <a:p>
                <a:r>
                  <a:rPr lang="de-DE" dirty="0">
                    <a:sym typeface="Wingdings" panose="05000000000000000000" pitchFamily="2" charset="2"/>
                  </a:rPr>
                  <a:t>Ges: m(</a:t>
                </a:r>
                <a:r>
                  <a:rPr lang="de-DE" dirty="0" err="1">
                    <a:sym typeface="Wingdings" panose="05000000000000000000" pitchFamily="2" charset="2"/>
                  </a:rPr>
                  <a:t>Cu</a:t>
                </a:r>
                <a:r>
                  <a:rPr lang="de-DE" dirty="0">
                    <a:sym typeface="Wingdings" panose="05000000000000000000" pitchFamily="2" charset="2"/>
                  </a:rPr>
                  <a:t>)</a:t>
                </a:r>
              </a:p>
              <a:p>
                <a:r>
                  <a:rPr lang="de-DE" dirty="0">
                    <a:sym typeface="Wingdings" panose="05000000000000000000" pitchFamily="2" charset="2"/>
                  </a:rPr>
                  <a:t>Q = z · n(X) · F = z · </a:t>
                </a:r>
                <a14:m>
                  <m:oMath xmlns:m="http://schemas.openxmlformats.org/officeDocument/2006/math">
                    <m:f>
                      <m:fPr>
                        <m:ctrlPr>
                          <a:rPr lang="de-DE" i="1" smtClean="0">
                            <a:latin typeface="Cambria Math" panose="02040503050406030204" pitchFamily="18" charset="0"/>
                            <a:sym typeface="Wingdings" panose="05000000000000000000" pitchFamily="2" charset="2"/>
                          </a:rPr>
                        </m:ctrlPr>
                      </m:fPr>
                      <m:num>
                        <m:r>
                          <a:rPr lang="de-DE" b="0" i="1" smtClean="0">
                            <a:latin typeface="Cambria Math" panose="02040503050406030204" pitchFamily="18" charset="0"/>
                            <a:sym typeface="Wingdings" panose="05000000000000000000" pitchFamily="2" charset="2"/>
                          </a:rPr>
                          <m:t>𝑚</m:t>
                        </m:r>
                        <m:r>
                          <a:rPr lang="de-DE" b="0" i="1" smtClean="0">
                            <a:latin typeface="Cambria Math" panose="02040503050406030204" pitchFamily="18" charset="0"/>
                            <a:sym typeface="Wingdings" panose="05000000000000000000" pitchFamily="2" charset="2"/>
                          </a:rPr>
                          <m:t>(</m:t>
                        </m:r>
                        <m:r>
                          <a:rPr lang="de-DE" b="0" i="1" smtClean="0">
                            <a:latin typeface="Cambria Math" panose="02040503050406030204" pitchFamily="18" charset="0"/>
                            <a:sym typeface="Wingdings" panose="05000000000000000000" pitchFamily="2" charset="2"/>
                          </a:rPr>
                          <m:t>𝐶𝑢</m:t>
                        </m:r>
                        <m:r>
                          <a:rPr lang="de-DE" b="0" i="1" smtClean="0">
                            <a:latin typeface="Cambria Math" panose="02040503050406030204" pitchFamily="18" charset="0"/>
                            <a:sym typeface="Wingdings" panose="05000000000000000000" pitchFamily="2" charset="2"/>
                          </a:rPr>
                          <m:t>)</m:t>
                        </m:r>
                      </m:num>
                      <m:den>
                        <m:r>
                          <a:rPr lang="de-DE" b="0" i="1" smtClean="0">
                            <a:latin typeface="Cambria Math" panose="02040503050406030204" pitchFamily="18" charset="0"/>
                            <a:sym typeface="Wingdings" panose="05000000000000000000" pitchFamily="2" charset="2"/>
                          </a:rPr>
                          <m:t>𝑀</m:t>
                        </m:r>
                        <m:r>
                          <a:rPr lang="de-DE" b="0" i="1" smtClean="0">
                            <a:latin typeface="Cambria Math" panose="02040503050406030204" pitchFamily="18" charset="0"/>
                            <a:sym typeface="Wingdings" panose="05000000000000000000" pitchFamily="2" charset="2"/>
                          </a:rPr>
                          <m:t>(</m:t>
                        </m:r>
                        <m:r>
                          <a:rPr lang="de-DE" b="0" i="1" smtClean="0">
                            <a:latin typeface="Cambria Math" panose="02040503050406030204" pitchFamily="18" charset="0"/>
                            <a:sym typeface="Wingdings" panose="05000000000000000000" pitchFamily="2" charset="2"/>
                          </a:rPr>
                          <m:t>𝐶𝑢</m:t>
                        </m:r>
                        <m:r>
                          <a:rPr lang="de-DE" b="0" i="1" smtClean="0">
                            <a:latin typeface="Cambria Math" panose="02040503050406030204" pitchFamily="18" charset="0"/>
                            <a:sym typeface="Wingdings" panose="05000000000000000000" pitchFamily="2" charset="2"/>
                          </a:rPr>
                          <m:t>)</m:t>
                        </m:r>
                      </m:den>
                    </m:f>
                  </m:oMath>
                </a14:m>
                <a:r>
                  <a:rPr lang="de-DE" dirty="0">
                    <a:sym typeface="Wingdings" panose="05000000000000000000" pitchFamily="2" charset="2"/>
                  </a:rPr>
                  <a:t> · F	 m(</a:t>
                </a:r>
                <a:r>
                  <a:rPr lang="de-DE" dirty="0" err="1">
                    <a:sym typeface="Wingdings" panose="05000000000000000000" pitchFamily="2" charset="2"/>
                  </a:rPr>
                  <a:t>Cu</a:t>
                </a:r>
                <a:r>
                  <a:rPr lang="de-DE" dirty="0">
                    <a:sym typeface="Wingdings" panose="05000000000000000000" pitchFamily="2" charset="2"/>
                  </a:rPr>
                  <a:t>) = </a:t>
                </a:r>
                <a14:m>
                  <m:oMath xmlns:m="http://schemas.openxmlformats.org/officeDocument/2006/math">
                    <m:f>
                      <m:fPr>
                        <m:ctrlPr>
                          <a:rPr lang="de-DE" i="1" smtClean="0">
                            <a:latin typeface="Cambria Math" panose="02040503050406030204" pitchFamily="18" charset="0"/>
                            <a:sym typeface="Wingdings" panose="05000000000000000000" pitchFamily="2" charset="2"/>
                          </a:rPr>
                        </m:ctrlPr>
                      </m:fPr>
                      <m:num>
                        <m:r>
                          <m:rPr>
                            <m:sty m:val="p"/>
                          </m:rPr>
                          <a:rPr lang="de-DE" b="0" i="0" smtClean="0">
                            <a:latin typeface="Cambria Math" panose="02040503050406030204" pitchFamily="18" charset="0"/>
                            <a:sym typeface="Wingdings" panose="05000000000000000000" pitchFamily="2" charset="2"/>
                          </a:rPr>
                          <m:t>Q</m:t>
                        </m:r>
                        <m:r>
                          <a:rPr lang="de-DE" b="0" i="0" smtClean="0">
                            <a:latin typeface="Cambria Math" panose="02040503050406030204" pitchFamily="18" charset="0"/>
                            <a:sym typeface="Wingdings" panose="05000000000000000000" pitchFamily="2" charset="2"/>
                          </a:rPr>
                          <m:t> ∙</m:t>
                        </m:r>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M</m:t>
                        </m:r>
                        <m:r>
                          <a:rPr lang="de-DE" b="0" i="0" smtClean="0">
                            <a:latin typeface="Cambria Math" panose="02040503050406030204" pitchFamily="18" charset="0"/>
                            <a:ea typeface="Cambria Math" panose="02040503050406030204" pitchFamily="18" charset="0"/>
                            <a:sym typeface="Wingdings" panose="05000000000000000000" pitchFamily="2" charset="2"/>
                          </a:rPr>
                          <m:t>(</m:t>
                        </m:r>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Cu</m:t>
                        </m:r>
                        <m:r>
                          <a:rPr lang="de-DE" b="0" i="0" smtClean="0">
                            <a:latin typeface="Cambria Math" panose="02040503050406030204" pitchFamily="18" charset="0"/>
                            <a:ea typeface="Cambria Math" panose="02040503050406030204" pitchFamily="18" charset="0"/>
                            <a:sym typeface="Wingdings" panose="05000000000000000000" pitchFamily="2" charset="2"/>
                          </a:rPr>
                          <m:t>)</m:t>
                        </m:r>
                      </m:num>
                      <m:den>
                        <m:r>
                          <m:rPr>
                            <m:sty m:val="p"/>
                          </m:rPr>
                          <a:rPr lang="de-DE" b="0" i="0" smtClean="0">
                            <a:latin typeface="Cambria Math" panose="02040503050406030204" pitchFamily="18" charset="0"/>
                            <a:sym typeface="Wingdings" panose="05000000000000000000" pitchFamily="2" charset="2"/>
                          </a:rPr>
                          <m:t>z</m:t>
                        </m:r>
                        <m:r>
                          <a:rPr lang="de-DE" b="0" i="0" smtClean="0">
                            <a:latin typeface="Cambria Math" panose="02040503050406030204" pitchFamily="18" charset="0"/>
                            <a:ea typeface="Cambria Math" panose="02040503050406030204" pitchFamily="18" charset="0"/>
                            <a:sym typeface="Wingdings" panose="05000000000000000000" pitchFamily="2" charset="2"/>
                          </a:rPr>
                          <m:t>∙</m:t>
                        </m:r>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F</m:t>
                        </m:r>
                      </m:den>
                    </m:f>
                    <m:r>
                      <a:rPr lang="de-DE" b="0" i="0" smtClean="0">
                        <a:latin typeface="Cambria Math" panose="02040503050406030204" pitchFamily="18" charset="0"/>
                        <a:sym typeface="Wingdings" panose="05000000000000000000" pitchFamily="2" charset="2"/>
                      </a:rPr>
                      <m:t>=</m:t>
                    </m:r>
                    <m:f>
                      <m:fPr>
                        <m:ctrlPr>
                          <a:rPr lang="de-DE" b="0" i="1" smtClean="0">
                            <a:latin typeface="Cambria Math" panose="02040503050406030204" pitchFamily="18" charset="0"/>
                            <a:sym typeface="Wingdings" panose="05000000000000000000" pitchFamily="2" charset="2"/>
                          </a:rPr>
                        </m:ctrlPr>
                      </m:fPr>
                      <m:num>
                        <m:r>
                          <m:rPr>
                            <m:sty m:val="p"/>
                          </m:rPr>
                          <a:rPr lang="de-DE" b="0" i="0" smtClean="0">
                            <a:latin typeface="Cambria Math" panose="02040503050406030204" pitchFamily="18" charset="0"/>
                            <a:sym typeface="Wingdings" panose="05000000000000000000" pitchFamily="2" charset="2"/>
                          </a:rPr>
                          <m:t>I</m:t>
                        </m:r>
                        <m:r>
                          <a:rPr lang="de-DE" b="0" i="0" smtClean="0">
                            <a:latin typeface="Cambria Math" panose="02040503050406030204" pitchFamily="18" charset="0"/>
                            <a:ea typeface="Cambria Math" panose="02040503050406030204" pitchFamily="18" charset="0"/>
                            <a:sym typeface="Wingdings" panose="05000000000000000000" pitchFamily="2" charset="2"/>
                          </a:rPr>
                          <m:t>∙</m:t>
                        </m:r>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t</m:t>
                        </m:r>
                        <m:r>
                          <a:rPr lang="de-DE" b="0" i="0" smtClean="0">
                            <a:latin typeface="Cambria Math" panose="02040503050406030204" pitchFamily="18" charset="0"/>
                            <a:ea typeface="Cambria Math" panose="02040503050406030204" pitchFamily="18" charset="0"/>
                            <a:sym typeface="Wingdings" panose="05000000000000000000" pitchFamily="2" charset="2"/>
                          </a:rPr>
                          <m:t>∙</m:t>
                        </m:r>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M</m:t>
                        </m:r>
                        <m:r>
                          <a:rPr lang="de-DE" b="0" i="0" smtClean="0">
                            <a:latin typeface="Cambria Math" panose="02040503050406030204" pitchFamily="18" charset="0"/>
                            <a:ea typeface="Cambria Math" panose="02040503050406030204" pitchFamily="18" charset="0"/>
                            <a:sym typeface="Wingdings" panose="05000000000000000000" pitchFamily="2" charset="2"/>
                          </a:rPr>
                          <m:t>(</m:t>
                        </m:r>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Cu</m:t>
                        </m:r>
                        <m:r>
                          <a:rPr lang="de-DE" b="0" i="0" smtClean="0">
                            <a:latin typeface="Cambria Math" panose="02040503050406030204" pitchFamily="18" charset="0"/>
                            <a:ea typeface="Cambria Math" panose="02040503050406030204" pitchFamily="18" charset="0"/>
                            <a:sym typeface="Wingdings" panose="05000000000000000000" pitchFamily="2" charset="2"/>
                          </a:rPr>
                          <m:t>)</m:t>
                        </m:r>
                      </m:num>
                      <m:den>
                        <m:r>
                          <m:rPr>
                            <m:sty m:val="p"/>
                          </m:rPr>
                          <a:rPr lang="de-DE" b="0" i="0" smtClean="0">
                            <a:latin typeface="Cambria Math" panose="02040503050406030204" pitchFamily="18" charset="0"/>
                            <a:sym typeface="Wingdings" panose="05000000000000000000" pitchFamily="2" charset="2"/>
                          </a:rPr>
                          <m:t>z</m:t>
                        </m:r>
                        <m:r>
                          <a:rPr lang="de-DE" b="0" i="0" smtClean="0">
                            <a:latin typeface="Cambria Math" panose="02040503050406030204" pitchFamily="18" charset="0"/>
                            <a:ea typeface="Cambria Math" panose="02040503050406030204" pitchFamily="18" charset="0"/>
                            <a:sym typeface="Wingdings" panose="05000000000000000000" pitchFamily="2" charset="2"/>
                          </a:rPr>
                          <m:t>∙</m:t>
                        </m:r>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F</m:t>
                        </m:r>
                      </m:den>
                    </m:f>
                    <m:r>
                      <a:rPr lang="de-DE" b="0" i="0" smtClean="0">
                        <a:latin typeface="Cambria Math" panose="02040503050406030204" pitchFamily="18" charset="0"/>
                        <a:sym typeface="Wingdings" panose="05000000000000000000" pitchFamily="2" charset="2"/>
                      </a:rPr>
                      <m:t>=</m:t>
                    </m:r>
                    <m:f>
                      <m:fPr>
                        <m:ctrlPr>
                          <a:rPr lang="de-DE" b="0" i="1" smtClean="0">
                            <a:latin typeface="Cambria Math" panose="02040503050406030204" pitchFamily="18" charset="0"/>
                            <a:sym typeface="Wingdings" panose="05000000000000000000" pitchFamily="2" charset="2"/>
                          </a:rPr>
                        </m:ctrlPr>
                      </m:fPr>
                      <m:num>
                        <m:r>
                          <a:rPr lang="de-DE" b="0" i="0" smtClean="0">
                            <a:latin typeface="Cambria Math" panose="02040503050406030204" pitchFamily="18" charset="0"/>
                            <a:sym typeface="Wingdings" panose="05000000000000000000" pitchFamily="2" charset="2"/>
                          </a:rPr>
                          <m:t>0,8 </m:t>
                        </m:r>
                        <m:r>
                          <m:rPr>
                            <m:sty m:val="p"/>
                          </m:rPr>
                          <a:rPr lang="de-DE" b="0" i="0" smtClean="0">
                            <a:latin typeface="Cambria Math" panose="02040503050406030204" pitchFamily="18" charset="0"/>
                            <a:sym typeface="Wingdings" panose="05000000000000000000" pitchFamily="2" charset="2"/>
                          </a:rPr>
                          <m:t>A</m:t>
                        </m:r>
                        <m:r>
                          <a:rPr lang="de-DE" b="0" i="0" smtClean="0">
                            <a:latin typeface="Cambria Math" panose="02040503050406030204" pitchFamily="18" charset="0"/>
                            <a:sym typeface="Wingdings" panose="05000000000000000000" pitchFamily="2" charset="2"/>
                          </a:rPr>
                          <m:t> ∙ 250 </m:t>
                        </m:r>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s</m:t>
                        </m:r>
                        <m:r>
                          <a:rPr lang="de-DE" b="0" i="0" smtClean="0">
                            <a:latin typeface="Cambria Math" panose="02040503050406030204" pitchFamily="18" charset="0"/>
                            <a:ea typeface="Cambria Math" panose="02040503050406030204" pitchFamily="18" charset="0"/>
                            <a:sym typeface="Wingdings" panose="05000000000000000000" pitchFamily="2" charset="2"/>
                          </a:rPr>
                          <m:t> ∙63,54 </m:t>
                        </m:r>
                        <m:box>
                          <m:boxPr>
                            <m:ctrlPr>
                              <a:rPr lang="de-DE" b="0" i="1" smtClean="0">
                                <a:latin typeface="Cambria Math" panose="02040503050406030204" pitchFamily="18" charset="0"/>
                                <a:ea typeface="Cambria Math" panose="02040503050406030204" pitchFamily="18" charset="0"/>
                                <a:sym typeface="Wingdings" panose="05000000000000000000" pitchFamily="2" charset="2"/>
                              </a:rPr>
                            </m:ctrlPr>
                          </m:boxPr>
                          <m:e>
                            <m:argPr>
                              <m:argSz m:val="-1"/>
                            </m:argPr>
                            <m:f>
                              <m:fPr>
                                <m:ctrlPr>
                                  <a:rPr lang="de-DE" b="0" i="1" smtClean="0">
                                    <a:latin typeface="Cambria Math" panose="02040503050406030204" pitchFamily="18" charset="0"/>
                                    <a:ea typeface="Cambria Math" panose="02040503050406030204" pitchFamily="18" charset="0"/>
                                    <a:sym typeface="Wingdings" panose="05000000000000000000" pitchFamily="2" charset="2"/>
                                  </a:rPr>
                                </m:ctrlPr>
                              </m:fPr>
                              <m:num>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g</m:t>
                                </m:r>
                              </m:num>
                              <m:den>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mol</m:t>
                                </m:r>
                              </m:den>
                            </m:f>
                          </m:e>
                        </m:box>
                      </m:num>
                      <m:den>
                        <m:r>
                          <a:rPr lang="de-DE" b="0" i="0" smtClean="0">
                            <a:latin typeface="Cambria Math" panose="02040503050406030204" pitchFamily="18" charset="0"/>
                            <a:sym typeface="Wingdings" panose="05000000000000000000" pitchFamily="2" charset="2"/>
                          </a:rPr>
                          <m:t>2 ∙</m:t>
                        </m:r>
                        <m:r>
                          <a:rPr lang="de-DE" b="0" i="0" smtClean="0">
                            <a:latin typeface="Cambria Math" panose="02040503050406030204" pitchFamily="18" charset="0"/>
                            <a:ea typeface="Cambria Math" panose="02040503050406030204" pitchFamily="18" charset="0"/>
                            <a:sym typeface="Wingdings" panose="05000000000000000000" pitchFamily="2" charset="2"/>
                          </a:rPr>
                          <m:t>96485 </m:t>
                        </m:r>
                        <m:box>
                          <m:boxPr>
                            <m:ctrlPr>
                              <a:rPr lang="de-DE" b="0" i="1" smtClean="0">
                                <a:latin typeface="Cambria Math" panose="02040503050406030204" pitchFamily="18" charset="0"/>
                                <a:ea typeface="Cambria Math" panose="02040503050406030204" pitchFamily="18" charset="0"/>
                                <a:sym typeface="Wingdings" panose="05000000000000000000" pitchFamily="2" charset="2"/>
                              </a:rPr>
                            </m:ctrlPr>
                          </m:boxPr>
                          <m:e>
                            <m:argPr>
                              <m:argSz m:val="-1"/>
                            </m:argPr>
                            <m:f>
                              <m:fPr>
                                <m:ctrlPr>
                                  <a:rPr lang="de-DE" b="0" i="1" smtClean="0">
                                    <a:latin typeface="Cambria Math" panose="02040503050406030204" pitchFamily="18" charset="0"/>
                                    <a:ea typeface="Cambria Math" panose="02040503050406030204" pitchFamily="18" charset="0"/>
                                    <a:sym typeface="Wingdings" panose="05000000000000000000" pitchFamily="2" charset="2"/>
                                  </a:rPr>
                                </m:ctrlPr>
                              </m:fPr>
                              <m:num>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As</m:t>
                                </m:r>
                              </m:num>
                              <m:den>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mol</m:t>
                                </m:r>
                              </m:den>
                            </m:f>
                          </m:e>
                        </m:box>
                      </m:den>
                    </m:f>
                    <m:r>
                      <a:rPr lang="de-DE" b="0" i="0" smtClean="0">
                        <a:latin typeface="Cambria Math" panose="02040503050406030204" pitchFamily="18" charset="0"/>
                        <a:sym typeface="Wingdings" panose="05000000000000000000" pitchFamily="2" charset="2"/>
                      </a:rPr>
                      <m:t>=0,066 </m:t>
                    </m:r>
                    <m:r>
                      <m:rPr>
                        <m:sty m:val="p"/>
                      </m:rPr>
                      <a:rPr lang="de-DE" b="0" i="0" smtClean="0">
                        <a:latin typeface="Cambria Math" panose="02040503050406030204" pitchFamily="18" charset="0"/>
                        <a:sym typeface="Wingdings" panose="05000000000000000000" pitchFamily="2" charset="2"/>
                      </a:rPr>
                      <m:t>g</m:t>
                    </m:r>
                  </m:oMath>
                </a14:m>
                <a:endParaRPr lang="de-DE" dirty="0"/>
              </a:p>
              <a:p>
                <a:endParaRPr lang="de-DE" dirty="0"/>
              </a:p>
              <a:p>
                <a:endParaRPr lang="de-DE" dirty="0"/>
              </a:p>
              <a:p>
                <a:r>
                  <a:rPr lang="de-DE" dirty="0"/>
                  <a:t>Bei der Elektrolyse einer unbekannten Silberchlorid-Lösung mit der Stromstärke I = 2 A werden 1342 mg Silber abgeschieden. Berechnen Sie die Dauer der Elektrolyse!</a:t>
                </a:r>
              </a:p>
              <a:p>
                <a:endParaRPr lang="de-DE" dirty="0"/>
              </a:p>
              <a:p>
                <a:r>
                  <a:rPr lang="de-DE" dirty="0" err="1"/>
                  <a:t>Geg</a:t>
                </a:r>
                <a:r>
                  <a:rPr lang="de-DE" dirty="0"/>
                  <a:t>: I = 2 A, m(Ag) = 1,342 g, F = 96485 As/mol, z = 1, M(Ag) = 107,86 g/</a:t>
                </a:r>
                <a:r>
                  <a:rPr lang="de-DE" dirty="0" err="1"/>
                  <a:t>mol</a:t>
                </a:r>
                <a:endParaRPr lang="de-DE" dirty="0"/>
              </a:p>
              <a:p>
                <a:r>
                  <a:rPr lang="de-DE" dirty="0"/>
                  <a:t>Ges: t</a:t>
                </a:r>
              </a:p>
              <a:p>
                <a:r>
                  <a:rPr lang="de-DE" dirty="0"/>
                  <a:t>Q = z </a:t>
                </a:r>
                <a:r>
                  <a:rPr lang="de-DE" dirty="0">
                    <a:sym typeface="Wingdings" panose="05000000000000000000" pitchFamily="2" charset="2"/>
                  </a:rPr>
                  <a:t>· n(X) · F	 I · t = z · </a:t>
                </a:r>
                <a14:m>
                  <m:oMath xmlns:m="http://schemas.openxmlformats.org/officeDocument/2006/math">
                    <m:f>
                      <m:fPr>
                        <m:ctrlPr>
                          <a:rPr lang="de-DE" i="1" smtClean="0">
                            <a:latin typeface="Cambria Math" panose="02040503050406030204" pitchFamily="18" charset="0"/>
                            <a:sym typeface="Wingdings" panose="05000000000000000000" pitchFamily="2" charset="2"/>
                          </a:rPr>
                        </m:ctrlPr>
                      </m:fPr>
                      <m:num>
                        <m:r>
                          <m:rPr>
                            <m:sty m:val="p"/>
                          </m:rPr>
                          <a:rPr lang="de-DE" b="0" i="0" smtClean="0">
                            <a:latin typeface="Cambria Math" panose="02040503050406030204" pitchFamily="18" charset="0"/>
                            <a:sym typeface="Wingdings" panose="05000000000000000000" pitchFamily="2" charset="2"/>
                          </a:rPr>
                          <m:t>m</m:t>
                        </m:r>
                        <m:r>
                          <a:rPr lang="de-DE" b="0" i="0" smtClean="0">
                            <a:latin typeface="Cambria Math" panose="02040503050406030204" pitchFamily="18" charset="0"/>
                            <a:sym typeface="Wingdings" panose="05000000000000000000" pitchFamily="2" charset="2"/>
                          </a:rPr>
                          <m:t>(</m:t>
                        </m:r>
                        <m:r>
                          <m:rPr>
                            <m:sty m:val="p"/>
                          </m:rPr>
                          <a:rPr lang="de-DE" b="0" i="0" smtClean="0">
                            <a:latin typeface="Cambria Math" panose="02040503050406030204" pitchFamily="18" charset="0"/>
                            <a:sym typeface="Wingdings" panose="05000000000000000000" pitchFamily="2" charset="2"/>
                          </a:rPr>
                          <m:t>Ag</m:t>
                        </m:r>
                        <m:r>
                          <a:rPr lang="de-DE" b="0" i="0" smtClean="0">
                            <a:latin typeface="Cambria Math" panose="02040503050406030204" pitchFamily="18" charset="0"/>
                            <a:sym typeface="Wingdings" panose="05000000000000000000" pitchFamily="2" charset="2"/>
                          </a:rPr>
                          <m:t>)</m:t>
                        </m:r>
                      </m:num>
                      <m:den>
                        <m:r>
                          <m:rPr>
                            <m:sty m:val="p"/>
                          </m:rPr>
                          <a:rPr lang="de-DE" b="0" i="0" smtClean="0">
                            <a:latin typeface="Cambria Math" panose="02040503050406030204" pitchFamily="18" charset="0"/>
                            <a:sym typeface="Wingdings" panose="05000000000000000000" pitchFamily="2" charset="2"/>
                          </a:rPr>
                          <m:t>M</m:t>
                        </m:r>
                        <m:r>
                          <a:rPr lang="de-DE" b="0" i="0" smtClean="0">
                            <a:latin typeface="Cambria Math" panose="02040503050406030204" pitchFamily="18" charset="0"/>
                            <a:sym typeface="Wingdings" panose="05000000000000000000" pitchFamily="2" charset="2"/>
                          </a:rPr>
                          <m:t>(</m:t>
                        </m:r>
                        <m:r>
                          <m:rPr>
                            <m:sty m:val="p"/>
                          </m:rPr>
                          <a:rPr lang="de-DE" b="0" i="0" smtClean="0">
                            <a:latin typeface="Cambria Math" panose="02040503050406030204" pitchFamily="18" charset="0"/>
                            <a:sym typeface="Wingdings" panose="05000000000000000000" pitchFamily="2" charset="2"/>
                          </a:rPr>
                          <m:t>Ag</m:t>
                        </m:r>
                        <m:r>
                          <a:rPr lang="de-DE" b="0" i="0" smtClean="0">
                            <a:latin typeface="Cambria Math" panose="02040503050406030204" pitchFamily="18" charset="0"/>
                            <a:sym typeface="Wingdings" panose="05000000000000000000" pitchFamily="2" charset="2"/>
                          </a:rPr>
                          <m:t>)</m:t>
                        </m:r>
                      </m:den>
                    </m:f>
                  </m:oMath>
                </a14:m>
                <a:r>
                  <a:rPr lang="de-DE" dirty="0">
                    <a:sym typeface="Wingdings" panose="05000000000000000000" pitchFamily="2" charset="2"/>
                  </a:rPr>
                  <a:t> · F	 t = </a:t>
                </a:r>
                <a14:m>
                  <m:oMath xmlns:m="http://schemas.openxmlformats.org/officeDocument/2006/math">
                    <m:f>
                      <m:fPr>
                        <m:ctrlPr>
                          <a:rPr lang="de-DE" i="1" smtClean="0">
                            <a:latin typeface="Cambria Math" panose="02040503050406030204" pitchFamily="18" charset="0"/>
                            <a:sym typeface="Wingdings" panose="05000000000000000000" pitchFamily="2" charset="2"/>
                          </a:rPr>
                        </m:ctrlPr>
                      </m:fPr>
                      <m:num>
                        <m:r>
                          <m:rPr>
                            <m:sty m:val="p"/>
                          </m:rPr>
                          <a:rPr lang="de-DE" b="0" i="0" smtClean="0">
                            <a:latin typeface="Cambria Math" panose="02040503050406030204" pitchFamily="18" charset="0"/>
                            <a:sym typeface="Wingdings" panose="05000000000000000000" pitchFamily="2" charset="2"/>
                          </a:rPr>
                          <m:t>z</m:t>
                        </m:r>
                        <m:r>
                          <a:rPr lang="de-DE" b="0" i="0" smtClean="0">
                            <a:latin typeface="Cambria Math" panose="02040503050406030204" pitchFamily="18" charset="0"/>
                            <a:sym typeface="Wingdings" panose="05000000000000000000" pitchFamily="2" charset="2"/>
                          </a:rPr>
                          <m:t> ∙ </m:t>
                        </m:r>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m</m:t>
                        </m:r>
                        <m:d>
                          <m:dPr>
                            <m:ctrlPr>
                              <a:rPr lang="de-DE" b="0" i="1" smtClean="0">
                                <a:latin typeface="Cambria Math" panose="02040503050406030204" pitchFamily="18" charset="0"/>
                                <a:ea typeface="Cambria Math" panose="02040503050406030204" pitchFamily="18" charset="0"/>
                                <a:sym typeface="Wingdings" panose="05000000000000000000" pitchFamily="2" charset="2"/>
                              </a:rPr>
                            </m:ctrlPr>
                          </m:dPr>
                          <m:e>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Ag</m:t>
                            </m:r>
                          </m:e>
                        </m:d>
                        <m:r>
                          <a:rPr lang="de-DE" b="0" i="0" smtClean="0">
                            <a:latin typeface="Cambria Math" panose="02040503050406030204" pitchFamily="18" charset="0"/>
                            <a:ea typeface="Cambria Math" panose="02040503050406030204" pitchFamily="18" charset="0"/>
                            <a:sym typeface="Wingdings" panose="05000000000000000000" pitchFamily="2" charset="2"/>
                          </a:rPr>
                          <m:t> ∙ </m:t>
                        </m:r>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F</m:t>
                        </m:r>
                      </m:num>
                      <m:den>
                        <m:r>
                          <m:rPr>
                            <m:sty m:val="p"/>
                          </m:rPr>
                          <a:rPr lang="de-DE" b="0" i="0" smtClean="0">
                            <a:latin typeface="Cambria Math" panose="02040503050406030204" pitchFamily="18" charset="0"/>
                            <a:sym typeface="Wingdings" panose="05000000000000000000" pitchFamily="2" charset="2"/>
                          </a:rPr>
                          <m:t>I</m:t>
                        </m:r>
                        <m:r>
                          <a:rPr lang="de-DE" b="0" i="0" smtClean="0">
                            <a:latin typeface="Cambria Math" panose="02040503050406030204" pitchFamily="18" charset="0"/>
                            <a:sym typeface="Wingdings" panose="05000000000000000000" pitchFamily="2" charset="2"/>
                          </a:rPr>
                          <m:t> ∙</m:t>
                        </m:r>
                        <m:r>
                          <m:rPr>
                            <m:sty m:val="p"/>
                          </m:rPr>
                          <a:rPr lang="de-DE" b="0" i="0" smtClean="0">
                            <a:latin typeface="Cambria Math" panose="02040503050406030204" pitchFamily="18" charset="0"/>
                            <a:sym typeface="Wingdings" panose="05000000000000000000" pitchFamily="2" charset="2"/>
                          </a:rPr>
                          <m:t>M</m:t>
                        </m:r>
                        <m:r>
                          <a:rPr lang="de-DE" b="0" i="0" smtClean="0">
                            <a:latin typeface="Cambria Math" panose="02040503050406030204" pitchFamily="18" charset="0"/>
                            <a:sym typeface="Wingdings" panose="05000000000000000000" pitchFamily="2" charset="2"/>
                          </a:rPr>
                          <m:t>(</m:t>
                        </m:r>
                        <m:r>
                          <m:rPr>
                            <m:sty m:val="p"/>
                          </m:rPr>
                          <a:rPr lang="de-DE" b="0" i="0" smtClean="0">
                            <a:latin typeface="Cambria Math" panose="02040503050406030204" pitchFamily="18" charset="0"/>
                            <a:sym typeface="Wingdings" panose="05000000000000000000" pitchFamily="2" charset="2"/>
                          </a:rPr>
                          <m:t>Ag</m:t>
                        </m:r>
                        <m:r>
                          <a:rPr lang="de-DE" b="0" i="0" smtClean="0">
                            <a:latin typeface="Cambria Math" panose="02040503050406030204" pitchFamily="18" charset="0"/>
                            <a:sym typeface="Wingdings" panose="05000000000000000000" pitchFamily="2" charset="2"/>
                          </a:rPr>
                          <m:t>)</m:t>
                        </m:r>
                      </m:den>
                    </m:f>
                    <m:r>
                      <a:rPr lang="de-DE" b="0" i="0" smtClean="0">
                        <a:latin typeface="Cambria Math" panose="02040503050406030204" pitchFamily="18" charset="0"/>
                        <a:sym typeface="Wingdings" panose="05000000000000000000" pitchFamily="2" charset="2"/>
                      </a:rPr>
                      <m:t>=</m:t>
                    </m:r>
                    <m:f>
                      <m:fPr>
                        <m:ctrlPr>
                          <a:rPr lang="de-DE" b="0" i="1" smtClean="0">
                            <a:latin typeface="Cambria Math" panose="02040503050406030204" pitchFamily="18" charset="0"/>
                            <a:sym typeface="Wingdings" panose="05000000000000000000" pitchFamily="2" charset="2"/>
                          </a:rPr>
                        </m:ctrlPr>
                      </m:fPr>
                      <m:num>
                        <m:r>
                          <a:rPr lang="de-DE" b="0" i="0" smtClean="0">
                            <a:latin typeface="Cambria Math" panose="02040503050406030204" pitchFamily="18" charset="0"/>
                            <a:sym typeface="Wingdings" panose="05000000000000000000" pitchFamily="2" charset="2"/>
                          </a:rPr>
                          <m:t>1 ∙</m:t>
                        </m:r>
                        <m:r>
                          <a:rPr lang="de-DE" b="0" i="0" smtClean="0">
                            <a:latin typeface="Cambria Math" panose="02040503050406030204" pitchFamily="18" charset="0"/>
                            <a:ea typeface="Cambria Math" panose="02040503050406030204" pitchFamily="18" charset="0"/>
                            <a:sym typeface="Wingdings" panose="05000000000000000000" pitchFamily="2" charset="2"/>
                          </a:rPr>
                          <m:t>1,342 </m:t>
                        </m:r>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g</m:t>
                        </m:r>
                        <m:r>
                          <a:rPr lang="de-DE" b="0" i="0" smtClean="0">
                            <a:latin typeface="Cambria Math" panose="02040503050406030204" pitchFamily="18" charset="0"/>
                            <a:ea typeface="Cambria Math" panose="02040503050406030204" pitchFamily="18" charset="0"/>
                            <a:sym typeface="Wingdings" panose="05000000000000000000" pitchFamily="2" charset="2"/>
                          </a:rPr>
                          <m:t> ∙96485 </m:t>
                        </m:r>
                        <m:box>
                          <m:boxPr>
                            <m:ctrlPr>
                              <a:rPr lang="de-DE" b="0" i="1" smtClean="0">
                                <a:latin typeface="Cambria Math" panose="02040503050406030204" pitchFamily="18" charset="0"/>
                                <a:ea typeface="Cambria Math" panose="02040503050406030204" pitchFamily="18" charset="0"/>
                                <a:sym typeface="Wingdings" panose="05000000000000000000" pitchFamily="2" charset="2"/>
                              </a:rPr>
                            </m:ctrlPr>
                          </m:boxPr>
                          <m:e>
                            <m:argPr>
                              <m:argSz m:val="-1"/>
                            </m:argPr>
                            <m:f>
                              <m:fPr>
                                <m:ctrlPr>
                                  <a:rPr lang="de-DE" b="0" i="1" smtClean="0">
                                    <a:latin typeface="Cambria Math" panose="02040503050406030204" pitchFamily="18" charset="0"/>
                                    <a:ea typeface="Cambria Math" panose="02040503050406030204" pitchFamily="18" charset="0"/>
                                    <a:sym typeface="Wingdings" panose="05000000000000000000" pitchFamily="2" charset="2"/>
                                  </a:rPr>
                                </m:ctrlPr>
                              </m:fPr>
                              <m:num>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As</m:t>
                                </m:r>
                              </m:num>
                              <m:den>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mol</m:t>
                                </m:r>
                              </m:den>
                            </m:f>
                          </m:e>
                        </m:box>
                      </m:num>
                      <m:den>
                        <m:r>
                          <a:rPr lang="de-DE" b="0" i="0" smtClean="0">
                            <a:latin typeface="Cambria Math" panose="02040503050406030204" pitchFamily="18" charset="0"/>
                            <a:sym typeface="Wingdings" panose="05000000000000000000" pitchFamily="2" charset="2"/>
                          </a:rPr>
                          <m:t>2 </m:t>
                        </m:r>
                        <m:r>
                          <m:rPr>
                            <m:sty m:val="p"/>
                          </m:rPr>
                          <a:rPr lang="de-DE" b="0" i="0" smtClean="0">
                            <a:latin typeface="Cambria Math" panose="02040503050406030204" pitchFamily="18" charset="0"/>
                            <a:sym typeface="Wingdings" panose="05000000000000000000" pitchFamily="2" charset="2"/>
                          </a:rPr>
                          <m:t>A</m:t>
                        </m:r>
                        <m:r>
                          <a:rPr lang="de-DE" b="0" i="0" smtClean="0">
                            <a:latin typeface="Cambria Math" panose="02040503050406030204" pitchFamily="18" charset="0"/>
                            <a:sym typeface="Wingdings" panose="05000000000000000000" pitchFamily="2" charset="2"/>
                          </a:rPr>
                          <m:t> ∙107,86</m:t>
                        </m:r>
                        <m:f>
                          <m:fPr>
                            <m:ctrlPr>
                              <a:rPr lang="de-DE" i="1">
                                <a:latin typeface="Cambria Math" panose="02040503050406030204" pitchFamily="18" charset="0"/>
                                <a:ea typeface="Cambria Math" panose="02040503050406030204" pitchFamily="18" charset="0"/>
                                <a:sym typeface="Wingdings" panose="05000000000000000000" pitchFamily="2" charset="2"/>
                              </a:rPr>
                            </m:ctrlPr>
                          </m:fPr>
                          <m:num>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g</m:t>
                            </m:r>
                          </m:num>
                          <m:den>
                            <m:r>
                              <m:rPr>
                                <m:sty m:val="p"/>
                              </m:rPr>
                              <a:rPr lang="de-DE">
                                <a:latin typeface="Cambria Math" panose="02040503050406030204" pitchFamily="18" charset="0"/>
                                <a:ea typeface="Cambria Math" panose="02040503050406030204" pitchFamily="18" charset="0"/>
                                <a:sym typeface="Wingdings" panose="05000000000000000000" pitchFamily="2" charset="2"/>
                              </a:rPr>
                              <m:t>mol</m:t>
                            </m:r>
                          </m:den>
                        </m:f>
                      </m:den>
                    </m:f>
                    <m:r>
                      <a:rPr lang="de-DE" b="0" i="0" smtClean="0">
                        <a:latin typeface="Cambria Math" panose="02040503050406030204" pitchFamily="18" charset="0"/>
                        <a:sym typeface="Wingdings" panose="05000000000000000000" pitchFamily="2" charset="2"/>
                      </a:rPr>
                      <m:t>=</m:t>
                    </m:r>
                    <m:r>
                      <a:rPr lang="de-DE" b="0" i="1" smtClean="0">
                        <a:latin typeface="Cambria Math" panose="02040503050406030204" pitchFamily="18" charset="0"/>
                        <a:sym typeface="Wingdings" panose="05000000000000000000" pitchFamily="2" charset="2"/>
                      </a:rPr>
                      <m:t>600 </m:t>
                    </m:r>
                    <m:r>
                      <a:rPr lang="de-DE" b="0" i="1" smtClean="0">
                        <a:latin typeface="Cambria Math" panose="02040503050406030204" pitchFamily="18" charset="0"/>
                        <a:sym typeface="Wingdings" panose="05000000000000000000" pitchFamily="2" charset="2"/>
                      </a:rPr>
                      <m:t>𝑠</m:t>
                    </m:r>
                  </m:oMath>
                </a14:m>
                <a:endParaRPr lang="de-DE" dirty="0"/>
              </a:p>
              <a:p>
                <a:endParaRPr lang="de-DE" dirty="0"/>
              </a:p>
            </p:txBody>
          </p:sp>
        </mc:Choice>
        <mc:Fallback xmlns="">
          <p:sp>
            <p:nvSpPr>
              <p:cNvPr id="2" name="Textfeld 1">
                <a:extLst>
                  <a:ext uri="{FF2B5EF4-FFF2-40B4-BE49-F238E27FC236}">
                    <a16:creationId xmlns:a16="http://schemas.microsoft.com/office/drawing/2014/main" id="{21D42812-A27A-800D-CB8A-09B6E7C8B2AA}"/>
                  </a:ext>
                </a:extLst>
              </p:cNvPr>
              <p:cNvSpPr txBox="1">
                <a:spLocks noRot="1" noChangeAspect="1" noMove="1" noResize="1" noEditPoints="1" noAdjustHandles="1" noChangeArrowheads="1" noChangeShapeType="1" noTextEdit="1"/>
              </p:cNvSpPr>
              <p:nvPr/>
            </p:nvSpPr>
            <p:spPr>
              <a:xfrm>
                <a:off x="584900" y="626434"/>
                <a:ext cx="9664000" cy="5471754"/>
              </a:xfrm>
              <a:prstGeom prst="rect">
                <a:avLst/>
              </a:prstGeom>
              <a:blipFill>
                <a:blip r:embed="rId3"/>
                <a:stretch>
                  <a:fillRect l="-568" t="-669" r="-315"/>
                </a:stretch>
              </a:blipFill>
            </p:spPr>
            <p:txBody>
              <a:bodyPr/>
              <a:lstStyle/>
              <a:p>
                <a:r>
                  <a:rPr lang="de-DE">
                    <a:noFill/>
                  </a:rPr>
                  <a:t> </a:t>
                </a:r>
              </a:p>
            </p:txBody>
          </p:sp>
        </mc:Fallback>
      </mc:AlternateContent>
    </p:spTree>
    <p:extLst>
      <p:ext uri="{BB962C8B-B14F-4D97-AF65-F5344CB8AC3E}">
        <p14:creationId xmlns:p14="http://schemas.microsoft.com/office/powerpoint/2010/main" val="100740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2388" y="459783"/>
            <a:ext cx="10515600" cy="522019"/>
          </a:xfrm>
        </p:spPr>
        <p:txBody>
          <a:bodyPr>
            <a:normAutofit/>
          </a:bodyPr>
          <a:lstStyle/>
          <a:p>
            <a:r>
              <a:rPr lang="de-CH" sz="2000" b="1" dirty="0">
                <a:cs typeface="Calibri" panose="020F0502020204030204" pitchFamily="34" charset="0"/>
              </a:rPr>
              <a:t>Zugang zur Enthalpie</a:t>
            </a:r>
            <a:endParaRPr lang="de-CH" sz="2000" b="1" dirty="0">
              <a:highlight>
                <a:srgbClr val="FFFF00"/>
              </a:highlight>
              <a:cs typeface="Calibri" panose="020F0502020204030204" pitchFamily="34" charset="0"/>
            </a:endParaRPr>
          </a:p>
        </p:txBody>
      </p:sp>
      <p:sp>
        <p:nvSpPr>
          <p:cNvPr id="3" name="Inhaltsplatzhalter 2"/>
          <p:cNvSpPr>
            <a:spLocks noGrp="1"/>
          </p:cNvSpPr>
          <p:nvPr>
            <p:ph idx="1"/>
          </p:nvPr>
        </p:nvSpPr>
        <p:spPr>
          <a:xfrm>
            <a:off x="582388" y="1679125"/>
            <a:ext cx="11026515" cy="3499750"/>
          </a:xfrm>
        </p:spPr>
        <p:txBody>
          <a:bodyPr>
            <a:normAutofit/>
          </a:bodyPr>
          <a:lstStyle/>
          <a:p>
            <a:pPr marL="0" indent="0">
              <a:buNone/>
            </a:pPr>
            <a:r>
              <a:rPr lang="de-CH" dirty="0"/>
              <a:t>Beeinflusst die </a:t>
            </a:r>
            <a:r>
              <a:rPr lang="de-CH" b="1" dirty="0">
                <a:highlight>
                  <a:srgbClr val="FFFF00"/>
                </a:highlight>
              </a:rPr>
              <a:t>Höhe</a:t>
            </a:r>
            <a:r>
              <a:rPr lang="de-CH" dirty="0"/>
              <a:t> und die </a:t>
            </a:r>
            <a:r>
              <a:rPr lang="de-CH" b="1" dirty="0">
                <a:highlight>
                  <a:srgbClr val="FFFF00"/>
                </a:highlight>
              </a:rPr>
              <a:t>Geschwindigkeit</a:t>
            </a:r>
            <a:r>
              <a:rPr lang="de-CH" b="1" dirty="0"/>
              <a:t> </a:t>
            </a:r>
            <a:r>
              <a:rPr lang="de-CH" dirty="0"/>
              <a:t>der Schokolade den Wert von Q?</a:t>
            </a:r>
          </a:p>
          <a:p>
            <a:pPr marL="0" indent="0">
              <a:buNone/>
            </a:pPr>
            <a:r>
              <a:rPr lang="de-CH" dirty="0"/>
              <a:t>	Nein, nur die </a:t>
            </a:r>
            <a:r>
              <a:rPr lang="de-CH" b="1" dirty="0"/>
              <a:t>Innere Energie</a:t>
            </a:r>
            <a:r>
              <a:rPr lang="de-CH" dirty="0"/>
              <a:t>!</a:t>
            </a:r>
            <a:br>
              <a:rPr lang="de-CH" dirty="0"/>
            </a:br>
            <a:endParaRPr lang="de-CH" dirty="0"/>
          </a:p>
          <a:p>
            <a:pPr marL="0" indent="0">
              <a:buNone/>
            </a:pPr>
            <a:br>
              <a:rPr lang="de-CH" dirty="0"/>
            </a:br>
            <a:r>
              <a:rPr lang="de-CH" dirty="0"/>
              <a:t>Beeinflusst die </a:t>
            </a:r>
            <a:r>
              <a:rPr lang="de-CH" b="1" dirty="0">
                <a:highlight>
                  <a:srgbClr val="FFFF00"/>
                </a:highlight>
              </a:rPr>
              <a:t>Temperatur</a:t>
            </a:r>
            <a:r>
              <a:rPr lang="de-CH" dirty="0">
                <a:highlight>
                  <a:srgbClr val="FFFF00"/>
                </a:highlight>
              </a:rPr>
              <a:t> </a:t>
            </a:r>
            <a:r>
              <a:rPr lang="de-CH" dirty="0"/>
              <a:t>der Schokolade den Wert von Q?</a:t>
            </a:r>
          </a:p>
          <a:p>
            <a:pPr marL="0" indent="0">
              <a:buNone/>
            </a:pPr>
            <a:r>
              <a:rPr lang="de-CH" dirty="0"/>
              <a:t>	Ja, thermische Energie zählt zur Inneren Energie!</a:t>
            </a:r>
          </a:p>
          <a:p>
            <a:pPr marL="0" indent="0">
              <a:buNone/>
            </a:pPr>
            <a:endParaRPr lang="de-CH" dirty="0"/>
          </a:p>
          <a:p>
            <a:pPr marL="0" indent="0">
              <a:buNone/>
            </a:pPr>
            <a:r>
              <a:rPr lang="de-CH" dirty="0"/>
              <a:t>Beeinflusst der </a:t>
            </a:r>
            <a:r>
              <a:rPr lang="de-CH" b="1" dirty="0">
                <a:highlight>
                  <a:srgbClr val="FFFF00"/>
                </a:highlight>
              </a:rPr>
              <a:t>Luftdruck </a:t>
            </a:r>
            <a:r>
              <a:rPr lang="de-CH" dirty="0"/>
              <a:t>den Wert von Q?</a:t>
            </a:r>
          </a:p>
          <a:p>
            <a:pPr marL="0" indent="0">
              <a:buNone/>
            </a:pPr>
            <a:r>
              <a:rPr lang="de-CH" dirty="0"/>
              <a:t>	Ja, das wird in der </a:t>
            </a:r>
            <a:r>
              <a:rPr lang="de-CH" b="1" dirty="0"/>
              <a:t>Enthalpie</a:t>
            </a:r>
            <a:r>
              <a:rPr lang="de-CH" dirty="0"/>
              <a:t> berücksichtigt.  </a:t>
            </a:r>
          </a:p>
        </p:txBody>
      </p:sp>
      <p:sp>
        <p:nvSpPr>
          <p:cNvPr id="5" name="Textfeld 4">
            <a:extLst>
              <a:ext uri="{FF2B5EF4-FFF2-40B4-BE49-F238E27FC236}">
                <a16:creationId xmlns:a16="http://schemas.microsoft.com/office/drawing/2014/main" id="{C7EC2433-007A-34F3-9668-50B93F914F8B}"/>
              </a:ext>
            </a:extLst>
          </p:cNvPr>
          <p:cNvSpPr txBox="1"/>
          <p:nvPr/>
        </p:nvSpPr>
        <p:spPr>
          <a:xfrm>
            <a:off x="6648788" y="4630469"/>
            <a:ext cx="4960115" cy="1077218"/>
          </a:xfrm>
          <a:prstGeom prst="rect">
            <a:avLst/>
          </a:prstGeom>
          <a:noFill/>
          <a:ln>
            <a:solidFill>
              <a:schemeClr val="dk1"/>
            </a:solidFill>
          </a:ln>
        </p:spPr>
        <p:txBody>
          <a:bodyPr wrap="square" rtlCol="0" anchor="ctr">
            <a:spAutoFit/>
          </a:bodyPr>
          <a:lstStyle/>
          <a:p>
            <a:r>
              <a:rPr lang="de-CH" sz="3200" dirty="0">
                <a:sym typeface="Symbol" panose="05050102010706020507" pitchFamily="18" charset="2"/>
              </a:rPr>
              <a:t>Rechnen mit </a:t>
            </a:r>
            <a:r>
              <a:rPr lang="de-CH" sz="3200" b="1" dirty="0">
                <a:sym typeface="Symbol" panose="05050102010706020507" pitchFamily="18" charset="2"/>
              </a:rPr>
              <a:t>Enthalpie</a:t>
            </a:r>
            <a:br>
              <a:rPr lang="de-CH" sz="3200" dirty="0">
                <a:sym typeface="Symbol" panose="05050102010706020507" pitchFamily="18" charset="2"/>
              </a:rPr>
            </a:br>
            <a:r>
              <a:rPr lang="de-CH" sz="3200" dirty="0">
                <a:sym typeface="Symbol" panose="05050102010706020507" pitchFamily="18" charset="2"/>
              </a:rPr>
              <a:t>bei Standardbedingungen</a:t>
            </a:r>
            <a:r>
              <a:rPr lang="de-CH" sz="3200" dirty="0"/>
              <a:t>    </a:t>
            </a:r>
            <a:endParaRPr lang="de-CH" sz="2000" dirty="0"/>
          </a:p>
        </p:txBody>
      </p:sp>
      <p:pic>
        <p:nvPicPr>
          <p:cNvPr id="4" name="Picture 3">
            <a:extLst>
              <a:ext uri="{FF2B5EF4-FFF2-40B4-BE49-F238E27FC236}">
                <a16:creationId xmlns:a16="http://schemas.microsoft.com/office/drawing/2014/main" id="{97836AC4-8F28-7DD5-8F7A-E6EA8DD579A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87328" y="333431"/>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20AD45CA-51AE-268E-DF58-645ABC2AEAE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33428" y="333431"/>
            <a:ext cx="546100" cy="5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3744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E9682058-27B2-4928-805A-692B0F284B4A}"/>
                  </a:ext>
                </a:extLst>
              </p:cNvPr>
              <p:cNvSpPr txBox="1"/>
              <p:nvPr/>
            </p:nvSpPr>
            <p:spPr>
              <a:xfrm>
                <a:off x="584899" y="626434"/>
                <a:ext cx="10490131" cy="4305538"/>
              </a:xfrm>
              <a:prstGeom prst="rect">
                <a:avLst/>
              </a:prstGeom>
              <a:noFill/>
            </p:spPr>
            <p:txBody>
              <a:bodyPr wrap="square" rtlCol="0">
                <a:spAutoFit/>
              </a:bodyPr>
              <a:lstStyle/>
              <a:p>
                <a:r>
                  <a:rPr lang="de-DE" u="sng" dirty="0"/>
                  <a:t>Beispielaufgaben</a:t>
                </a:r>
                <a:r>
                  <a:rPr lang="de-DE" dirty="0"/>
                  <a:t>:</a:t>
                </a:r>
              </a:p>
              <a:p>
                <a:endParaRPr lang="de-DE" dirty="0"/>
              </a:p>
              <a:p>
                <a:r>
                  <a:rPr lang="de-DE" dirty="0"/>
                  <a:t>Die Kapazität einer typischen Alkali-Mangan-Batterie beträgt 2000 </a:t>
                </a:r>
                <a:r>
                  <a:rPr lang="de-DE" dirty="0" err="1"/>
                  <a:t>mAh</a:t>
                </a:r>
                <a:r>
                  <a:rPr lang="de-DE" dirty="0"/>
                  <a:t>.</a:t>
                </a:r>
              </a:p>
              <a:p>
                <a:r>
                  <a:rPr lang="de-DE" dirty="0"/>
                  <a:t>Der Hersteller gibt an, dass sich in der Batterie weniger als 5 g Zink befinden.</a:t>
                </a:r>
              </a:p>
              <a:p>
                <a:endParaRPr lang="de-DE" dirty="0"/>
              </a:p>
              <a:p>
                <a:r>
                  <a:rPr lang="de-DE" dirty="0"/>
                  <a:t>Kann die Herstellerangabe korrekt sein? </a:t>
                </a:r>
              </a:p>
              <a:p>
                <a:endParaRPr lang="de-DE" dirty="0"/>
              </a:p>
              <a:p>
                <a:r>
                  <a:rPr lang="de-DE" dirty="0"/>
                  <a:t>Geg.: Q = 2000 </a:t>
                </a:r>
                <a:r>
                  <a:rPr lang="de-DE" dirty="0" err="1"/>
                  <a:t>mAh</a:t>
                </a:r>
                <a:r>
                  <a:rPr lang="de-DE" dirty="0"/>
                  <a:t>, z = 2, F = 96485 As/</a:t>
                </a:r>
                <a:r>
                  <a:rPr lang="de-DE" dirty="0" err="1"/>
                  <a:t>mol</a:t>
                </a:r>
                <a:endParaRPr lang="de-DE" dirty="0"/>
              </a:p>
              <a:p>
                <a:r>
                  <a:rPr lang="de-DE" dirty="0"/>
                  <a:t>Ges. m(</a:t>
                </a:r>
                <a:r>
                  <a:rPr lang="de-DE" dirty="0" err="1"/>
                  <a:t>Zn</a:t>
                </a:r>
                <a:r>
                  <a:rPr lang="de-DE" dirty="0"/>
                  <a:t>)</a:t>
                </a:r>
              </a:p>
              <a:p>
                <a:endParaRPr lang="de-DE" dirty="0"/>
              </a:p>
              <a:p>
                <a:r>
                  <a:rPr lang="de-DE" dirty="0">
                    <a:sym typeface="Wingdings" panose="05000000000000000000" pitchFamily="2" charset="2"/>
                  </a:rPr>
                  <a:t>Q = z · n(</a:t>
                </a:r>
                <a:r>
                  <a:rPr lang="de-DE" dirty="0" err="1">
                    <a:sym typeface="Wingdings" panose="05000000000000000000" pitchFamily="2" charset="2"/>
                  </a:rPr>
                  <a:t>Zn</a:t>
                </a:r>
                <a:r>
                  <a:rPr lang="de-DE" dirty="0">
                    <a:sym typeface="Wingdings" panose="05000000000000000000" pitchFamily="2" charset="2"/>
                  </a:rPr>
                  <a:t>) · F = z · </a:t>
                </a:r>
                <a14:m>
                  <m:oMath xmlns:m="http://schemas.openxmlformats.org/officeDocument/2006/math">
                    <m:f>
                      <m:fPr>
                        <m:ctrlPr>
                          <a:rPr lang="de-DE" i="1" smtClean="0">
                            <a:latin typeface="Cambria Math" panose="02040503050406030204" pitchFamily="18" charset="0"/>
                            <a:sym typeface="Wingdings" panose="05000000000000000000" pitchFamily="2" charset="2"/>
                          </a:rPr>
                        </m:ctrlPr>
                      </m:fPr>
                      <m:num>
                        <m:r>
                          <a:rPr lang="de-DE" b="0" i="1" smtClean="0">
                            <a:latin typeface="Cambria Math" panose="02040503050406030204" pitchFamily="18" charset="0"/>
                            <a:sym typeface="Wingdings" panose="05000000000000000000" pitchFamily="2" charset="2"/>
                          </a:rPr>
                          <m:t>𝑚</m:t>
                        </m:r>
                        <m:r>
                          <a:rPr lang="de-DE" b="0" i="1" smtClean="0">
                            <a:latin typeface="Cambria Math" panose="02040503050406030204" pitchFamily="18" charset="0"/>
                            <a:sym typeface="Wingdings" panose="05000000000000000000" pitchFamily="2" charset="2"/>
                          </a:rPr>
                          <m:t>(</m:t>
                        </m:r>
                        <m:r>
                          <a:rPr lang="de-DE" b="0" i="1" smtClean="0">
                            <a:latin typeface="Cambria Math" panose="02040503050406030204" pitchFamily="18" charset="0"/>
                            <a:sym typeface="Wingdings" panose="05000000000000000000" pitchFamily="2" charset="2"/>
                          </a:rPr>
                          <m:t>𝑍𝑛</m:t>
                        </m:r>
                        <m:r>
                          <a:rPr lang="de-DE" b="0" i="1" smtClean="0">
                            <a:latin typeface="Cambria Math" panose="02040503050406030204" pitchFamily="18" charset="0"/>
                            <a:sym typeface="Wingdings" panose="05000000000000000000" pitchFamily="2" charset="2"/>
                          </a:rPr>
                          <m:t>)</m:t>
                        </m:r>
                      </m:num>
                      <m:den>
                        <m:r>
                          <a:rPr lang="de-DE" b="0" i="1" smtClean="0">
                            <a:latin typeface="Cambria Math" panose="02040503050406030204" pitchFamily="18" charset="0"/>
                            <a:sym typeface="Wingdings" panose="05000000000000000000" pitchFamily="2" charset="2"/>
                          </a:rPr>
                          <m:t>𝑀</m:t>
                        </m:r>
                        <m:r>
                          <a:rPr lang="de-DE" b="0" i="1" smtClean="0">
                            <a:latin typeface="Cambria Math" panose="02040503050406030204" pitchFamily="18" charset="0"/>
                            <a:sym typeface="Wingdings" panose="05000000000000000000" pitchFamily="2" charset="2"/>
                          </a:rPr>
                          <m:t>(</m:t>
                        </m:r>
                        <m:r>
                          <a:rPr lang="de-DE" b="0" i="1" smtClean="0">
                            <a:latin typeface="Cambria Math" panose="02040503050406030204" pitchFamily="18" charset="0"/>
                            <a:sym typeface="Wingdings" panose="05000000000000000000" pitchFamily="2" charset="2"/>
                          </a:rPr>
                          <m:t>𝑍𝑛</m:t>
                        </m:r>
                        <m:r>
                          <a:rPr lang="de-DE" b="0" i="1" smtClean="0">
                            <a:latin typeface="Cambria Math" panose="02040503050406030204" pitchFamily="18" charset="0"/>
                            <a:sym typeface="Wingdings" panose="05000000000000000000" pitchFamily="2" charset="2"/>
                          </a:rPr>
                          <m:t>)</m:t>
                        </m:r>
                      </m:den>
                    </m:f>
                  </m:oMath>
                </a14:m>
                <a:r>
                  <a:rPr lang="de-DE" dirty="0">
                    <a:sym typeface="Wingdings" panose="05000000000000000000" pitchFamily="2" charset="2"/>
                  </a:rPr>
                  <a:t> · F	  m(</a:t>
                </a:r>
                <a:r>
                  <a:rPr lang="de-DE" dirty="0" err="1">
                    <a:sym typeface="Wingdings" panose="05000000000000000000" pitchFamily="2" charset="2"/>
                  </a:rPr>
                  <a:t>Zn</a:t>
                </a:r>
                <a:r>
                  <a:rPr lang="de-DE" dirty="0">
                    <a:sym typeface="Wingdings" panose="05000000000000000000" pitchFamily="2" charset="2"/>
                  </a:rPr>
                  <a:t>) = </a:t>
                </a:r>
                <a14:m>
                  <m:oMath xmlns:m="http://schemas.openxmlformats.org/officeDocument/2006/math">
                    <m:f>
                      <m:fPr>
                        <m:ctrlPr>
                          <a:rPr lang="de-DE" i="1">
                            <a:latin typeface="Cambria Math" panose="02040503050406030204" pitchFamily="18" charset="0"/>
                            <a:sym typeface="Wingdings" panose="05000000000000000000" pitchFamily="2" charset="2"/>
                          </a:rPr>
                        </m:ctrlPr>
                      </m:fPr>
                      <m:num>
                        <m:r>
                          <m:rPr>
                            <m:sty m:val="p"/>
                          </m:rPr>
                          <a:rPr lang="de-DE">
                            <a:latin typeface="Cambria Math" panose="02040503050406030204" pitchFamily="18" charset="0"/>
                            <a:sym typeface="Wingdings" panose="05000000000000000000" pitchFamily="2" charset="2"/>
                          </a:rPr>
                          <m:t>Q</m:t>
                        </m:r>
                        <m:r>
                          <a:rPr lang="de-DE">
                            <a:latin typeface="Cambria Math" panose="02040503050406030204" pitchFamily="18" charset="0"/>
                            <a:sym typeface="Wingdings" panose="05000000000000000000" pitchFamily="2" charset="2"/>
                          </a:rPr>
                          <m:t> ∙</m:t>
                        </m:r>
                        <m:r>
                          <m:rPr>
                            <m:sty m:val="p"/>
                          </m:rPr>
                          <a:rPr lang="de-DE">
                            <a:latin typeface="Cambria Math" panose="02040503050406030204" pitchFamily="18" charset="0"/>
                            <a:ea typeface="Cambria Math" panose="02040503050406030204" pitchFamily="18" charset="0"/>
                            <a:sym typeface="Wingdings" panose="05000000000000000000" pitchFamily="2" charset="2"/>
                          </a:rPr>
                          <m:t>M</m:t>
                        </m:r>
                        <m:r>
                          <a:rPr lang="de-DE">
                            <a:latin typeface="Cambria Math" panose="02040503050406030204" pitchFamily="18" charset="0"/>
                            <a:ea typeface="Cambria Math" panose="02040503050406030204" pitchFamily="18" charset="0"/>
                            <a:sym typeface="Wingdings" panose="05000000000000000000" pitchFamily="2" charset="2"/>
                          </a:rPr>
                          <m:t>(</m:t>
                        </m:r>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Zn</m:t>
                        </m:r>
                        <m:r>
                          <a:rPr lang="de-DE">
                            <a:latin typeface="Cambria Math" panose="02040503050406030204" pitchFamily="18" charset="0"/>
                            <a:ea typeface="Cambria Math" panose="02040503050406030204" pitchFamily="18" charset="0"/>
                            <a:sym typeface="Wingdings" panose="05000000000000000000" pitchFamily="2" charset="2"/>
                          </a:rPr>
                          <m:t>)</m:t>
                        </m:r>
                      </m:num>
                      <m:den>
                        <m:r>
                          <m:rPr>
                            <m:sty m:val="p"/>
                          </m:rPr>
                          <a:rPr lang="de-DE">
                            <a:latin typeface="Cambria Math" panose="02040503050406030204" pitchFamily="18" charset="0"/>
                            <a:sym typeface="Wingdings" panose="05000000000000000000" pitchFamily="2" charset="2"/>
                          </a:rPr>
                          <m:t>z</m:t>
                        </m:r>
                        <m:r>
                          <a:rPr lang="de-DE">
                            <a:latin typeface="Cambria Math" panose="02040503050406030204" pitchFamily="18" charset="0"/>
                            <a:ea typeface="Cambria Math" panose="02040503050406030204" pitchFamily="18" charset="0"/>
                            <a:sym typeface="Wingdings" panose="05000000000000000000" pitchFamily="2" charset="2"/>
                          </a:rPr>
                          <m:t>∙</m:t>
                        </m:r>
                        <m:r>
                          <m:rPr>
                            <m:sty m:val="p"/>
                          </m:rPr>
                          <a:rPr lang="de-DE">
                            <a:latin typeface="Cambria Math" panose="02040503050406030204" pitchFamily="18" charset="0"/>
                            <a:ea typeface="Cambria Math" panose="02040503050406030204" pitchFamily="18" charset="0"/>
                            <a:sym typeface="Wingdings" panose="05000000000000000000" pitchFamily="2" charset="2"/>
                          </a:rPr>
                          <m:t>F</m:t>
                        </m:r>
                      </m:den>
                    </m:f>
                    <m:r>
                      <a:rPr lang="de-DE">
                        <a:latin typeface="Cambria Math" panose="02040503050406030204" pitchFamily="18" charset="0"/>
                        <a:sym typeface="Wingdings" panose="05000000000000000000" pitchFamily="2" charset="2"/>
                      </a:rPr>
                      <m:t>=</m:t>
                    </m:r>
                    <m:f>
                      <m:fPr>
                        <m:ctrlPr>
                          <a:rPr lang="de-DE" i="1">
                            <a:latin typeface="Cambria Math" panose="02040503050406030204" pitchFamily="18" charset="0"/>
                            <a:sym typeface="Wingdings" panose="05000000000000000000" pitchFamily="2" charset="2"/>
                          </a:rPr>
                        </m:ctrlPr>
                      </m:fPr>
                      <m:num>
                        <m:r>
                          <a:rPr lang="de-DE" b="0" i="0" smtClean="0">
                            <a:latin typeface="Cambria Math" panose="02040503050406030204" pitchFamily="18" charset="0"/>
                            <a:sym typeface="Wingdings" panose="05000000000000000000" pitchFamily="2" charset="2"/>
                          </a:rPr>
                          <m:t>2000 </m:t>
                        </m:r>
                        <m:r>
                          <m:rPr>
                            <m:sty m:val="p"/>
                          </m:rPr>
                          <a:rPr lang="de-DE" b="0" i="0" smtClean="0">
                            <a:latin typeface="Cambria Math" panose="02040503050406030204" pitchFamily="18" charset="0"/>
                            <a:sym typeface="Wingdings" panose="05000000000000000000" pitchFamily="2" charset="2"/>
                          </a:rPr>
                          <m:t>mAh</m:t>
                        </m:r>
                        <m:r>
                          <a:rPr lang="de-DE">
                            <a:latin typeface="Cambria Math" panose="02040503050406030204" pitchFamily="18" charset="0"/>
                            <a:ea typeface="Cambria Math" panose="02040503050406030204" pitchFamily="18" charset="0"/>
                            <a:sym typeface="Wingdings" panose="05000000000000000000" pitchFamily="2" charset="2"/>
                          </a:rPr>
                          <m:t> ∙6</m:t>
                        </m:r>
                        <m:r>
                          <a:rPr lang="de-DE" b="0" i="0" smtClean="0">
                            <a:latin typeface="Cambria Math" panose="02040503050406030204" pitchFamily="18" charset="0"/>
                            <a:ea typeface="Cambria Math" panose="02040503050406030204" pitchFamily="18" charset="0"/>
                            <a:sym typeface="Wingdings" panose="05000000000000000000" pitchFamily="2" charset="2"/>
                          </a:rPr>
                          <m:t>5,41</m:t>
                        </m:r>
                        <m:r>
                          <a:rPr lang="de-DE">
                            <a:latin typeface="Cambria Math" panose="02040503050406030204" pitchFamily="18" charset="0"/>
                            <a:ea typeface="Cambria Math" panose="02040503050406030204" pitchFamily="18" charset="0"/>
                            <a:sym typeface="Wingdings" panose="05000000000000000000" pitchFamily="2" charset="2"/>
                          </a:rPr>
                          <m:t> </m:t>
                        </m:r>
                        <m:box>
                          <m:boxPr>
                            <m:ctrlPr>
                              <a:rPr lang="de-DE" i="1">
                                <a:latin typeface="Cambria Math" panose="02040503050406030204" pitchFamily="18" charset="0"/>
                                <a:ea typeface="Cambria Math" panose="02040503050406030204" pitchFamily="18" charset="0"/>
                                <a:sym typeface="Wingdings" panose="05000000000000000000" pitchFamily="2" charset="2"/>
                              </a:rPr>
                            </m:ctrlPr>
                          </m:boxPr>
                          <m:e>
                            <m:argPr>
                              <m:argSz m:val="-1"/>
                            </m:argPr>
                            <m:f>
                              <m:fPr>
                                <m:ctrlPr>
                                  <a:rPr lang="de-DE" i="1">
                                    <a:latin typeface="Cambria Math" panose="02040503050406030204" pitchFamily="18" charset="0"/>
                                    <a:ea typeface="Cambria Math" panose="02040503050406030204" pitchFamily="18" charset="0"/>
                                    <a:sym typeface="Wingdings" panose="05000000000000000000" pitchFamily="2" charset="2"/>
                                  </a:rPr>
                                </m:ctrlPr>
                              </m:fPr>
                              <m:num>
                                <m:r>
                                  <m:rPr>
                                    <m:sty m:val="p"/>
                                  </m:rPr>
                                  <a:rPr lang="de-DE">
                                    <a:latin typeface="Cambria Math" panose="02040503050406030204" pitchFamily="18" charset="0"/>
                                    <a:ea typeface="Cambria Math" panose="02040503050406030204" pitchFamily="18" charset="0"/>
                                    <a:sym typeface="Wingdings" panose="05000000000000000000" pitchFamily="2" charset="2"/>
                                  </a:rPr>
                                  <m:t>g</m:t>
                                </m:r>
                              </m:num>
                              <m:den>
                                <m:r>
                                  <m:rPr>
                                    <m:sty m:val="p"/>
                                  </m:rPr>
                                  <a:rPr lang="de-DE">
                                    <a:latin typeface="Cambria Math" panose="02040503050406030204" pitchFamily="18" charset="0"/>
                                    <a:ea typeface="Cambria Math" panose="02040503050406030204" pitchFamily="18" charset="0"/>
                                    <a:sym typeface="Wingdings" panose="05000000000000000000" pitchFamily="2" charset="2"/>
                                  </a:rPr>
                                  <m:t>mol</m:t>
                                </m:r>
                              </m:den>
                            </m:f>
                          </m:e>
                        </m:box>
                      </m:num>
                      <m:den>
                        <m:r>
                          <a:rPr lang="de-DE">
                            <a:latin typeface="Cambria Math" panose="02040503050406030204" pitchFamily="18" charset="0"/>
                            <a:sym typeface="Wingdings" panose="05000000000000000000" pitchFamily="2" charset="2"/>
                          </a:rPr>
                          <m:t>2 </m:t>
                        </m:r>
                        <m:r>
                          <a:rPr lang="de-DE">
                            <a:latin typeface="Cambria Math" panose="02040503050406030204" pitchFamily="18" charset="0"/>
                            <a:ea typeface="Cambria Math" panose="02040503050406030204" pitchFamily="18" charset="0"/>
                            <a:sym typeface="Wingdings" panose="05000000000000000000" pitchFamily="2" charset="2"/>
                          </a:rPr>
                          <m:t>∙96485 </m:t>
                        </m:r>
                        <m:box>
                          <m:boxPr>
                            <m:ctrlPr>
                              <a:rPr lang="de-DE" i="1">
                                <a:latin typeface="Cambria Math" panose="02040503050406030204" pitchFamily="18" charset="0"/>
                                <a:ea typeface="Cambria Math" panose="02040503050406030204" pitchFamily="18" charset="0"/>
                                <a:sym typeface="Wingdings" panose="05000000000000000000" pitchFamily="2" charset="2"/>
                              </a:rPr>
                            </m:ctrlPr>
                          </m:boxPr>
                          <m:e>
                            <m:argPr>
                              <m:argSz m:val="-1"/>
                            </m:argPr>
                            <m:f>
                              <m:fPr>
                                <m:ctrlPr>
                                  <a:rPr lang="de-DE" i="1">
                                    <a:latin typeface="Cambria Math" panose="02040503050406030204" pitchFamily="18" charset="0"/>
                                    <a:ea typeface="Cambria Math" panose="02040503050406030204" pitchFamily="18" charset="0"/>
                                    <a:sym typeface="Wingdings" panose="05000000000000000000" pitchFamily="2" charset="2"/>
                                  </a:rPr>
                                </m:ctrlPr>
                              </m:fPr>
                              <m:num>
                                <m:r>
                                  <m:rPr>
                                    <m:sty m:val="p"/>
                                  </m:rPr>
                                  <a:rPr lang="de-DE">
                                    <a:latin typeface="Cambria Math" panose="02040503050406030204" pitchFamily="18" charset="0"/>
                                    <a:ea typeface="Cambria Math" panose="02040503050406030204" pitchFamily="18" charset="0"/>
                                    <a:sym typeface="Wingdings" panose="05000000000000000000" pitchFamily="2" charset="2"/>
                                  </a:rPr>
                                  <m:t>As</m:t>
                                </m:r>
                              </m:num>
                              <m:den>
                                <m:r>
                                  <m:rPr>
                                    <m:sty m:val="p"/>
                                  </m:rPr>
                                  <a:rPr lang="de-DE">
                                    <a:latin typeface="Cambria Math" panose="02040503050406030204" pitchFamily="18" charset="0"/>
                                    <a:ea typeface="Cambria Math" panose="02040503050406030204" pitchFamily="18" charset="0"/>
                                    <a:sym typeface="Wingdings" panose="05000000000000000000" pitchFamily="2" charset="2"/>
                                  </a:rPr>
                                  <m:t>mol</m:t>
                                </m:r>
                              </m:den>
                            </m:f>
                          </m:e>
                        </m:box>
                      </m:den>
                    </m:f>
                    <m:r>
                      <a:rPr lang="de-DE" b="0" i="1" smtClean="0">
                        <a:latin typeface="Cambria Math" panose="02040503050406030204" pitchFamily="18" charset="0"/>
                        <a:ea typeface="Cambria Math" panose="02040503050406030204" pitchFamily="18" charset="0"/>
                        <a:sym typeface="Wingdings" panose="05000000000000000000" pitchFamily="2" charset="2"/>
                      </a:rPr>
                      <m:t>=</m:t>
                    </m:r>
                    <m:f>
                      <m:fPr>
                        <m:ctrlPr>
                          <a:rPr lang="de-DE" i="1">
                            <a:latin typeface="Cambria Math" panose="02040503050406030204" pitchFamily="18" charset="0"/>
                            <a:sym typeface="Wingdings" panose="05000000000000000000" pitchFamily="2" charset="2"/>
                          </a:rPr>
                        </m:ctrlPr>
                      </m:fPr>
                      <m:num>
                        <m:r>
                          <a:rPr lang="de-DE" b="0" i="0" smtClean="0">
                            <a:latin typeface="Cambria Math" panose="02040503050406030204" pitchFamily="18" charset="0"/>
                            <a:sym typeface="Wingdings" panose="05000000000000000000" pitchFamily="2" charset="2"/>
                          </a:rPr>
                          <m:t>2</m:t>
                        </m:r>
                        <m:r>
                          <a:rPr lang="de-DE">
                            <a:latin typeface="Cambria Math" panose="02040503050406030204" pitchFamily="18" charset="0"/>
                            <a:sym typeface="Wingdings" panose="05000000000000000000" pitchFamily="2" charset="2"/>
                          </a:rPr>
                          <m:t> </m:t>
                        </m:r>
                        <m:r>
                          <m:rPr>
                            <m:sty m:val="p"/>
                          </m:rPr>
                          <a:rPr lang="de-DE">
                            <a:latin typeface="Cambria Math" panose="02040503050406030204" pitchFamily="18" charset="0"/>
                            <a:sym typeface="Wingdings" panose="05000000000000000000" pitchFamily="2" charset="2"/>
                          </a:rPr>
                          <m:t>A</m:t>
                        </m:r>
                        <m:r>
                          <a:rPr lang="de-DE">
                            <a:latin typeface="Cambria Math" panose="02040503050406030204" pitchFamily="18" charset="0"/>
                            <a:ea typeface="Cambria Math" panose="02040503050406030204" pitchFamily="18" charset="0"/>
                            <a:sym typeface="Wingdings" panose="05000000000000000000" pitchFamily="2" charset="2"/>
                          </a:rPr>
                          <m:t>∙</m:t>
                        </m:r>
                        <m:r>
                          <a:rPr lang="de-DE" b="0" i="0" smtClean="0">
                            <a:latin typeface="Cambria Math" panose="02040503050406030204" pitchFamily="18" charset="0"/>
                            <a:ea typeface="Cambria Math" panose="02040503050406030204" pitchFamily="18" charset="0"/>
                            <a:sym typeface="Wingdings" panose="05000000000000000000" pitchFamily="2" charset="2"/>
                          </a:rPr>
                          <m:t>3600 </m:t>
                        </m:r>
                        <m:r>
                          <m:rPr>
                            <m:sty m:val="p"/>
                          </m:rPr>
                          <a:rPr lang="de-DE" b="0" i="0" smtClean="0">
                            <a:latin typeface="Cambria Math" panose="02040503050406030204" pitchFamily="18" charset="0"/>
                            <a:ea typeface="Cambria Math" panose="02040503050406030204" pitchFamily="18" charset="0"/>
                            <a:sym typeface="Wingdings" panose="05000000000000000000" pitchFamily="2" charset="2"/>
                          </a:rPr>
                          <m:t>s</m:t>
                        </m:r>
                        <m:r>
                          <a:rPr lang="de-DE" b="0" i="0" smtClean="0">
                            <a:latin typeface="Cambria Math" panose="02040503050406030204" pitchFamily="18" charset="0"/>
                            <a:ea typeface="Cambria Math" panose="02040503050406030204" pitchFamily="18" charset="0"/>
                            <a:sym typeface="Wingdings" panose="05000000000000000000" pitchFamily="2" charset="2"/>
                          </a:rPr>
                          <m:t> ∙ 65,41 </m:t>
                        </m:r>
                        <m:box>
                          <m:boxPr>
                            <m:ctrlPr>
                              <a:rPr lang="de-DE" i="1">
                                <a:latin typeface="Cambria Math" panose="02040503050406030204" pitchFamily="18" charset="0"/>
                                <a:ea typeface="Cambria Math" panose="02040503050406030204" pitchFamily="18" charset="0"/>
                                <a:sym typeface="Wingdings" panose="05000000000000000000" pitchFamily="2" charset="2"/>
                              </a:rPr>
                            </m:ctrlPr>
                          </m:boxPr>
                          <m:e>
                            <m:argPr>
                              <m:argSz m:val="-1"/>
                            </m:argPr>
                            <m:f>
                              <m:fPr>
                                <m:ctrlPr>
                                  <a:rPr lang="de-DE" i="1">
                                    <a:latin typeface="Cambria Math" panose="02040503050406030204" pitchFamily="18" charset="0"/>
                                    <a:ea typeface="Cambria Math" panose="02040503050406030204" pitchFamily="18" charset="0"/>
                                    <a:sym typeface="Wingdings" panose="05000000000000000000" pitchFamily="2" charset="2"/>
                                  </a:rPr>
                                </m:ctrlPr>
                              </m:fPr>
                              <m:num>
                                <m:r>
                                  <m:rPr>
                                    <m:sty m:val="p"/>
                                  </m:rPr>
                                  <a:rPr lang="de-DE">
                                    <a:latin typeface="Cambria Math" panose="02040503050406030204" pitchFamily="18" charset="0"/>
                                    <a:ea typeface="Cambria Math" panose="02040503050406030204" pitchFamily="18" charset="0"/>
                                    <a:sym typeface="Wingdings" panose="05000000000000000000" pitchFamily="2" charset="2"/>
                                  </a:rPr>
                                  <m:t>g</m:t>
                                </m:r>
                              </m:num>
                              <m:den>
                                <m:r>
                                  <m:rPr>
                                    <m:sty m:val="p"/>
                                  </m:rPr>
                                  <a:rPr lang="de-DE">
                                    <a:latin typeface="Cambria Math" panose="02040503050406030204" pitchFamily="18" charset="0"/>
                                    <a:ea typeface="Cambria Math" panose="02040503050406030204" pitchFamily="18" charset="0"/>
                                    <a:sym typeface="Wingdings" panose="05000000000000000000" pitchFamily="2" charset="2"/>
                                  </a:rPr>
                                  <m:t>mol</m:t>
                                </m:r>
                              </m:den>
                            </m:f>
                          </m:e>
                        </m:box>
                      </m:num>
                      <m:den>
                        <m:r>
                          <a:rPr lang="de-DE">
                            <a:latin typeface="Cambria Math" panose="02040503050406030204" pitchFamily="18" charset="0"/>
                            <a:sym typeface="Wingdings" panose="05000000000000000000" pitchFamily="2" charset="2"/>
                          </a:rPr>
                          <m:t>2 </m:t>
                        </m:r>
                        <m:r>
                          <a:rPr lang="de-DE">
                            <a:latin typeface="Cambria Math" panose="02040503050406030204" pitchFamily="18" charset="0"/>
                            <a:ea typeface="Cambria Math" panose="02040503050406030204" pitchFamily="18" charset="0"/>
                            <a:sym typeface="Wingdings" panose="05000000000000000000" pitchFamily="2" charset="2"/>
                          </a:rPr>
                          <m:t>∙96485 </m:t>
                        </m:r>
                        <m:box>
                          <m:boxPr>
                            <m:ctrlPr>
                              <a:rPr lang="de-DE" i="1">
                                <a:latin typeface="Cambria Math" panose="02040503050406030204" pitchFamily="18" charset="0"/>
                                <a:ea typeface="Cambria Math" panose="02040503050406030204" pitchFamily="18" charset="0"/>
                                <a:sym typeface="Wingdings" panose="05000000000000000000" pitchFamily="2" charset="2"/>
                              </a:rPr>
                            </m:ctrlPr>
                          </m:boxPr>
                          <m:e>
                            <m:argPr>
                              <m:argSz m:val="-1"/>
                            </m:argPr>
                            <m:f>
                              <m:fPr>
                                <m:ctrlPr>
                                  <a:rPr lang="de-DE" i="1">
                                    <a:latin typeface="Cambria Math" panose="02040503050406030204" pitchFamily="18" charset="0"/>
                                    <a:ea typeface="Cambria Math" panose="02040503050406030204" pitchFamily="18" charset="0"/>
                                    <a:sym typeface="Wingdings" panose="05000000000000000000" pitchFamily="2" charset="2"/>
                                  </a:rPr>
                                </m:ctrlPr>
                              </m:fPr>
                              <m:num>
                                <m:r>
                                  <m:rPr>
                                    <m:sty m:val="p"/>
                                  </m:rPr>
                                  <a:rPr lang="de-DE">
                                    <a:latin typeface="Cambria Math" panose="02040503050406030204" pitchFamily="18" charset="0"/>
                                    <a:ea typeface="Cambria Math" panose="02040503050406030204" pitchFamily="18" charset="0"/>
                                    <a:sym typeface="Wingdings" panose="05000000000000000000" pitchFamily="2" charset="2"/>
                                  </a:rPr>
                                  <m:t>As</m:t>
                                </m:r>
                              </m:num>
                              <m:den>
                                <m:r>
                                  <m:rPr>
                                    <m:sty m:val="p"/>
                                  </m:rPr>
                                  <a:rPr lang="de-DE">
                                    <a:latin typeface="Cambria Math" panose="02040503050406030204" pitchFamily="18" charset="0"/>
                                    <a:ea typeface="Cambria Math" panose="02040503050406030204" pitchFamily="18" charset="0"/>
                                    <a:sym typeface="Wingdings" panose="05000000000000000000" pitchFamily="2" charset="2"/>
                                  </a:rPr>
                                  <m:t>mol</m:t>
                                </m:r>
                              </m:den>
                            </m:f>
                          </m:e>
                        </m:box>
                      </m:den>
                    </m:f>
                    <m:r>
                      <a:rPr lang="de-DE">
                        <a:latin typeface="Cambria Math" panose="02040503050406030204" pitchFamily="18" charset="0"/>
                        <a:sym typeface="Wingdings" panose="05000000000000000000" pitchFamily="2" charset="2"/>
                      </a:rPr>
                      <m:t>=</m:t>
                    </m:r>
                    <m:r>
                      <a:rPr lang="de-DE" b="0" i="0" smtClean="0">
                        <a:latin typeface="Cambria Math" panose="02040503050406030204" pitchFamily="18" charset="0"/>
                        <a:sym typeface="Wingdings" panose="05000000000000000000" pitchFamily="2" charset="2"/>
                      </a:rPr>
                      <m:t>2,44</m:t>
                    </m:r>
                    <m:r>
                      <a:rPr lang="de-DE">
                        <a:latin typeface="Cambria Math" panose="02040503050406030204" pitchFamily="18" charset="0"/>
                        <a:sym typeface="Wingdings" panose="05000000000000000000" pitchFamily="2" charset="2"/>
                      </a:rPr>
                      <m:t> </m:t>
                    </m:r>
                    <m:r>
                      <m:rPr>
                        <m:sty m:val="p"/>
                      </m:rPr>
                      <a:rPr lang="de-DE">
                        <a:latin typeface="Cambria Math" panose="02040503050406030204" pitchFamily="18" charset="0"/>
                        <a:sym typeface="Wingdings" panose="05000000000000000000" pitchFamily="2" charset="2"/>
                      </a:rPr>
                      <m:t>g</m:t>
                    </m:r>
                  </m:oMath>
                </a14:m>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r>
                  <a:rPr lang="de-DE" dirty="0">
                    <a:sym typeface="Wingdings" panose="05000000000000000000" pitchFamily="2" charset="2"/>
                  </a:rPr>
                  <a:t>Anmerkung: Q = I · t   1 As = 1 C ; 1 Ah = 3600 As = 3600 C </a:t>
                </a:r>
                <a:endParaRPr lang="de-DE" dirty="0"/>
              </a:p>
            </p:txBody>
          </p:sp>
        </mc:Choice>
        <mc:Fallback xmlns="">
          <p:sp>
            <p:nvSpPr>
              <p:cNvPr id="2" name="Textfeld 1">
                <a:extLst>
                  <a:ext uri="{FF2B5EF4-FFF2-40B4-BE49-F238E27FC236}">
                    <a16:creationId xmlns:a16="http://schemas.microsoft.com/office/drawing/2014/main" id="{E9682058-27B2-4928-805A-692B0F284B4A}"/>
                  </a:ext>
                </a:extLst>
              </p:cNvPr>
              <p:cNvSpPr txBox="1">
                <a:spLocks noRot="1" noChangeAspect="1" noMove="1" noResize="1" noEditPoints="1" noAdjustHandles="1" noChangeArrowheads="1" noChangeShapeType="1" noTextEdit="1"/>
              </p:cNvSpPr>
              <p:nvPr/>
            </p:nvSpPr>
            <p:spPr>
              <a:xfrm>
                <a:off x="584899" y="626434"/>
                <a:ext cx="10490131" cy="4305538"/>
              </a:xfrm>
              <a:prstGeom prst="rect">
                <a:avLst/>
              </a:prstGeom>
              <a:blipFill>
                <a:blip r:embed="rId2"/>
                <a:stretch>
                  <a:fillRect l="-523" t="-850" b="-1416"/>
                </a:stretch>
              </a:blipFill>
            </p:spPr>
            <p:txBody>
              <a:bodyPr/>
              <a:lstStyle/>
              <a:p>
                <a:r>
                  <a:rPr lang="de-DE">
                    <a:noFill/>
                  </a:rPr>
                  <a:t> </a:t>
                </a:r>
              </a:p>
            </p:txBody>
          </p:sp>
        </mc:Fallback>
      </mc:AlternateContent>
    </p:spTree>
    <p:extLst>
      <p:ext uri="{BB962C8B-B14F-4D97-AF65-F5344CB8AC3E}">
        <p14:creationId xmlns:p14="http://schemas.microsoft.com/office/powerpoint/2010/main" val="6872547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68D65-4960-B6C0-1C64-20962033D97E}"/>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EF43AF72-81E6-BA75-DF61-623061B56B7B}"/>
              </a:ext>
            </a:extLst>
          </p:cNvPr>
          <p:cNvSpPr txBox="1"/>
          <p:nvPr/>
        </p:nvSpPr>
        <p:spPr bwMode="auto">
          <a:xfrm>
            <a:off x="2814222" y="1705860"/>
            <a:ext cx="12192000" cy="871337"/>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de-DE" sz="3200" dirty="0">
                <a:solidFill>
                  <a:srgbClr val="00764B"/>
                </a:solidFill>
                <a:latin typeface="Arial"/>
                <a:cs typeface="Arial"/>
              </a:rPr>
              <a:t>		  </a:t>
            </a:r>
            <a:endParaRPr lang="de-DE" sz="3200" dirty="0"/>
          </a:p>
        </p:txBody>
      </p:sp>
      <p:sp>
        <p:nvSpPr>
          <p:cNvPr id="5" name="Titel 1">
            <a:extLst>
              <a:ext uri="{FF2B5EF4-FFF2-40B4-BE49-F238E27FC236}">
                <a16:creationId xmlns:a16="http://schemas.microsoft.com/office/drawing/2014/main" id="{46AD83B7-0D06-49F3-6319-71B884F04F46}"/>
              </a:ext>
            </a:extLst>
          </p:cNvPr>
          <p:cNvSpPr txBox="1"/>
          <p:nvPr/>
        </p:nvSpPr>
        <p:spPr bwMode="auto">
          <a:xfrm>
            <a:off x="1855434" y="1485544"/>
            <a:ext cx="7998780" cy="3265359"/>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7938" lvl="0" algn="ctr" defTabSz="914400" rtl="0">
              <a:defRPr/>
            </a:pPr>
            <a:r>
              <a:rPr lang="de-DE" sz="3200" dirty="0">
                <a:latin typeface="Arial" panose="020B0604020202020204" pitchFamily="34" charset="0"/>
                <a:cs typeface="Arial" panose="020B0604020202020204" pitchFamily="34" charset="0"/>
              </a:rPr>
              <a:t> 13.5</a:t>
            </a:r>
          </a:p>
          <a:p>
            <a:pPr algn="ctr"/>
            <a:r>
              <a:rPr lang="de-DE" dirty="0" err="1"/>
              <a:t>Redox</a:t>
            </a:r>
            <a:r>
              <a:rPr lang="de-DE" dirty="0"/>
              <a:t>-Flow-Akku</a:t>
            </a:r>
          </a:p>
          <a:p>
            <a:pPr marL="7938" lvl="0" algn="ctr" defTabSz="914400" rtl="0">
              <a:defRPr/>
            </a:pPr>
            <a:endParaRPr lang="de-DE" sz="3200" b="1" dirty="0">
              <a:latin typeface="Arial" panose="020B0604020202020204" pitchFamily="34" charset="0"/>
              <a:cs typeface="Arial" panose="020B0604020202020204" pitchFamily="34" charset="0"/>
            </a:endParaRPr>
          </a:p>
        </p:txBody>
      </p:sp>
      <p:sp>
        <p:nvSpPr>
          <p:cNvPr id="8" name="Ellipse 9">
            <a:extLst>
              <a:ext uri="{FF2B5EF4-FFF2-40B4-BE49-F238E27FC236}">
                <a16:creationId xmlns:a16="http://schemas.microsoft.com/office/drawing/2014/main" id="{C8065EE2-0F6C-F6A4-8A3C-67DEBE5A7589}"/>
              </a:ext>
            </a:extLst>
          </p:cNvPr>
          <p:cNvSpPr/>
          <p:nvPr/>
        </p:nvSpPr>
        <p:spPr>
          <a:xfrm>
            <a:off x="7971582" y="2937729"/>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extLst>
      <p:ext uri="{BB962C8B-B14F-4D97-AF65-F5344CB8AC3E}">
        <p14:creationId xmlns:p14="http://schemas.microsoft.com/office/powerpoint/2010/main" val="36323658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5" name="Title 64"/>
          <p:cNvSpPr>
            <a:spLocks noGrp="1"/>
          </p:cNvSpPr>
          <p:nvPr>
            <p:ph type="title"/>
          </p:nvPr>
        </p:nvSpPr>
        <p:spPr bwMode="auto">
          <a:xfrm>
            <a:off x="677334" y="609600"/>
            <a:ext cx="8596668" cy="523220"/>
          </a:xfrm>
        </p:spPr>
        <p:txBody>
          <a:bodyPr>
            <a:normAutofit/>
          </a:bodyPr>
          <a:lstStyle/>
          <a:p>
            <a:pPr>
              <a:defRPr/>
            </a:pPr>
            <a:r>
              <a:rPr lang="de-DE" sz="2000" dirty="0" err="1"/>
              <a:t>Redox</a:t>
            </a:r>
            <a:r>
              <a:rPr lang="de-DE" sz="2000" dirty="0"/>
              <a:t>-Flow-Batterie – </a:t>
            </a:r>
            <a:r>
              <a:rPr lang="de-DE" sz="2000" dirty="0" err="1"/>
              <a:t>Wdh</a:t>
            </a:r>
            <a:r>
              <a:rPr lang="de-DE" sz="2000" dirty="0"/>
              <a:t>. Bleiakku</a:t>
            </a:r>
          </a:p>
        </p:txBody>
      </p:sp>
      <p:sp>
        <p:nvSpPr>
          <p:cNvPr id="67" name="Content Placeholder 66"/>
          <p:cNvSpPr>
            <a:spLocks noGrp="1"/>
          </p:cNvSpPr>
          <p:nvPr>
            <p:ph idx="1"/>
          </p:nvPr>
        </p:nvSpPr>
        <p:spPr bwMode="auto">
          <a:xfrm>
            <a:off x="677332" y="2160589"/>
            <a:ext cx="6734849" cy="3880773"/>
          </a:xfrm>
        </p:spPr>
        <p:txBody>
          <a:bodyPr/>
          <a:lstStyle/>
          <a:p>
            <a:pPr marL="0" indent="0">
              <a:buNone/>
              <a:defRPr/>
            </a:pPr>
            <a:endParaRPr lang="de-DE" dirty="0"/>
          </a:p>
          <a:p>
            <a:pPr marL="0" indent="0">
              <a:buNone/>
              <a:defRPr/>
            </a:pPr>
            <a:r>
              <a:rPr lang="de-DE" dirty="0"/>
              <a:t>Bei konventionellen Batterien gilt: </a:t>
            </a:r>
            <a:endParaRPr dirty="0"/>
          </a:p>
          <a:p>
            <a:pPr marL="0" indent="0">
              <a:buNone/>
              <a:defRPr/>
            </a:pPr>
            <a:r>
              <a:rPr lang="de-DE" dirty="0"/>
              <a:t>Je größer die </a:t>
            </a:r>
            <a:r>
              <a:rPr lang="de-DE" b="1" dirty="0"/>
              <a:t>Elektroden</a:t>
            </a:r>
            <a:r>
              <a:rPr lang="de-DE" dirty="0"/>
              <a:t> (= Metall in Elektrolyt-</a:t>
            </a:r>
            <a:r>
              <a:rPr lang="de-DE" dirty="0" err="1"/>
              <a:t>Lsg</a:t>
            </a:r>
            <a:r>
              <a:rPr lang="de-DE" dirty="0"/>
              <a:t>.) </a:t>
            </a:r>
          </a:p>
          <a:p>
            <a:pPr marL="0" indent="0">
              <a:buNone/>
              <a:defRPr/>
            </a:pPr>
            <a:r>
              <a:rPr lang="de-DE" dirty="0"/>
              <a:t>desto mehr </a:t>
            </a:r>
            <a:r>
              <a:rPr lang="de-DE" b="1" dirty="0"/>
              <a:t>elektrische Energie </a:t>
            </a:r>
            <a:r>
              <a:rPr lang="de-DE" dirty="0"/>
              <a:t>(in kWh) wird gespeichert und </a:t>
            </a:r>
          </a:p>
          <a:p>
            <a:pPr marL="0" indent="0">
              <a:buNone/>
              <a:defRPr/>
            </a:pPr>
            <a:r>
              <a:rPr lang="de-DE" dirty="0"/>
              <a:t>desto größer ist die </a:t>
            </a:r>
            <a:r>
              <a:rPr lang="de-DE" b="1" dirty="0"/>
              <a:t>Leistung</a:t>
            </a:r>
            <a:r>
              <a:rPr lang="de-DE" dirty="0"/>
              <a:t> (in kW) der Batterie. </a:t>
            </a:r>
            <a:endParaRPr dirty="0"/>
          </a:p>
        </p:txBody>
      </p:sp>
      <mc:AlternateContent xmlns:mc="http://schemas.openxmlformats.org/markup-compatibility/2006" xmlns:a14="http://schemas.microsoft.com/office/drawing/2010/main">
        <mc:Choice Requires="a14">
          <p:sp>
            <p:nvSpPr>
              <p:cNvPr id="87" name="TextBox 86"/>
              <p:cNvSpPr txBox="1"/>
              <p:nvPr/>
            </p:nvSpPr>
            <p:spPr bwMode="auto">
              <a:xfrm>
                <a:off x="7412181" y="5518142"/>
                <a:ext cx="3579250" cy="523220"/>
              </a:xfrm>
              <a:prstGeom prst="rect">
                <a:avLst/>
              </a:prstGeom>
              <a:noFill/>
            </p:spPr>
            <p:txBody>
              <a:bodyPr wrap="none" rtlCol="0">
                <a:spAutoFit/>
              </a:bodyPr>
              <a:lstStyle/>
              <a:p>
                <a:pPr>
                  <a:defRPr/>
                </a:pPr>
                <a:r>
                  <a:rPr lang="de-DE" sz="1400" dirty="0"/>
                  <a:t>Anode:	</a:t>
                </a:r>
                <a:r>
                  <a:rPr lang="de-DE" sz="1400" dirty="0" err="1"/>
                  <a:t>Pb</a:t>
                </a:r>
                <a:r>
                  <a:rPr lang="de-DE" sz="1400" dirty="0"/>
                  <a:t> </a:t>
                </a:r>
                <a14:m>
                  <m:oMath xmlns:m="http://schemas.openxmlformats.org/officeDocument/2006/math">
                    <m:r>
                      <a:rPr lang="de-DE" sz="1400" i="0">
                        <a:latin typeface="Cambria Math"/>
                        <a:ea typeface="Cambria Math"/>
                      </a:rPr>
                      <m:t>→</m:t>
                    </m:r>
                  </m:oMath>
                </a14:m>
                <a:r>
                  <a:rPr lang="de-DE" sz="1400" dirty="0"/>
                  <a:t> Pb</a:t>
                </a:r>
                <a:r>
                  <a:rPr lang="de-DE" sz="1400" baseline="30000" dirty="0"/>
                  <a:t>2+ </a:t>
                </a:r>
                <a:r>
                  <a:rPr lang="de-DE" sz="1400" dirty="0"/>
                  <a:t>+ </a:t>
                </a:r>
                <a14:m>
                  <m:oMath xmlns:m="http://schemas.openxmlformats.org/officeDocument/2006/math">
                    <m:sSup>
                      <m:sSupPr>
                        <m:ctrlPr>
                          <a:rPr lang="de-DE" sz="1400" i="1">
                            <a:latin typeface="Cambria Math" panose="02040503050406030204" pitchFamily="18" charset="0"/>
                            <a:ea typeface="Cambria Math"/>
                            <a:cs typeface="Cambria Math"/>
                          </a:rPr>
                        </m:ctrlPr>
                      </m:sSupPr>
                      <m:e>
                        <m:r>
                          <a:rPr lang="de-DE" sz="1400" b="0" i="0">
                            <a:latin typeface="Cambria Math"/>
                          </a:rPr>
                          <m:t>2 </m:t>
                        </m:r>
                        <m:r>
                          <m:rPr>
                            <m:sty m:val="p"/>
                          </m:rPr>
                          <a:rPr lang="de-DE" sz="1400" b="0" i="0">
                            <a:latin typeface="Cambria Math"/>
                          </a:rPr>
                          <m:t>e</m:t>
                        </m:r>
                      </m:e>
                      <m:sup>
                        <m:r>
                          <a:rPr lang="de-DE" sz="1400" b="0" i="0">
                            <a:latin typeface="Cambria Math"/>
                          </a:rPr>
                          <m:t>−</m:t>
                        </m:r>
                      </m:sup>
                    </m:sSup>
                  </m:oMath>
                </a14:m>
                <a:r>
                  <a:rPr lang="de-DE" sz="1400" dirty="0"/>
                  <a:t> </a:t>
                </a:r>
                <a:endParaRPr dirty="0"/>
              </a:p>
              <a:p>
                <a:pPr>
                  <a:defRPr/>
                </a:pPr>
                <a:r>
                  <a:rPr lang="de-DE" sz="1400" dirty="0"/>
                  <a:t>Kathode:	PbO</a:t>
                </a:r>
                <a:r>
                  <a:rPr lang="de-DE" sz="1400" baseline="-25000" dirty="0"/>
                  <a:t>2</a:t>
                </a:r>
                <a:r>
                  <a:rPr lang="de-DE" sz="1400" dirty="0"/>
                  <a:t> + </a:t>
                </a:r>
                <a14:m>
                  <m:oMath xmlns:m="http://schemas.openxmlformats.org/officeDocument/2006/math">
                    <m:sSup>
                      <m:sSupPr>
                        <m:ctrlPr>
                          <a:rPr lang="de-DE" sz="1400" i="1">
                            <a:latin typeface="Cambria Math" panose="02040503050406030204" pitchFamily="18" charset="0"/>
                            <a:ea typeface="Cambria Math"/>
                            <a:cs typeface="Cambria Math"/>
                          </a:rPr>
                        </m:ctrlPr>
                      </m:sSupPr>
                      <m:e>
                        <m:r>
                          <a:rPr lang="de-DE" sz="1400" b="0" i="0">
                            <a:latin typeface="Cambria Math"/>
                          </a:rPr>
                          <m:t>2 </m:t>
                        </m:r>
                        <m:r>
                          <m:rPr>
                            <m:sty m:val="p"/>
                          </m:rPr>
                          <a:rPr lang="de-DE" sz="1400" b="0" i="0">
                            <a:latin typeface="Cambria Math"/>
                          </a:rPr>
                          <m:t>e</m:t>
                        </m:r>
                      </m:e>
                      <m:sup>
                        <m:r>
                          <a:rPr lang="de-DE" sz="1400" b="0" i="0">
                            <a:latin typeface="Cambria Math"/>
                          </a:rPr>
                          <m:t>−</m:t>
                        </m:r>
                      </m:sup>
                    </m:sSup>
                  </m:oMath>
                </a14:m>
                <a:r>
                  <a:rPr lang="de-DE" sz="1400" dirty="0"/>
                  <a:t> + 2 H</a:t>
                </a:r>
                <a:r>
                  <a:rPr lang="de-DE" sz="1400" baseline="30000" dirty="0"/>
                  <a:t>+</a:t>
                </a:r>
                <a:r>
                  <a:rPr lang="de-DE" sz="1400" dirty="0"/>
                  <a:t> </a:t>
                </a:r>
                <a14:m>
                  <m:oMath xmlns:m="http://schemas.openxmlformats.org/officeDocument/2006/math">
                    <m:r>
                      <a:rPr lang="de-DE" sz="1400" i="0">
                        <a:latin typeface="Cambria Math"/>
                        <a:ea typeface="Cambria Math"/>
                      </a:rPr>
                      <m:t>→</m:t>
                    </m:r>
                  </m:oMath>
                </a14:m>
                <a:r>
                  <a:rPr lang="de-DE" sz="1400" dirty="0"/>
                  <a:t> Pb</a:t>
                </a:r>
                <a:r>
                  <a:rPr lang="de-DE" sz="1400" baseline="30000" dirty="0"/>
                  <a:t>2+</a:t>
                </a:r>
                <a:r>
                  <a:rPr lang="de-DE" sz="1400" dirty="0"/>
                  <a:t> + 2 H</a:t>
                </a:r>
                <a:r>
                  <a:rPr lang="de-DE" sz="1400" baseline="-25000" dirty="0"/>
                  <a:t>2</a:t>
                </a:r>
                <a:r>
                  <a:rPr lang="de-DE" sz="1400" dirty="0"/>
                  <a:t>O</a:t>
                </a:r>
                <a:endParaRPr dirty="0"/>
              </a:p>
            </p:txBody>
          </p:sp>
        </mc:Choice>
        <mc:Fallback xmlns="">
          <p:sp>
            <p:nvSpPr>
              <p:cNvPr id="87" name="TextBox 86"/>
              <p:cNvSpPr txBox="1">
                <a:spLocks noRot="1" noChangeAspect="1" noMove="1" noResize="1" noEditPoints="1" noAdjustHandles="1" noChangeArrowheads="1" noChangeShapeType="1" noTextEdit="1"/>
              </p:cNvSpPr>
              <p:nvPr/>
            </p:nvSpPr>
            <p:spPr bwMode="auto">
              <a:xfrm>
                <a:off x="7412181" y="5518142"/>
                <a:ext cx="3579250" cy="523220"/>
              </a:xfrm>
              <a:prstGeom prst="rect">
                <a:avLst/>
              </a:prstGeom>
              <a:blipFill>
                <a:blip r:embed="rId3"/>
                <a:stretch>
                  <a:fillRect l="-511" t="-2326" r="-9029" b="-11628"/>
                </a:stretch>
              </a:blipFill>
            </p:spPr>
            <p:txBody>
              <a:bodyPr/>
              <a:lstStyle/>
              <a:p>
                <a:r>
                  <a:rPr lang="de-DE">
                    <a:noFill/>
                  </a:rPr>
                  <a:t> </a:t>
                </a:r>
              </a:p>
            </p:txBody>
          </p:sp>
        </mc:Fallback>
      </mc:AlternateContent>
      <p:pic>
        <p:nvPicPr>
          <p:cNvPr id="90" name="Picture 89"/>
          <p:cNvPicPr>
            <a:picLocks noChangeAspect="1"/>
          </p:cNvPicPr>
          <p:nvPr/>
        </p:nvPicPr>
        <p:blipFill>
          <a:blip r:embed="rId4"/>
          <a:stretch/>
        </p:blipFill>
        <p:spPr bwMode="auto">
          <a:xfrm>
            <a:off x="7412181" y="1487683"/>
            <a:ext cx="3429000" cy="3721100"/>
          </a:xfrm>
          <a:prstGeom prst="rect">
            <a:avLst/>
          </a:prstGeom>
        </p:spPr>
      </p:pic>
      <p:sp>
        <p:nvSpPr>
          <p:cNvPr id="4" name="Ellipse 9">
            <a:extLst>
              <a:ext uri="{FF2B5EF4-FFF2-40B4-BE49-F238E27FC236}">
                <a16:creationId xmlns:a16="http://schemas.microsoft.com/office/drawing/2014/main" id="{9B7AB7DF-F33A-1467-398C-6C7148CD138B}"/>
              </a:ext>
            </a:extLst>
          </p:cNvPr>
          <p:cNvSpPr/>
          <p:nvPr/>
        </p:nvSpPr>
        <p:spPr>
          <a:xfrm>
            <a:off x="5151158" y="609600"/>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5" name="Title 64"/>
          <p:cNvSpPr>
            <a:spLocks noGrp="1"/>
          </p:cNvSpPr>
          <p:nvPr>
            <p:ph type="title"/>
          </p:nvPr>
        </p:nvSpPr>
        <p:spPr bwMode="auto"/>
        <p:txBody>
          <a:bodyPr>
            <a:normAutofit/>
          </a:bodyPr>
          <a:lstStyle/>
          <a:p>
            <a:pPr>
              <a:defRPr/>
            </a:pPr>
            <a:r>
              <a:rPr lang="de-DE" sz="2000" dirty="0" err="1"/>
              <a:t>Redox</a:t>
            </a:r>
            <a:r>
              <a:rPr lang="de-DE" sz="2000" dirty="0"/>
              <a:t>-Flow-Batterie </a:t>
            </a:r>
            <a:br>
              <a:rPr lang="de-DE" sz="2000" dirty="0"/>
            </a:br>
            <a:r>
              <a:rPr lang="de-DE" sz="2000" dirty="0"/>
              <a:t>– Aufbau-</a:t>
            </a:r>
            <a:endParaRPr sz="2000" dirty="0"/>
          </a:p>
        </p:txBody>
      </p:sp>
      <p:pic>
        <p:nvPicPr>
          <p:cNvPr id="13" name="Picture 12"/>
          <p:cNvPicPr>
            <a:picLocks noChangeAspect="1"/>
          </p:cNvPicPr>
          <p:nvPr/>
        </p:nvPicPr>
        <p:blipFill>
          <a:blip r:embed="rId3"/>
          <a:stretch/>
        </p:blipFill>
        <p:spPr bwMode="auto">
          <a:xfrm>
            <a:off x="2260346" y="1497330"/>
            <a:ext cx="7378700" cy="4838700"/>
          </a:xfrm>
          <a:prstGeom prst="rect">
            <a:avLst/>
          </a:prstGeom>
        </p:spPr>
      </p:pic>
      <p:sp>
        <p:nvSpPr>
          <p:cNvPr id="2" name="Ellipse 8">
            <a:extLst>
              <a:ext uri="{FF2B5EF4-FFF2-40B4-BE49-F238E27FC236}">
                <a16:creationId xmlns:a16="http://schemas.microsoft.com/office/drawing/2014/main" id="{55495987-8D45-F60E-6E8D-3771C61ECEA4}"/>
              </a:ext>
            </a:extLst>
          </p:cNvPr>
          <p:cNvSpPr/>
          <p:nvPr/>
        </p:nvSpPr>
        <p:spPr bwMode="auto">
          <a:xfrm>
            <a:off x="3266782" y="609600"/>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5" name="Title 64"/>
          <p:cNvSpPr>
            <a:spLocks noGrp="1"/>
          </p:cNvSpPr>
          <p:nvPr>
            <p:ph type="title"/>
          </p:nvPr>
        </p:nvSpPr>
        <p:spPr bwMode="auto"/>
        <p:txBody>
          <a:bodyPr>
            <a:normAutofit/>
          </a:bodyPr>
          <a:lstStyle/>
          <a:p>
            <a:pPr>
              <a:defRPr/>
            </a:pPr>
            <a:r>
              <a:rPr lang="de-DE" sz="2000" dirty="0" err="1"/>
              <a:t>Redox</a:t>
            </a:r>
            <a:r>
              <a:rPr lang="de-DE" sz="2000" dirty="0"/>
              <a:t>-Flow-Batterie </a:t>
            </a:r>
            <a:br>
              <a:rPr lang="de-DE" sz="2000" dirty="0"/>
            </a:br>
            <a:r>
              <a:rPr lang="de-DE" sz="2000" dirty="0"/>
              <a:t>– Entladen-</a:t>
            </a:r>
            <a:endParaRPr sz="2000" dirty="0"/>
          </a:p>
        </p:txBody>
      </p:sp>
      <p:pic>
        <p:nvPicPr>
          <p:cNvPr id="13" name="Picture 12"/>
          <p:cNvPicPr>
            <a:picLocks noChangeAspect="1"/>
          </p:cNvPicPr>
          <p:nvPr/>
        </p:nvPicPr>
        <p:blipFill>
          <a:blip r:embed="rId3"/>
          <a:stretch/>
        </p:blipFill>
        <p:spPr bwMode="auto">
          <a:xfrm>
            <a:off x="2260346" y="1497330"/>
            <a:ext cx="7378700" cy="4838700"/>
          </a:xfrm>
          <a:prstGeom prst="rect">
            <a:avLst/>
          </a:prstGeom>
        </p:spPr>
      </p:pic>
      <p:sp>
        <p:nvSpPr>
          <p:cNvPr id="2" name="Circular Arrow 1"/>
          <p:cNvSpPr/>
          <p:nvPr/>
        </p:nvSpPr>
        <p:spPr bwMode="auto">
          <a:xfrm rot="5400000" flipV="1">
            <a:off x="4911775" y="3683883"/>
            <a:ext cx="926592" cy="929341"/>
          </a:xfrm>
          <a:prstGeom prst="circularArrow">
            <a:avLst>
              <a:gd name="adj1" fmla="val 0"/>
              <a:gd name="adj2" fmla="val 815531"/>
              <a:gd name="adj3" fmla="val 20507154"/>
              <a:gd name="adj4" fmla="val 10800000"/>
              <a:gd name="adj5" fmla="val 78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5" name="TextBox 4"/>
          <p:cNvSpPr txBox="1"/>
          <p:nvPr/>
        </p:nvSpPr>
        <p:spPr bwMode="auto">
          <a:xfrm>
            <a:off x="5345684" y="3550920"/>
            <a:ext cx="513282" cy="369332"/>
          </a:xfrm>
          <a:prstGeom prst="rect">
            <a:avLst/>
          </a:prstGeom>
          <a:noFill/>
        </p:spPr>
        <p:txBody>
          <a:bodyPr wrap="none" rtlCol="0">
            <a:spAutoFit/>
          </a:bodyPr>
          <a:lstStyle/>
          <a:p>
            <a:pPr>
              <a:defRPr/>
            </a:pPr>
            <a:r>
              <a:rPr lang="de-DE"/>
              <a:t>A</a:t>
            </a:r>
            <a:r>
              <a:rPr lang="de-DE" baseline="30000"/>
              <a:t>n+</a:t>
            </a:r>
            <a:endParaRPr lang="de-DE"/>
          </a:p>
        </p:txBody>
      </p:sp>
      <p:sp>
        <p:nvSpPr>
          <p:cNvPr id="6" name="TextBox 5"/>
          <p:cNvSpPr txBox="1"/>
          <p:nvPr/>
        </p:nvSpPr>
        <p:spPr bwMode="auto">
          <a:xfrm>
            <a:off x="5193284" y="4483608"/>
            <a:ext cx="744114" cy="369332"/>
          </a:xfrm>
          <a:prstGeom prst="rect">
            <a:avLst/>
          </a:prstGeom>
          <a:noFill/>
        </p:spPr>
        <p:txBody>
          <a:bodyPr wrap="none" rtlCol="0">
            <a:spAutoFit/>
          </a:bodyPr>
          <a:lstStyle/>
          <a:p>
            <a:pPr>
              <a:defRPr/>
            </a:pPr>
            <a:r>
              <a:rPr lang="de-DE"/>
              <a:t>A</a:t>
            </a:r>
            <a:r>
              <a:rPr lang="de-DE" baseline="30000"/>
              <a:t>(n-x)+</a:t>
            </a:r>
            <a:endParaRPr lang="de-DE"/>
          </a:p>
        </p:txBody>
      </p:sp>
      <p:sp>
        <p:nvSpPr>
          <p:cNvPr id="7" name="Circular Arrow 6"/>
          <p:cNvSpPr/>
          <p:nvPr/>
        </p:nvSpPr>
        <p:spPr bwMode="auto">
          <a:xfrm rot="5400000">
            <a:off x="6006123" y="3586164"/>
            <a:ext cx="926592" cy="1039438"/>
          </a:xfrm>
          <a:prstGeom prst="circularArrow">
            <a:avLst>
              <a:gd name="adj1" fmla="val 0"/>
              <a:gd name="adj2" fmla="val 815531"/>
              <a:gd name="adj3" fmla="val 20507154"/>
              <a:gd name="adj4" fmla="val 10800000"/>
              <a:gd name="adj5" fmla="val 78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8" name="TextBox 7"/>
          <p:cNvSpPr txBox="1"/>
          <p:nvPr/>
        </p:nvSpPr>
        <p:spPr bwMode="auto">
          <a:xfrm>
            <a:off x="6022340" y="3520440"/>
            <a:ext cx="556563" cy="369332"/>
          </a:xfrm>
          <a:prstGeom prst="rect">
            <a:avLst/>
          </a:prstGeom>
          <a:noFill/>
        </p:spPr>
        <p:txBody>
          <a:bodyPr wrap="none" rtlCol="0">
            <a:spAutoFit/>
          </a:bodyPr>
          <a:lstStyle/>
          <a:p>
            <a:pPr>
              <a:defRPr/>
            </a:pPr>
            <a:r>
              <a:rPr lang="de-DE"/>
              <a:t>K</a:t>
            </a:r>
            <a:r>
              <a:rPr lang="de-DE" baseline="30000"/>
              <a:t>m+</a:t>
            </a:r>
            <a:endParaRPr lang="de-DE"/>
          </a:p>
        </p:txBody>
      </p:sp>
      <p:sp>
        <p:nvSpPr>
          <p:cNvPr id="9" name="TextBox 8"/>
          <p:cNvSpPr txBox="1"/>
          <p:nvPr/>
        </p:nvSpPr>
        <p:spPr bwMode="auto">
          <a:xfrm>
            <a:off x="5918708" y="4465320"/>
            <a:ext cx="825867" cy="369332"/>
          </a:xfrm>
          <a:prstGeom prst="rect">
            <a:avLst/>
          </a:prstGeom>
          <a:noFill/>
        </p:spPr>
        <p:txBody>
          <a:bodyPr wrap="none" rtlCol="0">
            <a:spAutoFit/>
          </a:bodyPr>
          <a:lstStyle/>
          <a:p>
            <a:pPr>
              <a:defRPr/>
            </a:pPr>
            <a:r>
              <a:rPr lang="de-DE"/>
              <a:t>K</a:t>
            </a:r>
            <a:r>
              <a:rPr lang="de-DE" baseline="30000"/>
              <a:t>(m+y)+</a:t>
            </a:r>
            <a:endParaRPr lang="de-DE"/>
          </a:p>
        </p:txBody>
      </p:sp>
      <p:sp>
        <p:nvSpPr>
          <p:cNvPr id="3" name="Ellipse 8">
            <a:extLst>
              <a:ext uri="{FF2B5EF4-FFF2-40B4-BE49-F238E27FC236}">
                <a16:creationId xmlns:a16="http://schemas.microsoft.com/office/drawing/2014/main" id="{1C970087-21D7-78CA-6DAB-56D621399ECF}"/>
              </a:ext>
            </a:extLst>
          </p:cNvPr>
          <p:cNvSpPr/>
          <p:nvPr/>
        </p:nvSpPr>
        <p:spPr bwMode="auto">
          <a:xfrm>
            <a:off x="3365255" y="600222"/>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5" name="Title 64"/>
          <p:cNvSpPr>
            <a:spLocks noGrp="1"/>
          </p:cNvSpPr>
          <p:nvPr>
            <p:ph type="title"/>
          </p:nvPr>
        </p:nvSpPr>
        <p:spPr bwMode="auto"/>
        <p:txBody>
          <a:bodyPr>
            <a:normAutofit/>
          </a:bodyPr>
          <a:lstStyle/>
          <a:p>
            <a:pPr>
              <a:defRPr/>
            </a:pPr>
            <a:r>
              <a:rPr lang="de-DE" sz="2000" dirty="0" err="1"/>
              <a:t>Redox</a:t>
            </a:r>
            <a:r>
              <a:rPr lang="de-DE" sz="2000" dirty="0"/>
              <a:t>-Flow-Batterie </a:t>
            </a:r>
            <a:br>
              <a:rPr lang="de-DE" sz="2000" dirty="0"/>
            </a:br>
            <a:r>
              <a:rPr lang="de-DE" sz="2000" dirty="0"/>
              <a:t>– Laden</a:t>
            </a:r>
            <a:endParaRPr sz="2000" dirty="0"/>
          </a:p>
        </p:txBody>
      </p:sp>
      <p:pic>
        <p:nvPicPr>
          <p:cNvPr id="13" name="Picture 12"/>
          <p:cNvPicPr>
            <a:picLocks noChangeAspect="1"/>
          </p:cNvPicPr>
          <p:nvPr/>
        </p:nvPicPr>
        <p:blipFill>
          <a:blip r:embed="rId3"/>
          <a:stretch/>
        </p:blipFill>
        <p:spPr bwMode="auto">
          <a:xfrm>
            <a:off x="2260346" y="1497330"/>
            <a:ext cx="7378700" cy="4838700"/>
          </a:xfrm>
          <a:prstGeom prst="rect">
            <a:avLst/>
          </a:prstGeom>
        </p:spPr>
      </p:pic>
      <p:sp>
        <p:nvSpPr>
          <p:cNvPr id="2" name="Circular Arrow 1"/>
          <p:cNvSpPr/>
          <p:nvPr/>
        </p:nvSpPr>
        <p:spPr bwMode="auto">
          <a:xfrm rot="5400000" flipH="1" flipV="1">
            <a:off x="4895123" y="3688343"/>
            <a:ext cx="935513" cy="929341"/>
          </a:xfrm>
          <a:prstGeom prst="circularArrow">
            <a:avLst>
              <a:gd name="adj1" fmla="val 0"/>
              <a:gd name="adj2" fmla="val 815531"/>
              <a:gd name="adj3" fmla="val 20507154"/>
              <a:gd name="adj4" fmla="val 10800000"/>
              <a:gd name="adj5" fmla="val 78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5" name="TextBox 4"/>
          <p:cNvSpPr txBox="1"/>
          <p:nvPr/>
        </p:nvSpPr>
        <p:spPr bwMode="auto">
          <a:xfrm>
            <a:off x="5345684" y="3550920"/>
            <a:ext cx="513282" cy="369332"/>
          </a:xfrm>
          <a:prstGeom prst="rect">
            <a:avLst/>
          </a:prstGeom>
          <a:noFill/>
        </p:spPr>
        <p:txBody>
          <a:bodyPr wrap="none" rtlCol="0">
            <a:spAutoFit/>
          </a:bodyPr>
          <a:lstStyle/>
          <a:p>
            <a:pPr>
              <a:defRPr/>
            </a:pPr>
            <a:r>
              <a:rPr lang="de-DE"/>
              <a:t>A</a:t>
            </a:r>
            <a:r>
              <a:rPr lang="de-DE" baseline="30000"/>
              <a:t>n+</a:t>
            </a:r>
            <a:endParaRPr lang="de-DE"/>
          </a:p>
        </p:txBody>
      </p:sp>
      <p:sp>
        <p:nvSpPr>
          <p:cNvPr id="6" name="TextBox 5"/>
          <p:cNvSpPr txBox="1"/>
          <p:nvPr/>
        </p:nvSpPr>
        <p:spPr bwMode="auto">
          <a:xfrm>
            <a:off x="5193284" y="4483608"/>
            <a:ext cx="744114" cy="369332"/>
          </a:xfrm>
          <a:prstGeom prst="rect">
            <a:avLst/>
          </a:prstGeom>
          <a:noFill/>
        </p:spPr>
        <p:txBody>
          <a:bodyPr wrap="none" rtlCol="0">
            <a:spAutoFit/>
          </a:bodyPr>
          <a:lstStyle/>
          <a:p>
            <a:pPr>
              <a:defRPr/>
            </a:pPr>
            <a:r>
              <a:rPr lang="de-DE"/>
              <a:t>A</a:t>
            </a:r>
            <a:r>
              <a:rPr lang="de-DE" baseline="30000"/>
              <a:t>(n-x)+</a:t>
            </a:r>
            <a:endParaRPr lang="de-DE"/>
          </a:p>
        </p:txBody>
      </p:sp>
      <p:sp>
        <p:nvSpPr>
          <p:cNvPr id="7" name="Circular Arrow 6"/>
          <p:cNvSpPr/>
          <p:nvPr/>
        </p:nvSpPr>
        <p:spPr bwMode="auto">
          <a:xfrm rot="5400000" flipH="1">
            <a:off x="6012217" y="3607273"/>
            <a:ext cx="890018" cy="1039438"/>
          </a:xfrm>
          <a:prstGeom prst="circularArrow">
            <a:avLst>
              <a:gd name="adj1" fmla="val 0"/>
              <a:gd name="adj2" fmla="val 815531"/>
              <a:gd name="adj3" fmla="val 20507154"/>
              <a:gd name="adj4" fmla="val 10800000"/>
              <a:gd name="adj5" fmla="val 78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solidFill>
                <a:schemeClr val="tx1"/>
              </a:solidFill>
            </a:endParaRPr>
          </a:p>
        </p:txBody>
      </p:sp>
      <p:sp>
        <p:nvSpPr>
          <p:cNvPr id="8" name="TextBox 7"/>
          <p:cNvSpPr txBox="1"/>
          <p:nvPr/>
        </p:nvSpPr>
        <p:spPr bwMode="auto">
          <a:xfrm>
            <a:off x="6022340" y="3520440"/>
            <a:ext cx="556563" cy="369332"/>
          </a:xfrm>
          <a:prstGeom prst="rect">
            <a:avLst/>
          </a:prstGeom>
          <a:noFill/>
        </p:spPr>
        <p:txBody>
          <a:bodyPr wrap="none" rtlCol="0">
            <a:spAutoFit/>
          </a:bodyPr>
          <a:lstStyle/>
          <a:p>
            <a:pPr>
              <a:defRPr/>
            </a:pPr>
            <a:r>
              <a:rPr lang="de-DE"/>
              <a:t>K</a:t>
            </a:r>
            <a:r>
              <a:rPr lang="de-DE" baseline="30000"/>
              <a:t>m+</a:t>
            </a:r>
            <a:endParaRPr lang="de-DE"/>
          </a:p>
        </p:txBody>
      </p:sp>
      <p:sp>
        <p:nvSpPr>
          <p:cNvPr id="9" name="TextBox 8"/>
          <p:cNvSpPr txBox="1"/>
          <p:nvPr/>
        </p:nvSpPr>
        <p:spPr bwMode="auto">
          <a:xfrm>
            <a:off x="5918708" y="4465320"/>
            <a:ext cx="825867" cy="369332"/>
          </a:xfrm>
          <a:prstGeom prst="rect">
            <a:avLst/>
          </a:prstGeom>
          <a:noFill/>
        </p:spPr>
        <p:txBody>
          <a:bodyPr wrap="none" rtlCol="0">
            <a:spAutoFit/>
          </a:bodyPr>
          <a:lstStyle/>
          <a:p>
            <a:pPr>
              <a:defRPr/>
            </a:pPr>
            <a:r>
              <a:rPr lang="de-DE"/>
              <a:t>K</a:t>
            </a:r>
            <a:r>
              <a:rPr lang="de-DE" baseline="30000"/>
              <a:t>(m+y)+</a:t>
            </a:r>
            <a:endParaRPr lang="de-DE"/>
          </a:p>
        </p:txBody>
      </p:sp>
      <p:sp>
        <p:nvSpPr>
          <p:cNvPr id="3" name="Rectangle 2"/>
          <p:cNvSpPr/>
          <p:nvPr/>
        </p:nvSpPr>
        <p:spPr bwMode="auto">
          <a:xfrm>
            <a:off x="5035296" y="1621536"/>
            <a:ext cx="1854000" cy="71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11" name="Straight Connector 10"/>
          <p:cNvCxnSpPr>
            <a:cxnSpLocks/>
          </p:cNvCxnSpPr>
          <p:nvPr/>
        </p:nvCxnSpPr>
        <p:spPr bwMode="auto">
          <a:xfrm flipH="1">
            <a:off x="5005251" y="1999451"/>
            <a:ext cx="18954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5214009" y="1525351"/>
            <a:ext cx="346570" cy="369332"/>
          </a:xfrm>
          <a:prstGeom prst="rect">
            <a:avLst/>
          </a:prstGeom>
          <a:noFill/>
        </p:spPr>
        <p:txBody>
          <a:bodyPr wrap="none" rtlCol="0">
            <a:spAutoFit/>
          </a:bodyPr>
          <a:lstStyle/>
          <a:p>
            <a:pPr>
              <a:defRPr/>
            </a:pPr>
            <a:r>
              <a:rPr lang="de-DE"/>
              <a:t>e</a:t>
            </a:r>
            <a:r>
              <a:rPr lang="de-DE" baseline="30000"/>
              <a:t>-</a:t>
            </a:r>
            <a:endParaRPr/>
          </a:p>
        </p:txBody>
      </p:sp>
      <p:sp>
        <p:nvSpPr>
          <p:cNvPr id="14" name="TextBox 13"/>
          <p:cNvSpPr txBox="1"/>
          <p:nvPr/>
        </p:nvSpPr>
        <p:spPr bwMode="auto">
          <a:xfrm>
            <a:off x="6419705" y="1525351"/>
            <a:ext cx="346570" cy="369332"/>
          </a:xfrm>
          <a:prstGeom prst="rect">
            <a:avLst/>
          </a:prstGeom>
          <a:noFill/>
        </p:spPr>
        <p:txBody>
          <a:bodyPr wrap="none" rtlCol="0">
            <a:spAutoFit/>
          </a:bodyPr>
          <a:lstStyle/>
          <a:p>
            <a:pPr>
              <a:defRPr/>
            </a:pPr>
            <a:r>
              <a:rPr lang="de-DE"/>
              <a:t>e</a:t>
            </a:r>
            <a:r>
              <a:rPr lang="de-DE" baseline="30000"/>
              <a:t>-</a:t>
            </a:r>
            <a:endParaRPr/>
          </a:p>
        </p:txBody>
      </p:sp>
      <p:cxnSp>
        <p:nvCxnSpPr>
          <p:cNvPr id="15" name="Straight Arrow Connector 14"/>
          <p:cNvCxnSpPr>
            <a:cxnSpLocks/>
          </p:cNvCxnSpPr>
          <p:nvPr/>
        </p:nvCxnSpPr>
        <p:spPr bwMode="auto">
          <a:xfrm flipH="1">
            <a:off x="5075112" y="1842288"/>
            <a:ext cx="56791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bwMode="auto">
          <a:xfrm flipH="1">
            <a:off x="6292383" y="1842288"/>
            <a:ext cx="56791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bwMode="auto">
          <a:xfrm>
            <a:off x="5951221" y="1935287"/>
            <a:ext cx="45719" cy="231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8" name="Rectangle 17"/>
          <p:cNvSpPr/>
          <p:nvPr/>
        </p:nvSpPr>
        <p:spPr bwMode="auto">
          <a:xfrm>
            <a:off x="5873400" y="1900086"/>
            <a:ext cx="74476" cy="1927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19" name="Straight Connector 18"/>
          <p:cNvCxnSpPr>
            <a:cxnSpLocks/>
          </p:cNvCxnSpPr>
          <p:nvPr/>
        </p:nvCxnSpPr>
        <p:spPr bwMode="auto">
          <a:xfrm flipV="1">
            <a:off x="6013718" y="1817313"/>
            <a:ext cx="0" cy="3582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llipse 8">
            <a:extLst>
              <a:ext uri="{FF2B5EF4-FFF2-40B4-BE49-F238E27FC236}">
                <a16:creationId xmlns:a16="http://schemas.microsoft.com/office/drawing/2014/main" id="{0FF479F5-BE21-3370-FF93-986AC6A6862F}"/>
              </a:ext>
            </a:extLst>
          </p:cNvPr>
          <p:cNvSpPr/>
          <p:nvPr/>
        </p:nvSpPr>
        <p:spPr bwMode="auto">
          <a:xfrm>
            <a:off x="3182376" y="604713"/>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4" y="609600"/>
            <a:ext cx="8596668" cy="508347"/>
          </a:xfrm>
        </p:spPr>
        <p:txBody>
          <a:bodyPr>
            <a:normAutofit/>
          </a:bodyPr>
          <a:lstStyle/>
          <a:p>
            <a:pPr>
              <a:defRPr/>
            </a:pPr>
            <a:r>
              <a:rPr lang="de-DE" sz="2000" dirty="0" err="1"/>
              <a:t>Redox</a:t>
            </a:r>
            <a:r>
              <a:rPr lang="de-DE" sz="2000" dirty="0"/>
              <a:t>-Flow-Batterie - Besonderheit</a:t>
            </a:r>
            <a:endParaRPr sz="2000" dirty="0"/>
          </a:p>
        </p:txBody>
      </p:sp>
      <p:sp>
        <p:nvSpPr>
          <p:cNvPr id="3" name="Content Placeholder 2"/>
          <p:cNvSpPr>
            <a:spLocks noGrp="1"/>
          </p:cNvSpPr>
          <p:nvPr>
            <p:ph idx="1"/>
          </p:nvPr>
        </p:nvSpPr>
        <p:spPr bwMode="auto">
          <a:xfrm>
            <a:off x="677334" y="1659989"/>
            <a:ext cx="8930900" cy="4381374"/>
          </a:xfrm>
        </p:spPr>
        <p:txBody>
          <a:bodyPr/>
          <a:lstStyle/>
          <a:p>
            <a:pPr marL="0" indent="0">
              <a:buNone/>
              <a:defRPr/>
            </a:pPr>
            <a:r>
              <a:rPr lang="de-DE" b="1" dirty="0"/>
              <a:t>Energie</a:t>
            </a:r>
            <a:r>
              <a:rPr lang="de-DE" dirty="0"/>
              <a:t> (Größe der Tanks) und </a:t>
            </a:r>
            <a:r>
              <a:rPr lang="de-DE" b="1" dirty="0"/>
              <a:t>Leistung</a:t>
            </a:r>
            <a:r>
              <a:rPr lang="de-DE" dirty="0"/>
              <a:t> (Elektrodenoberfläche und Stacks</a:t>
            </a:r>
            <a:r>
              <a:rPr lang="de-DE"/>
              <a:t>) </a:t>
            </a:r>
          </a:p>
          <a:p>
            <a:pPr marL="0" indent="0">
              <a:buNone/>
              <a:defRPr/>
            </a:pPr>
            <a:r>
              <a:rPr lang="de-DE"/>
              <a:t>können </a:t>
            </a:r>
            <a:r>
              <a:rPr lang="de-DE" dirty="0"/>
              <a:t>unabhängig voneinander skaliert werden. </a:t>
            </a:r>
            <a:endParaRPr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p:blipFill>
        <p:spPr bwMode="auto">
          <a:xfrm>
            <a:off x="785114" y="2602523"/>
            <a:ext cx="4762632" cy="2347429"/>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p:blipFill>
        <p:spPr bwMode="auto">
          <a:xfrm>
            <a:off x="6322040" y="2558527"/>
            <a:ext cx="2850095" cy="2440194"/>
          </a:xfrm>
          <a:prstGeom prst="rect">
            <a:avLst/>
          </a:prstGeom>
        </p:spPr>
      </p:pic>
      <p:sp>
        <p:nvSpPr>
          <p:cNvPr id="6" name="Ellipse 8">
            <a:extLst>
              <a:ext uri="{FF2B5EF4-FFF2-40B4-BE49-F238E27FC236}">
                <a16:creationId xmlns:a16="http://schemas.microsoft.com/office/drawing/2014/main" id="{B5ED5AA6-F1E2-C82C-68F2-7435E392E3A0}"/>
              </a:ext>
            </a:extLst>
          </p:cNvPr>
          <p:cNvSpPr/>
          <p:nvPr/>
        </p:nvSpPr>
        <p:spPr bwMode="auto">
          <a:xfrm>
            <a:off x="4870499" y="600222"/>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a:bodyPr>
          <a:lstStyle/>
          <a:p>
            <a:pPr>
              <a:defRPr/>
            </a:pPr>
            <a:r>
              <a:rPr lang="de-DE" sz="2000" dirty="0" err="1"/>
              <a:t>Redox</a:t>
            </a:r>
            <a:r>
              <a:rPr lang="de-DE" sz="2000" dirty="0"/>
              <a:t>-Flow-Batterie</a:t>
            </a:r>
            <a:br>
              <a:rPr lang="de-DE" sz="2000" dirty="0"/>
            </a:br>
            <a:r>
              <a:rPr lang="de-DE" sz="2000" dirty="0"/>
              <a:t> - Auswahl der </a:t>
            </a:r>
            <a:r>
              <a:rPr lang="de-DE" sz="2000" dirty="0" err="1"/>
              <a:t>Redoxpaare</a:t>
            </a:r>
            <a:r>
              <a:rPr lang="de-DE" sz="2000" dirty="0"/>
              <a:t> - </a:t>
            </a:r>
          </a:p>
        </p:txBody>
      </p:sp>
      <p:sp>
        <p:nvSpPr>
          <p:cNvPr id="3" name="Content Placeholder 2"/>
          <p:cNvSpPr>
            <a:spLocks noGrp="1"/>
          </p:cNvSpPr>
          <p:nvPr>
            <p:ph idx="1"/>
          </p:nvPr>
        </p:nvSpPr>
        <p:spPr bwMode="auto">
          <a:xfrm>
            <a:off x="532362" y="2149013"/>
            <a:ext cx="4443306" cy="3880773"/>
          </a:xfrm>
        </p:spPr>
        <p:txBody>
          <a:bodyPr/>
          <a:lstStyle/>
          <a:p>
            <a:pPr marL="0" indent="0">
              <a:buNone/>
              <a:defRPr/>
            </a:pPr>
            <a:r>
              <a:rPr lang="de-DE" dirty="0"/>
              <a:t>Man benötigt </a:t>
            </a:r>
            <a:r>
              <a:rPr lang="de-DE" dirty="0" err="1"/>
              <a:t>redoxaktive</a:t>
            </a:r>
            <a:r>
              <a:rPr lang="de-DE" dirty="0"/>
              <a:t> Stoffe, die</a:t>
            </a:r>
            <a:endParaRPr dirty="0"/>
          </a:p>
          <a:p>
            <a:pPr>
              <a:defRPr/>
            </a:pPr>
            <a:r>
              <a:rPr lang="de-DE" dirty="0"/>
              <a:t>sich in Wasser lösen lassen</a:t>
            </a:r>
            <a:endParaRPr dirty="0"/>
          </a:p>
          <a:p>
            <a:pPr>
              <a:defRPr/>
            </a:pPr>
            <a:r>
              <a:rPr lang="de-DE" dirty="0"/>
              <a:t>ein negatives Potential besitzen</a:t>
            </a:r>
            <a:endParaRPr dirty="0"/>
          </a:p>
        </p:txBody>
      </p:sp>
      <p:pic>
        <p:nvPicPr>
          <p:cNvPr id="13" name="Grafik 12">
            <a:extLst>
              <a:ext uri="{FF2B5EF4-FFF2-40B4-BE49-F238E27FC236}">
                <a16:creationId xmlns:a16="http://schemas.microsoft.com/office/drawing/2014/main" id="{66309E58-BD67-45D9-8ADE-F71059C0AA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31064" y="1706486"/>
            <a:ext cx="6444031" cy="4541914"/>
          </a:xfrm>
          <a:prstGeom prst="rect">
            <a:avLst/>
          </a:prstGeom>
        </p:spPr>
      </p:pic>
      <p:sp>
        <p:nvSpPr>
          <p:cNvPr id="4" name="Ellipse 8">
            <a:extLst>
              <a:ext uri="{FF2B5EF4-FFF2-40B4-BE49-F238E27FC236}">
                <a16:creationId xmlns:a16="http://schemas.microsoft.com/office/drawing/2014/main" id="{4FD2D586-3B52-DAD7-5204-F5FDE3781F27}"/>
              </a:ext>
            </a:extLst>
          </p:cNvPr>
          <p:cNvSpPr/>
          <p:nvPr/>
        </p:nvSpPr>
        <p:spPr bwMode="auto">
          <a:xfrm>
            <a:off x="4226276" y="534303"/>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a:bodyPr>
          <a:lstStyle/>
          <a:p>
            <a:pPr>
              <a:defRPr/>
            </a:pPr>
            <a:r>
              <a:rPr lang="de-DE" sz="2000" dirty="0"/>
              <a:t>Beispiel: </a:t>
            </a:r>
            <a:br>
              <a:rPr lang="de-DE" sz="2000" dirty="0"/>
            </a:br>
            <a:r>
              <a:rPr lang="de-DE" sz="2000" dirty="0"/>
              <a:t>All-Vanadium-</a:t>
            </a:r>
            <a:r>
              <a:rPr lang="de-DE" sz="2000" dirty="0" err="1"/>
              <a:t>Redox</a:t>
            </a:r>
            <a:r>
              <a:rPr lang="de-DE" sz="2000" dirty="0"/>
              <a:t>-Flow-Batterie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bwMode="auto">
              <a:xfrm>
                <a:off x="677334" y="1780761"/>
                <a:ext cx="8874170" cy="4216814"/>
              </a:xfrm>
            </p:spPr>
            <p:txBody>
              <a:bodyPr>
                <a:normAutofit fontScale="92500" lnSpcReduction="20000"/>
              </a:bodyPr>
              <a:lstStyle/>
              <a:p>
                <a:pPr marL="0" indent="0">
                  <a:buNone/>
                  <a:defRPr/>
                </a:pPr>
                <a:r>
                  <a:rPr lang="de-DE" b="1" dirty="0"/>
                  <a:t>Entladen</a:t>
                </a:r>
                <a:r>
                  <a:rPr lang="de-DE" dirty="0"/>
                  <a:t>:</a:t>
                </a:r>
              </a:p>
              <a:p>
                <a:pPr marL="0" indent="0">
                  <a:buNone/>
                  <a:defRPr/>
                </a:pPr>
                <a:r>
                  <a:rPr lang="de-DE" dirty="0" err="1"/>
                  <a:t>Anolyt</a:t>
                </a:r>
                <a:r>
                  <a:rPr lang="de-DE" dirty="0"/>
                  <a:t>: 					V</a:t>
                </a:r>
                <a:r>
                  <a:rPr lang="de-DE" baseline="30000" dirty="0"/>
                  <a:t>2+ </a:t>
                </a:r>
                <a14:m>
                  <m:oMath xmlns:m="http://schemas.openxmlformats.org/officeDocument/2006/math">
                    <m:r>
                      <a:rPr lang="de-DE" i="1" smtClean="0">
                        <a:latin typeface="Cambria Math" panose="02040503050406030204" pitchFamily="18" charset="0"/>
                        <a:ea typeface="Cambria Math" panose="02040503050406030204" pitchFamily="18" charset="0"/>
                      </a:rPr>
                      <m:t>→</m:t>
                    </m:r>
                  </m:oMath>
                </a14:m>
                <a:r>
                  <a:rPr lang="de-DE" baseline="30000" dirty="0"/>
                  <a:t> </a:t>
                </a:r>
                <a:r>
                  <a:rPr lang="de-DE" dirty="0"/>
                  <a:t>V</a:t>
                </a:r>
                <a:r>
                  <a:rPr lang="de-DE" baseline="30000" dirty="0"/>
                  <a:t>3+</a:t>
                </a:r>
                <a:r>
                  <a:rPr lang="de-DE" dirty="0"/>
                  <a:t> + e</a:t>
                </a:r>
                <a:r>
                  <a:rPr lang="de-DE" baseline="30000" dirty="0"/>
                  <a:t>-			</a:t>
                </a:r>
                <a:r>
                  <a:rPr lang="de-DE" dirty="0"/>
                  <a:t>E° = - 0,25 V</a:t>
                </a:r>
              </a:p>
              <a:p>
                <a:pPr marL="0" indent="0">
                  <a:buNone/>
                  <a:defRPr/>
                </a:pPr>
                <a:r>
                  <a:rPr lang="de-DE" dirty="0" err="1"/>
                  <a:t>Katholyt</a:t>
                </a:r>
                <a:r>
                  <a:rPr lang="de-DE" dirty="0"/>
                  <a:t>: 	VO</a:t>
                </a:r>
                <a:r>
                  <a:rPr lang="de-DE" baseline="-25000" dirty="0"/>
                  <a:t>2</a:t>
                </a:r>
                <a:r>
                  <a:rPr lang="de-DE" baseline="30000" dirty="0"/>
                  <a:t>+</a:t>
                </a:r>
                <a:r>
                  <a:rPr lang="de-DE" dirty="0"/>
                  <a:t> + 2 H</a:t>
                </a:r>
                <a:r>
                  <a:rPr lang="de-DE" baseline="30000" dirty="0"/>
                  <a:t>+</a:t>
                </a:r>
                <a:r>
                  <a:rPr lang="de-DE" dirty="0"/>
                  <a:t> + e- </a:t>
                </a:r>
                <a14:m>
                  <m:oMath xmlns:m="http://schemas.openxmlformats.org/officeDocument/2006/math">
                    <m:r>
                      <a:rPr lang="de-DE" i="1">
                        <a:latin typeface="Cambria Math" panose="02040503050406030204" pitchFamily="18" charset="0"/>
                        <a:ea typeface="Cambria Math" panose="02040503050406030204" pitchFamily="18" charset="0"/>
                      </a:rPr>
                      <m:t>→ </m:t>
                    </m:r>
                  </m:oMath>
                </a14:m>
                <a:r>
                  <a:rPr lang="de-DE" dirty="0"/>
                  <a:t>VO</a:t>
                </a:r>
                <a:r>
                  <a:rPr lang="de-DE" baseline="30000" dirty="0"/>
                  <a:t>2+</a:t>
                </a:r>
                <a:r>
                  <a:rPr lang="de-DE" dirty="0"/>
                  <a:t> + H</a:t>
                </a:r>
                <a:r>
                  <a:rPr lang="de-DE" baseline="-25000" dirty="0"/>
                  <a:t>2</a:t>
                </a:r>
                <a:r>
                  <a:rPr lang="de-DE" dirty="0"/>
                  <a:t>O 			E° = 1,00 V</a:t>
                </a:r>
              </a:p>
              <a:p>
                <a:pPr marL="0" indent="0">
                  <a:buNone/>
                  <a:defRPr/>
                </a:pPr>
                <a:endParaRPr lang="de-DE" dirty="0"/>
              </a:p>
              <a:p>
                <a:pPr marL="0" indent="0">
                  <a:buNone/>
                  <a:defRPr/>
                </a:pPr>
                <a:r>
                  <a:rPr lang="el-GR" dirty="0"/>
                  <a:t>Δ</a:t>
                </a:r>
                <a:r>
                  <a:rPr lang="de-DE" dirty="0"/>
                  <a:t>E = E°(Kathode) – E°(Anode) = 1,00 V – (-0,25 V) = 1,25 V</a:t>
                </a:r>
              </a:p>
              <a:p>
                <a:pPr marL="0" indent="0">
                  <a:buNone/>
                  <a:defRPr/>
                </a:pPr>
                <a:endParaRPr lang="de-DE" b="1" dirty="0"/>
              </a:p>
              <a:p>
                <a:pPr marL="0" indent="0">
                  <a:buNone/>
                  <a:defRPr/>
                </a:pPr>
                <a:r>
                  <a:rPr lang="de-DE" b="1" dirty="0"/>
                  <a:t>Vorteil</a:t>
                </a:r>
                <a:r>
                  <a:rPr lang="de-DE" dirty="0"/>
                  <a:t>:</a:t>
                </a:r>
              </a:p>
              <a:p>
                <a:pPr>
                  <a:defRPr/>
                </a:pPr>
                <a:r>
                  <a:rPr lang="de-DE" dirty="0"/>
                  <a:t>Alle vier Oxidationsstufen des Vanadiums werden genutzt </a:t>
                </a:r>
              </a:p>
              <a:p>
                <a:pPr>
                  <a:buFont typeface="Symbol" panose="05050102010706020507" pitchFamily="18" charset="2"/>
                  <a:buChar char="Þ"/>
                  <a:defRPr/>
                </a:pPr>
                <a:r>
                  <a:rPr lang="de-DE" dirty="0"/>
                  <a:t>bei einem möglichen Ionen-Cross-Over können Elektrolyte relativ einfach aufbereitet werden</a:t>
                </a:r>
              </a:p>
              <a:p>
                <a:pPr marL="0" indent="0">
                  <a:buNone/>
                  <a:defRPr/>
                </a:pPr>
                <a:r>
                  <a:rPr lang="de-DE" b="1" dirty="0"/>
                  <a:t>Nachteil</a:t>
                </a:r>
                <a:r>
                  <a:rPr lang="de-DE" dirty="0"/>
                  <a:t>:</a:t>
                </a:r>
              </a:p>
              <a:p>
                <a:pPr>
                  <a:defRPr/>
                </a:pPr>
                <a:r>
                  <a:rPr lang="de-DE" dirty="0"/>
                  <a:t>Abscheidung von Vanadium innerhalb der Membran möglich</a:t>
                </a:r>
              </a:p>
              <a:p>
                <a:pPr>
                  <a:defRPr/>
                </a:pPr>
                <a:r>
                  <a:rPr lang="de-DE" dirty="0"/>
                  <a:t>Oxidation von Wassermolekülen zu Sauerstoffmolekülen durch VO</a:t>
                </a:r>
                <a:r>
                  <a:rPr lang="de-DE" baseline="-25000" dirty="0"/>
                  <a:t>2</a:t>
                </a:r>
                <a:r>
                  <a:rPr lang="de-DE" baseline="30000" dirty="0"/>
                  <a:t>+</a:t>
                </a:r>
                <a:r>
                  <a:rPr lang="de-DE" dirty="0"/>
                  <a:t>-Ionen möglich</a:t>
                </a:r>
              </a:p>
              <a:p>
                <a:pPr marL="0" indent="0">
                  <a:buNone/>
                  <a:defRPr/>
                </a:pPr>
                <a:endParaRPr lang="de-DE" dirty="0"/>
              </a:p>
              <a:p>
                <a:pPr marL="0" indent="0">
                  <a:buNone/>
                  <a:defRPr/>
                </a:pPr>
                <a:endParaRP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bwMode="auto">
              <a:xfrm>
                <a:off x="677334" y="1780761"/>
                <a:ext cx="8874170" cy="4216814"/>
              </a:xfrm>
              <a:blipFill>
                <a:blip r:embed="rId3"/>
                <a:stretch>
                  <a:fillRect l="-429" t="-2102" b="-1201"/>
                </a:stretch>
              </a:blipFill>
            </p:spPr>
            <p:txBody>
              <a:bodyPr/>
              <a:lstStyle/>
              <a:p>
                <a:r>
                  <a:rPr lang="de-DE">
                    <a:noFill/>
                  </a:rPr>
                  <a:t> </a:t>
                </a:r>
              </a:p>
            </p:txBody>
          </p:sp>
        </mc:Fallback>
      </mc:AlternateContent>
      <p:sp>
        <p:nvSpPr>
          <p:cNvPr id="9" name="Textfeld 8">
            <a:extLst>
              <a:ext uri="{FF2B5EF4-FFF2-40B4-BE49-F238E27FC236}">
                <a16:creationId xmlns:a16="http://schemas.microsoft.com/office/drawing/2014/main" id="{01BA16A3-BF9C-4FE1-932C-1AB83E41FB01}"/>
              </a:ext>
            </a:extLst>
          </p:cNvPr>
          <p:cNvSpPr txBox="1"/>
          <p:nvPr/>
        </p:nvSpPr>
        <p:spPr>
          <a:xfrm>
            <a:off x="3435625" y="1903080"/>
            <a:ext cx="549965" cy="276999"/>
          </a:xfrm>
          <a:prstGeom prst="rect">
            <a:avLst/>
          </a:prstGeom>
          <a:noFill/>
        </p:spPr>
        <p:txBody>
          <a:bodyPr wrap="square" rtlCol="0">
            <a:spAutoFit/>
          </a:bodyPr>
          <a:lstStyle/>
          <a:p>
            <a:r>
              <a:rPr lang="de-DE" sz="1200" dirty="0">
                <a:solidFill>
                  <a:srgbClr val="00B050"/>
                </a:solidFill>
              </a:rPr>
              <a:t>+2</a:t>
            </a:r>
          </a:p>
        </p:txBody>
      </p:sp>
      <p:sp>
        <p:nvSpPr>
          <p:cNvPr id="10" name="Textfeld 9">
            <a:extLst>
              <a:ext uri="{FF2B5EF4-FFF2-40B4-BE49-F238E27FC236}">
                <a16:creationId xmlns:a16="http://schemas.microsoft.com/office/drawing/2014/main" id="{91737E3F-65C5-472E-B3ED-E2F06B61649A}"/>
              </a:ext>
            </a:extLst>
          </p:cNvPr>
          <p:cNvSpPr txBox="1"/>
          <p:nvPr/>
        </p:nvSpPr>
        <p:spPr bwMode="auto">
          <a:xfrm>
            <a:off x="3998841" y="1903080"/>
            <a:ext cx="549965" cy="276999"/>
          </a:xfrm>
          <a:prstGeom prst="rect">
            <a:avLst/>
          </a:prstGeom>
          <a:noFill/>
        </p:spPr>
        <p:txBody>
          <a:bodyPr wrap="square" rtlCol="0">
            <a:spAutoFit/>
          </a:bodyPr>
          <a:lstStyle/>
          <a:p>
            <a:r>
              <a:rPr lang="de-DE" sz="1200" dirty="0">
                <a:solidFill>
                  <a:srgbClr val="00B050"/>
                </a:solidFill>
              </a:rPr>
              <a:t>+3</a:t>
            </a:r>
          </a:p>
        </p:txBody>
      </p:sp>
      <p:sp>
        <p:nvSpPr>
          <p:cNvPr id="11" name="Textfeld 10">
            <a:extLst>
              <a:ext uri="{FF2B5EF4-FFF2-40B4-BE49-F238E27FC236}">
                <a16:creationId xmlns:a16="http://schemas.microsoft.com/office/drawing/2014/main" id="{6BF8C634-A63A-402F-ADF5-361550045609}"/>
              </a:ext>
            </a:extLst>
          </p:cNvPr>
          <p:cNvSpPr txBox="1"/>
          <p:nvPr/>
        </p:nvSpPr>
        <p:spPr bwMode="auto">
          <a:xfrm>
            <a:off x="1583635" y="2280989"/>
            <a:ext cx="536714" cy="276999"/>
          </a:xfrm>
          <a:prstGeom prst="rect">
            <a:avLst/>
          </a:prstGeom>
          <a:noFill/>
        </p:spPr>
        <p:txBody>
          <a:bodyPr wrap="square" rtlCol="0">
            <a:spAutoFit/>
          </a:bodyPr>
          <a:lstStyle/>
          <a:p>
            <a:r>
              <a:rPr lang="de-DE" sz="1200" dirty="0">
                <a:solidFill>
                  <a:srgbClr val="00B050"/>
                </a:solidFill>
              </a:rPr>
              <a:t>+5</a:t>
            </a:r>
          </a:p>
        </p:txBody>
      </p:sp>
      <p:sp>
        <p:nvSpPr>
          <p:cNvPr id="12" name="Textfeld 11">
            <a:extLst>
              <a:ext uri="{FF2B5EF4-FFF2-40B4-BE49-F238E27FC236}">
                <a16:creationId xmlns:a16="http://schemas.microsoft.com/office/drawing/2014/main" id="{DDDA6409-AF9A-4F60-A467-FF52F6ADC991}"/>
              </a:ext>
            </a:extLst>
          </p:cNvPr>
          <p:cNvSpPr txBox="1"/>
          <p:nvPr/>
        </p:nvSpPr>
        <p:spPr bwMode="auto">
          <a:xfrm>
            <a:off x="3448877" y="2302398"/>
            <a:ext cx="536714" cy="276999"/>
          </a:xfrm>
          <a:prstGeom prst="rect">
            <a:avLst/>
          </a:prstGeom>
          <a:noFill/>
        </p:spPr>
        <p:txBody>
          <a:bodyPr wrap="square" rtlCol="0">
            <a:spAutoFit/>
          </a:bodyPr>
          <a:lstStyle/>
          <a:p>
            <a:r>
              <a:rPr lang="de-DE" sz="1200" dirty="0">
                <a:solidFill>
                  <a:srgbClr val="00B050"/>
                </a:solidFill>
              </a:rPr>
              <a:t>+4</a:t>
            </a:r>
          </a:p>
        </p:txBody>
      </p:sp>
      <p:sp>
        <p:nvSpPr>
          <p:cNvPr id="4" name="Ellipse 8">
            <a:extLst>
              <a:ext uri="{FF2B5EF4-FFF2-40B4-BE49-F238E27FC236}">
                <a16:creationId xmlns:a16="http://schemas.microsoft.com/office/drawing/2014/main" id="{6F289ADE-4C5E-8ECC-5B55-CDF357A9AC26}"/>
              </a:ext>
            </a:extLst>
          </p:cNvPr>
          <p:cNvSpPr/>
          <p:nvPr/>
        </p:nvSpPr>
        <p:spPr bwMode="auto">
          <a:xfrm>
            <a:off x="5000652" y="860425"/>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extLst>
      <p:ext uri="{BB962C8B-B14F-4D97-AF65-F5344CB8AC3E}">
        <p14:creationId xmlns:p14="http://schemas.microsoft.com/office/powerpoint/2010/main" val="27794858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58368" y="589962"/>
            <a:ext cx="8596668" cy="501748"/>
          </a:xfrm>
        </p:spPr>
        <p:txBody>
          <a:bodyPr>
            <a:normAutofit/>
          </a:bodyPr>
          <a:lstStyle/>
          <a:p>
            <a:pPr>
              <a:defRPr/>
            </a:pPr>
            <a:r>
              <a:rPr lang="de-DE" sz="2000" dirty="0" err="1"/>
              <a:t>Redox</a:t>
            </a:r>
            <a:r>
              <a:rPr lang="de-DE" sz="2000" dirty="0"/>
              <a:t>-Flow-Batterie im Vergleich </a:t>
            </a:r>
            <a:endParaRPr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4700749"/>
              </p:ext>
            </p:extLst>
          </p:nvPr>
        </p:nvGraphicFramePr>
        <p:xfrm>
          <a:off x="677863" y="2160588"/>
          <a:ext cx="8596312" cy="2397760"/>
        </p:xfrm>
        <a:graphic>
          <a:graphicData uri="http://schemas.openxmlformats.org/drawingml/2006/table">
            <a:tbl>
              <a:tblPr firstRow="1" bandRow="1">
                <a:tableStyleId>{5C22544A-7EE6-4342-B048-85BDC9FD1C3A}</a:tableStyleId>
              </a:tblPr>
              <a:tblGrid>
                <a:gridCol w="2025580">
                  <a:extLst>
                    <a:ext uri="{9D8B030D-6E8A-4147-A177-3AD203B41FA5}">
                      <a16:colId xmlns:a16="http://schemas.microsoft.com/office/drawing/2014/main" val="20000"/>
                    </a:ext>
                  </a:extLst>
                </a:gridCol>
                <a:gridCol w="2272576">
                  <a:extLst>
                    <a:ext uri="{9D8B030D-6E8A-4147-A177-3AD203B41FA5}">
                      <a16:colId xmlns:a16="http://schemas.microsoft.com/office/drawing/2014/main" val="20001"/>
                    </a:ext>
                  </a:extLst>
                </a:gridCol>
                <a:gridCol w="2149078">
                  <a:extLst>
                    <a:ext uri="{9D8B030D-6E8A-4147-A177-3AD203B41FA5}">
                      <a16:colId xmlns:a16="http://schemas.microsoft.com/office/drawing/2014/main" val="20002"/>
                    </a:ext>
                  </a:extLst>
                </a:gridCol>
                <a:gridCol w="2149078">
                  <a:extLst>
                    <a:ext uri="{9D8B030D-6E8A-4147-A177-3AD203B41FA5}">
                      <a16:colId xmlns:a16="http://schemas.microsoft.com/office/drawing/2014/main" val="20003"/>
                    </a:ext>
                  </a:extLst>
                </a:gridCol>
              </a:tblGrid>
              <a:tr h="370840">
                <a:tc>
                  <a:txBody>
                    <a:bodyPr/>
                    <a:lstStyle/>
                    <a:p>
                      <a:pPr algn="ctr">
                        <a:defRPr/>
                      </a:pPr>
                      <a:r>
                        <a:rPr lang="de-DE" dirty="0"/>
                        <a:t>Akku</a:t>
                      </a:r>
                      <a:endParaRPr dirty="0"/>
                    </a:p>
                  </a:txBody>
                  <a:tcPr anchor="ctr"/>
                </a:tc>
                <a:tc>
                  <a:txBody>
                    <a:bodyPr/>
                    <a:lstStyle/>
                    <a:p>
                      <a:pPr algn="ctr">
                        <a:defRPr/>
                      </a:pPr>
                      <a:r>
                        <a:rPr lang="de-DE" dirty="0"/>
                        <a:t>Gravimetrische Energiedichte (</a:t>
                      </a:r>
                      <a:r>
                        <a:rPr lang="de-DE" dirty="0" err="1"/>
                        <a:t>Wh</a:t>
                      </a:r>
                      <a:r>
                        <a:rPr lang="de-DE" dirty="0"/>
                        <a:t>/kg)</a:t>
                      </a:r>
                      <a:endParaRPr dirty="0"/>
                    </a:p>
                  </a:txBody>
                  <a:tcPr anchor="ctr"/>
                </a:tc>
                <a:tc>
                  <a:txBody>
                    <a:bodyPr/>
                    <a:lstStyle/>
                    <a:p>
                      <a:pPr algn="ctr">
                        <a:defRPr/>
                      </a:pPr>
                      <a:r>
                        <a:rPr lang="de-DE" dirty="0"/>
                        <a:t>Volumetrische Energiedichte  (kWh/m</a:t>
                      </a:r>
                      <a:r>
                        <a:rPr lang="de-DE" baseline="30000" dirty="0"/>
                        <a:t>3)</a:t>
                      </a:r>
                      <a:endParaRPr dirty="0"/>
                    </a:p>
                  </a:txBody>
                  <a:tcPr anchor="ctr"/>
                </a:tc>
                <a:tc>
                  <a:txBody>
                    <a:bodyPr/>
                    <a:lstStyle/>
                    <a:p>
                      <a:pPr algn="ctr">
                        <a:defRPr/>
                      </a:pPr>
                      <a:r>
                        <a:rPr lang="de-DE"/>
                        <a:t>Lebensdauer in Zyklen</a:t>
                      </a:r>
                      <a:endParaRPr/>
                    </a:p>
                  </a:txBody>
                  <a:tcPr anchor="ctr"/>
                </a:tc>
                <a:extLst>
                  <a:ext uri="{0D108BD9-81ED-4DB2-BD59-A6C34878D82A}">
                    <a16:rowId xmlns:a16="http://schemas.microsoft.com/office/drawing/2014/main" val="10000"/>
                  </a:ext>
                </a:extLst>
              </a:tr>
              <a:tr h="370840">
                <a:tc>
                  <a:txBody>
                    <a:bodyPr/>
                    <a:lstStyle/>
                    <a:p>
                      <a:pPr>
                        <a:defRPr/>
                      </a:pPr>
                      <a:r>
                        <a:rPr lang="de-DE" dirty="0">
                          <a:solidFill>
                            <a:schemeClr val="tx1"/>
                          </a:solidFill>
                        </a:rPr>
                        <a:t>Blei-Säure-Akku</a:t>
                      </a:r>
                      <a:endParaRPr dirty="0">
                        <a:solidFill>
                          <a:schemeClr val="tx1"/>
                        </a:solidFill>
                      </a:endParaRPr>
                    </a:p>
                  </a:txBody>
                  <a:tcPr/>
                </a:tc>
                <a:tc>
                  <a:txBody>
                    <a:bodyPr/>
                    <a:lstStyle/>
                    <a:p>
                      <a:pPr algn="ctr">
                        <a:defRPr/>
                      </a:pPr>
                      <a:r>
                        <a:rPr lang="de-DE"/>
                        <a:t>25-40</a:t>
                      </a:r>
                      <a:endParaRPr/>
                    </a:p>
                  </a:txBody>
                  <a:tcPr anchor="ctr"/>
                </a:tc>
                <a:tc>
                  <a:txBody>
                    <a:bodyPr/>
                    <a:lstStyle/>
                    <a:p>
                      <a:pPr algn="ctr">
                        <a:defRPr/>
                      </a:pPr>
                      <a:r>
                        <a:rPr lang="de-DE"/>
                        <a:t>25-65</a:t>
                      </a:r>
                      <a:endParaRPr/>
                    </a:p>
                  </a:txBody>
                  <a:tcPr anchor="ctr"/>
                </a:tc>
                <a:tc>
                  <a:txBody>
                    <a:bodyPr/>
                    <a:lstStyle/>
                    <a:p>
                      <a:pPr algn="ctr">
                        <a:defRPr/>
                      </a:pPr>
                      <a:r>
                        <a:rPr lang="de-DE"/>
                        <a:t>203-1.500</a:t>
                      </a:r>
                      <a:endParaRPr/>
                    </a:p>
                  </a:txBody>
                  <a:tcPr anchor="ctr"/>
                </a:tc>
                <a:extLst>
                  <a:ext uri="{0D108BD9-81ED-4DB2-BD59-A6C34878D82A}">
                    <a16:rowId xmlns:a16="http://schemas.microsoft.com/office/drawing/2014/main" val="10001"/>
                  </a:ext>
                </a:extLst>
              </a:tr>
              <a:tr h="370840">
                <a:tc>
                  <a:txBody>
                    <a:bodyPr/>
                    <a:lstStyle/>
                    <a:p>
                      <a:pPr>
                        <a:defRPr/>
                      </a:pPr>
                      <a:r>
                        <a:rPr lang="de-DE" dirty="0">
                          <a:solidFill>
                            <a:schemeClr val="tx1"/>
                          </a:solidFill>
                        </a:rPr>
                        <a:t>Nickel-Akku</a:t>
                      </a:r>
                      <a:endParaRPr dirty="0">
                        <a:solidFill>
                          <a:schemeClr val="tx1"/>
                        </a:solidFill>
                      </a:endParaRPr>
                    </a:p>
                  </a:txBody>
                  <a:tcPr/>
                </a:tc>
                <a:tc>
                  <a:txBody>
                    <a:bodyPr/>
                    <a:lstStyle/>
                    <a:p>
                      <a:pPr algn="ctr">
                        <a:defRPr/>
                      </a:pPr>
                      <a:r>
                        <a:rPr lang="de-DE" dirty="0"/>
                        <a:t>55-75</a:t>
                      </a:r>
                    </a:p>
                  </a:txBody>
                  <a:tcPr anchor="ctr"/>
                </a:tc>
                <a:tc>
                  <a:txBody>
                    <a:bodyPr/>
                    <a:lstStyle/>
                    <a:p>
                      <a:pPr algn="ctr">
                        <a:defRPr/>
                      </a:pPr>
                      <a:r>
                        <a:rPr lang="de-DE"/>
                        <a:t>60-105</a:t>
                      </a:r>
                      <a:endParaRPr/>
                    </a:p>
                  </a:txBody>
                  <a:tcPr anchor="ctr"/>
                </a:tc>
                <a:tc>
                  <a:txBody>
                    <a:bodyPr/>
                    <a:lstStyle/>
                    <a:p>
                      <a:pPr algn="ctr">
                        <a:defRPr/>
                      </a:pPr>
                      <a:r>
                        <a:rPr lang="de-DE"/>
                        <a:t>350-2.000</a:t>
                      </a:r>
                      <a:endParaRPr/>
                    </a:p>
                  </a:txBody>
                  <a:tcPr anchor="ctr"/>
                </a:tc>
                <a:extLst>
                  <a:ext uri="{0D108BD9-81ED-4DB2-BD59-A6C34878D82A}">
                    <a16:rowId xmlns:a16="http://schemas.microsoft.com/office/drawing/2014/main" val="10002"/>
                  </a:ext>
                </a:extLst>
              </a:tr>
              <a:tr h="370840">
                <a:tc>
                  <a:txBody>
                    <a:bodyPr/>
                    <a:lstStyle/>
                    <a:p>
                      <a:pPr>
                        <a:defRPr/>
                      </a:pPr>
                      <a:r>
                        <a:rPr lang="de-DE" dirty="0">
                          <a:solidFill>
                            <a:schemeClr val="tx1"/>
                          </a:solidFill>
                        </a:rPr>
                        <a:t>Lithium-Akku</a:t>
                      </a:r>
                      <a:endParaRPr dirty="0">
                        <a:solidFill>
                          <a:schemeClr val="tx1"/>
                        </a:solidFill>
                      </a:endParaRPr>
                    </a:p>
                  </a:txBody>
                  <a:tcPr/>
                </a:tc>
                <a:tc>
                  <a:txBody>
                    <a:bodyPr/>
                    <a:lstStyle/>
                    <a:p>
                      <a:pPr algn="ctr">
                        <a:defRPr/>
                      </a:pPr>
                      <a:r>
                        <a:rPr lang="de-DE"/>
                        <a:t>110-190</a:t>
                      </a:r>
                      <a:endParaRPr/>
                    </a:p>
                  </a:txBody>
                  <a:tcPr anchor="ctr"/>
                </a:tc>
                <a:tc>
                  <a:txBody>
                    <a:bodyPr/>
                    <a:lstStyle/>
                    <a:p>
                      <a:pPr algn="ctr">
                        <a:defRPr/>
                      </a:pPr>
                      <a:r>
                        <a:rPr lang="de-DE"/>
                        <a:t>190-375</a:t>
                      </a:r>
                      <a:endParaRPr/>
                    </a:p>
                  </a:txBody>
                  <a:tcPr anchor="ctr"/>
                </a:tc>
                <a:tc>
                  <a:txBody>
                    <a:bodyPr/>
                    <a:lstStyle/>
                    <a:p>
                      <a:pPr algn="ctr">
                        <a:defRPr/>
                      </a:pPr>
                      <a:r>
                        <a:rPr lang="de-DE"/>
                        <a:t>400-6.000</a:t>
                      </a:r>
                      <a:endParaRPr/>
                    </a:p>
                  </a:txBody>
                  <a:tcPr anchor="ctr"/>
                </a:tc>
                <a:extLst>
                  <a:ext uri="{0D108BD9-81ED-4DB2-BD59-A6C34878D82A}">
                    <a16:rowId xmlns:a16="http://schemas.microsoft.com/office/drawing/2014/main" val="10003"/>
                  </a:ext>
                </a:extLst>
              </a:tr>
              <a:tr h="370840">
                <a:tc>
                  <a:txBody>
                    <a:bodyPr/>
                    <a:lstStyle/>
                    <a:p>
                      <a:pPr>
                        <a:defRPr/>
                      </a:pPr>
                      <a:r>
                        <a:rPr lang="de-DE" dirty="0" err="1">
                          <a:solidFill>
                            <a:schemeClr val="tx1"/>
                          </a:solidFill>
                        </a:rPr>
                        <a:t>Redox</a:t>
                      </a:r>
                      <a:r>
                        <a:rPr lang="de-DE" dirty="0">
                          <a:solidFill>
                            <a:schemeClr val="tx1"/>
                          </a:solidFill>
                        </a:rPr>
                        <a:t>-Flow-Akku</a:t>
                      </a:r>
                      <a:endParaRPr dirty="0">
                        <a:solidFill>
                          <a:schemeClr val="tx1"/>
                        </a:solidFill>
                      </a:endParaRPr>
                    </a:p>
                  </a:txBody>
                  <a:tcPr/>
                </a:tc>
                <a:tc>
                  <a:txBody>
                    <a:bodyPr/>
                    <a:lstStyle/>
                    <a:p>
                      <a:pPr algn="ctr">
                        <a:defRPr/>
                      </a:pPr>
                      <a:r>
                        <a:rPr lang="de-DE"/>
                        <a:t>16-41</a:t>
                      </a:r>
                      <a:endParaRPr/>
                    </a:p>
                  </a:txBody>
                  <a:tcPr anchor="ctr"/>
                </a:tc>
                <a:tc>
                  <a:txBody>
                    <a:bodyPr/>
                    <a:lstStyle/>
                    <a:p>
                      <a:pPr algn="ctr">
                        <a:defRPr/>
                      </a:pPr>
                      <a:r>
                        <a:rPr lang="de-DE"/>
                        <a:t>20-60</a:t>
                      </a:r>
                      <a:endParaRPr/>
                    </a:p>
                  </a:txBody>
                  <a:tcPr anchor="ctr"/>
                </a:tc>
                <a:tc>
                  <a:txBody>
                    <a:bodyPr/>
                    <a:lstStyle/>
                    <a:p>
                      <a:pPr algn="ctr">
                        <a:defRPr/>
                      </a:pPr>
                      <a:r>
                        <a:rPr lang="de-DE" dirty="0"/>
                        <a:t>7.000-15.000</a:t>
                      </a:r>
                      <a:endParaRPr dirty="0"/>
                    </a:p>
                  </a:txBody>
                  <a:tcPr anchor="ctr"/>
                </a:tc>
                <a:extLst>
                  <a:ext uri="{0D108BD9-81ED-4DB2-BD59-A6C34878D82A}">
                    <a16:rowId xmlns:a16="http://schemas.microsoft.com/office/drawing/2014/main" val="10004"/>
                  </a:ext>
                </a:extLst>
              </a:tr>
            </a:tbl>
          </a:graphicData>
        </a:graphic>
      </p:graphicFrame>
      <p:sp>
        <p:nvSpPr>
          <p:cNvPr id="3" name="TextBox 2"/>
          <p:cNvSpPr txBox="1"/>
          <p:nvPr/>
        </p:nvSpPr>
        <p:spPr bwMode="auto">
          <a:xfrm>
            <a:off x="658368" y="4974336"/>
            <a:ext cx="8607552" cy="369332"/>
          </a:xfrm>
          <a:prstGeom prst="rect">
            <a:avLst/>
          </a:prstGeom>
          <a:noFill/>
        </p:spPr>
        <p:txBody>
          <a:bodyPr wrap="square" rtlCol="0">
            <a:spAutoFit/>
          </a:bodyPr>
          <a:lstStyle/>
          <a:p>
            <a:pPr>
              <a:defRPr/>
            </a:pPr>
            <a:r>
              <a:rPr lang="de-DE"/>
              <a:t>=&gt; Redox-Flow-Batterien sind als stationäre Energiespeicher geeignet</a:t>
            </a:r>
            <a:endParaRPr/>
          </a:p>
        </p:txBody>
      </p:sp>
      <p:sp>
        <p:nvSpPr>
          <p:cNvPr id="5" name="Ellipse 8">
            <a:extLst>
              <a:ext uri="{FF2B5EF4-FFF2-40B4-BE49-F238E27FC236}">
                <a16:creationId xmlns:a16="http://schemas.microsoft.com/office/drawing/2014/main" id="{0B34A541-584B-C20B-E6BC-6DC320565DB8}"/>
              </a:ext>
            </a:extLst>
          </p:cNvPr>
          <p:cNvSpPr/>
          <p:nvPr/>
        </p:nvSpPr>
        <p:spPr bwMode="auto">
          <a:xfrm>
            <a:off x="4613336" y="636048"/>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B0ECB-9ED2-FB82-47A9-2AC8B8B4FD09}"/>
            </a:ext>
          </a:extLst>
        </p:cNvPr>
        <p:cNvGrpSpPr/>
        <p:nvPr/>
      </p:nvGrpSpPr>
      <p:grpSpPr>
        <a:xfrm>
          <a:off x="0" y="0"/>
          <a:ext cx="0" cy="0"/>
          <a:chOff x="0" y="0"/>
          <a:chExt cx="0" cy="0"/>
        </a:xfrm>
      </p:grpSpPr>
      <p:pic>
        <p:nvPicPr>
          <p:cNvPr id="15" name="Grafik 14" descr="Ein Bild, das Waage, Design enthält.&#10;&#10;KI-generierte Inhalte können fehlerhaft sein.">
            <a:extLst>
              <a:ext uri="{FF2B5EF4-FFF2-40B4-BE49-F238E27FC236}">
                <a16:creationId xmlns:a16="http://schemas.microsoft.com/office/drawing/2014/main" id="{29389568-8015-C158-74F6-269474E762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5709" y="1030825"/>
            <a:ext cx="3103712" cy="2766115"/>
          </a:xfrm>
          <a:prstGeom prst="rect">
            <a:avLst/>
          </a:prstGeom>
        </p:spPr>
      </p:pic>
      <p:pic>
        <p:nvPicPr>
          <p:cNvPr id="1026" name="Picture 2">
            <a:extLst>
              <a:ext uri="{FF2B5EF4-FFF2-40B4-BE49-F238E27FC236}">
                <a16:creationId xmlns:a16="http://schemas.microsoft.com/office/drawing/2014/main" id="{0CE84158-B08B-137E-D082-0CC4E7AA8D3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499" t="1110" r="46976" b="53930"/>
          <a:stretch>
            <a:fillRect/>
          </a:stretch>
        </p:blipFill>
        <p:spPr bwMode="auto">
          <a:xfrm>
            <a:off x="664906" y="2358378"/>
            <a:ext cx="3577141" cy="30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a:extLst>
              <a:ext uri="{FF2B5EF4-FFF2-40B4-BE49-F238E27FC236}">
                <a16:creationId xmlns:a16="http://schemas.microsoft.com/office/drawing/2014/main" id="{1F1666A3-948E-B23A-5675-111A047D9473}"/>
              </a:ext>
            </a:extLst>
          </p:cNvPr>
          <p:cNvSpPr/>
          <p:nvPr/>
        </p:nvSpPr>
        <p:spPr>
          <a:xfrm>
            <a:off x="6312024" y="4182839"/>
            <a:ext cx="576064" cy="582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82B32BA2-BE99-5EBF-F50E-5A93576E75D5}"/>
              </a:ext>
            </a:extLst>
          </p:cNvPr>
          <p:cNvSpPr txBox="1"/>
          <p:nvPr/>
        </p:nvSpPr>
        <p:spPr>
          <a:xfrm>
            <a:off x="613440" y="484725"/>
            <a:ext cx="9858156" cy="400110"/>
          </a:xfrm>
          <a:prstGeom prst="rect">
            <a:avLst/>
          </a:prstGeom>
          <a:noFill/>
        </p:spPr>
        <p:txBody>
          <a:bodyPr wrap="square" rtlCol="0">
            <a:spAutoFit/>
          </a:bodyPr>
          <a:lstStyle/>
          <a:p>
            <a:r>
              <a:rPr lang="de-DE" sz="2000" b="1" dirty="0">
                <a:solidFill>
                  <a:schemeClr val="accent1"/>
                </a:solidFill>
                <a:latin typeface="+mj-lt"/>
                <a:cs typeface="Calibri" panose="020F0502020204030204" pitchFamily="34" charset="0"/>
              </a:rPr>
              <a:t>Enthalpie – der Klassiker unter den Schulversuchen</a:t>
            </a:r>
          </a:p>
        </p:txBody>
      </p:sp>
      <p:pic>
        <p:nvPicPr>
          <p:cNvPr id="10" name="Grafik 9" descr="Ein Bild, das Design enthält.&#10;&#10;KI-generierte Inhalte können fehlerhaft sein.">
            <a:extLst>
              <a:ext uri="{FF2B5EF4-FFF2-40B4-BE49-F238E27FC236}">
                <a16:creationId xmlns:a16="http://schemas.microsoft.com/office/drawing/2014/main" id="{B496E8DE-F4D1-4325-3B84-043A4FD62485}"/>
              </a:ext>
            </a:extLst>
          </p:cNvPr>
          <p:cNvPicPr>
            <a:picLocks noChangeAspect="1"/>
          </p:cNvPicPr>
          <p:nvPr/>
        </p:nvPicPr>
        <p:blipFill>
          <a:blip r:embed="rId5"/>
          <a:stretch>
            <a:fillRect/>
          </a:stretch>
        </p:blipFill>
        <p:spPr>
          <a:xfrm>
            <a:off x="7568896" y="3796940"/>
            <a:ext cx="4287999" cy="2880999"/>
          </a:xfrm>
          <a:prstGeom prst="rect">
            <a:avLst/>
          </a:prstGeom>
        </p:spPr>
      </p:pic>
      <p:sp>
        <p:nvSpPr>
          <p:cNvPr id="16" name="Rechteck 15">
            <a:extLst>
              <a:ext uri="{FF2B5EF4-FFF2-40B4-BE49-F238E27FC236}">
                <a16:creationId xmlns:a16="http://schemas.microsoft.com/office/drawing/2014/main" id="{A5997A56-A947-CB9C-AEC9-31FE53202D93}"/>
              </a:ext>
            </a:extLst>
          </p:cNvPr>
          <p:cNvSpPr/>
          <p:nvPr/>
        </p:nvSpPr>
        <p:spPr>
          <a:xfrm>
            <a:off x="267730" y="6047350"/>
            <a:ext cx="1325068" cy="6317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24E25597-E529-DD17-8E11-4212B09B0A2A}"/>
              </a:ext>
            </a:extLst>
          </p:cNvPr>
          <p:cNvSpPr txBox="1"/>
          <p:nvPr/>
        </p:nvSpPr>
        <p:spPr>
          <a:xfrm>
            <a:off x="4993408" y="5401019"/>
            <a:ext cx="2484626" cy="646331"/>
          </a:xfrm>
          <a:prstGeom prst="rect">
            <a:avLst/>
          </a:prstGeom>
          <a:noFill/>
        </p:spPr>
        <p:txBody>
          <a:bodyPr wrap="square" rtlCol="0">
            <a:spAutoFit/>
          </a:bodyPr>
          <a:lstStyle/>
          <a:p>
            <a:r>
              <a:rPr lang="de-DE" dirty="0"/>
              <a:t>Reaktion bei konstantem Druck</a:t>
            </a:r>
          </a:p>
        </p:txBody>
      </p:sp>
      <p:sp>
        <p:nvSpPr>
          <p:cNvPr id="18" name="Textfeld 17">
            <a:extLst>
              <a:ext uri="{FF2B5EF4-FFF2-40B4-BE49-F238E27FC236}">
                <a16:creationId xmlns:a16="http://schemas.microsoft.com/office/drawing/2014/main" id="{B94DC46D-D1E2-EF9A-C9C4-2D350F1DE0E1}"/>
              </a:ext>
            </a:extLst>
          </p:cNvPr>
          <p:cNvSpPr txBox="1"/>
          <p:nvPr/>
        </p:nvSpPr>
        <p:spPr>
          <a:xfrm>
            <a:off x="4993408" y="2764622"/>
            <a:ext cx="2484626" cy="646331"/>
          </a:xfrm>
          <a:prstGeom prst="rect">
            <a:avLst/>
          </a:prstGeom>
          <a:noFill/>
        </p:spPr>
        <p:txBody>
          <a:bodyPr wrap="square" rtlCol="0">
            <a:spAutoFit/>
          </a:bodyPr>
          <a:lstStyle/>
          <a:p>
            <a:r>
              <a:rPr lang="de-DE" dirty="0"/>
              <a:t>Reaktion bei konstantem Volumen</a:t>
            </a:r>
          </a:p>
        </p:txBody>
      </p:sp>
      <p:cxnSp>
        <p:nvCxnSpPr>
          <p:cNvPr id="20" name="Gerade Verbindung mit Pfeil 19">
            <a:extLst>
              <a:ext uri="{FF2B5EF4-FFF2-40B4-BE49-F238E27FC236}">
                <a16:creationId xmlns:a16="http://schemas.microsoft.com/office/drawing/2014/main" id="{2470C7B7-8F64-3BBB-6A64-A3C580E00889}"/>
              </a:ext>
            </a:extLst>
          </p:cNvPr>
          <p:cNvCxnSpPr>
            <a:cxnSpLocks/>
          </p:cNvCxnSpPr>
          <p:nvPr/>
        </p:nvCxnSpPr>
        <p:spPr>
          <a:xfrm flipV="1">
            <a:off x="4492338" y="3574533"/>
            <a:ext cx="3183499" cy="628376"/>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21" name="Gerade Verbindung mit Pfeil 20">
            <a:extLst>
              <a:ext uri="{FF2B5EF4-FFF2-40B4-BE49-F238E27FC236}">
                <a16:creationId xmlns:a16="http://schemas.microsoft.com/office/drawing/2014/main" id="{4FC63DCB-449E-DD5F-AA2C-C120C3F8D0E1}"/>
              </a:ext>
            </a:extLst>
          </p:cNvPr>
          <p:cNvCxnSpPr>
            <a:cxnSpLocks/>
          </p:cNvCxnSpPr>
          <p:nvPr/>
        </p:nvCxnSpPr>
        <p:spPr>
          <a:xfrm>
            <a:off x="4492338" y="4225426"/>
            <a:ext cx="3183499" cy="1012013"/>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24" name="Textfeld 23">
            <a:extLst>
              <a:ext uri="{FF2B5EF4-FFF2-40B4-BE49-F238E27FC236}">
                <a16:creationId xmlns:a16="http://schemas.microsoft.com/office/drawing/2014/main" id="{5D126C5A-D365-07FB-1340-56CED3084ECD}"/>
              </a:ext>
            </a:extLst>
          </p:cNvPr>
          <p:cNvSpPr txBox="1"/>
          <p:nvPr/>
        </p:nvSpPr>
        <p:spPr>
          <a:xfrm>
            <a:off x="9048432" y="3250840"/>
            <a:ext cx="2592288" cy="400110"/>
          </a:xfrm>
          <a:prstGeom prst="rect">
            <a:avLst/>
          </a:prstGeom>
          <a:noFill/>
        </p:spPr>
        <p:txBody>
          <a:bodyPr wrap="square" rtlCol="0">
            <a:spAutoFit/>
          </a:bodyPr>
          <a:lstStyle/>
          <a:p>
            <a:pPr algn="ctr"/>
            <a:r>
              <a:rPr lang="de-DE" sz="2000" dirty="0">
                <a:solidFill>
                  <a:srgbClr val="FF0000"/>
                </a:solidFill>
                <a:sym typeface="Symbol" panose="05050102010706020507" pitchFamily="18" charset="2"/>
              </a:rPr>
              <a:t>U = E</a:t>
            </a:r>
            <a:r>
              <a:rPr lang="de-DE" sz="2000" baseline="-25000" dirty="0">
                <a:solidFill>
                  <a:srgbClr val="FF0000"/>
                </a:solidFill>
                <a:sym typeface="Symbol" panose="05050102010706020507" pitchFamily="18" charset="2"/>
              </a:rPr>
              <a:t>i</a:t>
            </a:r>
            <a:r>
              <a:rPr lang="de-DE" sz="2000" dirty="0">
                <a:solidFill>
                  <a:srgbClr val="FF0000"/>
                </a:solidFill>
                <a:sym typeface="Symbol" panose="05050102010706020507" pitchFamily="18" charset="2"/>
              </a:rPr>
              <a:t> = Q</a:t>
            </a:r>
            <a:r>
              <a:rPr lang="de-DE" sz="2000" baseline="-25000" dirty="0">
                <a:solidFill>
                  <a:srgbClr val="FF0000"/>
                </a:solidFill>
                <a:sym typeface="Symbol" panose="05050102010706020507" pitchFamily="18" charset="2"/>
              </a:rPr>
              <a:t>V</a:t>
            </a:r>
            <a:endParaRPr lang="de-DE" sz="2000" dirty="0">
              <a:solidFill>
                <a:srgbClr val="FF0000"/>
              </a:solidFill>
            </a:endParaRPr>
          </a:p>
        </p:txBody>
      </p:sp>
      <p:sp>
        <p:nvSpPr>
          <p:cNvPr id="25" name="Textfeld 24">
            <a:extLst>
              <a:ext uri="{FF2B5EF4-FFF2-40B4-BE49-F238E27FC236}">
                <a16:creationId xmlns:a16="http://schemas.microsoft.com/office/drawing/2014/main" id="{655316D5-9434-41C3-C2CD-91020EC930C3}"/>
              </a:ext>
            </a:extLst>
          </p:cNvPr>
          <p:cNvSpPr txBox="1"/>
          <p:nvPr/>
        </p:nvSpPr>
        <p:spPr>
          <a:xfrm>
            <a:off x="8925208" y="6228049"/>
            <a:ext cx="3823384" cy="400110"/>
          </a:xfrm>
          <a:prstGeom prst="rect">
            <a:avLst/>
          </a:prstGeom>
          <a:noFill/>
        </p:spPr>
        <p:txBody>
          <a:bodyPr wrap="square" rtlCol="0">
            <a:spAutoFit/>
          </a:bodyPr>
          <a:lstStyle/>
          <a:p>
            <a:pPr algn="ctr"/>
            <a:r>
              <a:rPr lang="de-DE" sz="2000" dirty="0">
                <a:solidFill>
                  <a:srgbClr val="FF0000"/>
                </a:solidFill>
                <a:sym typeface="Symbol" panose="05050102010706020507" pitchFamily="18" charset="2"/>
              </a:rPr>
              <a:t>U = E</a:t>
            </a:r>
            <a:r>
              <a:rPr lang="de-DE" sz="2000" baseline="-25000" dirty="0">
                <a:solidFill>
                  <a:srgbClr val="FF0000"/>
                </a:solidFill>
                <a:sym typeface="Symbol" panose="05050102010706020507" pitchFamily="18" charset="2"/>
              </a:rPr>
              <a:t>i</a:t>
            </a:r>
            <a:r>
              <a:rPr lang="de-DE" sz="2000" dirty="0">
                <a:solidFill>
                  <a:srgbClr val="FF0000"/>
                </a:solidFill>
                <a:sym typeface="Symbol" panose="05050102010706020507" pitchFamily="18" charset="2"/>
              </a:rPr>
              <a:t> = </a:t>
            </a:r>
            <a:r>
              <a:rPr lang="de-DE" sz="2000" dirty="0" err="1">
                <a:solidFill>
                  <a:srgbClr val="FF0000"/>
                </a:solidFill>
                <a:sym typeface="Symbol" panose="05050102010706020507" pitchFamily="18" charset="2"/>
              </a:rPr>
              <a:t>Q</a:t>
            </a:r>
            <a:r>
              <a:rPr lang="de-DE" sz="2000" baseline="-25000" dirty="0" err="1">
                <a:solidFill>
                  <a:srgbClr val="FF0000"/>
                </a:solidFill>
                <a:sym typeface="Symbol" panose="05050102010706020507" pitchFamily="18" charset="2"/>
              </a:rPr>
              <a:t>p</a:t>
            </a:r>
            <a:r>
              <a:rPr lang="de-DE" sz="2000" dirty="0">
                <a:solidFill>
                  <a:srgbClr val="FF0000"/>
                </a:solidFill>
                <a:sym typeface="Symbol" panose="05050102010706020507" pitchFamily="18" charset="2"/>
              </a:rPr>
              <a:t> – p V </a:t>
            </a:r>
            <a:endParaRPr lang="de-DE" sz="2000" baseline="-25000" dirty="0">
              <a:solidFill>
                <a:srgbClr val="FF0000"/>
              </a:solidFill>
            </a:endParaRPr>
          </a:p>
        </p:txBody>
      </p:sp>
      <p:pic>
        <p:nvPicPr>
          <p:cNvPr id="2" name="Picture 3">
            <a:extLst>
              <a:ext uri="{FF2B5EF4-FFF2-40B4-BE49-F238E27FC236}">
                <a16:creationId xmlns:a16="http://schemas.microsoft.com/office/drawing/2014/main" id="{2E078CB0-96E1-BF6D-6706-C70BA70B8BB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53195" y="338733"/>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0AFF794-4EC9-E4CB-BC46-61AA0B56D78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107095" y="338734"/>
            <a:ext cx="546100" cy="546101"/>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a:extLst>
              <a:ext uri="{FF2B5EF4-FFF2-40B4-BE49-F238E27FC236}">
                <a16:creationId xmlns:a16="http://schemas.microsoft.com/office/drawing/2014/main" id="{A96174DC-8DD8-EA5C-FD9B-A49F7CD0A23B}"/>
              </a:ext>
            </a:extLst>
          </p:cNvPr>
          <p:cNvSpPr/>
          <p:nvPr/>
        </p:nvSpPr>
        <p:spPr>
          <a:xfrm>
            <a:off x="3158836" y="4523303"/>
            <a:ext cx="1083211" cy="533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3006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1FD1D-90EA-E5D0-0B38-A409E2866A33}"/>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DAA11D8B-8B9D-BD3D-33B4-406CBAC19F03}"/>
              </a:ext>
            </a:extLst>
          </p:cNvPr>
          <p:cNvSpPr txBox="1"/>
          <p:nvPr/>
        </p:nvSpPr>
        <p:spPr bwMode="auto">
          <a:xfrm>
            <a:off x="2814222" y="1705860"/>
            <a:ext cx="12192000" cy="871337"/>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de-DE" sz="3200" dirty="0">
                <a:solidFill>
                  <a:srgbClr val="00764B"/>
                </a:solidFill>
                <a:latin typeface="Arial"/>
                <a:cs typeface="Arial"/>
              </a:rPr>
              <a:t>		  </a:t>
            </a:r>
            <a:endParaRPr lang="de-DE" sz="3200" dirty="0"/>
          </a:p>
        </p:txBody>
      </p:sp>
      <p:sp>
        <p:nvSpPr>
          <p:cNvPr id="5" name="Titel 1">
            <a:extLst>
              <a:ext uri="{FF2B5EF4-FFF2-40B4-BE49-F238E27FC236}">
                <a16:creationId xmlns:a16="http://schemas.microsoft.com/office/drawing/2014/main" id="{5217C678-51F7-28E2-536C-C71B9FCE1F5D}"/>
              </a:ext>
            </a:extLst>
          </p:cNvPr>
          <p:cNvSpPr txBox="1"/>
          <p:nvPr/>
        </p:nvSpPr>
        <p:spPr bwMode="auto">
          <a:xfrm>
            <a:off x="1855434" y="1485544"/>
            <a:ext cx="7998780" cy="3265359"/>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7938" lvl="0" algn="ctr" defTabSz="914400" rtl="0">
              <a:defRPr/>
            </a:pPr>
            <a:r>
              <a:rPr lang="de-DE" sz="3200" dirty="0">
                <a:latin typeface="Arial" panose="020B0604020202020204" pitchFamily="34" charset="0"/>
                <a:cs typeface="Arial" panose="020B0604020202020204" pitchFamily="34" charset="0"/>
              </a:rPr>
              <a:t> 13.5</a:t>
            </a:r>
          </a:p>
          <a:p>
            <a:pPr algn="ctr"/>
            <a:r>
              <a:rPr lang="de-DE" dirty="0"/>
              <a:t>Wertstoffkreisläufe</a:t>
            </a:r>
          </a:p>
          <a:p>
            <a:pPr marL="7938" lvl="0" algn="ctr" defTabSz="914400" rtl="0">
              <a:defRPr/>
            </a:pPr>
            <a:endParaRPr lang="de-DE"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9383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46A6BB6-6B90-2783-0C86-44A57B677B62}"/>
              </a:ext>
            </a:extLst>
          </p:cNvPr>
          <p:cNvSpPr txBox="1"/>
          <p:nvPr/>
        </p:nvSpPr>
        <p:spPr>
          <a:xfrm>
            <a:off x="927809" y="1644436"/>
            <a:ext cx="10601325" cy="3416320"/>
          </a:xfrm>
          <a:prstGeom prst="rect">
            <a:avLst/>
          </a:prstGeom>
          <a:noFill/>
        </p:spPr>
        <p:txBody>
          <a:bodyPr wrap="square">
            <a:spAutoFit/>
          </a:bodyPr>
          <a:lstStyle/>
          <a:p>
            <a:endParaRPr lang="de-DE" dirty="0">
              <a:solidFill>
                <a:srgbClr val="000000"/>
              </a:solidFill>
            </a:endParaRPr>
          </a:p>
          <a:p>
            <a:r>
              <a:rPr lang="de-DE" b="1" dirty="0">
                <a:solidFill>
                  <a:srgbClr val="000000"/>
                </a:solidFill>
              </a:rPr>
              <a:t>Kompetenzerwartung</a:t>
            </a:r>
            <a:r>
              <a:rPr lang="de-DE" dirty="0">
                <a:solidFill>
                  <a:srgbClr val="000000"/>
                </a:solidFill>
              </a:rPr>
              <a:t>: </a:t>
            </a:r>
          </a:p>
          <a:p>
            <a:endParaRPr lang="de-DE" i="1" dirty="0">
              <a:solidFill>
                <a:srgbClr val="000000"/>
              </a:solidFill>
            </a:endParaRPr>
          </a:p>
          <a:p>
            <a:r>
              <a:rPr lang="de-DE" i="1" dirty="0">
                <a:solidFill>
                  <a:srgbClr val="000000"/>
                </a:solidFill>
              </a:rPr>
              <a:t>Die Schülerinnen und Schüler…</a:t>
            </a:r>
          </a:p>
          <a:p>
            <a:r>
              <a:rPr lang="de-DE" i="1" dirty="0">
                <a:solidFill>
                  <a:srgbClr val="000000"/>
                </a:solidFill>
              </a:rPr>
              <a:t>… reflektieren </a:t>
            </a:r>
            <a:r>
              <a:rPr lang="de-DE" b="0" i="1" u="none" strike="noStrike" dirty="0">
                <a:solidFill>
                  <a:srgbClr val="000000"/>
                </a:solidFill>
                <a:effectLst/>
              </a:rPr>
              <a:t>die Verwendung von Kunststoffen und Metallen unter Einbezug diverser analoger und digitaler Quellen und bewerten die Verwendung von Kunststoffen und Metallen im Hinblick auf eine nachhaltige Entwicklung.</a:t>
            </a:r>
          </a:p>
          <a:p>
            <a:endParaRPr lang="de-DE" dirty="0">
              <a:solidFill>
                <a:srgbClr val="000000"/>
              </a:solidFill>
            </a:endParaRPr>
          </a:p>
          <a:p>
            <a:r>
              <a:rPr lang="de-DE" b="1" i="0" u="none" strike="noStrike" dirty="0">
                <a:solidFill>
                  <a:srgbClr val="000000"/>
                </a:solidFill>
                <a:effectLst/>
              </a:rPr>
              <a:t>Inhalt</a:t>
            </a:r>
          </a:p>
          <a:p>
            <a:r>
              <a:rPr lang="de-DE" b="0" i="0" u="none" strike="noStrike" dirty="0">
                <a:solidFill>
                  <a:srgbClr val="000000"/>
                </a:solidFill>
                <a:effectLst/>
              </a:rPr>
              <a:t>Wertstoffkreisläufe von Kunststoffen im Zusammenhang mit Verpackungsmaterialien und von Metallen im Zusammenhang mit z. B. mobilen Endgeräten und Solartechnologien</a:t>
            </a:r>
          </a:p>
          <a:p>
            <a:endParaRPr lang="de-DE" b="0" i="0" u="none" strike="noStrike" dirty="0">
              <a:solidFill>
                <a:srgbClr val="000000"/>
              </a:solidFill>
              <a:effectLst/>
              <a:latin typeface="Arial" panose="020B0604020202020204" pitchFamily="34" charset="0"/>
            </a:endParaRPr>
          </a:p>
        </p:txBody>
      </p:sp>
      <p:sp>
        <p:nvSpPr>
          <p:cNvPr id="5" name="Textfeld 4">
            <a:extLst>
              <a:ext uri="{FF2B5EF4-FFF2-40B4-BE49-F238E27FC236}">
                <a16:creationId xmlns:a16="http://schemas.microsoft.com/office/drawing/2014/main" id="{3041CC47-678F-6C99-42F3-5CE634A3CF63}"/>
              </a:ext>
            </a:extLst>
          </p:cNvPr>
          <p:cNvSpPr txBox="1"/>
          <p:nvPr/>
        </p:nvSpPr>
        <p:spPr>
          <a:xfrm>
            <a:off x="3048000" y="4662118"/>
            <a:ext cx="6096000" cy="369332"/>
          </a:xfrm>
          <a:prstGeom prst="rect">
            <a:avLst/>
          </a:prstGeom>
          <a:noFill/>
        </p:spPr>
        <p:txBody>
          <a:bodyPr wrap="square">
            <a:spAutoFit/>
          </a:bodyPr>
          <a:lstStyle/>
          <a:p>
            <a:pPr algn="l" rtl="0">
              <a:buFont typeface="Arial" panose="020B0604020202020204" pitchFamily="34" charset="0"/>
              <a:buChar char="•"/>
            </a:pPr>
            <a:endParaRPr lang="de-DE" b="0" i="0" u="none" strike="noStrike" dirty="0">
              <a:solidFill>
                <a:srgbClr val="000000"/>
              </a:solidFill>
              <a:effectLst/>
              <a:latin typeface="Arial" panose="020B0604020202020204" pitchFamily="34" charset="0"/>
            </a:endParaRPr>
          </a:p>
        </p:txBody>
      </p:sp>
      <p:pic>
        <p:nvPicPr>
          <p:cNvPr id="6" name="Picture 3">
            <a:extLst>
              <a:ext uri="{FF2B5EF4-FFF2-40B4-BE49-F238E27FC236}">
                <a16:creationId xmlns:a16="http://schemas.microsoft.com/office/drawing/2014/main" id="{A5F5BE58-B74B-9038-E6B5-E9DBF15ADB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64396" y="942976"/>
            <a:ext cx="546100" cy="5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9701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1CC2F-998D-70CB-D38C-6363765F04DD}"/>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F13F51A3-37E9-678E-7939-2D986123DE13}"/>
              </a:ext>
            </a:extLst>
          </p:cNvPr>
          <p:cNvSpPr txBox="1"/>
          <p:nvPr/>
        </p:nvSpPr>
        <p:spPr>
          <a:xfrm>
            <a:off x="891179" y="960750"/>
            <a:ext cx="6572633" cy="1015663"/>
          </a:xfrm>
          <a:prstGeom prst="rect">
            <a:avLst/>
          </a:prstGeom>
          <a:noFill/>
        </p:spPr>
        <p:txBody>
          <a:bodyPr wrap="none" rtlCol="0">
            <a:spAutoFit/>
          </a:bodyPr>
          <a:lstStyle/>
          <a:p>
            <a:r>
              <a:rPr lang="de-DE" sz="2000" dirty="0">
                <a:latin typeface="Arial" panose="020B0604020202020204" pitchFamily="34" charset="0"/>
                <a:cs typeface="Arial" panose="020B0604020202020204" pitchFamily="34" charset="0"/>
              </a:rPr>
              <a:t>Anwendung des Kreislaufprinzips auf High-Tech-Metalle</a:t>
            </a:r>
          </a:p>
          <a:p>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Am Beispiel Smartphone</a:t>
            </a:r>
          </a:p>
        </p:txBody>
      </p:sp>
      <p:pic>
        <p:nvPicPr>
          <p:cNvPr id="3" name="Grafik 2">
            <a:extLst>
              <a:ext uri="{FF2B5EF4-FFF2-40B4-BE49-F238E27FC236}">
                <a16:creationId xmlns:a16="http://schemas.microsoft.com/office/drawing/2014/main" id="{F50DAD57-2FB5-5663-15E6-AD1CAB283C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887248">
            <a:off x="8953266" y="2507490"/>
            <a:ext cx="2062308" cy="3872520"/>
          </a:xfrm>
          <a:prstGeom prst="rect">
            <a:avLst/>
          </a:prstGeom>
        </p:spPr>
      </p:pic>
      <p:pic>
        <p:nvPicPr>
          <p:cNvPr id="4" name="Grafik 3">
            <a:extLst>
              <a:ext uri="{FF2B5EF4-FFF2-40B4-BE49-F238E27FC236}">
                <a16:creationId xmlns:a16="http://schemas.microsoft.com/office/drawing/2014/main" id="{0BCC523A-CFBC-060A-8EA6-BEBBDC1B90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786835">
            <a:off x="6014602" y="2137455"/>
            <a:ext cx="1833807" cy="3598685"/>
          </a:xfrm>
          <a:prstGeom prst="rect">
            <a:avLst/>
          </a:prstGeom>
        </p:spPr>
      </p:pic>
    </p:spTree>
    <p:extLst>
      <p:ext uri="{BB962C8B-B14F-4D97-AF65-F5344CB8AC3E}">
        <p14:creationId xmlns:p14="http://schemas.microsoft.com/office/powerpoint/2010/main" val="10765069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0CF9395-24EC-7913-C4A5-60618AF508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179" y="4447821"/>
            <a:ext cx="1108123" cy="1214967"/>
          </a:xfrm>
          <a:prstGeom prst="rect">
            <a:avLst/>
          </a:prstGeom>
        </p:spPr>
      </p:pic>
      <p:pic>
        <p:nvPicPr>
          <p:cNvPr id="3" name="Grafik 2">
            <a:extLst>
              <a:ext uri="{FF2B5EF4-FFF2-40B4-BE49-F238E27FC236}">
                <a16:creationId xmlns:a16="http://schemas.microsoft.com/office/drawing/2014/main" id="{5FCDE695-D9BD-C9F3-0700-B86DBBF250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9781" y="2787757"/>
            <a:ext cx="1471480" cy="1189569"/>
          </a:xfrm>
          <a:prstGeom prst="rect">
            <a:avLst/>
          </a:prstGeom>
        </p:spPr>
      </p:pic>
      <p:pic>
        <p:nvPicPr>
          <p:cNvPr id="4" name="Grafik 3">
            <a:extLst>
              <a:ext uri="{FF2B5EF4-FFF2-40B4-BE49-F238E27FC236}">
                <a16:creationId xmlns:a16="http://schemas.microsoft.com/office/drawing/2014/main" id="{D8612548-8A98-F6FE-DADB-C512CF69FCEB}"/>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3503957" y="2991557"/>
            <a:ext cx="723117" cy="1936858"/>
          </a:xfrm>
          <a:prstGeom prst="rect">
            <a:avLst/>
          </a:prstGeom>
        </p:spPr>
      </p:pic>
      <p:pic>
        <p:nvPicPr>
          <p:cNvPr id="6" name="Grafik 5" descr="Ein Bild, das Himmel, draußen, Windmühle, Generator enthält.&#10;&#10;KI-generierte Inhalte können fehlerhaft sein.">
            <a:extLst>
              <a:ext uri="{FF2B5EF4-FFF2-40B4-BE49-F238E27FC236}">
                <a16:creationId xmlns:a16="http://schemas.microsoft.com/office/drawing/2014/main" id="{3690DA7D-1733-DFD3-BFB0-EC8ED4530F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9119667" y="1556226"/>
            <a:ext cx="978193" cy="1214968"/>
          </a:xfrm>
          <a:prstGeom prst="rect">
            <a:avLst/>
          </a:prstGeom>
        </p:spPr>
      </p:pic>
      <p:pic>
        <p:nvPicPr>
          <p:cNvPr id="7" name="Grafik 6">
            <a:extLst>
              <a:ext uri="{FF2B5EF4-FFF2-40B4-BE49-F238E27FC236}">
                <a16:creationId xmlns:a16="http://schemas.microsoft.com/office/drawing/2014/main" id="{C5658829-5DF4-5B20-E544-88F20A23B0B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47959" y="2536439"/>
            <a:ext cx="1278467" cy="846102"/>
          </a:xfrm>
          <a:prstGeom prst="rect">
            <a:avLst/>
          </a:prstGeom>
        </p:spPr>
      </p:pic>
      <p:pic>
        <p:nvPicPr>
          <p:cNvPr id="8" name="Grafik 7">
            <a:extLst>
              <a:ext uri="{FF2B5EF4-FFF2-40B4-BE49-F238E27FC236}">
                <a16:creationId xmlns:a16="http://schemas.microsoft.com/office/drawing/2014/main" id="{A1B698E6-8F3B-8545-2C70-66D7C0104E2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254385" y="1833913"/>
            <a:ext cx="936043" cy="659595"/>
          </a:xfrm>
          <a:prstGeom prst="rect">
            <a:avLst/>
          </a:prstGeom>
        </p:spPr>
      </p:pic>
      <p:sp>
        <p:nvSpPr>
          <p:cNvPr id="9" name="Textfeld 8">
            <a:extLst>
              <a:ext uri="{FF2B5EF4-FFF2-40B4-BE49-F238E27FC236}">
                <a16:creationId xmlns:a16="http://schemas.microsoft.com/office/drawing/2014/main" id="{216BD968-CCDD-E898-D868-587B7766091D}"/>
              </a:ext>
            </a:extLst>
          </p:cNvPr>
          <p:cNvSpPr txBox="1"/>
          <p:nvPr/>
        </p:nvSpPr>
        <p:spPr>
          <a:xfrm>
            <a:off x="903111" y="6378222"/>
            <a:ext cx="678391" cy="369332"/>
          </a:xfrm>
          <a:prstGeom prst="rect">
            <a:avLst/>
          </a:prstGeom>
          <a:noFill/>
        </p:spPr>
        <p:txBody>
          <a:bodyPr wrap="none" rtlCol="0">
            <a:spAutoFit/>
          </a:bodyPr>
          <a:lstStyle/>
          <a:p>
            <a:r>
              <a:rPr lang="de-DE" dirty="0"/>
              <a:t>1700</a:t>
            </a:r>
          </a:p>
        </p:txBody>
      </p:sp>
      <p:sp>
        <p:nvSpPr>
          <p:cNvPr id="10" name="Textfeld 9">
            <a:extLst>
              <a:ext uri="{FF2B5EF4-FFF2-40B4-BE49-F238E27FC236}">
                <a16:creationId xmlns:a16="http://schemas.microsoft.com/office/drawing/2014/main" id="{0A69BADB-BD71-7352-43B4-FBDD81E74C36}"/>
              </a:ext>
            </a:extLst>
          </p:cNvPr>
          <p:cNvSpPr txBox="1"/>
          <p:nvPr/>
        </p:nvSpPr>
        <p:spPr>
          <a:xfrm>
            <a:off x="3535735" y="6378222"/>
            <a:ext cx="678391" cy="369332"/>
          </a:xfrm>
          <a:prstGeom prst="rect">
            <a:avLst/>
          </a:prstGeom>
          <a:noFill/>
        </p:spPr>
        <p:txBody>
          <a:bodyPr wrap="none" rtlCol="0">
            <a:spAutoFit/>
          </a:bodyPr>
          <a:lstStyle/>
          <a:p>
            <a:r>
              <a:rPr lang="de-DE" dirty="0"/>
              <a:t>1800</a:t>
            </a:r>
          </a:p>
        </p:txBody>
      </p:sp>
      <p:sp>
        <p:nvSpPr>
          <p:cNvPr id="11" name="Textfeld 10">
            <a:extLst>
              <a:ext uri="{FF2B5EF4-FFF2-40B4-BE49-F238E27FC236}">
                <a16:creationId xmlns:a16="http://schemas.microsoft.com/office/drawing/2014/main" id="{08B9DC30-7393-205F-B0DF-D39BAA8D7276}"/>
              </a:ext>
            </a:extLst>
          </p:cNvPr>
          <p:cNvSpPr txBox="1"/>
          <p:nvPr/>
        </p:nvSpPr>
        <p:spPr>
          <a:xfrm>
            <a:off x="6402652" y="6370977"/>
            <a:ext cx="678391" cy="369332"/>
          </a:xfrm>
          <a:prstGeom prst="rect">
            <a:avLst/>
          </a:prstGeom>
          <a:noFill/>
        </p:spPr>
        <p:txBody>
          <a:bodyPr wrap="none" rtlCol="0">
            <a:spAutoFit/>
          </a:bodyPr>
          <a:lstStyle/>
          <a:p>
            <a:r>
              <a:rPr lang="de-DE" dirty="0"/>
              <a:t>1900</a:t>
            </a:r>
          </a:p>
        </p:txBody>
      </p:sp>
      <p:sp>
        <p:nvSpPr>
          <p:cNvPr id="12" name="Textfeld 11">
            <a:extLst>
              <a:ext uri="{FF2B5EF4-FFF2-40B4-BE49-F238E27FC236}">
                <a16:creationId xmlns:a16="http://schemas.microsoft.com/office/drawing/2014/main" id="{5448AF57-26B2-4693-1250-4D1F0EFCA58F}"/>
              </a:ext>
            </a:extLst>
          </p:cNvPr>
          <p:cNvSpPr txBox="1"/>
          <p:nvPr/>
        </p:nvSpPr>
        <p:spPr>
          <a:xfrm>
            <a:off x="9608764" y="6370977"/>
            <a:ext cx="678391" cy="369332"/>
          </a:xfrm>
          <a:prstGeom prst="rect">
            <a:avLst/>
          </a:prstGeom>
          <a:noFill/>
        </p:spPr>
        <p:txBody>
          <a:bodyPr wrap="none" rtlCol="0">
            <a:spAutoFit/>
          </a:bodyPr>
          <a:lstStyle/>
          <a:p>
            <a:r>
              <a:rPr lang="de-DE" dirty="0"/>
              <a:t>2000</a:t>
            </a:r>
          </a:p>
        </p:txBody>
      </p:sp>
      <p:grpSp>
        <p:nvGrpSpPr>
          <p:cNvPr id="13" name="Gruppieren 12">
            <a:extLst>
              <a:ext uri="{FF2B5EF4-FFF2-40B4-BE49-F238E27FC236}">
                <a16:creationId xmlns:a16="http://schemas.microsoft.com/office/drawing/2014/main" id="{0DBC4FDE-2897-61D6-B49C-83E2D5051DD8}"/>
              </a:ext>
            </a:extLst>
          </p:cNvPr>
          <p:cNvGrpSpPr/>
          <p:nvPr/>
        </p:nvGrpSpPr>
        <p:grpSpPr>
          <a:xfrm>
            <a:off x="464444" y="5894586"/>
            <a:ext cx="660716" cy="483636"/>
            <a:chOff x="793376" y="1203714"/>
            <a:chExt cx="665138" cy="483636"/>
          </a:xfrm>
        </p:grpSpPr>
        <p:sp>
          <p:nvSpPr>
            <p:cNvPr id="14" name="Oval 13">
              <a:extLst>
                <a:ext uri="{FF2B5EF4-FFF2-40B4-BE49-F238E27FC236}">
                  <a16:creationId xmlns:a16="http://schemas.microsoft.com/office/drawing/2014/main" id="{F3B1F4DD-8003-A586-A23F-ED318051CD84}"/>
                </a:ext>
              </a:extLst>
            </p:cNvPr>
            <p:cNvSpPr/>
            <p:nvPr/>
          </p:nvSpPr>
          <p:spPr>
            <a:xfrm>
              <a:off x="793376" y="1203714"/>
              <a:ext cx="484095" cy="48363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378EFD7F-B24C-850F-4E23-EDE8AD052BFE}"/>
                </a:ext>
              </a:extLst>
            </p:cNvPr>
            <p:cNvSpPr txBox="1"/>
            <p:nvPr/>
          </p:nvSpPr>
          <p:spPr>
            <a:xfrm>
              <a:off x="874588" y="1274826"/>
              <a:ext cx="583926" cy="369332"/>
            </a:xfrm>
            <a:prstGeom prst="rect">
              <a:avLst/>
            </a:prstGeom>
            <a:noFill/>
          </p:spPr>
          <p:txBody>
            <a:bodyPr wrap="square" rtlCol="0">
              <a:spAutoFit/>
            </a:bodyPr>
            <a:lstStyle/>
            <a:p>
              <a:r>
                <a:rPr lang="de-DE" b="1" dirty="0">
                  <a:solidFill>
                    <a:srgbClr val="FFFF00"/>
                  </a:solidFill>
                </a:rPr>
                <a:t>C</a:t>
              </a:r>
            </a:p>
          </p:txBody>
        </p:sp>
      </p:grpSp>
      <p:grpSp>
        <p:nvGrpSpPr>
          <p:cNvPr id="16" name="Gruppieren 15">
            <a:extLst>
              <a:ext uri="{FF2B5EF4-FFF2-40B4-BE49-F238E27FC236}">
                <a16:creationId xmlns:a16="http://schemas.microsoft.com/office/drawing/2014/main" id="{55D42619-8019-7BE7-8800-3C2A00A76D0F}"/>
              </a:ext>
            </a:extLst>
          </p:cNvPr>
          <p:cNvGrpSpPr/>
          <p:nvPr/>
        </p:nvGrpSpPr>
        <p:grpSpPr>
          <a:xfrm>
            <a:off x="1485221" y="5902594"/>
            <a:ext cx="524436" cy="483636"/>
            <a:chOff x="793376" y="1203714"/>
            <a:chExt cx="527946" cy="483636"/>
          </a:xfrm>
        </p:grpSpPr>
        <p:sp>
          <p:nvSpPr>
            <p:cNvPr id="17" name="Oval 16">
              <a:extLst>
                <a:ext uri="{FF2B5EF4-FFF2-40B4-BE49-F238E27FC236}">
                  <a16:creationId xmlns:a16="http://schemas.microsoft.com/office/drawing/2014/main" id="{FECA15E6-110A-AD26-5BE8-DB1554D4E381}"/>
                </a:ext>
              </a:extLst>
            </p:cNvPr>
            <p:cNvSpPr/>
            <p:nvPr/>
          </p:nvSpPr>
          <p:spPr>
            <a:xfrm>
              <a:off x="793376" y="1203714"/>
              <a:ext cx="484095" cy="4836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C7D4024A-1503-62F6-FC54-950000DE55E1}"/>
                </a:ext>
              </a:extLst>
            </p:cNvPr>
            <p:cNvSpPr txBox="1"/>
            <p:nvPr/>
          </p:nvSpPr>
          <p:spPr>
            <a:xfrm>
              <a:off x="837226" y="1260866"/>
              <a:ext cx="484096" cy="369332"/>
            </a:xfrm>
            <a:prstGeom prst="rect">
              <a:avLst/>
            </a:prstGeom>
            <a:noFill/>
          </p:spPr>
          <p:txBody>
            <a:bodyPr wrap="square" rtlCol="0">
              <a:spAutoFit/>
            </a:bodyPr>
            <a:lstStyle/>
            <a:p>
              <a:r>
                <a:rPr lang="de-DE" b="1" dirty="0">
                  <a:solidFill>
                    <a:srgbClr val="FFFF00"/>
                  </a:solidFill>
                </a:rPr>
                <a:t>Fe</a:t>
              </a:r>
            </a:p>
          </p:txBody>
        </p:sp>
      </p:grpSp>
      <p:grpSp>
        <p:nvGrpSpPr>
          <p:cNvPr id="19" name="Gruppieren 18">
            <a:extLst>
              <a:ext uri="{FF2B5EF4-FFF2-40B4-BE49-F238E27FC236}">
                <a16:creationId xmlns:a16="http://schemas.microsoft.com/office/drawing/2014/main" id="{D9BDCBB8-6E7C-7E62-9153-2577C3EA314A}"/>
              </a:ext>
            </a:extLst>
          </p:cNvPr>
          <p:cNvGrpSpPr/>
          <p:nvPr/>
        </p:nvGrpSpPr>
        <p:grpSpPr>
          <a:xfrm>
            <a:off x="983522" y="5908546"/>
            <a:ext cx="580044" cy="483636"/>
            <a:chOff x="793376" y="1203714"/>
            <a:chExt cx="583926" cy="483636"/>
          </a:xfrm>
        </p:grpSpPr>
        <p:sp>
          <p:nvSpPr>
            <p:cNvPr id="20" name="Oval 19">
              <a:extLst>
                <a:ext uri="{FF2B5EF4-FFF2-40B4-BE49-F238E27FC236}">
                  <a16:creationId xmlns:a16="http://schemas.microsoft.com/office/drawing/2014/main" id="{558956FF-B7F4-A7E1-EAF0-29712807B080}"/>
                </a:ext>
              </a:extLst>
            </p:cNvPr>
            <p:cNvSpPr/>
            <p:nvPr/>
          </p:nvSpPr>
          <p:spPr>
            <a:xfrm>
              <a:off x="793376" y="1203714"/>
              <a:ext cx="484095" cy="48363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62266749-E658-5621-E2CE-CC0A25FB2F8E}"/>
                </a:ext>
              </a:extLst>
            </p:cNvPr>
            <p:cNvSpPr txBox="1"/>
            <p:nvPr/>
          </p:nvSpPr>
          <p:spPr>
            <a:xfrm>
              <a:off x="793376" y="1260866"/>
              <a:ext cx="583926" cy="369332"/>
            </a:xfrm>
            <a:prstGeom prst="rect">
              <a:avLst/>
            </a:prstGeom>
            <a:noFill/>
          </p:spPr>
          <p:txBody>
            <a:bodyPr wrap="square" rtlCol="0">
              <a:spAutoFit/>
            </a:bodyPr>
            <a:lstStyle/>
            <a:p>
              <a:r>
                <a:rPr lang="de-DE" b="1" dirty="0">
                  <a:solidFill>
                    <a:srgbClr val="FFFF00"/>
                  </a:solidFill>
                </a:rPr>
                <a:t>Ca</a:t>
              </a:r>
            </a:p>
          </p:txBody>
        </p:sp>
      </p:grpSp>
      <p:grpSp>
        <p:nvGrpSpPr>
          <p:cNvPr id="22" name="Gruppieren 21">
            <a:extLst>
              <a:ext uri="{FF2B5EF4-FFF2-40B4-BE49-F238E27FC236}">
                <a16:creationId xmlns:a16="http://schemas.microsoft.com/office/drawing/2014/main" id="{F3B8537A-304B-15AE-1C3F-CDEB1EE50489}"/>
              </a:ext>
            </a:extLst>
          </p:cNvPr>
          <p:cNvGrpSpPr/>
          <p:nvPr/>
        </p:nvGrpSpPr>
        <p:grpSpPr>
          <a:xfrm>
            <a:off x="2852044" y="4920406"/>
            <a:ext cx="660716" cy="483636"/>
            <a:chOff x="793376" y="1203714"/>
            <a:chExt cx="665138" cy="483636"/>
          </a:xfrm>
        </p:grpSpPr>
        <p:sp>
          <p:nvSpPr>
            <p:cNvPr id="23" name="Oval 22">
              <a:extLst>
                <a:ext uri="{FF2B5EF4-FFF2-40B4-BE49-F238E27FC236}">
                  <a16:creationId xmlns:a16="http://schemas.microsoft.com/office/drawing/2014/main" id="{57263EE7-E38E-2642-506E-39BA342E2779}"/>
                </a:ext>
              </a:extLst>
            </p:cNvPr>
            <p:cNvSpPr/>
            <p:nvPr/>
          </p:nvSpPr>
          <p:spPr>
            <a:xfrm>
              <a:off x="793376" y="1203714"/>
              <a:ext cx="484095" cy="48363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DC9399ED-E30B-445A-8742-671C2E29B311}"/>
                </a:ext>
              </a:extLst>
            </p:cNvPr>
            <p:cNvSpPr txBox="1"/>
            <p:nvPr/>
          </p:nvSpPr>
          <p:spPr>
            <a:xfrm>
              <a:off x="874588" y="1274826"/>
              <a:ext cx="583926" cy="369332"/>
            </a:xfrm>
            <a:prstGeom prst="rect">
              <a:avLst/>
            </a:prstGeom>
            <a:noFill/>
          </p:spPr>
          <p:txBody>
            <a:bodyPr wrap="square" rtlCol="0">
              <a:spAutoFit/>
            </a:bodyPr>
            <a:lstStyle/>
            <a:p>
              <a:r>
                <a:rPr lang="de-DE" b="1" dirty="0">
                  <a:solidFill>
                    <a:srgbClr val="FFFF00"/>
                  </a:solidFill>
                </a:rPr>
                <a:t>C</a:t>
              </a:r>
            </a:p>
          </p:txBody>
        </p:sp>
      </p:grpSp>
      <p:grpSp>
        <p:nvGrpSpPr>
          <p:cNvPr id="25" name="Gruppieren 24">
            <a:extLst>
              <a:ext uri="{FF2B5EF4-FFF2-40B4-BE49-F238E27FC236}">
                <a16:creationId xmlns:a16="http://schemas.microsoft.com/office/drawing/2014/main" id="{5CAE3874-0CB0-AE68-3C7C-5CA991EB5E81}"/>
              </a:ext>
            </a:extLst>
          </p:cNvPr>
          <p:cNvGrpSpPr/>
          <p:nvPr/>
        </p:nvGrpSpPr>
        <p:grpSpPr>
          <a:xfrm>
            <a:off x="3872821" y="4928414"/>
            <a:ext cx="524436" cy="483636"/>
            <a:chOff x="793376" y="1203714"/>
            <a:chExt cx="527946" cy="483636"/>
          </a:xfrm>
        </p:grpSpPr>
        <p:sp>
          <p:nvSpPr>
            <p:cNvPr id="26" name="Oval 25">
              <a:extLst>
                <a:ext uri="{FF2B5EF4-FFF2-40B4-BE49-F238E27FC236}">
                  <a16:creationId xmlns:a16="http://schemas.microsoft.com/office/drawing/2014/main" id="{CAB1DEE8-F03B-31BD-3558-F26B4336022A}"/>
                </a:ext>
              </a:extLst>
            </p:cNvPr>
            <p:cNvSpPr/>
            <p:nvPr/>
          </p:nvSpPr>
          <p:spPr>
            <a:xfrm>
              <a:off x="793376" y="1203714"/>
              <a:ext cx="484095" cy="4836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F2769FBE-1DE3-DE34-18C2-06211FA6470B}"/>
                </a:ext>
              </a:extLst>
            </p:cNvPr>
            <p:cNvSpPr txBox="1"/>
            <p:nvPr/>
          </p:nvSpPr>
          <p:spPr>
            <a:xfrm>
              <a:off x="837226" y="1260866"/>
              <a:ext cx="484096" cy="369332"/>
            </a:xfrm>
            <a:prstGeom prst="rect">
              <a:avLst/>
            </a:prstGeom>
            <a:noFill/>
          </p:spPr>
          <p:txBody>
            <a:bodyPr wrap="square" rtlCol="0">
              <a:spAutoFit/>
            </a:bodyPr>
            <a:lstStyle/>
            <a:p>
              <a:r>
                <a:rPr lang="de-DE" b="1" dirty="0">
                  <a:solidFill>
                    <a:srgbClr val="FFFF00"/>
                  </a:solidFill>
                </a:rPr>
                <a:t>Fe</a:t>
              </a:r>
            </a:p>
          </p:txBody>
        </p:sp>
      </p:grpSp>
      <p:grpSp>
        <p:nvGrpSpPr>
          <p:cNvPr id="28" name="Gruppieren 27">
            <a:extLst>
              <a:ext uri="{FF2B5EF4-FFF2-40B4-BE49-F238E27FC236}">
                <a16:creationId xmlns:a16="http://schemas.microsoft.com/office/drawing/2014/main" id="{6130E07B-EFB9-3A2E-4F72-214BD81831B9}"/>
              </a:ext>
            </a:extLst>
          </p:cNvPr>
          <p:cNvGrpSpPr/>
          <p:nvPr/>
        </p:nvGrpSpPr>
        <p:grpSpPr>
          <a:xfrm>
            <a:off x="3371122" y="4934366"/>
            <a:ext cx="580044" cy="483636"/>
            <a:chOff x="793376" y="1203714"/>
            <a:chExt cx="583926" cy="483636"/>
          </a:xfrm>
        </p:grpSpPr>
        <p:sp>
          <p:nvSpPr>
            <p:cNvPr id="29" name="Oval 28">
              <a:extLst>
                <a:ext uri="{FF2B5EF4-FFF2-40B4-BE49-F238E27FC236}">
                  <a16:creationId xmlns:a16="http://schemas.microsoft.com/office/drawing/2014/main" id="{4B7188B3-6BB9-2581-F8F0-F0FB745AF5B5}"/>
                </a:ext>
              </a:extLst>
            </p:cNvPr>
            <p:cNvSpPr/>
            <p:nvPr/>
          </p:nvSpPr>
          <p:spPr>
            <a:xfrm>
              <a:off x="793376" y="1203714"/>
              <a:ext cx="484095" cy="48363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584AA23C-74BD-1D40-62E6-6A057D6BFA90}"/>
                </a:ext>
              </a:extLst>
            </p:cNvPr>
            <p:cNvSpPr txBox="1"/>
            <p:nvPr/>
          </p:nvSpPr>
          <p:spPr>
            <a:xfrm>
              <a:off x="793376" y="1260866"/>
              <a:ext cx="583926" cy="369332"/>
            </a:xfrm>
            <a:prstGeom prst="rect">
              <a:avLst/>
            </a:prstGeom>
            <a:noFill/>
          </p:spPr>
          <p:txBody>
            <a:bodyPr wrap="square" rtlCol="0">
              <a:spAutoFit/>
            </a:bodyPr>
            <a:lstStyle/>
            <a:p>
              <a:r>
                <a:rPr lang="de-DE" b="1" dirty="0">
                  <a:solidFill>
                    <a:srgbClr val="FFFF00"/>
                  </a:solidFill>
                </a:rPr>
                <a:t>Ca</a:t>
              </a:r>
            </a:p>
          </p:txBody>
        </p:sp>
      </p:grpSp>
      <p:grpSp>
        <p:nvGrpSpPr>
          <p:cNvPr id="31" name="Gruppieren 30">
            <a:extLst>
              <a:ext uri="{FF2B5EF4-FFF2-40B4-BE49-F238E27FC236}">
                <a16:creationId xmlns:a16="http://schemas.microsoft.com/office/drawing/2014/main" id="{38C930E4-08CC-1A87-C825-597D1BF4B1BA}"/>
              </a:ext>
            </a:extLst>
          </p:cNvPr>
          <p:cNvGrpSpPr/>
          <p:nvPr/>
        </p:nvGrpSpPr>
        <p:grpSpPr>
          <a:xfrm>
            <a:off x="4375833" y="4928414"/>
            <a:ext cx="580044" cy="483636"/>
            <a:chOff x="793375" y="1203714"/>
            <a:chExt cx="583926" cy="483636"/>
          </a:xfrm>
        </p:grpSpPr>
        <p:sp>
          <p:nvSpPr>
            <p:cNvPr id="32" name="Oval 31">
              <a:extLst>
                <a:ext uri="{FF2B5EF4-FFF2-40B4-BE49-F238E27FC236}">
                  <a16:creationId xmlns:a16="http://schemas.microsoft.com/office/drawing/2014/main" id="{7BDCDD9C-99DD-4A34-BBBD-77F4CBBB2987}"/>
                </a:ext>
              </a:extLst>
            </p:cNvPr>
            <p:cNvSpPr/>
            <p:nvPr/>
          </p:nvSpPr>
          <p:spPr>
            <a:xfrm>
              <a:off x="793376" y="1203714"/>
              <a:ext cx="484095" cy="483636"/>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a:extLst>
                <a:ext uri="{FF2B5EF4-FFF2-40B4-BE49-F238E27FC236}">
                  <a16:creationId xmlns:a16="http://schemas.microsoft.com/office/drawing/2014/main" id="{6F19AAC2-0109-18E1-3753-EDAD4B7CC5AF}"/>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Cu</a:t>
              </a:r>
            </a:p>
          </p:txBody>
        </p:sp>
      </p:grpSp>
      <p:grpSp>
        <p:nvGrpSpPr>
          <p:cNvPr id="34" name="Gruppieren 33">
            <a:extLst>
              <a:ext uri="{FF2B5EF4-FFF2-40B4-BE49-F238E27FC236}">
                <a16:creationId xmlns:a16="http://schemas.microsoft.com/office/drawing/2014/main" id="{92039D3A-F4F7-36E2-6965-EF5878C38CC1}"/>
              </a:ext>
            </a:extLst>
          </p:cNvPr>
          <p:cNvGrpSpPr/>
          <p:nvPr/>
        </p:nvGrpSpPr>
        <p:grpSpPr>
          <a:xfrm>
            <a:off x="3626307" y="5392159"/>
            <a:ext cx="633277" cy="483636"/>
            <a:chOff x="793376" y="1203714"/>
            <a:chExt cx="637515" cy="483636"/>
          </a:xfrm>
        </p:grpSpPr>
        <p:sp>
          <p:nvSpPr>
            <p:cNvPr id="35" name="Oval 34">
              <a:extLst>
                <a:ext uri="{FF2B5EF4-FFF2-40B4-BE49-F238E27FC236}">
                  <a16:creationId xmlns:a16="http://schemas.microsoft.com/office/drawing/2014/main" id="{4E0D55B3-E8EF-2AB4-6D12-C3C2F942FAC1}"/>
                </a:ext>
              </a:extLst>
            </p:cNvPr>
            <p:cNvSpPr/>
            <p:nvPr/>
          </p:nvSpPr>
          <p:spPr>
            <a:xfrm>
              <a:off x="793376" y="1203714"/>
              <a:ext cx="484095" cy="483636"/>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a:extLst>
                <a:ext uri="{FF2B5EF4-FFF2-40B4-BE49-F238E27FC236}">
                  <a16:creationId xmlns:a16="http://schemas.microsoft.com/office/drawing/2014/main" id="{F7B9DF7D-2784-25C8-6691-55B534F3D8BF}"/>
                </a:ext>
              </a:extLst>
            </p:cNvPr>
            <p:cNvSpPr txBox="1"/>
            <p:nvPr/>
          </p:nvSpPr>
          <p:spPr>
            <a:xfrm>
              <a:off x="846965" y="1267735"/>
              <a:ext cx="583926" cy="369332"/>
            </a:xfrm>
            <a:prstGeom prst="rect">
              <a:avLst/>
            </a:prstGeom>
            <a:noFill/>
          </p:spPr>
          <p:txBody>
            <a:bodyPr wrap="square" rtlCol="0">
              <a:spAutoFit/>
            </a:bodyPr>
            <a:lstStyle/>
            <a:p>
              <a:r>
                <a:rPr lang="de-DE" b="1" dirty="0">
                  <a:solidFill>
                    <a:srgbClr val="FFFF00"/>
                  </a:solidFill>
                </a:rPr>
                <a:t>W</a:t>
              </a:r>
            </a:p>
          </p:txBody>
        </p:sp>
      </p:grpSp>
      <p:grpSp>
        <p:nvGrpSpPr>
          <p:cNvPr id="37" name="Gruppieren 36">
            <a:extLst>
              <a:ext uri="{FF2B5EF4-FFF2-40B4-BE49-F238E27FC236}">
                <a16:creationId xmlns:a16="http://schemas.microsoft.com/office/drawing/2014/main" id="{66431740-5721-1478-86F5-741E7CAA58AC}"/>
              </a:ext>
            </a:extLst>
          </p:cNvPr>
          <p:cNvGrpSpPr/>
          <p:nvPr/>
        </p:nvGrpSpPr>
        <p:grpSpPr>
          <a:xfrm>
            <a:off x="3102210" y="5387164"/>
            <a:ext cx="580044" cy="483636"/>
            <a:chOff x="793376" y="1203714"/>
            <a:chExt cx="583926" cy="483636"/>
          </a:xfrm>
        </p:grpSpPr>
        <p:sp>
          <p:nvSpPr>
            <p:cNvPr id="38" name="Oval 37">
              <a:extLst>
                <a:ext uri="{FF2B5EF4-FFF2-40B4-BE49-F238E27FC236}">
                  <a16:creationId xmlns:a16="http://schemas.microsoft.com/office/drawing/2014/main" id="{ECD0857C-A4DA-CA91-86F3-07B38C718131}"/>
                </a:ext>
              </a:extLst>
            </p:cNvPr>
            <p:cNvSpPr/>
            <p:nvPr/>
          </p:nvSpPr>
          <p:spPr>
            <a:xfrm>
              <a:off x="793376" y="1203714"/>
              <a:ext cx="484095" cy="483636"/>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a:extLst>
                <a:ext uri="{FF2B5EF4-FFF2-40B4-BE49-F238E27FC236}">
                  <a16:creationId xmlns:a16="http://schemas.microsoft.com/office/drawing/2014/main" id="{66B9BC4E-6B67-7D82-53D6-F873A5CE2222}"/>
                </a:ext>
              </a:extLst>
            </p:cNvPr>
            <p:cNvSpPr txBox="1"/>
            <p:nvPr/>
          </p:nvSpPr>
          <p:spPr>
            <a:xfrm>
              <a:off x="793376" y="1260866"/>
              <a:ext cx="583926" cy="369332"/>
            </a:xfrm>
            <a:prstGeom prst="rect">
              <a:avLst/>
            </a:prstGeom>
            <a:noFill/>
          </p:spPr>
          <p:txBody>
            <a:bodyPr wrap="square" rtlCol="0">
              <a:spAutoFit/>
            </a:bodyPr>
            <a:lstStyle/>
            <a:p>
              <a:r>
                <a:rPr lang="de-DE" b="1" dirty="0">
                  <a:solidFill>
                    <a:srgbClr val="FFFF00"/>
                  </a:solidFill>
                </a:rPr>
                <a:t>Co</a:t>
              </a:r>
            </a:p>
          </p:txBody>
        </p:sp>
      </p:grpSp>
      <p:grpSp>
        <p:nvGrpSpPr>
          <p:cNvPr id="40" name="Gruppieren 39">
            <a:extLst>
              <a:ext uri="{FF2B5EF4-FFF2-40B4-BE49-F238E27FC236}">
                <a16:creationId xmlns:a16="http://schemas.microsoft.com/office/drawing/2014/main" id="{C6264DC7-A932-B045-8DB5-9920C12E1932}"/>
              </a:ext>
            </a:extLst>
          </p:cNvPr>
          <p:cNvGrpSpPr/>
          <p:nvPr/>
        </p:nvGrpSpPr>
        <p:grpSpPr>
          <a:xfrm>
            <a:off x="4150404" y="5404042"/>
            <a:ext cx="598675" cy="483636"/>
            <a:chOff x="793376" y="1203714"/>
            <a:chExt cx="602682" cy="483636"/>
          </a:xfrm>
        </p:grpSpPr>
        <p:sp>
          <p:nvSpPr>
            <p:cNvPr id="41" name="Oval 40">
              <a:extLst>
                <a:ext uri="{FF2B5EF4-FFF2-40B4-BE49-F238E27FC236}">
                  <a16:creationId xmlns:a16="http://schemas.microsoft.com/office/drawing/2014/main" id="{D580382B-BA5B-ED08-F29C-2343DEF677B5}"/>
                </a:ext>
              </a:extLst>
            </p:cNvPr>
            <p:cNvSpPr/>
            <p:nvPr/>
          </p:nvSpPr>
          <p:spPr>
            <a:xfrm>
              <a:off x="793376" y="1203714"/>
              <a:ext cx="484095" cy="483636"/>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593978ED-72F3-16F8-B29A-E07C1560932E}"/>
                </a:ext>
              </a:extLst>
            </p:cNvPr>
            <p:cNvSpPr txBox="1"/>
            <p:nvPr/>
          </p:nvSpPr>
          <p:spPr>
            <a:xfrm>
              <a:off x="812132" y="1252159"/>
              <a:ext cx="583926" cy="369332"/>
            </a:xfrm>
            <a:prstGeom prst="rect">
              <a:avLst/>
            </a:prstGeom>
            <a:noFill/>
          </p:spPr>
          <p:txBody>
            <a:bodyPr wrap="square" rtlCol="0">
              <a:spAutoFit/>
            </a:bodyPr>
            <a:lstStyle/>
            <a:p>
              <a:r>
                <a:rPr lang="de-DE" b="1" dirty="0">
                  <a:solidFill>
                    <a:srgbClr val="FFFF00"/>
                  </a:solidFill>
                </a:rPr>
                <a:t>Sn</a:t>
              </a:r>
            </a:p>
          </p:txBody>
        </p:sp>
      </p:grpSp>
      <p:grpSp>
        <p:nvGrpSpPr>
          <p:cNvPr id="43" name="Gruppieren 42">
            <a:extLst>
              <a:ext uri="{FF2B5EF4-FFF2-40B4-BE49-F238E27FC236}">
                <a16:creationId xmlns:a16="http://schemas.microsoft.com/office/drawing/2014/main" id="{70108271-CDB4-5C15-54C5-141896CAB8C8}"/>
              </a:ext>
            </a:extLst>
          </p:cNvPr>
          <p:cNvGrpSpPr/>
          <p:nvPr/>
        </p:nvGrpSpPr>
        <p:grpSpPr>
          <a:xfrm>
            <a:off x="3360375" y="5836857"/>
            <a:ext cx="580044" cy="483636"/>
            <a:chOff x="793375" y="1203714"/>
            <a:chExt cx="583926" cy="483636"/>
          </a:xfrm>
        </p:grpSpPr>
        <p:sp>
          <p:nvSpPr>
            <p:cNvPr id="44" name="Oval 43">
              <a:extLst>
                <a:ext uri="{FF2B5EF4-FFF2-40B4-BE49-F238E27FC236}">
                  <a16:creationId xmlns:a16="http://schemas.microsoft.com/office/drawing/2014/main" id="{1604C419-DF4F-8725-9288-28B169297327}"/>
                </a:ext>
              </a:extLst>
            </p:cNvPr>
            <p:cNvSpPr/>
            <p:nvPr/>
          </p:nvSpPr>
          <p:spPr>
            <a:xfrm>
              <a:off x="793376" y="1203714"/>
              <a:ext cx="484095" cy="483636"/>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a:extLst>
                <a:ext uri="{FF2B5EF4-FFF2-40B4-BE49-F238E27FC236}">
                  <a16:creationId xmlns:a16="http://schemas.microsoft.com/office/drawing/2014/main" id="{23058221-B206-3950-1FBC-301BBDF685D7}"/>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Mn</a:t>
              </a:r>
            </a:p>
          </p:txBody>
        </p:sp>
      </p:grpSp>
      <p:grpSp>
        <p:nvGrpSpPr>
          <p:cNvPr id="46" name="Gruppieren 45">
            <a:extLst>
              <a:ext uri="{FF2B5EF4-FFF2-40B4-BE49-F238E27FC236}">
                <a16:creationId xmlns:a16="http://schemas.microsoft.com/office/drawing/2014/main" id="{274B8912-A61D-416E-EACD-EB7D63241532}"/>
              </a:ext>
            </a:extLst>
          </p:cNvPr>
          <p:cNvGrpSpPr/>
          <p:nvPr/>
        </p:nvGrpSpPr>
        <p:grpSpPr>
          <a:xfrm>
            <a:off x="3866745" y="5863072"/>
            <a:ext cx="623602" cy="483636"/>
            <a:chOff x="793376" y="1203714"/>
            <a:chExt cx="627776" cy="483636"/>
          </a:xfrm>
        </p:grpSpPr>
        <p:sp>
          <p:nvSpPr>
            <p:cNvPr id="47" name="Oval 46">
              <a:extLst>
                <a:ext uri="{FF2B5EF4-FFF2-40B4-BE49-F238E27FC236}">
                  <a16:creationId xmlns:a16="http://schemas.microsoft.com/office/drawing/2014/main" id="{8ACC28B0-BCF3-1747-ADBD-DBD2046F4F3F}"/>
                </a:ext>
              </a:extLst>
            </p:cNvPr>
            <p:cNvSpPr/>
            <p:nvPr/>
          </p:nvSpPr>
          <p:spPr>
            <a:xfrm>
              <a:off x="793376" y="1203714"/>
              <a:ext cx="484095" cy="483636"/>
            </a:xfrm>
            <a:prstGeom prst="ellipse">
              <a:avLst/>
            </a:prstGeom>
            <a:solidFill>
              <a:srgbClr val="84000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FBEB13FE-8FB4-F143-825F-0D397FA696A3}"/>
                </a:ext>
              </a:extLst>
            </p:cNvPr>
            <p:cNvSpPr txBox="1"/>
            <p:nvPr/>
          </p:nvSpPr>
          <p:spPr>
            <a:xfrm>
              <a:off x="837226" y="1256980"/>
              <a:ext cx="583926" cy="369332"/>
            </a:xfrm>
            <a:prstGeom prst="rect">
              <a:avLst/>
            </a:prstGeom>
            <a:noFill/>
          </p:spPr>
          <p:txBody>
            <a:bodyPr wrap="square" rtlCol="0">
              <a:spAutoFit/>
            </a:bodyPr>
            <a:lstStyle/>
            <a:p>
              <a:r>
                <a:rPr lang="de-DE" b="1" dirty="0">
                  <a:solidFill>
                    <a:srgbClr val="FFFF00"/>
                  </a:solidFill>
                </a:rPr>
                <a:t>Pb</a:t>
              </a:r>
            </a:p>
          </p:txBody>
        </p:sp>
      </p:grpSp>
      <p:grpSp>
        <p:nvGrpSpPr>
          <p:cNvPr id="49" name="Gruppieren 48">
            <a:extLst>
              <a:ext uri="{FF2B5EF4-FFF2-40B4-BE49-F238E27FC236}">
                <a16:creationId xmlns:a16="http://schemas.microsoft.com/office/drawing/2014/main" id="{D94A4F88-7637-B1B6-15D6-55D04C450201}"/>
              </a:ext>
            </a:extLst>
          </p:cNvPr>
          <p:cNvGrpSpPr/>
          <p:nvPr/>
        </p:nvGrpSpPr>
        <p:grpSpPr>
          <a:xfrm>
            <a:off x="5544493" y="4891054"/>
            <a:ext cx="524436" cy="483636"/>
            <a:chOff x="793376" y="1203714"/>
            <a:chExt cx="527946" cy="483636"/>
          </a:xfrm>
        </p:grpSpPr>
        <p:sp>
          <p:nvSpPr>
            <p:cNvPr id="50" name="Oval 49">
              <a:extLst>
                <a:ext uri="{FF2B5EF4-FFF2-40B4-BE49-F238E27FC236}">
                  <a16:creationId xmlns:a16="http://schemas.microsoft.com/office/drawing/2014/main" id="{42666998-2EC6-0BA6-DEED-143E60EE6457}"/>
                </a:ext>
              </a:extLst>
            </p:cNvPr>
            <p:cNvSpPr/>
            <p:nvPr/>
          </p:nvSpPr>
          <p:spPr>
            <a:xfrm>
              <a:off x="793376" y="1203714"/>
              <a:ext cx="484095" cy="4836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Textfeld 50">
              <a:extLst>
                <a:ext uri="{FF2B5EF4-FFF2-40B4-BE49-F238E27FC236}">
                  <a16:creationId xmlns:a16="http://schemas.microsoft.com/office/drawing/2014/main" id="{928ADB21-6637-F6B7-83BB-97873DC1A8F3}"/>
                </a:ext>
              </a:extLst>
            </p:cNvPr>
            <p:cNvSpPr txBox="1"/>
            <p:nvPr/>
          </p:nvSpPr>
          <p:spPr>
            <a:xfrm>
              <a:off x="837226" y="1260866"/>
              <a:ext cx="484096" cy="369332"/>
            </a:xfrm>
            <a:prstGeom prst="rect">
              <a:avLst/>
            </a:prstGeom>
            <a:noFill/>
          </p:spPr>
          <p:txBody>
            <a:bodyPr wrap="square" rtlCol="0">
              <a:spAutoFit/>
            </a:bodyPr>
            <a:lstStyle/>
            <a:p>
              <a:r>
                <a:rPr lang="de-DE" b="1" dirty="0">
                  <a:solidFill>
                    <a:srgbClr val="FFFF00"/>
                  </a:solidFill>
                </a:rPr>
                <a:t>Fe</a:t>
              </a:r>
            </a:p>
          </p:txBody>
        </p:sp>
      </p:grpSp>
      <p:grpSp>
        <p:nvGrpSpPr>
          <p:cNvPr id="52" name="Gruppieren 51">
            <a:extLst>
              <a:ext uri="{FF2B5EF4-FFF2-40B4-BE49-F238E27FC236}">
                <a16:creationId xmlns:a16="http://schemas.microsoft.com/office/drawing/2014/main" id="{053839D3-1BDA-2049-9F8E-E62EB622F8CA}"/>
              </a:ext>
            </a:extLst>
          </p:cNvPr>
          <p:cNvGrpSpPr/>
          <p:nvPr/>
        </p:nvGrpSpPr>
        <p:grpSpPr>
          <a:xfrm>
            <a:off x="6124615" y="5807638"/>
            <a:ext cx="580044" cy="483636"/>
            <a:chOff x="793375" y="1203714"/>
            <a:chExt cx="583926" cy="483636"/>
          </a:xfrm>
        </p:grpSpPr>
        <p:sp>
          <p:nvSpPr>
            <p:cNvPr id="53" name="Oval 52">
              <a:extLst>
                <a:ext uri="{FF2B5EF4-FFF2-40B4-BE49-F238E27FC236}">
                  <a16:creationId xmlns:a16="http://schemas.microsoft.com/office/drawing/2014/main" id="{9462C09D-635E-99FC-2652-2E911E70A952}"/>
                </a:ext>
              </a:extLst>
            </p:cNvPr>
            <p:cNvSpPr/>
            <p:nvPr/>
          </p:nvSpPr>
          <p:spPr>
            <a:xfrm>
              <a:off x="793376" y="1203714"/>
              <a:ext cx="484095" cy="483636"/>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feld 53">
              <a:extLst>
                <a:ext uri="{FF2B5EF4-FFF2-40B4-BE49-F238E27FC236}">
                  <a16:creationId xmlns:a16="http://schemas.microsoft.com/office/drawing/2014/main" id="{359B7A3E-ACC2-2CB5-187E-E1658C03B5D5}"/>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Cu</a:t>
              </a:r>
            </a:p>
          </p:txBody>
        </p:sp>
      </p:grpSp>
      <p:grpSp>
        <p:nvGrpSpPr>
          <p:cNvPr id="55" name="Gruppieren 54">
            <a:extLst>
              <a:ext uri="{FF2B5EF4-FFF2-40B4-BE49-F238E27FC236}">
                <a16:creationId xmlns:a16="http://schemas.microsoft.com/office/drawing/2014/main" id="{43A1E432-CD97-BB8E-FFFA-7B0A3457D82D}"/>
              </a:ext>
            </a:extLst>
          </p:cNvPr>
          <p:cNvGrpSpPr/>
          <p:nvPr/>
        </p:nvGrpSpPr>
        <p:grpSpPr>
          <a:xfrm>
            <a:off x="7126493" y="5813648"/>
            <a:ext cx="620384" cy="483636"/>
            <a:chOff x="793376" y="1203714"/>
            <a:chExt cx="624536" cy="483636"/>
          </a:xfrm>
        </p:grpSpPr>
        <p:sp>
          <p:nvSpPr>
            <p:cNvPr id="56" name="Oval 55">
              <a:extLst>
                <a:ext uri="{FF2B5EF4-FFF2-40B4-BE49-F238E27FC236}">
                  <a16:creationId xmlns:a16="http://schemas.microsoft.com/office/drawing/2014/main" id="{F4CD4707-8247-FC74-CA37-4561C6107ACA}"/>
                </a:ext>
              </a:extLst>
            </p:cNvPr>
            <p:cNvSpPr/>
            <p:nvPr/>
          </p:nvSpPr>
          <p:spPr>
            <a:xfrm>
              <a:off x="793376" y="1203714"/>
              <a:ext cx="484095" cy="48363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Textfeld 56">
              <a:extLst>
                <a:ext uri="{FF2B5EF4-FFF2-40B4-BE49-F238E27FC236}">
                  <a16:creationId xmlns:a16="http://schemas.microsoft.com/office/drawing/2014/main" id="{2A87CABC-6A0F-B058-42B7-971319D9EA84}"/>
                </a:ext>
              </a:extLst>
            </p:cNvPr>
            <p:cNvSpPr txBox="1"/>
            <p:nvPr/>
          </p:nvSpPr>
          <p:spPr>
            <a:xfrm>
              <a:off x="833986" y="1266238"/>
              <a:ext cx="583926" cy="369332"/>
            </a:xfrm>
            <a:prstGeom prst="rect">
              <a:avLst/>
            </a:prstGeom>
            <a:noFill/>
          </p:spPr>
          <p:txBody>
            <a:bodyPr wrap="square" rtlCol="0">
              <a:spAutoFit/>
            </a:bodyPr>
            <a:lstStyle/>
            <a:p>
              <a:r>
                <a:rPr lang="de-DE" b="1" dirty="0">
                  <a:solidFill>
                    <a:srgbClr val="FFFF00"/>
                  </a:solidFill>
                </a:rPr>
                <a:t>Ni</a:t>
              </a:r>
            </a:p>
          </p:txBody>
        </p:sp>
      </p:grpSp>
      <p:grpSp>
        <p:nvGrpSpPr>
          <p:cNvPr id="58" name="Gruppieren 57">
            <a:extLst>
              <a:ext uri="{FF2B5EF4-FFF2-40B4-BE49-F238E27FC236}">
                <a16:creationId xmlns:a16="http://schemas.microsoft.com/office/drawing/2014/main" id="{5051D8D1-3971-3A9C-4701-FF8DB066E154}"/>
              </a:ext>
            </a:extLst>
          </p:cNvPr>
          <p:cNvGrpSpPr/>
          <p:nvPr/>
        </p:nvGrpSpPr>
        <p:grpSpPr>
          <a:xfrm>
            <a:off x="6621408" y="5798124"/>
            <a:ext cx="580044" cy="483636"/>
            <a:chOff x="793376" y="1203714"/>
            <a:chExt cx="583926" cy="483636"/>
          </a:xfrm>
        </p:grpSpPr>
        <p:sp>
          <p:nvSpPr>
            <p:cNvPr id="59" name="Oval 58">
              <a:extLst>
                <a:ext uri="{FF2B5EF4-FFF2-40B4-BE49-F238E27FC236}">
                  <a16:creationId xmlns:a16="http://schemas.microsoft.com/office/drawing/2014/main" id="{0370BD81-52F1-A017-6D20-8410ECF843E8}"/>
                </a:ext>
              </a:extLst>
            </p:cNvPr>
            <p:cNvSpPr/>
            <p:nvPr/>
          </p:nvSpPr>
          <p:spPr>
            <a:xfrm>
              <a:off x="793376" y="1203714"/>
              <a:ext cx="484095" cy="483636"/>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feld 59">
              <a:extLst>
                <a:ext uri="{FF2B5EF4-FFF2-40B4-BE49-F238E27FC236}">
                  <a16:creationId xmlns:a16="http://schemas.microsoft.com/office/drawing/2014/main" id="{A3C99720-8F28-423B-59D1-92BA28059139}"/>
                </a:ext>
              </a:extLst>
            </p:cNvPr>
            <p:cNvSpPr txBox="1"/>
            <p:nvPr/>
          </p:nvSpPr>
          <p:spPr>
            <a:xfrm>
              <a:off x="793376" y="1260866"/>
              <a:ext cx="583926" cy="369332"/>
            </a:xfrm>
            <a:prstGeom prst="rect">
              <a:avLst/>
            </a:prstGeom>
            <a:noFill/>
          </p:spPr>
          <p:txBody>
            <a:bodyPr wrap="square" rtlCol="0">
              <a:spAutoFit/>
            </a:bodyPr>
            <a:lstStyle/>
            <a:p>
              <a:r>
                <a:rPr lang="de-DE" b="1" dirty="0">
                  <a:solidFill>
                    <a:srgbClr val="FFFF00"/>
                  </a:solidFill>
                </a:rPr>
                <a:t>Co</a:t>
              </a:r>
            </a:p>
          </p:txBody>
        </p:sp>
      </p:grpSp>
      <p:grpSp>
        <p:nvGrpSpPr>
          <p:cNvPr id="61" name="Gruppieren 60">
            <a:extLst>
              <a:ext uri="{FF2B5EF4-FFF2-40B4-BE49-F238E27FC236}">
                <a16:creationId xmlns:a16="http://schemas.microsoft.com/office/drawing/2014/main" id="{CA17D820-C801-03D3-A313-3FA34F48E39A}"/>
              </a:ext>
            </a:extLst>
          </p:cNvPr>
          <p:cNvGrpSpPr/>
          <p:nvPr/>
        </p:nvGrpSpPr>
        <p:grpSpPr>
          <a:xfrm>
            <a:off x="5616402" y="5798124"/>
            <a:ext cx="580044" cy="483636"/>
            <a:chOff x="793375" y="1203714"/>
            <a:chExt cx="583926" cy="483636"/>
          </a:xfrm>
        </p:grpSpPr>
        <p:sp>
          <p:nvSpPr>
            <p:cNvPr id="62" name="Oval 61">
              <a:extLst>
                <a:ext uri="{FF2B5EF4-FFF2-40B4-BE49-F238E27FC236}">
                  <a16:creationId xmlns:a16="http://schemas.microsoft.com/office/drawing/2014/main" id="{3D2E8B23-1C28-121F-E72C-E7CEF9BE04CF}"/>
                </a:ext>
              </a:extLst>
            </p:cNvPr>
            <p:cNvSpPr/>
            <p:nvPr/>
          </p:nvSpPr>
          <p:spPr>
            <a:xfrm>
              <a:off x="793376" y="1203714"/>
              <a:ext cx="484095" cy="483636"/>
            </a:xfrm>
            <a:prstGeom prst="ellipse">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Textfeld 62">
              <a:extLst>
                <a:ext uri="{FF2B5EF4-FFF2-40B4-BE49-F238E27FC236}">
                  <a16:creationId xmlns:a16="http://schemas.microsoft.com/office/drawing/2014/main" id="{21695D3F-5D37-2160-A4F6-ECE56012B660}"/>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Pt</a:t>
              </a:r>
            </a:p>
          </p:txBody>
        </p:sp>
      </p:grpSp>
      <p:grpSp>
        <p:nvGrpSpPr>
          <p:cNvPr id="64" name="Gruppieren 63">
            <a:extLst>
              <a:ext uri="{FF2B5EF4-FFF2-40B4-BE49-F238E27FC236}">
                <a16:creationId xmlns:a16="http://schemas.microsoft.com/office/drawing/2014/main" id="{B0A67EBD-864F-5110-6691-4642BEE6F866}"/>
              </a:ext>
            </a:extLst>
          </p:cNvPr>
          <p:cNvGrpSpPr/>
          <p:nvPr/>
        </p:nvGrpSpPr>
        <p:grpSpPr>
          <a:xfrm>
            <a:off x="7228956" y="4858198"/>
            <a:ext cx="580044" cy="483636"/>
            <a:chOff x="793375" y="1203714"/>
            <a:chExt cx="583926" cy="483636"/>
          </a:xfrm>
        </p:grpSpPr>
        <p:sp>
          <p:nvSpPr>
            <p:cNvPr id="65" name="Oval 64">
              <a:extLst>
                <a:ext uri="{FF2B5EF4-FFF2-40B4-BE49-F238E27FC236}">
                  <a16:creationId xmlns:a16="http://schemas.microsoft.com/office/drawing/2014/main" id="{9EE2DAC7-95F7-473C-A8AD-4F39C0F0D0BC}"/>
                </a:ext>
              </a:extLst>
            </p:cNvPr>
            <p:cNvSpPr/>
            <p:nvPr/>
          </p:nvSpPr>
          <p:spPr>
            <a:xfrm>
              <a:off x="793376" y="1203714"/>
              <a:ext cx="484095" cy="483636"/>
            </a:xfrm>
            <a:prstGeom prst="ellipse">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Textfeld 65">
              <a:extLst>
                <a:ext uri="{FF2B5EF4-FFF2-40B4-BE49-F238E27FC236}">
                  <a16:creationId xmlns:a16="http://schemas.microsoft.com/office/drawing/2014/main" id="{95AFCA07-18EE-959D-99A8-0DED8BE210EB}"/>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Cr</a:t>
              </a:r>
            </a:p>
          </p:txBody>
        </p:sp>
      </p:grpSp>
      <p:grpSp>
        <p:nvGrpSpPr>
          <p:cNvPr id="67" name="Gruppieren 66">
            <a:extLst>
              <a:ext uri="{FF2B5EF4-FFF2-40B4-BE49-F238E27FC236}">
                <a16:creationId xmlns:a16="http://schemas.microsoft.com/office/drawing/2014/main" id="{2A75A964-A252-36C7-E602-E7196097019B}"/>
              </a:ext>
            </a:extLst>
          </p:cNvPr>
          <p:cNvGrpSpPr/>
          <p:nvPr/>
        </p:nvGrpSpPr>
        <p:grpSpPr>
          <a:xfrm>
            <a:off x="6930394" y="5336868"/>
            <a:ext cx="598675" cy="483636"/>
            <a:chOff x="793376" y="1203714"/>
            <a:chExt cx="602682" cy="483636"/>
          </a:xfrm>
        </p:grpSpPr>
        <p:sp>
          <p:nvSpPr>
            <p:cNvPr id="68" name="Oval 67">
              <a:extLst>
                <a:ext uri="{FF2B5EF4-FFF2-40B4-BE49-F238E27FC236}">
                  <a16:creationId xmlns:a16="http://schemas.microsoft.com/office/drawing/2014/main" id="{1AB15C63-A11F-5546-22B2-5D7DA2578B00}"/>
                </a:ext>
              </a:extLst>
            </p:cNvPr>
            <p:cNvSpPr/>
            <p:nvPr/>
          </p:nvSpPr>
          <p:spPr>
            <a:xfrm>
              <a:off x="793376" y="1203714"/>
              <a:ext cx="484095" cy="483636"/>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Textfeld 68">
              <a:extLst>
                <a:ext uri="{FF2B5EF4-FFF2-40B4-BE49-F238E27FC236}">
                  <a16:creationId xmlns:a16="http://schemas.microsoft.com/office/drawing/2014/main" id="{2E62B998-036C-91B7-1820-ABB3D2417663}"/>
                </a:ext>
              </a:extLst>
            </p:cNvPr>
            <p:cNvSpPr txBox="1"/>
            <p:nvPr/>
          </p:nvSpPr>
          <p:spPr>
            <a:xfrm>
              <a:off x="812132" y="1252159"/>
              <a:ext cx="583926" cy="369332"/>
            </a:xfrm>
            <a:prstGeom prst="rect">
              <a:avLst/>
            </a:prstGeom>
            <a:noFill/>
          </p:spPr>
          <p:txBody>
            <a:bodyPr wrap="square" rtlCol="0">
              <a:spAutoFit/>
            </a:bodyPr>
            <a:lstStyle/>
            <a:p>
              <a:r>
                <a:rPr lang="de-DE" b="1" dirty="0">
                  <a:solidFill>
                    <a:srgbClr val="FFFF00"/>
                  </a:solidFill>
                </a:rPr>
                <a:t>Sn</a:t>
              </a:r>
            </a:p>
          </p:txBody>
        </p:sp>
      </p:grpSp>
      <p:grpSp>
        <p:nvGrpSpPr>
          <p:cNvPr id="70" name="Gruppieren 69">
            <a:extLst>
              <a:ext uri="{FF2B5EF4-FFF2-40B4-BE49-F238E27FC236}">
                <a16:creationId xmlns:a16="http://schemas.microsoft.com/office/drawing/2014/main" id="{7BE191A4-AE56-D4F4-BFF1-58FCB1092A1F}"/>
              </a:ext>
            </a:extLst>
          </p:cNvPr>
          <p:cNvGrpSpPr/>
          <p:nvPr/>
        </p:nvGrpSpPr>
        <p:grpSpPr>
          <a:xfrm>
            <a:off x="5859525" y="5332303"/>
            <a:ext cx="580044" cy="483636"/>
            <a:chOff x="793375" y="1230608"/>
            <a:chExt cx="583926" cy="483636"/>
          </a:xfrm>
        </p:grpSpPr>
        <p:sp>
          <p:nvSpPr>
            <p:cNvPr id="71" name="Oval 70">
              <a:extLst>
                <a:ext uri="{FF2B5EF4-FFF2-40B4-BE49-F238E27FC236}">
                  <a16:creationId xmlns:a16="http://schemas.microsoft.com/office/drawing/2014/main" id="{0E37151A-7F98-D2BA-8936-9D4534BF2525}"/>
                </a:ext>
              </a:extLst>
            </p:cNvPr>
            <p:cNvSpPr/>
            <p:nvPr/>
          </p:nvSpPr>
          <p:spPr>
            <a:xfrm>
              <a:off x="793376" y="1230608"/>
              <a:ext cx="484095" cy="483636"/>
            </a:xfrm>
            <a:prstGeom prst="ellips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Textfeld 71">
              <a:extLst>
                <a:ext uri="{FF2B5EF4-FFF2-40B4-BE49-F238E27FC236}">
                  <a16:creationId xmlns:a16="http://schemas.microsoft.com/office/drawing/2014/main" id="{7BBFCD63-37EB-932A-A944-ACDC252D4425}"/>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Mo</a:t>
              </a:r>
            </a:p>
          </p:txBody>
        </p:sp>
      </p:grpSp>
      <p:grpSp>
        <p:nvGrpSpPr>
          <p:cNvPr id="73" name="Gruppieren 72">
            <a:extLst>
              <a:ext uri="{FF2B5EF4-FFF2-40B4-BE49-F238E27FC236}">
                <a16:creationId xmlns:a16="http://schemas.microsoft.com/office/drawing/2014/main" id="{14B5EA6F-E9EE-81CE-6917-1D8DCBA9CBC9}"/>
              </a:ext>
            </a:extLst>
          </p:cNvPr>
          <p:cNvGrpSpPr/>
          <p:nvPr/>
        </p:nvGrpSpPr>
        <p:grpSpPr>
          <a:xfrm>
            <a:off x="6407296" y="5328066"/>
            <a:ext cx="580044" cy="483636"/>
            <a:chOff x="793375" y="1203714"/>
            <a:chExt cx="583926" cy="483636"/>
          </a:xfrm>
        </p:grpSpPr>
        <p:sp>
          <p:nvSpPr>
            <p:cNvPr id="74" name="Oval 73">
              <a:extLst>
                <a:ext uri="{FF2B5EF4-FFF2-40B4-BE49-F238E27FC236}">
                  <a16:creationId xmlns:a16="http://schemas.microsoft.com/office/drawing/2014/main" id="{ABD05197-D537-199B-8B36-0894FF52D124}"/>
                </a:ext>
              </a:extLst>
            </p:cNvPr>
            <p:cNvSpPr/>
            <p:nvPr/>
          </p:nvSpPr>
          <p:spPr>
            <a:xfrm>
              <a:off x="793376" y="1203714"/>
              <a:ext cx="484095" cy="483636"/>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Textfeld 74">
              <a:extLst>
                <a:ext uri="{FF2B5EF4-FFF2-40B4-BE49-F238E27FC236}">
                  <a16:creationId xmlns:a16="http://schemas.microsoft.com/office/drawing/2014/main" id="{70BF4302-A455-C665-0793-E2FB9C0B25FF}"/>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Mn</a:t>
              </a:r>
            </a:p>
          </p:txBody>
        </p:sp>
      </p:grpSp>
      <p:grpSp>
        <p:nvGrpSpPr>
          <p:cNvPr id="76" name="Gruppieren 75">
            <a:extLst>
              <a:ext uri="{FF2B5EF4-FFF2-40B4-BE49-F238E27FC236}">
                <a16:creationId xmlns:a16="http://schemas.microsoft.com/office/drawing/2014/main" id="{6DB93414-537D-C506-F9D9-79CB78074E04}"/>
              </a:ext>
            </a:extLst>
          </p:cNvPr>
          <p:cNvGrpSpPr/>
          <p:nvPr/>
        </p:nvGrpSpPr>
        <p:grpSpPr>
          <a:xfrm>
            <a:off x="5757644" y="4419861"/>
            <a:ext cx="620671" cy="483636"/>
            <a:chOff x="793376" y="1203714"/>
            <a:chExt cx="624825" cy="483636"/>
          </a:xfrm>
        </p:grpSpPr>
        <p:sp>
          <p:nvSpPr>
            <p:cNvPr id="77" name="Oval 76">
              <a:extLst>
                <a:ext uri="{FF2B5EF4-FFF2-40B4-BE49-F238E27FC236}">
                  <a16:creationId xmlns:a16="http://schemas.microsoft.com/office/drawing/2014/main" id="{6C4AE47B-CA4D-45EC-BA97-69F56E557814}"/>
                </a:ext>
              </a:extLst>
            </p:cNvPr>
            <p:cNvSpPr/>
            <p:nvPr/>
          </p:nvSpPr>
          <p:spPr>
            <a:xfrm>
              <a:off x="793376" y="1203714"/>
              <a:ext cx="484095" cy="483636"/>
            </a:xfrm>
            <a:prstGeom prst="ellips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Textfeld 77">
              <a:extLst>
                <a:ext uri="{FF2B5EF4-FFF2-40B4-BE49-F238E27FC236}">
                  <a16:creationId xmlns:a16="http://schemas.microsoft.com/office/drawing/2014/main" id="{71948FB7-43D2-14AB-DFD4-151B7884A3F9}"/>
                </a:ext>
              </a:extLst>
            </p:cNvPr>
            <p:cNvSpPr txBox="1"/>
            <p:nvPr/>
          </p:nvSpPr>
          <p:spPr>
            <a:xfrm>
              <a:off x="834275" y="1250122"/>
              <a:ext cx="583926" cy="369332"/>
            </a:xfrm>
            <a:prstGeom prst="rect">
              <a:avLst/>
            </a:prstGeom>
            <a:noFill/>
          </p:spPr>
          <p:txBody>
            <a:bodyPr wrap="square" rtlCol="0">
              <a:spAutoFit/>
            </a:bodyPr>
            <a:lstStyle/>
            <a:p>
              <a:r>
                <a:rPr lang="de-DE" b="1" dirty="0">
                  <a:solidFill>
                    <a:srgbClr val="FFFF00"/>
                  </a:solidFill>
                </a:rPr>
                <a:t>Al</a:t>
              </a:r>
            </a:p>
          </p:txBody>
        </p:sp>
      </p:grpSp>
      <p:grpSp>
        <p:nvGrpSpPr>
          <p:cNvPr id="79" name="Gruppieren 78">
            <a:extLst>
              <a:ext uri="{FF2B5EF4-FFF2-40B4-BE49-F238E27FC236}">
                <a16:creationId xmlns:a16="http://schemas.microsoft.com/office/drawing/2014/main" id="{A5718921-B6E9-05EF-6153-DBB16B38608A}"/>
              </a:ext>
            </a:extLst>
          </p:cNvPr>
          <p:cNvGrpSpPr/>
          <p:nvPr/>
        </p:nvGrpSpPr>
        <p:grpSpPr>
          <a:xfrm>
            <a:off x="7461519" y="5377012"/>
            <a:ext cx="606938" cy="483636"/>
            <a:chOff x="793376" y="1203714"/>
            <a:chExt cx="611000" cy="483636"/>
          </a:xfrm>
        </p:grpSpPr>
        <p:sp>
          <p:nvSpPr>
            <p:cNvPr id="80" name="Oval 79">
              <a:extLst>
                <a:ext uri="{FF2B5EF4-FFF2-40B4-BE49-F238E27FC236}">
                  <a16:creationId xmlns:a16="http://schemas.microsoft.com/office/drawing/2014/main" id="{399AD2E1-DEB8-9BFB-BA2A-E6AA37EF1AB9}"/>
                </a:ext>
              </a:extLst>
            </p:cNvPr>
            <p:cNvSpPr/>
            <p:nvPr/>
          </p:nvSpPr>
          <p:spPr>
            <a:xfrm>
              <a:off x="793376" y="1203714"/>
              <a:ext cx="484095" cy="483636"/>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Textfeld 80">
              <a:extLst>
                <a:ext uri="{FF2B5EF4-FFF2-40B4-BE49-F238E27FC236}">
                  <a16:creationId xmlns:a16="http://schemas.microsoft.com/office/drawing/2014/main" id="{ECDE67D9-2BFA-2575-E098-BB7D2CD57D9A}"/>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Si</a:t>
              </a:r>
            </a:p>
          </p:txBody>
        </p:sp>
      </p:grpSp>
      <p:grpSp>
        <p:nvGrpSpPr>
          <p:cNvPr id="82" name="Gruppieren 81">
            <a:extLst>
              <a:ext uri="{FF2B5EF4-FFF2-40B4-BE49-F238E27FC236}">
                <a16:creationId xmlns:a16="http://schemas.microsoft.com/office/drawing/2014/main" id="{940936A2-74F8-B10D-BCD3-4B11EE18D63E}"/>
              </a:ext>
            </a:extLst>
          </p:cNvPr>
          <p:cNvGrpSpPr/>
          <p:nvPr/>
        </p:nvGrpSpPr>
        <p:grpSpPr>
          <a:xfrm>
            <a:off x="6904721" y="4404698"/>
            <a:ext cx="660716" cy="483636"/>
            <a:chOff x="793376" y="1203714"/>
            <a:chExt cx="665138" cy="483636"/>
          </a:xfrm>
        </p:grpSpPr>
        <p:sp>
          <p:nvSpPr>
            <p:cNvPr id="83" name="Oval 82">
              <a:extLst>
                <a:ext uri="{FF2B5EF4-FFF2-40B4-BE49-F238E27FC236}">
                  <a16:creationId xmlns:a16="http://schemas.microsoft.com/office/drawing/2014/main" id="{14BDC0E9-6A5B-F565-8001-115A421136C9}"/>
                </a:ext>
              </a:extLst>
            </p:cNvPr>
            <p:cNvSpPr/>
            <p:nvPr/>
          </p:nvSpPr>
          <p:spPr>
            <a:xfrm>
              <a:off x="793376" y="1203714"/>
              <a:ext cx="484095" cy="48363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Textfeld 83">
              <a:extLst>
                <a:ext uri="{FF2B5EF4-FFF2-40B4-BE49-F238E27FC236}">
                  <a16:creationId xmlns:a16="http://schemas.microsoft.com/office/drawing/2014/main" id="{79DF47EE-6E20-05F3-3CAF-404B5DE6CB3E}"/>
                </a:ext>
              </a:extLst>
            </p:cNvPr>
            <p:cNvSpPr txBox="1"/>
            <p:nvPr/>
          </p:nvSpPr>
          <p:spPr>
            <a:xfrm>
              <a:off x="874588" y="1274826"/>
              <a:ext cx="583926" cy="369332"/>
            </a:xfrm>
            <a:prstGeom prst="rect">
              <a:avLst/>
            </a:prstGeom>
            <a:noFill/>
          </p:spPr>
          <p:txBody>
            <a:bodyPr wrap="square" rtlCol="0">
              <a:spAutoFit/>
            </a:bodyPr>
            <a:lstStyle/>
            <a:p>
              <a:r>
                <a:rPr lang="de-DE" b="1" dirty="0">
                  <a:solidFill>
                    <a:srgbClr val="FFFF00"/>
                  </a:solidFill>
                </a:rPr>
                <a:t>C</a:t>
              </a:r>
            </a:p>
          </p:txBody>
        </p:sp>
      </p:grpSp>
      <p:grpSp>
        <p:nvGrpSpPr>
          <p:cNvPr id="85" name="Gruppieren 84">
            <a:extLst>
              <a:ext uri="{FF2B5EF4-FFF2-40B4-BE49-F238E27FC236}">
                <a16:creationId xmlns:a16="http://schemas.microsoft.com/office/drawing/2014/main" id="{C62AA34B-841E-D491-C80D-28F0D1AD3661}"/>
              </a:ext>
            </a:extLst>
          </p:cNvPr>
          <p:cNvGrpSpPr/>
          <p:nvPr/>
        </p:nvGrpSpPr>
        <p:grpSpPr>
          <a:xfrm>
            <a:off x="6364360" y="4422792"/>
            <a:ext cx="580044" cy="483636"/>
            <a:chOff x="793376" y="1203714"/>
            <a:chExt cx="583926" cy="483636"/>
          </a:xfrm>
        </p:grpSpPr>
        <p:sp>
          <p:nvSpPr>
            <p:cNvPr id="86" name="Oval 85">
              <a:extLst>
                <a:ext uri="{FF2B5EF4-FFF2-40B4-BE49-F238E27FC236}">
                  <a16:creationId xmlns:a16="http://schemas.microsoft.com/office/drawing/2014/main" id="{C0092B77-4A41-813E-01F6-F22B607C230E}"/>
                </a:ext>
              </a:extLst>
            </p:cNvPr>
            <p:cNvSpPr/>
            <p:nvPr/>
          </p:nvSpPr>
          <p:spPr>
            <a:xfrm>
              <a:off x="793376" y="1203714"/>
              <a:ext cx="484095" cy="48363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Textfeld 86">
              <a:extLst>
                <a:ext uri="{FF2B5EF4-FFF2-40B4-BE49-F238E27FC236}">
                  <a16:creationId xmlns:a16="http://schemas.microsoft.com/office/drawing/2014/main" id="{FA9BCE12-B6BF-EC93-59A2-D9EC92E7BF95}"/>
                </a:ext>
              </a:extLst>
            </p:cNvPr>
            <p:cNvSpPr txBox="1"/>
            <p:nvPr/>
          </p:nvSpPr>
          <p:spPr>
            <a:xfrm>
              <a:off x="793376" y="1260866"/>
              <a:ext cx="583926" cy="369332"/>
            </a:xfrm>
            <a:prstGeom prst="rect">
              <a:avLst/>
            </a:prstGeom>
            <a:noFill/>
          </p:spPr>
          <p:txBody>
            <a:bodyPr wrap="square" rtlCol="0">
              <a:spAutoFit/>
            </a:bodyPr>
            <a:lstStyle/>
            <a:p>
              <a:r>
                <a:rPr lang="de-DE" b="1" dirty="0">
                  <a:solidFill>
                    <a:srgbClr val="FFFF00"/>
                  </a:solidFill>
                </a:rPr>
                <a:t>Ca</a:t>
              </a:r>
            </a:p>
          </p:txBody>
        </p:sp>
      </p:grpSp>
      <p:grpSp>
        <p:nvGrpSpPr>
          <p:cNvPr id="88" name="Gruppieren 87">
            <a:extLst>
              <a:ext uri="{FF2B5EF4-FFF2-40B4-BE49-F238E27FC236}">
                <a16:creationId xmlns:a16="http://schemas.microsoft.com/office/drawing/2014/main" id="{83900729-3F33-9141-6552-93D16E7240BD}"/>
              </a:ext>
            </a:extLst>
          </p:cNvPr>
          <p:cNvGrpSpPr/>
          <p:nvPr/>
        </p:nvGrpSpPr>
        <p:grpSpPr>
          <a:xfrm>
            <a:off x="5357163" y="5367344"/>
            <a:ext cx="623602" cy="483636"/>
            <a:chOff x="793376" y="1203714"/>
            <a:chExt cx="627776" cy="483636"/>
          </a:xfrm>
        </p:grpSpPr>
        <p:sp>
          <p:nvSpPr>
            <p:cNvPr id="89" name="Oval 88">
              <a:extLst>
                <a:ext uri="{FF2B5EF4-FFF2-40B4-BE49-F238E27FC236}">
                  <a16:creationId xmlns:a16="http://schemas.microsoft.com/office/drawing/2014/main" id="{99E1D9E7-D729-B7A8-6829-9919B63050A7}"/>
                </a:ext>
              </a:extLst>
            </p:cNvPr>
            <p:cNvSpPr/>
            <p:nvPr/>
          </p:nvSpPr>
          <p:spPr>
            <a:xfrm>
              <a:off x="793376" y="1203714"/>
              <a:ext cx="484095" cy="483636"/>
            </a:xfrm>
            <a:prstGeom prst="ellipse">
              <a:avLst/>
            </a:prstGeom>
            <a:solidFill>
              <a:srgbClr val="84000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Textfeld 89">
              <a:extLst>
                <a:ext uri="{FF2B5EF4-FFF2-40B4-BE49-F238E27FC236}">
                  <a16:creationId xmlns:a16="http://schemas.microsoft.com/office/drawing/2014/main" id="{28F00053-4400-8A9E-BB73-1B4DF4547D0E}"/>
                </a:ext>
              </a:extLst>
            </p:cNvPr>
            <p:cNvSpPr txBox="1"/>
            <p:nvPr/>
          </p:nvSpPr>
          <p:spPr>
            <a:xfrm>
              <a:off x="837226" y="1256980"/>
              <a:ext cx="583926" cy="369332"/>
            </a:xfrm>
            <a:prstGeom prst="rect">
              <a:avLst/>
            </a:prstGeom>
            <a:noFill/>
          </p:spPr>
          <p:txBody>
            <a:bodyPr wrap="square" rtlCol="0">
              <a:spAutoFit/>
            </a:bodyPr>
            <a:lstStyle/>
            <a:p>
              <a:r>
                <a:rPr lang="de-DE" b="1" dirty="0">
                  <a:solidFill>
                    <a:srgbClr val="FFFF00"/>
                  </a:solidFill>
                </a:rPr>
                <a:t>Pb</a:t>
              </a:r>
            </a:p>
          </p:txBody>
        </p:sp>
      </p:grpSp>
      <p:grpSp>
        <p:nvGrpSpPr>
          <p:cNvPr id="91" name="Gruppieren 90">
            <a:extLst>
              <a:ext uri="{FF2B5EF4-FFF2-40B4-BE49-F238E27FC236}">
                <a16:creationId xmlns:a16="http://schemas.microsoft.com/office/drawing/2014/main" id="{82CF4524-16CC-3264-99C2-809259B9097D}"/>
              </a:ext>
            </a:extLst>
          </p:cNvPr>
          <p:cNvGrpSpPr/>
          <p:nvPr/>
        </p:nvGrpSpPr>
        <p:grpSpPr>
          <a:xfrm>
            <a:off x="7635692" y="5836197"/>
            <a:ext cx="633277" cy="483636"/>
            <a:chOff x="793376" y="1203714"/>
            <a:chExt cx="637515" cy="483636"/>
          </a:xfrm>
        </p:grpSpPr>
        <p:sp>
          <p:nvSpPr>
            <p:cNvPr id="92" name="Oval 91">
              <a:extLst>
                <a:ext uri="{FF2B5EF4-FFF2-40B4-BE49-F238E27FC236}">
                  <a16:creationId xmlns:a16="http://schemas.microsoft.com/office/drawing/2014/main" id="{B2EE9713-D77F-E6A5-66FE-315434FB4C05}"/>
                </a:ext>
              </a:extLst>
            </p:cNvPr>
            <p:cNvSpPr/>
            <p:nvPr/>
          </p:nvSpPr>
          <p:spPr>
            <a:xfrm>
              <a:off x="793376" y="1203714"/>
              <a:ext cx="484095" cy="483636"/>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Textfeld 92">
              <a:extLst>
                <a:ext uri="{FF2B5EF4-FFF2-40B4-BE49-F238E27FC236}">
                  <a16:creationId xmlns:a16="http://schemas.microsoft.com/office/drawing/2014/main" id="{EE6B1423-9391-8D5F-6AA5-9CD33DCA2789}"/>
                </a:ext>
              </a:extLst>
            </p:cNvPr>
            <p:cNvSpPr txBox="1"/>
            <p:nvPr/>
          </p:nvSpPr>
          <p:spPr>
            <a:xfrm>
              <a:off x="846965" y="1267735"/>
              <a:ext cx="583926" cy="369332"/>
            </a:xfrm>
            <a:prstGeom prst="rect">
              <a:avLst/>
            </a:prstGeom>
            <a:noFill/>
          </p:spPr>
          <p:txBody>
            <a:bodyPr wrap="square" rtlCol="0">
              <a:spAutoFit/>
            </a:bodyPr>
            <a:lstStyle/>
            <a:p>
              <a:r>
                <a:rPr lang="de-DE" b="1" dirty="0">
                  <a:solidFill>
                    <a:srgbClr val="FFFF00"/>
                  </a:solidFill>
                </a:rPr>
                <a:t>W</a:t>
              </a:r>
            </a:p>
          </p:txBody>
        </p:sp>
      </p:grpSp>
      <p:grpSp>
        <p:nvGrpSpPr>
          <p:cNvPr id="94" name="Gruppieren 93">
            <a:extLst>
              <a:ext uri="{FF2B5EF4-FFF2-40B4-BE49-F238E27FC236}">
                <a16:creationId xmlns:a16="http://schemas.microsoft.com/office/drawing/2014/main" id="{02FEF4EF-CE7B-DDCF-EA11-381B92611449}"/>
              </a:ext>
            </a:extLst>
          </p:cNvPr>
          <p:cNvGrpSpPr/>
          <p:nvPr/>
        </p:nvGrpSpPr>
        <p:grpSpPr>
          <a:xfrm>
            <a:off x="6097721" y="4882075"/>
            <a:ext cx="606937" cy="483636"/>
            <a:chOff x="793376" y="1203714"/>
            <a:chExt cx="610999" cy="483636"/>
          </a:xfrm>
        </p:grpSpPr>
        <p:sp>
          <p:nvSpPr>
            <p:cNvPr id="95" name="Oval 94">
              <a:extLst>
                <a:ext uri="{FF2B5EF4-FFF2-40B4-BE49-F238E27FC236}">
                  <a16:creationId xmlns:a16="http://schemas.microsoft.com/office/drawing/2014/main" id="{097C374A-2364-0BC3-0483-6F69710E7C23}"/>
                </a:ext>
              </a:extLst>
            </p:cNvPr>
            <p:cNvSpPr/>
            <p:nvPr/>
          </p:nvSpPr>
          <p:spPr>
            <a:xfrm>
              <a:off x="793376" y="1203714"/>
              <a:ext cx="484095" cy="483636"/>
            </a:xfrm>
            <a:prstGeom prst="ellipse">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Textfeld 95">
              <a:extLst>
                <a:ext uri="{FF2B5EF4-FFF2-40B4-BE49-F238E27FC236}">
                  <a16:creationId xmlns:a16="http://schemas.microsoft.com/office/drawing/2014/main" id="{A3FB663C-F6AD-EA4C-D280-C3FC5FE2AAC9}"/>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Mg</a:t>
              </a:r>
            </a:p>
          </p:txBody>
        </p:sp>
      </p:grpSp>
      <p:grpSp>
        <p:nvGrpSpPr>
          <p:cNvPr id="97" name="Gruppieren 96">
            <a:extLst>
              <a:ext uri="{FF2B5EF4-FFF2-40B4-BE49-F238E27FC236}">
                <a16:creationId xmlns:a16="http://schemas.microsoft.com/office/drawing/2014/main" id="{825EEE8D-F4D9-3060-A3F6-4BD48ACA8F89}"/>
              </a:ext>
            </a:extLst>
          </p:cNvPr>
          <p:cNvGrpSpPr/>
          <p:nvPr/>
        </p:nvGrpSpPr>
        <p:grpSpPr>
          <a:xfrm>
            <a:off x="7969290" y="5328881"/>
            <a:ext cx="633831" cy="483636"/>
            <a:chOff x="793376" y="1203714"/>
            <a:chExt cx="638073" cy="483636"/>
          </a:xfrm>
        </p:grpSpPr>
        <p:sp>
          <p:nvSpPr>
            <p:cNvPr id="98" name="Oval 97">
              <a:extLst>
                <a:ext uri="{FF2B5EF4-FFF2-40B4-BE49-F238E27FC236}">
                  <a16:creationId xmlns:a16="http://schemas.microsoft.com/office/drawing/2014/main" id="{F9477C8D-C99B-F1B6-99AF-E189F23B0F4A}"/>
                </a:ext>
              </a:extLst>
            </p:cNvPr>
            <p:cNvSpPr/>
            <p:nvPr/>
          </p:nvSpPr>
          <p:spPr>
            <a:xfrm>
              <a:off x="793376" y="1203714"/>
              <a:ext cx="484095" cy="483636"/>
            </a:xfrm>
            <a:prstGeom prst="ellipse">
              <a:avLst/>
            </a:prstGeom>
            <a:solidFill>
              <a:srgbClr val="A228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Textfeld 98">
              <a:extLst>
                <a:ext uri="{FF2B5EF4-FFF2-40B4-BE49-F238E27FC236}">
                  <a16:creationId xmlns:a16="http://schemas.microsoft.com/office/drawing/2014/main" id="{A41EF9C1-FA46-CF35-0845-D77E9990F313}"/>
                </a:ext>
              </a:extLst>
            </p:cNvPr>
            <p:cNvSpPr txBox="1"/>
            <p:nvPr/>
          </p:nvSpPr>
          <p:spPr>
            <a:xfrm>
              <a:off x="847523" y="1266238"/>
              <a:ext cx="583926" cy="369332"/>
            </a:xfrm>
            <a:prstGeom prst="rect">
              <a:avLst/>
            </a:prstGeom>
            <a:noFill/>
          </p:spPr>
          <p:txBody>
            <a:bodyPr wrap="square" rtlCol="0">
              <a:spAutoFit/>
            </a:bodyPr>
            <a:lstStyle/>
            <a:p>
              <a:r>
                <a:rPr lang="de-DE" b="1" dirty="0">
                  <a:solidFill>
                    <a:srgbClr val="FFFF00"/>
                  </a:solidFill>
                </a:rPr>
                <a:t>Th</a:t>
              </a:r>
            </a:p>
          </p:txBody>
        </p:sp>
      </p:grpSp>
      <p:grpSp>
        <p:nvGrpSpPr>
          <p:cNvPr id="100" name="Gruppieren 99">
            <a:extLst>
              <a:ext uri="{FF2B5EF4-FFF2-40B4-BE49-F238E27FC236}">
                <a16:creationId xmlns:a16="http://schemas.microsoft.com/office/drawing/2014/main" id="{548B53DA-D093-2B4C-9608-2573BAEFB84B}"/>
              </a:ext>
            </a:extLst>
          </p:cNvPr>
          <p:cNvGrpSpPr/>
          <p:nvPr/>
        </p:nvGrpSpPr>
        <p:grpSpPr>
          <a:xfrm>
            <a:off x="6666102" y="4897661"/>
            <a:ext cx="633277" cy="483636"/>
            <a:chOff x="793376" y="1203714"/>
            <a:chExt cx="637515" cy="483636"/>
          </a:xfrm>
        </p:grpSpPr>
        <p:sp>
          <p:nvSpPr>
            <p:cNvPr id="101" name="Oval 100">
              <a:extLst>
                <a:ext uri="{FF2B5EF4-FFF2-40B4-BE49-F238E27FC236}">
                  <a16:creationId xmlns:a16="http://schemas.microsoft.com/office/drawing/2014/main" id="{DD76B3F1-87FE-E874-4F9D-612184EEE3F4}"/>
                </a:ext>
              </a:extLst>
            </p:cNvPr>
            <p:cNvSpPr/>
            <p:nvPr/>
          </p:nvSpPr>
          <p:spPr>
            <a:xfrm>
              <a:off x="793376" y="1203714"/>
              <a:ext cx="484095" cy="483636"/>
            </a:xfrm>
            <a:prstGeom prst="ellipse">
              <a:avLst/>
            </a:prstGeom>
            <a:solidFill>
              <a:srgbClr val="8A39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Textfeld 101">
              <a:extLst>
                <a:ext uri="{FF2B5EF4-FFF2-40B4-BE49-F238E27FC236}">
                  <a16:creationId xmlns:a16="http://schemas.microsoft.com/office/drawing/2014/main" id="{F3AB4B91-9B28-228D-CEC3-53393BDDEE79}"/>
                </a:ext>
              </a:extLst>
            </p:cNvPr>
            <p:cNvSpPr txBox="1"/>
            <p:nvPr/>
          </p:nvSpPr>
          <p:spPr>
            <a:xfrm>
              <a:off x="846965" y="1267735"/>
              <a:ext cx="583926" cy="369332"/>
            </a:xfrm>
            <a:prstGeom prst="rect">
              <a:avLst/>
            </a:prstGeom>
            <a:noFill/>
          </p:spPr>
          <p:txBody>
            <a:bodyPr wrap="square" rtlCol="0">
              <a:spAutoFit/>
            </a:bodyPr>
            <a:lstStyle/>
            <a:p>
              <a:r>
                <a:rPr lang="de-DE" b="1" dirty="0">
                  <a:solidFill>
                    <a:srgbClr val="FFFF00"/>
                  </a:solidFill>
                </a:rPr>
                <a:t>Ti</a:t>
              </a:r>
            </a:p>
          </p:txBody>
        </p:sp>
      </p:grpSp>
      <p:grpSp>
        <p:nvGrpSpPr>
          <p:cNvPr id="103" name="Gruppieren 102">
            <a:extLst>
              <a:ext uri="{FF2B5EF4-FFF2-40B4-BE49-F238E27FC236}">
                <a16:creationId xmlns:a16="http://schemas.microsoft.com/office/drawing/2014/main" id="{484CCF3D-B025-BFDA-85D8-0EE2118EA07C}"/>
              </a:ext>
            </a:extLst>
          </p:cNvPr>
          <p:cNvGrpSpPr/>
          <p:nvPr/>
        </p:nvGrpSpPr>
        <p:grpSpPr>
          <a:xfrm>
            <a:off x="7445082" y="4393236"/>
            <a:ext cx="580044" cy="483636"/>
            <a:chOff x="793375" y="1203714"/>
            <a:chExt cx="583926" cy="483636"/>
          </a:xfrm>
        </p:grpSpPr>
        <p:sp>
          <p:nvSpPr>
            <p:cNvPr id="104" name="Oval 103">
              <a:extLst>
                <a:ext uri="{FF2B5EF4-FFF2-40B4-BE49-F238E27FC236}">
                  <a16:creationId xmlns:a16="http://schemas.microsoft.com/office/drawing/2014/main" id="{E75DD9B0-51F7-D0B3-A5C0-71D426C56FC7}"/>
                </a:ext>
              </a:extLst>
            </p:cNvPr>
            <p:cNvSpPr/>
            <p:nvPr/>
          </p:nvSpPr>
          <p:spPr>
            <a:xfrm>
              <a:off x="793376" y="1203714"/>
              <a:ext cx="484095" cy="48363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Textfeld 104">
              <a:extLst>
                <a:ext uri="{FF2B5EF4-FFF2-40B4-BE49-F238E27FC236}">
                  <a16:creationId xmlns:a16="http://schemas.microsoft.com/office/drawing/2014/main" id="{13BDE033-5C06-69C7-B494-0C92380DC5D3}"/>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Ce</a:t>
              </a:r>
            </a:p>
          </p:txBody>
        </p:sp>
      </p:grpSp>
      <p:grpSp>
        <p:nvGrpSpPr>
          <p:cNvPr id="106" name="Gruppieren 105">
            <a:extLst>
              <a:ext uri="{FF2B5EF4-FFF2-40B4-BE49-F238E27FC236}">
                <a16:creationId xmlns:a16="http://schemas.microsoft.com/office/drawing/2014/main" id="{2EC22FBC-6706-8993-D54E-FCFB3EE90234}"/>
              </a:ext>
            </a:extLst>
          </p:cNvPr>
          <p:cNvGrpSpPr/>
          <p:nvPr/>
        </p:nvGrpSpPr>
        <p:grpSpPr>
          <a:xfrm>
            <a:off x="7746877" y="4865542"/>
            <a:ext cx="633831" cy="483636"/>
            <a:chOff x="793376" y="1203714"/>
            <a:chExt cx="638073" cy="483636"/>
          </a:xfrm>
        </p:grpSpPr>
        <p:sp>
          <p:nvSpPr>
            <p:cNvPr id="107" name="Oval 106">
              <a:extLst>
                <a:ext uri="{FF2B5EF4-FFF2-40B4-BE49-F238E27FC236}">
                  <a16:creationId xmlns:a16="http://schemas.microsoft.com/office/drawing/2014/main" id="{03F02C60-4639-5487-E3D2-BED1D01B4E68}"/>
                </a:ext>
              </a:extLst>
            </p:cNvPr>
            <p:cNvSpPr/>
            <p:nvPr/>
          </p:nvSpPr>
          <p:spPr>
            <a:xfrm>
              <a:off x="793376" y="1203714"/>
              <a:ext cx="484095" cy="483636"/>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Textfeld 107">
              <a:extLst>
                <a:ext uri="{FF2B5EF4-FFF2-40B4-BE49-F238E27FC236}">
                  <a16:creationId xmlns:a16="http://schemas.microsoft.com/office/drawing/2014/main" id="{FFA6D4D9-8C8F-CA23-E1DF-0ADA95E34720}"/>
                </a:ext>
              </a:extLst>
            </p:cNvPr>
            <p:cNvSpPr txBox="1"/>
            <p:nvPr/>
          </p:nvSpPr>
          <p:spPr>
            <a:xfrm>
              <a:off x="847523" y="1266238"/>
              <a:ext cx="583926" cy="369332"/>
            </a:xfrm>
            <a:prstGeom prst="rect">
              <a:avLst/>
            </a:prstGeom>
            <a:noFill/>
          </p:spPr>
          <p:txBody>
            <a:bodyPr wrap="square" rtlCol="0">
              <a:spAutoFit/>
            </a:bodyPr>
            <a:lstStyle/>
            <a:p>
              <a:r>
                <a:rPr lang="de-DE" b="1" dirty="0">
                  <a:solidFill>
                    <a:srgbClr val="FFFF00"/>
                  </a:solidFill>
                </a:rPr>
                <a:t>Bi</a:t>
              </a:r>
            </a:p>
          </p:txBody>
        </p:sp>
      </p:grpSp>
      <p:grpSp>
        <p:nvGrpSpPr>
          <p:cNvPr id="109" name="Gruppieren 108">
            <a:extLst>
              <a:ext uri="{FF2B5EF4-FFF2-40B4-BE49-F238E27FC236}">
                <a16:creationId xmlns:a16="http://schemas.microsoft.com/office/drawing/2014/main" id="{26AD1A36-AC5F-7547-7BD1-2CE38860168A}"/>
              </a:ext>
            </a:extLst>
          </p:cNvPr>
          <p:cNvGrpSpPr/>
          <p:nvPr/>
        </p:nvGrpSpPr>
        <p:grpSpPr>
          <a:xfrm>
            <a:off x="10378191" y="4003820"/>
            <a:ext cx="524436" cy="483636"/>
            <a:chOff x="793376" y="1203714"/>
            <a:chExt cx="527946" cy="483636"/>
          </a:xfrm>
        </p:grpSpPr>
        <p:sp>
          <p:nvSpPr>
            <p:cNvPr id="110" name="Oval 109">
              <a:extLst>
                <a:ext uri="{FF2B5EF4-FFF2-40B4-BE49-F238E27FC236}">
                  <a16:creationId xmlns:a16="http://schemas.microsoft.com/office/drawing/2014/main" id="{51E45A1A-C132-A6EF-BD24-3A588DFBDCE7}"/>
                </a:ext>
              </a:extLst>
            </p:cNvPr>
            <p:cNvSpPr/>
            <p:nvPr/>
          </p:nvSpPr>
          <p:spPr>
            <a:xfrm>
              <a:off x="793376" y="1203714"/>
              <a:ext cx="484095" cy="4836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Textfeld 110">
              <a:extLst>
                <a:ext uri="{FF2B5EF4-FFF2-40B4-BE49-F238E27FC236}">
                  <a16:creationId xmlns:a16="http://schemas.microsoft.com/office/drawing/2014/main" id="{646FC7EA-C8B7-49F7-154B-7C8D23A80FEF}"/>
                </a:ext>
              </a:extLst>
            </p:cNvPr>
            <p:cNvSpPr txBox="1"/>
            <p:nvPr/>
          </p:nvSpPr>
          <p:spPr>
            <a:xfrm>
              <a:off x="837226" y="1260866"/>
              <a:ext cx="484096" cy="369332"/>
            </a:xfrm>
            <a:prstGeom prst="rect">
              <a:avLst/>
            </a:prstGeom>
            <a:noFill/>
          </p:spPr>
          <p:txBody>
            <a:bodyPr wrap="square" rtlCol="0">
              <a:spAutoFit/>
            </a:bodyPr>
            <a:lstStyle/>
            <a:p>
              <a:r>
                <a:rPr lang="de-DE" b="1" dirty="0">
                  <a:solidFill>
                    <a:srgbClr val="FFFF00"/>
                  </a:solidFill>
                </a:rPr>
                <a:t>Fe</a:t>
              </a:r>
            </a:p>
          </p:txBody>
        </p:sp>
      </p:grpSp>
      <p:grpSp>
        <p:nvGrpSpPr>
          <p:cNvPr id="112" name="Gruppieren 111">
            <a:extLst>
              <a:ext uri="{FF2B5EF4-FFF2-40B4-BE49-F238E27FC236}">
                <a16:creationId xmlns:a16="http://schemas.microsoft.com/office/drawing/2014/main" id="{7C9323E0-F8A6-C9FF-8CE3-F5BF6A48F140}"/>
              </a:ext>
            </a:extLst>
          </p:cNvPr>
          <p:cNvGrpSpPr/>
          <p:nvPr/>
        </p:nvGrpSpPr>
        <p:grpSpPr>
          <a:xfrm>
            <a:off x="9893654" y="4003820"/>
            <a:ext cx="580044" cy="483636"/>
            <a:chOff x="793375" y="1203714"/>
            <a:chExt cx="583926" cy="483636"/>
          </a:xfrm>
        </p:grpSpPr>
        <p:sp>
          <p:nvSpPr>
            <p:cNvPr id="113" name="Oval 112">
              <a:extLst>
                <a:ext uri="{FF2B5EF4-FFF2-40B4-BE49-F238E27FC236}">
                  <a16:creationId xmlns:a16="http://schemas.microsoft.com/office/drawing/2014/main" id="{A5A9D645-73CC-2125-3E2A-E7268FA8B7B3}"/>
                </a:ext>
              </a:extLst>
            </p:cNvPr>
            <p:cNvSpPr/>
            <p:nvPr/>
          </p:nvSpPr>
          <p:spPr>
            <a:xfrm>
              <a:off x="793376" y="1203714"/>
              <a:ext cx="484095" cy="483636"/>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Textfeld 113">
              <a:extLst>
                <a:ext uri="{FF2B5EF4-FFF2-40B4-BE49-F238E27FC236}">
                  <a16:creationId xmlns:a16="http://schemas.microsoft.com/office/drawing/2014/main" id="{98C73E28-1D1D-362E-7BDA-88A86831F938}"/>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Cu</a:t>
              </a:r>
            </a:p>
          </p:txBody>
        </p:sp>
      </p:grpSp>
      <p:grpSp>
        <p:nvGrpSpPr>
          <p:cNvPr id="115" name="Gruppieren 114">
            <a:extLst>
              <a:ext uri="{FF2B5EF4-FFF2-40B4-BE49-F238E27FC236}">
                <a16:creationId xmlns:a16="http://schemas.microsoft.com/office/drawing/2014/main" id="{4567B4C0-739E-1CDA-9F73-D3437979E72A}"/>
              </a:ext>
            </a:extLst>
          </p:cNvPr>
          <p:cNvGrpSpPr/>
          <p:nvPr/>
        </p:nvGrpSpPr>
        <p:grpSpPr>
          <a:xfrm>
            <a:off x="9443940" y="4931125"/>
            <a:ext cx="620384" cy="483636"/>
            <a:chOff x="793376" y="1203714"/>
            <a:chExt cx="624536" cy="483636"/>
          </a:xfrm>
        </p:grpSpPr>
        <p:sp>
          <p:nvSpPr>
            <p:cNvPr id="116" name="Oval 115">
              <a:extLst>
                <a:ext uri="{FF2B5EF4-FFF2-40B4-BE49-F238E27FC236}">
                  <a16:creationId xmlns:a16="http://schemas.microsoft.com/office/drawing/2014/main" id="{7D31E397-6400-4584-EDBB-3B57165C2E43}"/>
                </a:ext>
              </a:extLst>
            </p:cNvPr>
            <p:cNvSpPr/>
            <p:nvPr/>
          </p:nvSpPr>
          <p:spPr>
            <a:xfrm>
              <a:off x="793376" y="1203714"/>
              <a:ext cx="484095" cy="48363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Textfeld 116">
              <a:extLst>
                <a:ext uri="{FF2B5EF4-FFF2-40B4-BE49-F238E27FC236}">
                  <a16:creationId xmlns:a16="http://schemas.microsoft.com/office/drawing/2014/main" id="{EFEF1DC4-1709-D390-CAAA-97AA7B8AEB59}"/>
                </a:ext>
              </a:extLst>
            </p:cNvPr>
            <p:cNvSpPr txBox="1"/>
            <p:nvPr/>
          </p:nvSpPr>
          <p:spPr>
            <a:xfrm>
              <a:off x="833986" y="1266238"/>
              <a:ext cx="583926" cy="369332"/>
            </a:xfrm>
            <a:prstGeom prst="rect">
              <a:avLst/>
            </a:prstGeom>
            <a:noFill/>
          </p:spPr>
          <p:txBody>
            <a:bodyPr wrap="square" rtlCol="0">
              <a:spAutoFit/>
            </a:bodyPr>
            <a:lstStyle/>
            <a:p>
              <a:r>
                <a:rPr lang="de-DE" b="1" dirty="0">
                  <a:solidFill>
                    <a:srgbClr val="FFFF00"/>
                  </a:solidFill>
                </a:rPr>
                <a:t>Ni</a:t>
              </a:r>
            </a:p>
          </p:txBody>
        </p:sp>
      </p:grpSp>
      <p:grpSp>
        <p:nvGrpSpPr>
          <p:cNvPr id="118" name="Gruppieren 117">
            <a:extLst>
              <a:ext uri="{FF2B5EF4-FFF2-40B4-BE49-F238E27FC236}">
                <a16:creationId xmlns:a16="http://schemas.microsoft.com/office/drawing/2014/main" id="{64F69DCF-F660-F711-D014-29EA2BD1B7C1}"/>
              </a:ext>
            </a:extLst>
          </p:cNvPr>
          <p:cNvGrpSpPr/>
          <p:nvPr/>
        </p:nvGrpSpPr>
        <p:grpSpPr>
          <a:xfrm>
            <a:off x="8863896" y="4003820"/>
            <a:ext cx="580044" cy="483636"/>
            <a:chOff x="793376" y="1203714"/>
            <a:chExt cx="583926" cy="483636"/>
          </a:xfrm>
        </p:grpSpPr>
        <p:sp>
          <p:nvSpPr>
            <p:cNvPr id="119" name="Oval 118">
              <a:extLst>
                <a:ext uri="{FF2B5EF4-FFF2-40B4-BE49-F238E27FC236}">
                  <a16:creationId xmlns:a16="http://schemas.microsoft.com/office/drawing/2014/main" id="{574AD8F9-0A52-A70A-A438-EA3A33A74154}"/>
                </a:ext>
              </a:extLst>
            </p:cNvPr>
            <p:cNvSpPr/>
            <p:nvPr/>
          </p:nvSpPr>
          <p:spPr>
            <a:xfrm>
              <a:off x="793376" y="1203714"/>
              <a:ext cx="484095" cy="483636"/>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Textfeld 119">
              <a:extLst>
                <a:ext uri="{FF2B5EF4-FFF2-40B4-BE49-F238E27FC236}">
                  <a16:creationId xmlns:a16="http://schemas.microsoft.com/office/drawing/2014/main" id="{AC710B50-59DF-63FD-C77C-5F5111C89723}"/>
                </a:ext>
              </a:extLst>
            </p:cNvPr>
            <p:cNvSpPr txBox="1"/>
            <p:nvPr/>
          </p:nvSpPr>
          <p:spPr>
            <a:xfrm>
              <a:off x="793376" y="1260866"/>
              <a:ext cx="583926" cy="369332"/>
            </a:xfrm>
            <a:prstGeom prst="rect">
              <a:avLst/>
            </a:prstGeom>
            <a:noFill/>
          </p:spPr>
          <p:txBody>
            <a:bodyPr wrap="square" rtlCol="0">
              <a:spAutoFit/>
            </a:bodyPr>
            <a:lstStyle/>
            <a:p>
              <a:r>
                <a:rPr lang="de-DE" b="1" dirty="0">
                  <a:solidFill>
                    <a:srgbClr val="FFFF00"/>
                  </a:solidFill>
                </a:rPr>
                <a:t>Co</a:t>
              </a:r>
            </a:p>
          </p:txBody>
        </p:sp>
      </p:grpSp>
      <p:grpSp>
        <p:nvGrpSpPr>
          <p:cNvPr id="121" name="Gruppieren 120">
            <a:extLst>
              <a:ext uri="{FF2B5EF4-FFF2-40B4-BE49-F238E27FC236}">
                <a16:creationId xmlns:a16="http://schemas.microsoft.com/office/drawing/2014/main" id="{3F2DFD64-8B4B-132E-6298-34A3AD7EE10C}"/>
              </a:ext>
            </a:extLst>
          </p:cNvPr>
          <p:cNvGrpSpPr/>
          <p:nvPr/>
        </p:nvGrpSpPr>
        <p:grpSpPr>
          <a:xfrm>
            <a:off x="9226558" y="5375281"/>
            <a:ext cx="580044" cy="483636"/>
            <a:chOff x="793375" y="1203714"/>
            <a:chExt cx="583926" cy="483636"/>
          </a:xfrm>
        </p:grpSpPr>
        <p:sp>
          <p:nvSpPr>
            <p:cNvPr id="122" name="Oval 121">
              <a:extLst>
                <a:ext uri="{FF2B5EF4-FFF2-40B4-BE49-F238E27FC236}">
                  <a16:creationId xmlns:a16="http://schemas.microsoft.com/office/drawing/2014/main" id="{24D58222-1D82-97FF-CBF4-DC2439958BA5}"/>
                </a:ext>
              </a:extLst>
            </p:cNvPr>
            <p:cNvSpPr/>
            <p:nvPr/>
          </p:nvSpPr>
          <p:spPr>
            <a:xfrm>
              <a:off x="793376" y="1203714"/>
              <a:ext cx="484095" cy="483636"/>
            </a:xfrm>
            <a:prstGeom prst="ellipse">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Textfeld 122">
              <a:extLst>
                <a:ext uri="{FF2B5EF4-FFF2-40B4-BE49-F238E27FC236}">
                  <a16:creationId xmlns:a16="http://schemas.microsoft.com/office/drawing/2014/main" id="{B309726E-2AFE-AE1C-BDE3-C1005373DB52}"/>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Pt</a:t>
              </a:r>
            </a:p>
          </p:txBody>
        </p:sp>
      </p:grpSp>
      <p:grpSp>
        <p:nvGrpSpPr>
          <p:cNvPr id="124" name="Gruppieren 123">
            <a:extLst>
              <a:ext uri="{FF2B5EF4-FFF2-40B4-BE49-F238E27FC236}">
                <a16:creationId xmlns:a16="http://schemas.microsoft.com/office/drawing/2014/main" id="{889FF5DD-9DF7-CE2A-6958-78333C551FD2}"/>
              </a:ext>
            </a:extLst>
          </p:cNvPr>
          <p:cNvGrpSpPr/>
          <p:nvPr/>
        </p:nvGrpSpPr>
        <p:grpSpPr>
          <a:xfrm>
            <a:off x="9391766" y="4003820"/>
            <a:ext cx="580044" cy="483636"/>
            <a:chOff x="793375" y="1203714"/>
            <a:chExt cx="583926" cy="483636"/>
          </a:xfrm>
        </p:grpSpPr>
        <p:sp>
          <p:nvSpPr>
            <p:cNvPr id="125" name="Oval 124">
              <a:extLst>
                <a:ext uri="{FF2B5EF4-FFF2-40B4-BE49-F238E27FC236}">
                  <a16:creationId xmlns:a16="http://schemas.microsoft.com/office/drawing/2014/main" id="{B0A3D7BA-849E-1F11-EC4E-4005BF0CE9CB}"/>
                </a:ext>
              </a:extLst>
            </p:cNvPr>
            <p:cNvSpPr/>
            <p:nvPr/>
          </p:nvSpPr>
          <p:spPr>
            <a:xfrm>
              <a:off x="793376" y="1203714"/>
              <a:ext cx="484095" cy="483636"/>
            </a:xfrm>
            <a:prstGeom prst="ellipse">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6" name="Textfeld 125">
              <a:extLst>
                <a:ext uri="{FF2B5EF4-FFF2-40B4-BE49-F238E27FC236}">
                  <a16:creationId xmlns:a16="http://schemas.microsoft.com/office/drawing/2014/main" id="{85002DBA-8B20-910B-7692-3ED752920390}"/>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Cr</a:t>
              </a:r>
            </a:p>
          </p:txBody>
        </p:sp>
      </p:grpSp>
      <p:grpSp>
        <p:nvGrpSpPr>
          <p:cNvPr id="127" name="Gruppieren 126">
            <a:extLst>
              <a:ext uri="{FF2B5EF4-FFF2-40B4-BE49-F238E27FC236}">
                <a16:creationId xmlns:a16="http://schemas.microsoft.com/office/drawing/2014/main" id="{BEB68DF5-F02B-93F9-95D3-4D34D146F654}"/>
              </a:ext>
            </a:extLst>
          </p:cNvPr>
          <p:cNvGrpSpPr/>
          <p:nvPr/>
        </p:nvGrpSpPr>
        <p:grpSpPr>
          <a:xfrm>
            <a:off x="11225061" y="5341947"/>
            <a:ext cx="598675" cy="483636"/>
            <a:chOff x="793376" y="1203714"/>
            <a:chExt cx="602682" cy="483636"/>
          </a:xfrm>
        </p:grpSpPr>
        <p:sp>
          <p:nvSpPr>
            <p:cNvPr id="128" name="Oval 127">
              <a:extLst>
                <a:ext uri="{FF2B5EF4-FFF2-40B4-BE49-F238E27FC236}">
                  <a16:creationId xmlns:a16="http://schemas.microsoft.com/office/drawing/2014/main" id="{1269BC5A-8C06-B093-84E5-E14551799437}"/>
                </a:ext>
              </a:extLst>
            </p:cNvPr>
            <p:cNvSpPr/>
            <p:nvPr/>
          </p:nvSpPr>
          <p:spPr>
            <a:xfrm>
              <a:off x="793376" y="1203714"/>
              <a:ext cx="484095" cy="483636"/>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9" name="Textfeld 128">
              <a:extLst>
                <a:ext uri="{FF2B5EF4-FFF2-40B4-BE49-F238E27FC236}">
                  <a16:creationId xmlns:a16="http://schemas.microsoft.com/office/drawing/2014/main" id="{A675BE75-7FF5-8F5B-6841-2A90BB9F5EF7}"/>
                </a:ext>
              </a:extLst>
            </p:cNvPr>
            <p:cNvSpPr txBox="1"/>
            <p:nvPr/>
          </p:nvSpPr>
          <p:spPr>
            <a:xfrm>
              <a:off x="812132" y="1252159"/>
              <a:ext cx="583926" cy="369332"/>
            </a:xfrm>
            <a:prstGeom prst="rect">
              <a:avLst/>
            </a:prstGeom>
            <a:noFill/>
          </p:spPr>
          <p:txBody>
            <a:bodyPr wrap="square" rtlCol="0">
              <a:spAutoFit/>
            </a:bodyPr>
            <a:lstStyle/>
            <a:p>
              <a:r>
                <a:rPr lang="de-DE" b="1" dirty="0">
                  <a:solidFill>
                    <a:srgbClr val="FFFF00"/>
                  </a:solidFill>
                </a:rPr>
                <a:t>Sn</a:t>
              </a:r>
            </a:p>
          </p:txBody>
        </p:sp>
      </p:grpSp>
      <p:grpSp>
        <p:nvGrpSpPr>
          <p:cNvPr id="130" name="Gruppieren 129">
            <a:extLst>
              <a:ext uri="{FF2B5EF4-FFF2-40B4-BE49-F238E27FC236}">
                <a16:creationId xmlns:a16="http://schemas.microsoft.com/office/drawing/2014/main" id="{904822FA-2B61-42E2-B777-6F38415FDDD4}"/>
              </a:ext>
            </a:extLst>
          </p:cNvPr>
          <p:cNvGrpSpPr/>
          <p:nvPr/>
        </p:nvGrpSpPr>
        <p:grpSpPr>
          <a:xfrm>
            <a:off x="9158824" y="4447489"/>
            <a:ext cx="580044" cy="483636"/>
            <a:chOff x="793375" y="1230608"/>
            <a:chExt cx="583926" cy="483636"/>
          </a:xfrm>
        </p:grpSpPr>
        <p:sp>
          <p:nvSpPr>
            <p:cNvPr id="131" name="Oval 130">
              <a:extLst>
                <a:ext uri="{FF2B5EF4-FFF2-40B4-BE49-F238E27FC236}">
                  <a16:creationId xmlns:a16="http://schemas.microsoft.com/office/drawing/2014/main" id="{FFB1ABA7-CAC6-C524-1417-959F11B96F35}"/>
                </a:ext>
              </a:extLst>
            </p:cNvPr>
            <p:cNvSpPr/>
            <p:nvPr/>
          </p:nvSpPr>
          <p:spPr>
            <a:xfrm>
              <a:off x="793376" y="1230608"/>
              <a:ext cx="484095" cy="483636"/>
            </a:xfrm>
            <a:prstGeom prst="ellips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2" name="Textfeld 131">
              <a:extLst>
                <a:ext uri="{FF2B5EF4-FFF2-40B4-BE49-F238E27FC236}">
                  <a16:creationId xmlns:a16="http://schemas.microsoft.com/office/drawing/2014/main" id="{E468BFD5-C67F-338D-0F9C-B3FEE8B708F9}"/>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Mo</a:t>
              </a:r>
            </a:p>
          </p:txBody>
        </p:sp>
      </p:grpSp>
      <p:grpSp>
        <p:nvGrpSpPr>
          <p:cNvPr id="133" name="Gruppieren 132">
            <a:extLst>
              <a:ext uri="{FF2B5EF4-FFF2-40B4-BE49-F238E27FC236}">
                <a16:creationId xmlns:a16="http://schemas.microsoft.com/office/drawing/2014/main" id="{2293E0F6-B560-AAE0-08A0-EB8AB79C930A}"/>
              </a:ext>
            </a:extLst>
          </p:cNvPr>
          <p:cNvGrpSpPr/>
          <p:nvPr/>
        </p:nvGrpSpPr>
        <p:grpSpPr>
          <a:xfrm>
            <a:off x="9947959" y="4931125"/>
            <a:ext cx="580044" cy="483636"/>
            <a:chOff x="793375" y="1203714"/>
            <a:chExt cx="583926" cy="483636"/>
          </a:xfrm>
        </p:grpSpPr>
        <p:sp>
          <p:nvSpPr>
            <p:cNvPr id="134" name="Oval 133">
              <a:extLst>
                <a:ext uri="{FF2B5EF4-FFF2-40B4-BE49-F238E27FC236}">
                  <a16:creationId xmlns:a16="http://schemas.microsoft.com/office/drawing/2014/main" id="{D8D54FFA-3E14-8C2A-6B33-CD75EB4027EE}"/>
                </a:ext>
              </a:extLst>
            </p:cNvPr>
            <p:cNvSpPr/>
            <p:nvPr/>
          </p:nvSpPr>
          <p:spPr>
            <a:xfrm>
              <a:off x="793376" y="1203714"/>
              <a:ext cx="484095" cy="483636"/>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5" name="Textfeld 134">
              <a:extLst>
                <a:ext uri="{FF2B5EF4-FFF2-40B4-BE49-F238E27FC236}">
                  <a16:creationId xmlns:a16="http://schemas.microsoft.com/office/drawing/2014/main" id="{AC74D996-83F3-467C-C229-33927D918668}"/>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Mn</a:t>
              </a:r>
            </a:p>
          </p:txBody>
        </p:sp>
      </p:grpSp>
      <p:grpSp>
        <p:nvGrpSpPr>
          <p:cNvPr id="136" name="Gruppieren 135">
            <a:extLst>
              <a:ext uri="{FF2B5EF4-FFF2-40B4-BE49-F238E27FC236}">
                <a16:creationId xmlns:a16="http://schemas.microsoft.com/office/drawing/2014/main" id="{8127B5A7-2019-5EAF-A456-71AB58AE88FD}"/>
              </a:ext>
            </a:extLst>
          </p:cNvPr>
          <p:cNvGrpSpPr/>
          <p:nvPr/>
        </p:nvGrpSpPr>
        <p:grpSpPr>
          <a:xfrm>
            <a:off x="8609423" y="3521016"/>
            <a:ext cx="620671" cy="483636"/>
            <a:chOff x="793376" y="1203714"/>
            <a:chExt cx="624825" cy="483636"/>
          </a:xfrm>
        </p:grpSpPr>
        <p:sp>
          <p:nvSpPr>
            <p:cNvPr id="137" name="Oval 136">
              <a:extLst>
                <a:ext uri="{FF2B5EF4-FFF2-40B4-BE49-F238E27FC236}">
                  <a16:creationId xmlns:a16="http://schemas.microsoft.com/office/drawing/2014/main" id="{58F9194D-80A3-3647-ED41-80D1BAA952C1}"/>
                </a:ext>
              </a:extLst>
            </p:cNvPr>
            <p:cNvSpPr/>
            <p:nvPr/>
          </p:nvSpPr>
          <p:spPr>
            <a:xfrm>
              <a:off x="793376" y="1203714"/>
              <a:ext cx="484095" cy="483636"/>
            </a:xfrm>
            <a:prstGeom prst="ellips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8" name="Textfeld 137">
              <a:extLst>
                <a:ext uri="{FF2B5EF4-FFF2-40B4-BE49-F238E27FC236}">
                  <a16:creationId xmlns:a16="http://schemas.microsoft.com/office/drawing/2014/main" id="{9C6FEB89-E77A-5062-6918-98A2DD0E2418}"/>
                </a:ext>
              </a:extLst>
            </p:cNvPr>
            <p:cNvSpPr txBox="1"/>
            <p:nvPr/>
          </p:nvSpPr>
          <p:spPr>
            <a:xfrm>
              <a:off x="834275" y="1250122"/>
              <a:ext cx="583926" cy="369332"/>
            </a:xfrm>
            <a:prstGeom prst="rect">
              <a:avLst/>
            </a:prstGeom>
            <a:noFill/>
          </p:spPr>
          <p:txBody>
            <a:bodyPr wrap="square" rtlCol="0">
              <a:spAutoFit/>
            </a:bodyPr>
            <a:lstStyle/>
            <a:p>
              <a:r>
                <a:rPr lang="de-DE" b="1" dirty="0">
                  <a:solidFill>
                    <a:srgbClr val="FFFF00"/>
                  </a:solidFill>
                </a:rPr>
                <a:t>Al</a:t>
              </a:r>
            </a:p>
          </p:txBody>
        </p:sp>
      </p:grpSp>
      <p:grpSp>
        <p:nvGrpSpPr>
          <p:cNvPr id="139" name="Gruppieren 138">
            <a:extLst>
              <a:ext uri="{FF2B5EF4-FFF2-40B4-BE49-F238E27FC236}">
                <a16:creationId xmlns:a16="http://schemas.microsoft.com/office/drawing/2014/main" id="{66E11EF6-C1AE-A20C-E8A9-504DD61F10D6}"/>
              </a:ext>
            </a:extLst>
          </p:cNvPr>
          <p:cNvGrpSpPr/>
          <p:nvPr/>
        </p:nvGrpSpPr>
        <p:grpSpPr>
          <a:xfrm>
            <a:off x="10733696" y="5353800"/>
            <a:ext cx="606938" cy="483636"/>
            <a:chOff x="793376" y="1203714"/>
            <a:chExt cx="611000" cy="483636"/>
          </a:xfrm>
        </p:grpSpPr>
        <p:sp>
          <p:nvSpPr>
            <p:cNvPr id="140" name="Oval 139">
              <a:extLst>
                <a:ext uri="{FF2B5EF4-FFF2-40B4-BE49-F238E27FC236}">
                  <a16:creationId xmlns:a16="http://schemas.microsoft.com/office/drawing/2014/main" id="{8E4FC149-2834-5D36-FA75-8D2DE4030A27}"/>
                </a:ext>
              </a:extLst>
            </p:cNvPr>
            <p:cNvSpPr/>
            <p:nvPr/>
          </p:nvSpPr>
          <p:spPr>
            <a:xfrm>
              <a:off x="793376" y="1203714"/>
              <a:ext cx="484095" cy="483636"/>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1" name="Textfeld 140">
              <a:extLst>
                <a:ext uri="{FF2B5EF4-FFF2-40B4-BE49-F238E27FC236}">
                  <a16:creationId xmlns:a16="http://schemas.microsoft.com/office/drawing/2014/main" id="{64D275D5-A1F3-A510-D211-9185F1A92AE0}"/>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Si</a:t>
              </a:r>
            </a:p>
          </p:txBody>
        </p:sp>
      </p:grpSp>
      <p:grpSp>
        <p:nvGrpSpPr>
          <p:cNvPr id="142" name="Gruppieren 141">
            <a:extLst>
              <a:ext uri="{FF2B5EF4-FFF2-40B4-BE49-F238E27FC236}">
                <a16:creationId xmlns:a16="http://schemas.microsoft.com/office/drawing/2014/main" id="{6D87D992-815C-D53C-ED01-AECF8F93B5F5}"/>
              </a:ext>
            </a:extLst>
          </p:cNvPr>
          <p:cNvGrpSpPr/>
          <p:nvPr/>
        </p:nvGrpSpPr>
        <p:grpSpPr>
          <a:xfrm>
            <a:off x="10161098" y="3504769"/>
            <a:ext cx="660716" cy="483636"/>
            <a:chOff x="793376" y="1203714"/>
            <a:chExt cx="665138" cy="483636"/>
          </a:xfrm>
        </p:grpSpPr>
        <p:sp>
          <p:nvSpPr>
            <p:cNvPr id="143" name="Oval 142">
              <a:extLst>
                <a:ext uri="{FF2B5EF4-FFF2-40B4-BE49-F238E27FC236}">
                  <a16:creationId xmlns:a16="http://schemas.microsoft.com/office/drawing/2014/main" id="{E94EDFBD-9CD4-18BC-04DA-907BC3A0017F}"/>
                </a:ext>
              </a:extLst>
            </p:cNvPr>
            <p:cNvSpPr/>
            <p:nvPr/>
          </p:nvSpPr>
          <p:spPr>
            <a:xfrm>
              <a:off x="793376" y="1203714"/>
              <a:ext cx="484095" cy="48363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4" name="Textfeld 143">
              <a:extLst>
                <a:ext uri="{FF2B5EF4-FFF2-40B4-BE49-F238E27FC236}">
                  <a16:creationId xmlns:a16="http://schemas.microsoft.com/office/drawing/2014/main" id="{1AD28830-5D26-1047-7783-18C926018A20}"/>
                </a:ext>
              </a:extLst>
            </p:cNvPr>
            <p:cNvSpPr txBox="1"/>
            <p:nvPr/>
          </p:nvSpPr>
          <p:spPr>
            <a:xfrm>
              <a:off x="874588" y="1274826"/>
              <a:ext cx="583926" cy="369332"/>
            </a:xfrm>
            <a:prstGeom prst="rect">
              <a:avLst/>
            </a:prstGeom>
            <a:noFill/>
          </p:spPr>
          <p:txBody>
            <a:bodyPr wrap="square" rtlCol="0">
              <a:spAutoFit/>
            </a:bodyPr>
            <a:lstStyle/>
            <a:p>
              <a:r>
                <a:rPr lang="de-DE" b="1" dirty="0">
                  <a:solidFill>
                    <a:srgbClr val="FFFF00"/>
                  </a:solidFill>
                </a:rPr>
                <a:t>C</a:t>
              </a:r>
            </a:p>
          </p:txBody>
        </p:sp>
      </p:grpSp>
      <p:grpSp>
        <p:nvGrpSpPr>
          <p:cNvPr id="145" name="Gruppieren 144">
            <a:extLst>
              <a:ext uri="{FF2B5EF4-FFF2-40B4-BE49-F238E27FC236}">
                <a16:creationId xmlns:a16="http://schemas.microsoft.com/office/drawing/2014/main" id="{C9AE11AC-5F40-08FF-3520-20F3D1635362}"/>
              </a:ext>
            </a:extLst>
          </p:cNvPr>
          <p:cNvGrpSpPr/>
          <p:nvPr/>
        </p:nvGrpSpPr>
        <p:grpSpPr>
          <a:xfrm>
            <a:off x="10665962" y="3519514"/>
            <a:ext cx="580044" cy="483636"/>
            <a:chOff x="793376" y="1203714"/>
            <a:chExt cx="583926" cy="483636"/>
          </a:xfrm>
        </p:grpSpPr>
        <p:sp>
          <p:nvSpPr>
            <p:cNvPr id="146" name="Oval 145">
              <a:extLst>
                <a:ext uri="{FF2B5EF4-FFF2-40B4-BE49-F238E27FC236}">
                  <a16:creationId xmlns:a16="http://schemas.microsoft.com/office/drawing/2014/main" id="{7A9F6E3E-4F96-E5B5-B206-B4C05C35F327}"/>
                </a:ext>
              </a:extLst>
            </p:cNvPr>
            <p:cNvSpPr/>
            <p:nvPr/>
          </p:nvSpPr>
          <p:spPr>
            <a:xfrm>
              <a:off x="793376" y="1203714"/>
              <a:ext cx="484095" cy="48363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7" name="Textfeld 146">
              <a:extLst>
                <a:ext uri="{FF2B5EF4-FFF2-40B4-BE49-F238E27FC236}">
                  <a16:creationId xmlns:a16="http://schemas.microsoft.com/office/drawing/2014/main" id="{EA0F45CE-9BB6-7D86-7F4C-461A1271EE88}"/>
                </a:ext>
              </a:extLst>
            </p:cNvPr>
            <p:cNvSpPr txBox="1"/>
            <p:nvPr/>
          </p:nvSpPr>
          <p:spPr>
            <a:xfrm>
              <a:off x="793376" y="1260866"/>
              <a:ext cx="583926" cy="369332"/>
            </a:xfrm>
            <a:prstGeom prst="rect">
              <a:avLst/>
            </a:prstGeom>
            <a:noFill/>
          </p:spPr>
          <p:txBody>
            <a:bodyPr wrap="square" rtlCol="0">
              <a:spAutoFit/>
            </a:bodyPr>
            <a:lstStyle/>
            <a:p>
              <a:r>
                <a:rPr lang="de-DE" b="1" dirty="0">
                  <a:solidFill>
                    <a:srgbClr val="FFFF00"/>
                  </a:solidFill>
                </a:rPr>
                <a:t>Ca</a:t>
              </a:r>
            </a:p>
          </p:txBody>
        </p:sp>
      </p:grpSp>
      <p:grpSp>
        <p:nvGrpSpPr>
          <p:cNvPr id="148" name="Gruppieren 147">
            <a:extLst>
              <a:ext uri="{FF2B5EF4-FFF2-40B4-BE49-F238E27FC236}">
                <a16:creationId xmlns:a16="http://schemas.microsoft.com/office/drawing/2014/main" id="{ADB8657D-B06B-81DD-4399-51807A97E21E}"/>
              </a:ext>
            </a:extLst>
          </p:cNvPr>
          <p:cNvGrpSpPr/>
          <p:nvPr/>
        </p:nvGrpSpPr>
        <p:grpSpPr>
          <a:xfrm>
            <a:off x="10455762" y="4931125"/>
            <a:ext cx="623602" cy="483636"/>
            <a:chOff x="793376" y="1203714"/>
            <a:chExt cx="627776" cy="483636"/>
          </a:xfrm>
        </p:grpSpPr>
        <p:sp>
          <p:nvSpPr>
            <p:cNvPr id="149" name="Oval 148">
              <a:extLst>
                <a:ext uri="{FF2B5EF4-FFF2-40B4-BE49-F238E27FC236}">
                  <a16:creationId xmlns:a16="http://schemas.microsoft.com/office/drawing/2014/main" id="{034002AA-CFC5-2A45-E086-C745F3816EAF}"/>
                </a:ext>
              </a:extLst>
            </p:cNvPr>
            <p:cNvSpPr/>
            <p:nvPr/>
          </p:nvSpPr>
          <p:spPr>
            <a:xfrm>
              <a:off x="793376" y="1203714"/>
              <a:ext cx="484095" cy="483636"/>
            </a:xfrm>
            <a:prstGeom prst="ellipse">
              <a:avLst/>
            </a:prstGeom>
            <a:solidFill>
              <a:srgbClr val="84000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Textfeld 149">
              <a:extLst>
                <a:ext uri="{FF2B5EF4-FFF2-40B4-BE49-F238E27FC236}">
                  <a16:creationId xmlns:a16="http://schemas.microsoft.com/office/drawing/2014/main" id="{F917D39E-08C0-30C7-373C-0D1B8A2E92A5}"/>
                </a:ext>
              </a:extLst>
            </p:cNvPr>
            <p:cNvSpPr txBox="1"/>
            <p:nvPr/>
          </p:nvSpPr>
          <p:spPr>
            <a:xfrm>
              <a:off x="837226" y="1256980"/>
              <a:ext cx="583926" cy="369332"/>
            </a:xfrm>
            <a:prstGeom prst="rect">
              <a:avLst/>
            </a:prstGeom>
            <a:noFill/>
          </p:spPr>
          <p:txBody>
            <a:bodyPr wrap="square" rtlCol="0">
              <a:spAutoFit/>
            </a:bodyPr>
            <a:lstStyle/>
            <a:p>
              <a:r>
                <a:rPr lang="de-DE" b="1" dirty="0">
                  <a:solidFill>
                    <a:srgbClr val="FFFF00"/>
                  </a:solidFill>
                </a:rPr>
                <a:t>Pb</a:t>
              </a:r>
            </a:p>
          </p:txBody>
        </p:sp>
      </p:grpSp>
      <p:grpSp>
        <p:nvGrpSpPr>
          <p:cNvPr id="151" name="Gruppieren 150">
            <a:extLst>
              <a:ext uri="{FF2B5EF4-FFF2-40B4-BE49-F238E27FC236}">
                <a16:creationId xmlns:a16="http://schemas.microsoft.com/office/drawing/2014/main" id="{F941FBE5-2C54-2CBB-4C63-CFE9628562E4}"/>
              </a:ext>
            </a:extLst>
          </p:cNvPr>
          <p:cNvGrpSpPr/>
          <p:nvPr/>
        </p:nvGrpSpPr>
        <p:grpSpPr>
          <a:xfrm>
            <a:off x="10482363" y="5815563"/>
            <a:ext cx="633277" cy="483636"/>
            <a:chOff x="793376" y="1203714"/>
            <a:chExt cx="637515" cy="483636"/>
          </a:xfrm>
        </p:grpSpPr>
        <p:sp>
          <p:nvSpPr>
            <p:cNvPr id="152" name="Oval 151">
              <a:extLst>
                <a:ext uri="{FF2B5EF4-FFF2-40B4-BE49-F238E27FC236}">
                  <a16:creationId xmlns:a16="http://schemas.microsoft.com/office/drawing/2014/main" id="{73BA46DA-F22B-F4E5-94CB-00FC8C90B26D}"/>
                </a:ext>
              </a:extLst>
            </p:cNvPr>
            <p:cNvSpPr/>
            <p:nvPr/>
          </p:nvSpPr>
          <p:spPr>
            <a:xfrm>
              <a:off x="793376" y="1203714"/>
              <a:ext cx="484095" cy="483636"/>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Textfeld 152">
              <a:extLst>
                <a:ext uri="{FF2B5EF4-FFF2-40B4-BE49-F238E27FC236}">
                  <a16:creationId xmlns:a16="http://schemas.microsoft.com/office/drawing/2014/main" id="{B0AF6CB2-1AAE-FB6F-26FF-F180BEEA2E5F}"/>
                </a:ext>
              </a:extLst>
            </p:cNvPr>
            <p:cNvSpPr txBox="1"/>
            <p:nvPr/>
          </p:nvSpPr>
          <p:spPr>
            <a:xfrm>
              <a:off x="846965" y="1267735"/>
              <a:ext cx="583926" cy="369332"/>
            </a:xfrm>
            <a:prstGeom prst="rect">
              <a:avLst/>
            </a:prstGeom>
            <a:noFill/>
          </p:spPr>
          <p:txBody>
            <a:bodyPr wrap="square" rtlCol="0">
              <a:spAutoFit/>
            </a:bodyPr>
            <a:lstStyle/>
            <a:p>
              <a:r>
                <a:rPr lang="de-DE" b="1" dirty="0">
                  <a:solidFill>
                    <a:srgbClr val="FFFF00"/>
                  </a:solidFill>
                </a:rPr>
                <a:t>W</a:t>
              </a:r>
            </a:p>
          </p:txBody>
        </p:sp>
      </p:grpSp>
      <p:grpSp>
        <p:nvGrpSpPr>
          <p:cNvPr id="154" name="Gruppieren 153">
            <a:extLst>
              <a:ext uri="{FF2B5EF4-FFF2-40B4-BE49-F238E27FC236}">
                <a16:creationId xmlns:a16="http://schemas.microsoft.com/office/drawing/2014/main" id="{4D55E43A-9E20-B1F4-8E3B-9FC459247E7F}"/>
              </a:ext>
            </a:extLst>
          </p:cNvPr>
          <p:cNvGrpSpPr/>
          <p:nvPr/>
        </p:nvGrpSpPr>
        <p:grpSpPr>
          <a:xfrm>
            <a:off x="10685565" y="4470067"/>
            <a:ext cx="606937" cy="483636"/>
            <a:chOff x="793376" y="1203714"/>
            <a:chExt cx="610999" cy="483636"/>
          </a:xfrm>
        </p:grpSpPr>
        <p:sp>
          <p:nvSpPr>
            <p:cNvPr id="155" name="Oval 154">
              <a:extLst>
                <a:ext uri="{FF2B5EF4-FFF2-40B4-BE49-F238E27FC236}">
                  <a16:creationId xmlns:a16="http://schemas.microsoft.com/office/drawing/2014/main" id="{14C3CB95-74CA-C2A6-BFBB-2FC63FC8DC46}"/>
                </a:ext>
              </a:extLst>
            </p:cNvPr>
            <p:cNvSpPr/>
            <p:nvPr/>
          </p:nvSpPr>
          <p:spPr>
            <a:xfrm>
              <a:off x="793376" y="1203714"/>
              <a:ext cx="484095" cy="483636"/>
            </a:xfrm>
            <a:prstGeom prst="ellipse">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Textfeld 155">
              <a:extLst>
                <a:ext uri="{FF2B5EF4-FFF2-40B4-BE49-F238E27FC236}">
                  <a16:creationId xmlns:a16="http://schemas.microsoft.com/office/drawing/2014/main" id="{E7FB79F5-C753-42BC-DCD5-E9D7A90429E0}"/>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Mg</a:t>
              </a:r>
            </a:p>
          </p:txBody>
        </p:sp>
      </p:grpSp>
      <p:grpSp>
        <p:nvGrpSpPr>
          <p:cNvPr id="157" name="Gruppieren 156">
            <a:extLst>
              <a:ext uri="{FF2B5EF4-FFF2-40B4-BE49-F238E27FC236}">
                <a16:creationId xmlns:a16="http://schemas.microsoft.com/office/drawing/2014/main" id="{FB66D0FB-07E9-9A04-B673-9A70F3938399}"/>
              </a:ext>
            </a:extLst>
          </p:cNvPr>
          <p:cNvGrpSpPr/>
          <p:nvPr/>
        </p:nvGrpSpPr>
        <p:grpSpPr>
          <a:xfrm>
            <a:off x="9482111" y="5820816"/>
            <a:ext cx="633831" cy="483636"/>
            <a:chOff x="793376" y="1203714"/>
            <a:chExt cx="638073" cy="483636"/>
          </a:xfrm>
        </p:grpSpPr>
        <p:sp>
          <p:nvSpPr>
            <p:cNvPr id="158" name="Oval 157">
              <a:extLst>
                <a:ext uri="{FF2B5EF4-FFF2-40B4-BE49-F238E27FC236}">
                  <a16:creationId xmlns:a16="http://schemas.microsoft.com/office/drawing/2014/main" id="{1896B960-047E-FE1E-0726-4FAB98DC645A}"/>
                </a:ext>
              </a:extLst>
            </p:cNvPr>
            <p:cNvSpPr/>
            <p:nvPr/>
          </p:nvSpPr>
          <p:spPr>
            <a:xfrm>
              <a:off x="793376" y="1203714"/>
              <a:ext cx="484095" cy="483636"/>
            </a:xfrm>
            <a:prstGeom prst="ellipse">
              <a:avLst/>
            </a:prstGeom>
            <a:solidFill>
              <a:srgbClr val="A2289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Textfeld 158">
              <a:extLst>
                <a:ext uri="{FF2B5EF4-FFF2-40B4-BE49-F238E27FC236}">
                  <a16:creationId xmlns:a16="http://schemas.microsoft.com/office/drawing/2014/main" id="{0608469F-2458-208E-9941-C32106460727}"/>
                </a:ext>
              </a:extLst>
            </p:cNvPr>
            <p:cNvSpPr txBox="1"/>
            <p:nvPr/>
          </p:nvSpPr>
          <p:spPr>
            <a:xfrm>
              <a:off x="847523" y="1266238"/>
              <a:ext cx="583926" cy="369332"/>
            </a:xfrm>
            <a:prstGeom prst="rect">
              <a:avLst/>
            </a:prstGeom>
            <a:noFill/>
          </p:spPr>
          <p:txBody>
            <a:bodyPr wrap="square" rtlCol="0">
              <a:spAutoFit/>
            </a:bodyPr>
            <a:lstStyle/>
            <a:p>
              <a:r>
                <a:rPr lang="de-DE" b="1" dirty="0">
                  <a:solidFill>
                    <a:srgbClr val="FFFF00"/>
                  </a:solidFill>
                </a:rPr>
                <a:t>Th</a:t>
              </a:r>
            </a:p>
          </p:txBody>
        </p:sp>
      </p:grpSp>
      <p:grpSp>
        <p:nvGrpSpPr>
          <p:cNvPr id="160" name="Gruppieren 159">
            <a:extLst>
              <a:ext uri="{FF2B5EF4-FFF2-40B4-BE49-F238E27FC236}">
                <a16:creationId xmlns:a16="http://schemas.microsoft.com/office/drawing/2014/main" id="{D447FE91-2CDF-42B6-32D1-2FE6919E1363}"/>
              </a:ext>
            </a:extLst>
          </p:cNvPr>
          <p:cNvGrpSpPr/>
          <p:nvPr/>
        </p:nvGrpSpPr>
        <p:grpSpPr>
          <a:xfrm>
            <a:off x="9981805" y="5826852"/>
            <a:ext cx="633277" cy="483636"/>
            <a:chOff x="793376" y="1203714"/>
            <a:chExt cx="637515" cy="483636"/>
          </a:xfrm>
        </p:grpSpPr>
        <p:sp>
          <p:nvSpPr>
            <p:cNvPr id="161" name="Oval 160">
              <a:extLst>
                <a:ext uri="{FF2B5EF4-FFF2-40B4-BE49-F238E27FC236}">
                  <a16:creationId xmlns:a16="http://schemas.microsoft.com/office/drawing/2014/main" id="{2696EF04-AE6B-36A8-E9AF-527DDAB30FB2}"/>
                </a:ext>
              </a:extLst>
            </p:cNvPr>
            <p:cNvSpPr/>
            <p:nvPr/>
          </p:nvSpPr>
          <p:spPr>
            <a:xfrm>
              <a:off x="793376" y="1203714"/>
              <a:ext cx="484095" cy="483636"/>
            </a:xfrm>
            <a:prstGeom prst="ellipse">
              <a:avLst/>
            </a:prstGeom>
            <a:solidFill>
              <a:srgbClr val="8A391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Textfeld 161">
              <a:extLst>
                <a:ext uri="{FF2B5EF4-FFF2-40B4-BE49-F238E27FC236}">
                  <a16:creationId xmlns:a16="http://schemas.microsoft.com/office/drawing/2014/main" id="{E4D9744A-37A5-A7C6-CA58-A705FA044C61}"/>
                </a:ext>
              </a:extLst>
            </p:cNvPr>
            <p:cNvSpPr txBox="1"/>
            <p:nvPr/>
          </p:nvSpPr>
          <p:spPr>
            <a:xfrm>
              <a:off x="846965" y="1267735"/>
              <a:ext cx="583926" cy="369332"/>
            </a:xfrm>
            <a:prstGeom prst="rect">
              <a:avLst/>
            </a:prstGeom>
            <a:noFill/>
          </p:spPr>
          <p:txBody>
            <a:bodyPr wrap="square" rtlCol="0">
              <a:spAutoFit/>
            </a:bodyPr>
            <a:lstStyle/>
            <a:p>
              <a:r>
                <a:rPr lang="de-DE" b="1" dirty="0">
                  <a:solidFill>
                    <a:srgbClr val="FFFF00"/>
                  </a:solidFill>
                </a:rPr>
                <a:t>Ti</a:t>
              </a:r>
            </a:p>
          </p:txBody>
        </p:sp>
      </p:grpSp>
      <p:grpSp>
        <p:nvGrpSpPr>
          <p:cNvPr id="163" name="Gruppieren 162">
            <a:extLst>
              <a:ext uri="{FF2B5EF4-FFF2-40B4-BE49-F238E27FC236}">
                <a16:creationId xmlns:a16="http://schemas.microsoft.com/office/drawing/2014/main" id="{1B181606-DECD-968E-5D97-4E1F77E3DD7D}"/>
              </a:ext>
            </a:extLst>
          </p:cNvPr>
          <p:cNvGrpSpPr/>
          <p:nvPr/>
        </p:nvGrpSpPr>
        <p:grpSpPr>
          <a:xfrm>
            <a:off x="11186514" y="3462865"/>
            <a:ext cx="580044" cy="483636"/>
            <a:chOff x="793375" y="1203714"/>
            <a:chExt cx="583926" cy="483636"/>
          </a:xfrm>
        </p:grpSpPr>
        <p:sp>
          <p:nvSpPr>
            <p:cNvPr id="164" name="Oval 163">
              <a:extLst>
                <a:ext uri="{FF2B5EF4-FFF2-40B4-BE49-F238E27FC236}">
                  <a16:creationId xmlns:a16="http://schemas.microsoft.com/office/drawing/2014/main" id="{40FB5E15-CA5C-86E9-4E40-ABDE8CBA0156}"/>
                </a:ext>
              </a:extLst>
            </p:cNvPr>
            <p:cNvSpPr/>
            <p:nvPr/>
          </p:nvSpPr>
          <p:spPr>
            <a:xfrm>
              <a:off x="793376" y="1203714"/>
              <a:ext cx="484095" cy="48363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Textfeld 164">
              <a:extLst>
                <a:ext uri="{FF2B5EF4-FFF2-40B4-BE49-F238E27FC236}">
                  <a16:creationId xmlns:a16="http://schemas.microsoft.com/office/drawing/2014/main" id="{FAD52790-4168-598C-0E1A-6C6C9DE9EB4F}"/>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Ce</a:t>
              </a:r>
            </a:p>
          </p:txBody>
        </p:sp>
      </p:grpSp>
      <p:grpSp>
        <p:nvGrpSpPr>
          <p:cNvPr id="166" name="Gruppieren 165">
            <a:extLst>
              <a:ext uri="{FF2B5EF4-FFF2-40B4-BE49-F238E27FC236}">
                <a16:creationId xmlns:a16="http://schemas.microsoft.com/office/drawing/2014/main" id="{58612236-99EA-7569-32E8-B0CFCF7D6D48}"/>
              </a:ext>
            </a:extLst>
          </p:cNvPr>
          <p:cNvGrpSpPr/>
          <p:nvPr/>
        </p:nvGrpSpPr>
        <p:grpSpPr>
          <a:xfrm>
            <a:off x="11208478" y="4435931"/>
            <a:ext cx="633831" cy="483636"/>
            <a:chOff x="793376" y="1203714"/>
            <a:chExt cx="638073" cy="483636"/>
          </a:xfrm>
        </p:grpSpPr>
        <p:sp>
          <p:nvSpPr>
            <p:cNvPr id="167" name="Oval 166">
              <a:extLst>
                <a:ext uri="{FF2B5EF4-FFF2-40B4-BE49-F238E27FC236}">
                  <a16:creationId xmlns:a16="http://schemas.microsoft.com/office/drawing/2014/main" id="{56B2E72C-50AD-0FC4-9E6D-FC40263BBBE0}"/>
                </a:ext>
              </a:extLst>
            </p:cNvPr>
            <p:cNvSpPr/>
            <p:nvPr/>
          </p:nvSpPr>
          <p:spPr>
            <a:xfrm>
              <a:off x="793376" y="1203714"/>
              <a:ext cx="484095" cy="483636"/>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Textfeld 167">
              <a:extLst>
                <a:ext uri="{FF2B5EF4-FFF2-40B4-BE49-F238E27FC236}">
                  <a16:creationId xmlns:a16="http://schemas.microsoft.com/office/drawing/2014/main" id="{C648C929-2429-FC98-333E-146683A44142}"/>
                </a:ext>
              </a:extLst>
            </p:cNvPr>
            <p:cNvSpPr txBox="1"/>
            <p:nvPr/>
          </p:nvSpPr>
          <p:spPr>
            <a:xfrm>
              <a:off x="847523" y="1266238"/>
              <a:ext cx="583926" cy="369332"/>
            </a:xfrm>
            <a:prstGeom prst="rect">
              <a:avLst/>
            </a:prstGeom>
            <a:noFill/>
          </p:spPr>
          <p:txBody>
            <a:bodyPr wrap="square" rtlCol="0">
              <a:spAutoFit/>
            </a:bodyPr>
            <a:lstStyle/>
            <a:p>
              <a:r>
                <a:rPr lang="de-DE" b="1" dirty="0">
                  <a:solidFill>
                    <a:srgbClr val="FFFF00"/>
                  </a:solidFill>
                </a:rPr>
                <a:t>Bi</a:t>
              </a:r>
            </a:p>
          </p:txBody>
        </p:sp>
      </p:grpSp>
      <p:grpSp>
        <p:nvGrpSpPr>
          <p:cNvPr id="169" name="Gruppieren 168">
            <a:extLst>
              <a:ext uri="{FF2B5EF4-FFF2-40B4-BE49-F238E27FC236}">
                <a16:creationId xmlns:a16="http://schemas.microsoft.com/office/drawing/2014/main" id="{078CFC61-E202-ECA1-9E25-6DFE6AF3FFBD}"/>
              </a:ext>
            </a:extLst>
          </p:cNvPr>
          <p:cNvGrpSpPr/>
          <p:nvPr/>
        </p:nvGrpSpPr>
        <p:grpSpPr>
          <a:xfrm>
            <a:off x="10970520" y="5804274"/>
            <a:ext cx="591581" cy="483636"/>
            <a:chOff x="793376" y="1203714"/>
            <a:chExt cx="595540" cy="483636"/>
          </a:xfrm>
        </p:grpSpPr>
        <p:sp>
          <p:nvSpPr>
            <p:cNvPr id="170" name="Oval 169">
              <a:extLst>
                <a:ext uri="{FF2B5EF4-FFF2-40B4-BE49-F238E27FC236}">
                  <a16:creationId xmlns:a16="http://schemas.microsoft.com/office/drawing/2014/main" id="{065BA1D3-362B-1D81-7AA1-64675C44D37E}"/>
                </a:ext>
              </a:extLst>
            </p:cNvPr>
            <p:cNvSpPr/>
            <p:nvPr/>
          </p:nvSpPr>
          <p:spPr>
            <a:xfrm>
              <a:off x="793376" y="1203714"/>
              <a:ext cx="484095" cy="483636"/>
            </a:xfrm>
            <a:prstGeom prst="ellipse">
              <a:avLst/>
            </a:prstGeom>
            <a:solidFill>
              <a:srgbClr val="FA81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Textfeld 170">
              <a:extLst>
                <a:ext uri="{FF2B5EF4-FFF2-40B4-BE49-F238E27FC236}">
                  <a16:creationId xmlns:a16="http://schemas.microsoft.com/office/drawing/2014/main" id="{211A6273-AC36-1F74-95C1-149B04AFE4DC}"/>
                </a:ext>
              </a:extLst>
            </p:cNvPr>
            <p:cNvSpPr txBox="1"/>
            <p:nvPr/>
          </p:nvSpPr>
          <p:spPr>
            <a:xfrm>
              <a:off x="804990" y="1260866"/>
              <a:ext cx="583926" cy="369332"/>
            </a:xfrm>
            <a:prstGeom prst="rect">
              <a:avLst/>
            </a:prstGeom>
            <a:noFill/>
          </p:spPr>
          <p:txBody>
            <a:bodyPr wrap="square" rtlCol="0">
              <a:spAutoFit/>
            </a:bodyPr>
            <a:lstStyle/>
            <a:p>
              <a:r>
                <a:rPr lang="de-DE" b="1" dirty="0">
                  <a:solidFill>
                    <a:srgbClr val="FFFF00"/>
                  </a:solidFill>
                </a:rPr>
                <a:t>Te</a:t>
              </a:r>
            </a:p>
          </p:txBody>
        </p:sp>
      </p:grpSp>
      <p:grpSp>
        <p:nvGrpSpPr>
          <p:cNvPr id="172" name="Gruppieren 171">
            <a:extLst>
              <a:ext uri="{FF2B5EF4-FFF2-40B4-BE49-F238E27FC236}">
                <a16:creationId xmlns:a16="http://schemas.microsoft.com/office/drawing/2014/main" id="{15445F6C-04DA-E987-CCA8-72DF5E6ED8F1}"/>
              </a:ext>
            </a:extLst>
          </p:cNvPr>
          <p:cNvGrpSpPr/>
          <p:nvPr/>
        </p:nvGrpSpPr>
        <p:grpSpPr>
          <a:xfrm>
            <a:off x="8974933" y="5831738"/>
            <a:ext cx="633831" cy="483636"/>
            <a:chOff x="793376" y="1203714"/>
            <a:chExt cx="638073" cy="483636"/>
          </a:xfrm>
        </p:grpSpPr>
        <p:sp>
          <p:nvSpPr>
            <p:cNvPr id="173" name="Oval 172">
              <a:extLst>
                <a:ext uri="{FF2B5EF4-FFF2-40B4-BE49-F238E27FC236}">
                  <a16:creationId xmlns:a16="http://schemas.microsoft.com/office/drawing/2014/main" id="{C8C6D6FA-3E91-24A7-74F1-87314704F4F2}"/>
                </a:ext>
              </a:extLst>
            </p:cNvPr>
            <p:cNvSpPr/>
            <p:nvPr/>
          </p:nvSpPr>
          <p:spPr>
            <a:xfrm>
              <a:off x="793376" y="1203714"/>
              <a:ext cx="484095" cy="483636"/>
            </a:xfrm>
            <a:prstGeom prst="ellipse">
              <a:avLst/>
            </a:prstGeom>
            <a:solidFill>
              <a:srgbClr val="721D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4" name="Textfeld 173">
              <a:extLst>
                <a:ext uri="{FF2B5EF4-FFF2-40B4-BE49-F238E27FC236}">
                  <a16:creationId xmlns:a16="http://schemas.microsoft.com/office/drawing/2014/main" id="{C919616B-4EB4-FCFF-674A-2C8028B90F11}"/>
                </a:ext>
              </a:extLst>
            </p:cNvPr>
            <p:cNvSpPr txBox="1"/>
            <p:nvPr/>
          </p:nvSpPr>
          <p:spPr>
            <a:xfrm>
              <a:off x="847523" y="1266238"/>
              <a:ext cx="583926" cy="369332"/>
            </a:xfrm>
            <a:prstGeom prst="rect">
              <a:avLst/>
            </a:prstGeom>
            <a:noFill/>
          </p:spPr>
          <p:txBody>
            <a:bodyPr wrap="square" rtlCol="0">
              <a:spAutoFit/>
            </a:bodyPr>
            <a:lstStyle/>
            <a:p>
              <a:r>
                <a:rPr lang="de-DE" b="1" dirty="0">
                  <a:solidFill>
                    <a:srgbClr val="FFFF00"/>
                  </a:solidFill>
                </a:rPr>
                <a:t>V</a:t>
              </a:r>
            </a:p>
          </p:txBody>
        </p:sp>
      </p:grpSp>
      <p:grpSp>
        <p:nvGrpSpPr>
          <p:cNvPr id="175" name="Gruppieren 174">
            <a:extLst>
              <a:ext uri="{FF2B5EF4-FFF2-40B4-BE49-F238E27FC236}">
                <a16:creationId xmlns:a16="http://schemas.microsoft.com/office/drawing/2014/main" id="{6721707C-B54A-4DD5-BE59-22D4EC666F49}"/>
              </a:ext>
            </a:extLst>
          </p:cNvPr>
          <p:cNvGrpSpPr/>
          <p:nvPr/>
        </p:nvGrpSpPr>
        <p:grpSpPr>
          <a:xfrm>
            <a:off x="11465484" y="5774449"/>
            <a:ext cx="674172" cy="483636"/>
            <a:chOff x="793376" y="1203714"/>
            <a:chExt cx="678684" cy="483636"/>
          </a:xfrm>
        </p:grpSpPr>
        <p:sp>
          <p:nvSpPr>
            <p:cNvPr id="176" name="Oval 175">
              <a:extLst>
                <a:ext uri="{FF2B5EF4-FFF2-40B4-BE49-F238E27FC236}">
                  <a16:creationId xmlns:a16="http://schemas.microsoft.com/office/drawing/2014/main" id="{93BFA2FF-3BA2-D0D9-2D10-94E1AA3606C8}"/>
                </a:ext>
              </a:extLst>
            </p:cNvPr>
            <p:cNvSpPr/>
            <p:nvPr/>
          </p:nvSpPr>
          <p:spPr>
            <a:xfrm>
              <a:off x="793376" y="1203714"/>
              <a:ext cx="484095" cy="483636"/>
            </a:xfrm>
            <a:prstGeom prst="ellipse">
              <a:avLst/>
            </a:prstGeom>
            <a:solidFill>
              <a:srgbClr val="0D5A4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7" name="Textfeld 176">
              <a:extLst>
                <a:ext uri="{FF2B5EF4-FFF2-40B4-BE49-F238E27FC236}">
                  <a16:creationId xmlns:a16="http://schemas.microsoft.com/office/drawing/2014/main" id="{E7F19A76-8B3E-0CA1-889A-2BCF2F9C2D62}"/>
                </a:ext>
              </a:extLst>
            </p:cNvPr>
            <p:cNvSpPr txBox="1"/>
            <p:nvPr/>
          </p:nvSpPr>
          <p:spPr>
            <a:xfrm>
              <a:off x="888134" y="1252791"/>
              <a:ext cx="583926" cy="369332"/>
            </a:xfrm>
            <a:prstGeom prst="rect">
              <a:avLst/>
            </a:prstGeom>
            <a:noFill/>
          </p:spPr>
          <p:txBody>
            <a:bodyPr wrap="square" rtlCol="0">
              <a:spAutoFit/>
            </a:bodyPr>
            <a:lstStyle/>
            <a:p>
              <a:r>
                <a:rPr lang="de-DE" b="1" dirty="0">
                  <a:solidFill>
                    <a:srgbClr val="FFFF00"/>
                  </a:solidFill>
                </a:rPr>
                <a:t>U</a:t>
              </a:r>
            </a:p>
          </p:txBody>
        </p:sp>
      </p:grpSp>
      <p:grpSp>
        <p:nvGrpSpPr>
          <p:cNvPr id="178" name="Gruppieren 177">
            <a:extLst>
              <a:ext uri="{FF2B5EF4-FFF2-40B4-BE49-F238E27FC236}">
                <a16:creationId xmlns:a16="http://schemas.microsoft.com/office/drawing/2014/main" id="{B311D392-B0B6-133A-6A82-65BAF853D128}"/>
              </a:ext>
            </a:extLst>
          </p:cNvPr>
          <p:cNvGrpSpPr/>
          <p:nvPr/>
        </p:nvGrpSpPr>
        <p:grpSpPr>
          <a:xfrm>
            <a:off x="10238296" y="5367996"/>
            <a:ext cx="623602" cy="483636"/>
            <a:chOff x="793376" y="1203714"/>
            <a:chExt cx="627776" cy="483636"/>
          </a:xfrm>
        </p:grpSpPr>
        <p:sp>
          <p:nvSpPr>
            <p:cNvPr id="179" name="Oval 178">
              <a:extLst>
                <a:ext uri="{FF2B5EF4-FFF2-40B4-BE49-F238E27FC236}">
                  <a16:creationId xmlns:a16="http://schemas.microsoft.com/office/drawing/2014/main" id="{383214FB-37ED-71DA-5747-B81A33B85856}"/>
                </a:ext>
              </a:extLst>
            </p:cNvPr>
            <p:cNvSpPr/>
            <p:nvPr/>
          </p:nvSpPr>
          <p:spPr>
            <a:xfrm>
              <a:off x="793376" y="1203714"/>
              <a:ext cx="484095" cy="483636"/>
            </a:xfrm>
            <a:prstGeom prst="ellipse">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Textfeld 179">
              <a:extLst>
                <a:ext uri="{FF2B5EF4-FFF2-40B4-BE49-F238E27FC236}">
                  <a16:creationId xmlns:a16="http://schemas.microsoft.com/office/drawing/2014/main" id="{FF2FA441-7C7A-79D7-11C3-866F8F78C8AD}"/>
                </a:ext>
              </a:extLst>
            </p:cNvPr>
            <p:cNvSpPr txBox="1"/>
            <p:nvPr/>
          </p:nvSpPr>
          <p:spPr>
            <a:xfrm>
              <a:off x="837226" y="1256980"/>
              <a:ext cx="583926" cy="369332"/>
            </a:xfrm>
            <a:prstGeom prst="rect">
              <a:avLst/>
            </a:prstGeom>
            <a:noFill/>
          </p:spPr>
          <p:txBody>
            <a:bodyPr wrap="square" rtlCol="0">
              <a:spAutoFit/>
            </a:bodyPr>
            <a:lstStyle/>
            <a:p>
              <a:r>
                <a:rPr lang="de-DE" b="1" dirty="0">
                  <a:solidFill>
                    <a:srgbClr val="FFFF00"/>
                  </a:solidFill>
                </a:rPr>
                <a:t>Rh</a:t>
              </a:r>
            </a:p>
          </p:txBody>
        </p:sp>
      </p:grpSp>
      <p:grpSp>
        <p:nvGrpSpPr>
          <p:cNvPr id="181" name="Gruppieren 180">
            <a:extLst>
              <a:ext uri="{FF2B5EF4-FFF2-40B4-BE49-F238E27FC236}">
                <a16:creationId xmlns:a16="http://schemas.microsoft.com/office/drawing/2014/main" id="{D940ACF7-4F6B-2A6F-E2AD-32F7D47BE86B}"/>
              </a:ext>
            </a:extLst>
          </p:cNvPr>
          <p:cNvGrpSpPr/>
          <p:nvPr/>
        </p:nvGrpSpPr>
        <p:grpSpPr>
          <a:xfrm>
            <a:off x="9737505" y="5375814"/>
            <a:ext cx="623602" cy="483636"/>
            <a:chOff x="793376" y="1203714"/>
            <a:chExt cx="627776" cy="483636"/>
          </a:xfrm>
        </p:grpSpPr>
        <p:sp>
          <p:nvSpPr>
            <p:cNvPr id="182" name="Oval 181">
              <a:extLst>
                <a:ext uri="{FF2B5EF4-FFF2-40B4-BE49-F238E27FC236}">
                  <a16:creationId xmlns:a16="http://schemas.microsoft.com/office/drawing/2014/main" id="{6D0E6E4E-6C6A-80CA-5E38-D1F86FC41C52}"/>
                </a:ext>
              </a:extLst>
            </p:cNvPr>
            <p:cNvSpPr/>
            <p:nvPr/>
          </p:nvSpPr>
          <p:spPr>
            <a:xfrm>
              <a:off x="793376" y="1203714"/>
              <a:ext cx="484095" cy="483636"/>
            </a:xfrm>
            <a:prstGeom prst="ellipse">
              <a:avLst/>
            </a:prstGeom>
            <a:solidFill>
              <a:srgbClr val="C1000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3" name="Textfeld 182">
              <a:extLst>
                <a:ext uri="{FF2B5EF4-FFF2-40B4-BE49-F238E27FC236}">
                  <a16:creationId xmlns:a16="http://schemas.microsoft.com/office/drawing/2014/main" id="{8D5E7D61-6040-CA71-43FF-298C5A7B9A51}"/>
                </a:ext>
              </a:extLst>
            </p:cNvPr>
            <p:cNvSpPr txBox="1"/>
            <p:nvPr/>
          </p:nvSpPr>
          <p:spPr>
            <a:xfrm>
              <a:off x="837226" y="1256980"/>
              <a:ext cx="583926" cy="369332"/>
            </a:xfrm>
            <a:prstGeom prst="rect">
              <a:avLst/>
            </a:prstGeom>
            <a:noFill/>
          </p:spPr>
          <p:txBody>
            <a:bodyPr wrap="square" rtlCol="0">
              <a:spAutoFit/>
            </a:bodyPr>
            <a:lstStyle/>
            <a:p>
              <a:r>
                <a:rPr lang="de-DE" b="1" dirty="0">
                  <a:solidFill>
                    <a:srgbClr val="FFFF00"/>
                  </a:solidFill>
                </a:rPr>
                <a:t>Ru</a:t>
              </a:r>
            </a:p>
          </p:txBody>
        </p:sp>
      </p:grpSp>
      <p:grpSp>
        <p:nvGrpSpPr>
          <p:cNvPr id="184" name="Gruppieren 183">
            <a:extLst>
              <a:ext uri="{FF2B5EF4-FFF2-40B4-BE49-F238E27FC236}">
                <a16:creationId xmlns:a16="http://schemas.microsoft.com/office/drawing/2014/main" id="{6C8A029A-0F64-C3EB-68F1-D22832A6F91B}"/>
              </a:ext>
            </a:extLst>
          </p:cNvPr>
          <p:cNvGrpSpPr/>
          <p:nvPr/>
        </p:nvGrpSpPr>
        <p:grpSpPr>
          <a:xfrm>
            <a:off x="8719797" y="5380917"/>
            <a:ext cx="633831" cy="483636"/>
            <a:chOff x="793376" y="1203714"/>
            <a:chExt cx="638073" cy="483636"/>
          </a:xfrm>
        </p:grpSpPr>
        <p:sp>
          <p:nvSpPr>
            <p:cNvPr id="185" name="Oval 184">
              <a:extLst>
                <a:ext uri="{FF2B5EF4-FFF2-40B4-BE49-F238E27FC236}">
                  <a16:creationId xmlns:a16="http://schemas.microsoft.com/office/drawing/2014/main" id="{81943623-9F71-0B42-EA4F-C9ABD8BB531E}"/>
                </a:ext>
              </a:extLst>
            </p:cNvPr>
            <p:cNvSpPr/>
            <p:nvPr/>
          </p:nvSpPr>
          <p:spPr>
            <a:xfrm>
              <a:off x="793376" y="1203714"/>
              <a:ext cx="484095" cy="483636"/>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6" name="Textfeld 185">
              <a:extLst>
                <a:ext uri="{FF2B5EF4-FFF2-40B4-BE49-F238E27FC236}">
                  <a16:creationId xmlns:a16="http://schemas.microsoft.com/office/drawing/2014/main" id="{B7951689-E385-F8E9-8C98-9A6390BBFFB9}"/>
                </a:ext>
              </a:extLst>
            </p:cNvPr>
            <p:cNvSpPr txBox="1"/>
            <p:nvPr/>
          </p:nvSpPr>
          <p:spPr>
            <a:xfrm>
              <a:off x="847523" y="1266238"/>
              <a:ext cx="583926" cy="369332"/>
            </a:xfrm>
            <a:prstGeom prst="rect">
              <a:avLst/>
            </a:prstGeom>
            <a:noFill/>
          </p:spPr>
          <p:txBody>
            <a:bodyPr wrap="square" rtlCol="0">
              <a:spAutoFit/>
            </a:bodyPr>
            <a:lstStyle/>
            <a:p>
              <a:r>
                <a:rPr lang="de-DE" b="1" dirty="0">
                  <a:solidFill>
                    <a:srgbClr val="FFFF00"/>
                  </a:solidFill>
                </a:rPr>
                <a:t>Ta</a:t>
              </a:r>
            </a:p>
          </p:txBody>
        </p:sp>
      </p:grpSp>
      <p:grpSp>
        <p:nvGrpSpPr>
          <p:cNvPr id="187" name="Gruppieren 186">
            <a:extLst>
              <a:ext uri="{FF2B5EF4-FFF2-40B4-BE49-F238E27FC236}">
                <a16:creationId xmlns:a16="http://schemas.microsoft.com/office/drawing/2014/main" id="{8D1124D0-98AB-7BA8-989B-AD76D6515FDA}"/>
              </a:ext>
            </a:extLst>
          </p:cNvPr>
          <p:cNvGrpSpPr/>
          <p:nvPr/>
        </p:nvGrpSpPr>
        <p:grpSpPr>
          <a:xfrm>
            <a:off x="8959114" y="4908547"/>
            <a:ext cx="580044" cy="483636"/>
            <a:chOff x="793375" y="1203714"/>
            <a:chExt cx="583926" cy="483636"/>
          </a:xfrm>
        </p:grpSpPr>
        <p:sp>
          <p:nvSpPr>
            <p:cNvPr id="188" name="Oval 187">
              <a:extLst>
                <a:ext uri="{FF2B5EF4-FFF2-40B4-BE49-F238E27FC236}">
                  <a16:creationId xmlns:a16="http://schemas.microsoft.com/office/drawing/2014/main" id="{C6492B1D-8C5C-1DEB-725B-564C77D2E22D}"/>
                </a:ext>
              </a:extLst>
            </p:cNvPr>
            <p:cNvSpPr/>
            <p:nvPr/>
          </p:nvSpPr>
          <p:spPr>
            <a:xfrm>
              <a:off x="793376" y="1203714"/>
              <a:ext cx="484095" cy="483636"/>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9" name="Textfeld 188">
              <a:extLst>
                <a:ext uri="{FF2B5EF4-FFF2-40B4-BE49-F238E27FC236}">
                  <a16:creationId xmlns:a16="http://schemas.microsoft.com/office/drawing/2014/main" id="{CCAAAF18-92F5-7F47-C743-288EAC276183}"/>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Nb</a:t>
              </a:r>
            </a:p>
          </p:txBody>
        </p:sp>
      </p:grpSp>
      <p:grpSp>
        <p:nvGrpSpPr>
          <p:cNvPr id="193" name="Gruppieren 192">
            <a:extLst>
              <a:ext uri="{FF2B5EF4-FFF2-40B4-BE49-F238E27FC236}">
                <a16:creationId xmlns:a16="http://schemas.microsoft.com/office/drawing/2014/main" id="{2DBB15AF-9B05-E31E-3F09-B04A091D07DD}"/>
              </a:ext>
            </a:extLst>
          </p:cNvPr>
          <p:cNvGrpSpPr/>
          <p:nvPr/>
        </p:nvGrpSpPr>
        <p:grpSpPr>
          <a:xfrm>
            <a:off x="10994040" y="4931125"/>
            <a:ext cx="591581" cy="483636"/>
            <a:chOff x="793376" y="1203714"/>
            <a:chExt cx="595540" cy="483636"/>
          </a:xfrm>
        </p:grpSpPr>
        <p:sp>
          <p:nvSpPr>
            <p:cNvPr id="194" name="Oval 193">
              <a:extLst>
                <a:ext uri="{FF2B5EF4-FFF2-40B4-BE49-F238E27FC236}">
                  <a16:creationId xmlns:a16="http://schemas.microsoft.com/office/drawing/2014/main" id="{93FF9D5C-6C8B-8AC1-2146-5284235253D5}"/>
                </a:ext>
              </a:extLst>
            </p:cNvPr>
            <p:cNvSpPr/>
            <p:nvPr/>
          </p:nvSpPr>
          <p:spPr>
            <a:xfrm>
              <a:off x="793376" y="1203714"/>
              <a:ext cx="484095" cy="483636"/>
            </a:xfrm>
            <a:prstGeom prst="ellipse">
              <a:avLst/>
            </a:prstGeom>
            <a:solidFill>
              <a:srgbClr val="FA81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5" name="Textfeld 194">
              <a:extLst>
                <a:ext uri="{FF2B5EF4-FFF2-40B4-BE49-F238E27FC236}">
                  <a16:creationId xmlns:a16="http://schemas.microsoft.com/office/drawing/2014/main" id="{409068D9-3A4C-9048-38FF-D0C86269B941}"/>
                </a:ext>
              </a:extLst>
            </p:cNvPr>
            <p:cNvSpPr txBox="1"/>
            <p:nvPr/>
          </p:nvSpPr>
          <p:spPr>
            <a:xfrm>
              <a:off x="804990" y="1260866"/>
              <a:ext cx="583926" cy="369332"/>
            </a:xfrm>
            <a:prstGeom prst="rect">
              <a:avLst/>
            </a:prstGeom>
            <a:noFill/>
          </p:spPr>
          <p:txBody>
            <a:bodyPr wrap="square" rtlCol="0">
              <a:spAutoFit/>
            </a:bodyPr>
            <a:lstStyle/>
            <a:p>
              <a:r>
                <a:rPr lang="de-DE" b="1" dirty="0">
                  <a:solidFill>
                    <a:srgbClr val="FFFF00"/>
                  </a:solidFill>
                </a:rPr>
                <a:t>Re</a:t>
              </a:r>
            </a:p>
          </p:txBody>
        </p:sp>
      </p:grpSp>
      <p:grpSp>
        <p:nvGrpSpPr>
          <p:cNvPr id="196" name="Gruppieren 195">
            <a:extLst>
              <a:ext uri="{FF2B5EF4-FFF2-40B4-BE49-F238E27FC236}">
                <a16:creationId xmlns:a16="http://schemas.microsoft.com/office/drawing/2014/main" id="{C1521070-454D-B6E9-4209-2AA6F7027997}"/>
              </a:ext>
            </a:extLst>
          </p:cNvPr>
          <p:cNvGrpSpPr/>
          <p:nvPr/>
        </p:nvGrpSpPr>
        <p:grpSpPr>
          <a:xfrm>
            <a:off x="11501821" y="5055304"/>
            <a:ext cx="660716" cy="483636"/>
            <a:chOff x="793376" y="1203714"/>
            <a:chExt cx="665138" cy="483636"/>
          </a:xfrm>
        </p:grpSpPr>
        <p:sp>
          <p:nvSpPr>
            <p:cNvPr id="197" name="Oval 196">
              <a:extLst>
                <a:ext uri="{FF2B5EF4-FFF2-40B4-BE49-F238E27FC236}">
                  <a16:creationId xmlns:a16="http://schemas.microsoft.com/office/drawing/2014/main" id="{83E70AE6-1738-9279-6480-4538917B7FF1}"/>
                </a:ext>
              </a:extLst>
            </p:cNvPr>
            <p:cNvSpPr/>
            <p:nvPr/>
          </p:nvSpPr>
          <p:spPr>
            <a:xfrm>
              <a:off x="793376" y="1203714"/>
              <a:ext cx="484095" cy="483636"/>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8" name="Textfeld 197">
              <a:extLst>
                <a:ext uri="{FF2B5EF4-FFF2-40B4-BE49-F238E27FC236}">
                  <a16:creationId xmlns:a16="http://schemas.microsoft.com/office/drawing/2014/main" id="{A12CC2CE-54F7-8379-E60A-3CCC41D37EDC}"/>
                </a:ext>
              </a:extLst>
            </p:cNvPr>
            <p:cNvSpPr txBox="1"/>
            <p:nvPr/>
          </p:nvSpPr>
          <p:spPr>
            <a:xfrm>
              <a:off x="874588" y="1274826"/>
              <a:ext cx="583926" cy="369332"/>
            </a:xfrm>
            <a:prstGeom prst="rect">
              <a:avLst/>
            </a:prstGeom>
            <a:noFill/>
          </p:spPr>
          <p:txBody>
            <a:bodyPr wrap="square" rtlCol="0">
              <a:spAutoFit/>
            </a:bodyPr>
            <a:lstStyle/>
            <a:p>
              <a:r>
                <a:rPr lang="de-DE" b="1" dirty="0">
                  <a:solidFill>
                    <a:srgbClr val="FFFF00"/>
                  </a:solidFill>
                </a:rPr>
                <a:t>P</a:t>
              </a:r>
            </a:p>
          </p:txBody>
        </p:sp>
      </p:grpSp>
      <p:grpSp>
        <p:nvGrpSpPr>
          <p:cNvPr id="199" name="Gruppieren 198">
            <a:extLst>
              <a:ext uri="{FF2B5EF4-FFF2-40B4-BE49-F238E27FC236}">
                <a16:creationId xmlns:a16="http://schemas.microsoft.com/office/drawing/2014/main" id="{5A97ADC8-AED5-BEBC-5705-552EE57EE7C6}"/>
              </a:ext>
            </a:extLst>
          </p:cNvPr>
          <p:cNvGrpSpPr/>
          <p:nvPr/>
        </p:nvGrpSpPr>
        <p:grpSpPr>
          <a:xfrm>
            <a:off x="10173485" y="4481356"/>
            <a:ext cx="626124" cy="483636"/>
            <a:chOff x="793376" y="1203714"/>
            <a:chExt cx="630314" cy="483636"/>
          </a:xfrm>
        </p:grpSpPr>
        <p:sp>
          <p:nvSpPr>
            <p:cNvPr id="200" name="Oval 199">
              <a:extLst>
                <a:ext uri="{FF2B5EF4-FFF2-40B4-BE49-F238E27FC236}">
                  <a16:creationId xmlns:a16="http://schemas.microsoft.com/office/drawing/2014/main" id="{371DCA48-110A-15A9-B24D-F9A982C6478B}"/>
                </a:ext>
              </a:extLst>
            </p:cNvPr>
            <p:cNvSpPr/>
            <p:nvPr/>
          </p:nvSpPr>
          <p:spPr>
            <a:xfrm>
              <a:off x="793376" y="1203714"/>
              <a:ext cx="484095" cy="483636"/>
            </a:xfrm>
            <a:prstGeom prst="ellipse">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Textfeld 200">
              <a:extLst>
                <a:ext uri="{FF2B5EF4-FFF2-40B4-BE49-F238E27FC236}">
                  <a16:creationId xmlns:a16="http://schemas.microsoft.com/office/drawing/2014/main" id="{B666A87D-58C0-DA68-B71B-AB2CE73FB040}"/>
                </a:ext>
              </a:extLst>
            </p:cNvPr>
            <p:cNvSpPr txBox="1"/>
            <p:nvPr/>
          </p:nvSpPr>
          <p:spPr>
            <a:xfrm>
              <a:off x="839764" y="1293986"/>
              <a:ext cx="583926" cy="369332"/>
            </a:xfrm>
            <a:prstGeom prst="rect">
              <a:avLst/>
            </a:prstGeom>
            <a:noFill/>
          </p:spPr>
          <p:txBody>
            <a:bodyPr wrap="square" rtlCol="0">
              <a:spAutoFit/>
            </a:bodyPr>
            <a:lstStyle/>
            <a:p>
              <a:r>
                <a:rPr lang="de-DE" b="1" dirty="0">
                  <a:solidFill>
                    <a:srgbClr val="FFFF00"/>
                  </a:solidFill>
                </a:rPr>
                <a:t>Li</a:t>
              </a:r>
            </a:p>
          </p:txBody>
        </p:sp>
      </p:grpSp>
      <p:grpSp>
        <p:nvGrpSpPr>
          <p:cNvPr id="202" name="Gruppieren 201">
            <a:extLst>
              <a:ext uri="{FF2B5EF4-FFF2-40B4-BE49-F238E27FC236}">
                <a16:creationId xmlns:a16="http://schemas.microsoft.com/office/drawing/2014/main" id="{B4C7CEFF-FF52-62AF-6133-E87784186240}"/>
              </a:ext>
            </a:extLst>
          </p:cNvPr>
          <p:cNvGrpSpPr/>
          <p:nvPr/>
        </p:nvGrpSpPr>
        <p:grpSpPr>
          <a:xfrm>
            <a:off x="9647921" y="4447489"/>
            <a:ext cx="674172" cy="483636"/>
            <a:chOff x="793376" y="1203714"/>
            <a:chExt cx="678684" cy="483636"/>
          </a:xfrm>
        </p:grpSpPr>
        <p:sp>
          <p:nvSpPr>
            <p:cNvPr id="203" name="Oval 202">
              <a:extLst>
                <a:ext uri="{FF2B5EF4-FFF2-40B4-BE49-F238E27FC236}">
                  <a16:creationId xmlns:a16="http://schemas.microsoft.com/office/drawing/2014/main" id="{0401CBE9-8311-B82B-D7D9-80A95F1422C9}"/>
                </a:ext>
              </a:extLst>
            </p:cNvPr>
            <p:cNvSpPr/>
            <p:nvPr/>
          </p:nvSpPr>
          <p:spPr>
            <a:xfrm>
              <a:off x="793376" y="1203714"/>
              <a:ext cx="484095" cy="483636"/>
            </a:xfrm>
            <a:prstGeom prst="ellipse">
              <a:avLst/>
            </a:prstGeom>
            <a:solidFill>
              <a:srgbClr val="00B3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Textfeld 203">
              <a:extLst>
                <a:ext uri="{FF2B5EF4-FFF2-40B4-BE49-F238E27FC236}">
                  <a16:creationId xmlns:a16="http://schemas.microsoft.com/office/drawing/2014/main" id="{339530B4-4367-8104-6652-D0E1964C1F44}"/>
                </a:ext>
              </a:extLst>
            </p:cNvPr>
            <p:cNvSpPr txBox="1"/>
            <p:nvPr/>
          </p:nvSpPr>
          <p:spPr>
            <a:xfrm>
              <a:off x="888134" y="1252791"/>
              <a:ext cx="583926" cy="369332"/>
            </a:xfrm>
            <a:prstGeom prst="rect">
              <a:avLst/>
            </a:prstGeom>
            <a:noFill/>
          </p:spPr>
          <p:txBody>
            <a:bodyPr wrap="square" rtlCol="0">
              <a:spAutoFit/>
            </a:bodyPr>
            <a:lstStyle/>
            <a:p>
              <a:r>
                <a:rPr lang="de-DE" b="1" dirty="0">
                  <a:solidFill>
                    <a:srgbClr val="FFFF00"/>
                  </a:solidFill>
                </a:rPr>
                <a:t>In</a:t>
              </a:r>
            </a:p>
          </p:txBody>
        </p:sp>
      </p:grpSp>
      <p:grpSp>
        <p:nvGrpSpPr>
          <p:cNvPr id="205" name="Gruppieren 204">
            <a:extLst>
              <a:ext uri="{FF2B5EF4-FFF2-40B4-BE49-F238E27FC236}">
                <a16:creationId xmlns:a16="http://schemas.microsoft.com/office/drawing/2014/main" id="{00B804B2-F2E4-7E77-B4EB-A458C6CAEE4A}"/>
              </a:ext>
            </a:extLst>
          </p:cNvPr>
          <p:cNvGrpSpPr/>
          <p:nvPr/>
        </p:nvGrpSpPr>
        <p:grpSpPr>
          <a:xfrm>
            <a:off x="10912537" y="3986839"/>
            <a:ext cx="606938" cy="483636"/>
            <a:chOff x="793376" y="1203714"/>
            <a:chExt cx="611000" cy="483636"/>
          </a:xfrm>
        </p:grpSpPr>
        <p:sp>
          <p:nvSpPr>
            <p:cNvPr id="206" name="Oval 205">
              <a:extLst>
                <a:ext uri="{FF2B5EF4-FFF2-40B4-BE49-F238E27FC236}">
                  <a16:creationId xmlns:a16="http://schemas.microsoft.com/office/drawing/2014/main" id="{A772F404-5481-B8C4-6632-99A0E7C1B8ED}"/>
                </a:ext>
              </a:extLst>
            </p:cNvPr>
            <p:cNvSpPr/>
            <p:nvPr/>
          </p:nvSpPr>
          <p:spPr>
            <a:xfrm>
              <a:off x="793376" y="1203714"/>
              <a:ext cx="484095" cy="483636"/>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7" name="Textfeld 206">
              <a:extLst>
                <a:ext uri="{FF2B5EF4-FFF2-40B4-BE49-F238E27FC236}">
                  <a16:creationId xmlns:a16="http://schemas.microsoft.com/office/drawing/2014/main" id="{60978799-2598-FA2E-B29E-7298CA8AB378}"/>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Ga</a:t>
              </a:r>
            </a:p>
          </p:txBody>
        </p:sp>
      </p:grpSp>
      <p:grpSp>
        <p:nvGrpSpPr>
          <p:cNvPr id="208" name="Gruppieren 207">
            <a:extLst>
              <a:ext uri="{FF2B5EF4-FFF2-40B4-BE49-F238E27FC236}">
                <a16:creationId xmlns:a16="http://schemas.microsoft.com/office/drawing/2014/main" id="{EBC64C82-FE65-7212-0719-21A733610589}"/>
              </a:ext>
            </a:extLst>
          </p:cNvPr>
          <p:cNvGrpSpPr/>
          <p:nvPr/>
        </p:nvGrpSpPr>
        <p:grpSpPr>
          <a:xfrm>
            <a:off x="11403757" y="3961718"/>
            <a:ext cx="606938" cy="483636"/>
            <a:chOff x="793376" y="1203714"/>
            <a:chExt cx="611000" cy="483636"/>
          </a:xfrm>
        </p:grpSpPr>
        <p:sp>
          <p:nvSpPr>
            <p:cNvPr id="209" name="Oval 208">
              <a:extLst>
                <a:ext uri="{FF2B5EF4-FFF2-40B4-BE49-F238E27FC236}">
                  <a16:creationId xmlns:a16="http://schemas.microsoft.com/office/drawing/2014/main" id="{98F40EA8-CEF3-A8C6-A43C-587D987A972B}"/>
                </a:ext>
              </a:extLst>
            </p:cNvPr>
            <p:cNvSpPr/>
            <p:nvPr/>
          </p:nvSpPr>
          <p:spPr>
            <a:xfrm>
              <a:off x="793376" y="1203714"/>
              <a:ext cx="484095" cy="483636"/>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Textfeld 209">
              <a:extLst>
                <a:ext uri="{FF2B5EF4-FFF2-40B4-BE49-F238E27FC236}">
                  <a16:creationId xmlns:a16="http://schemas.microsoft.com/office/drawing/2014/main" id="{4CEB05EE-E2EC-121F-1248-DEBEAF39DD20}"/>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Ge</a:t>
              </a:r>
            </a:p>
          </p:txBody>
        </p:sp>
      </p:grpSp>
      <p:grpSp>
        <p:nvGrpSpPr>
          <p:cNvPr id="211" name="Gruppieren 210">
            <a:extLst>
              <a:ext uri="{FF2B5EF4-FFF2-40B4-BE49-F238E27FC236}">
                <a16:creationId xmlns:a16="http://schemas.microsoft.com/office/drawing/2014/main" id="{83D7FFEF-EC89-86F1-5744-CB13F54E8CC0}"/>
              </a:ext>
            </a:extLst>
          </p:cNvPr>
          <p:cNvGrpSpPr/>
          <p:nvPr/>
        </p:nvGrpSpPr>
        <p:grpSpPr>
          <a:xfrm>
            <a:off x="8669728" y="4447489"/>
            <a:ext cx="633831" cy="483636"/>
            <a:chOff x="793376" y="1203714"/>
            <a:chExt cx="638073" cy="483636"/>
          </a:xfrm>
        </p:grpSpPr>
        <p:sp>
          <p:nvSpPr>
            <p:cNvPr id="212" name="Oval 211">
              <a:extLst>
                <a:ext uri="{FF2B5EF4-FFF2-40B4-BE49-F238E27FC236}">
                  <a16:creationId xmlns:a16="http://schemas.microsoft.com/office/drawing/2014/main" id="{026E8F77-3E2F-A1F5-63C2-0BE8C5857141}"/>
                </a:ext>
              </a:extLst>
            </p:cNvPr>
            <p:cNvSpPr/>
            <p:nvPr/>
          </p:nvSpPr>
          <p:spPr>
            <a:xfrm>
              <a:off x="793376" y="1203714"/>
              <a:ext cx="484095" cy="483636"/>
            </a:xfrm>
            <a:prstGeom prst="ellipse">
              <a:avLst/>
            </a:prstGeom>
            <a:solidFill>
              <a:srgbClr val="B95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Textfeld 212">
              <a:extLst>
                <a:ext uri="{FF2B5EF4-FFF2-40B4-BE49-F238E27FC236}">
                  <a16:creationId xmlns:a16="http://schemas.microsoft.com/office/drawing/2014/main" id="{076242ED-86F3-2CCD-5A41-A13BA799DAD7}"/>
                </a:ext>
              </a:extLst>
            </p:cNvPr>
            <p:cNvSpPr txBox="1"/>
            <p:nvPr/>
          </p:nvSpPr>
          <p:spPr>
            <a:xfrm>
              <a:off x="847523" y="1266238"/>
              <a:ext cx="583926" cy="369332"/>
            </a:xfrm>
            <a:prstGeom prst="rect">
              <a:avLst/>
            </a:prstGeom>
            <a:noFill/>
          </p:spPr>
          <p:txBody>
            <a:bodyPr wrap="square" rtlCol="0">
              <a:spAutoFit/>
            </a:bodyPr>
            <a:lstStyle/>
            <a:p>
              <a:r>
                <a:rPr lang="de-DE" b="1" dirty="0">
                  <a:solidFill>
                    <a:srgbClr val="FFFF00"/>
                  </a:solidFill>
                </a:rPr>
                <a:t>K</a:t>
              </a:r>
            </a:p>
          </p:txBody>
        </p:sp>
      </p:grpSp>
      <p:grpSp>
        <p:nvGrpSpPr>
          <p:cNvPr id="214" name="Gruppieren 213">
            <a:extLst>
              <a:ext uri="{FF2B5EF4-FFF2-40B4-BE49-F238E27FC236}">
                <a16:creationId xmlns:a16="http://schemas.microsoft.com/office/drawing/2014/main" id="{FD103232-1EA0-F2BF-6508-90263F46E7E9}"/>
              </a:ext>
            </a:extLst>
          </p:cNvPr>
          <p:cNvGrpSpPr/>
          <p:nvPr/>
        </p:nvGrpSpPr>
        <p:grpSpPr>
          <a:xfrm>
            <a:off x="9647921" y="3502379"/>
            <a:ext cx="580044" cy="483636"/>
            <a:chOff x="793375" y="1203714"/>
            <a:chExt cx="583926" cy="483636"/>
          </a:xfrm>
        </p:grpSpPr>
        <p:sp>
          <p:nvSpPr>
            <p:cNvPr id="215" name="Oval 214">
              <a:extLst>
                <a:ext uri="{FF2B5EF4-FFF2-40B4-BE49-F238E27FC236}">
                  <a16:creationId xmlns:a16="http://schemas.microsoft.com/office/drawing/2014/main" id="{61FA05F0-A048-8FA0-DF38-5BA9EF245985}"/>
                </a:ext>
              </a:extLst>
            </p:cNvPr>
            <p:cNvSpPr/>
            <p:nvPr/>
          </p:nvSpPr>
          <p:spPr>
            <a:xfrm>
              <a:off x="793376" y="1203714"/>
              <a:ext cx="484095" cy="483636"/>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Textfeld 215">
              <a:extLst>
                <a:ext uri="{FF2B5EF4-FFF2-40B4-BE49-F238E27FC236}">
                  <a16:creationId xmlns:a16="http://schemas.microsoft.com/office/drawing/2014/main" id="{408BED0D-21B8-76CF-F1DD-D2D0DF982DE8}"/>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Ag</a:t>
              </a:r>
            </a:p>
          </p:txBody>
        </p:sp>
      </p:grpSp>
      <p:grpSp>
        <p:nvGrpSpPr>
          <p:cNvPr id="217" name="Gruppieren 216">
            <a:extLst>
              <a:ext uri="{FF2B5EF4-FFF2-40B4-BE49-F238E27FC236}">
                <a16:creationId xmlns:a16="http://schemas.microsoft.com/office/drawing/2014/main" id="{D12A8CD0-0D2E-5E7C-9709-926553E258A9}"/>
              </a:ext>
            </a:extLst>
          </p:cNvPr>
          <p:cNvGrpSpPr/>
          <p:nvPr/>
        </p:nvGrpSpPr>
        <p:grpSpPr>
          <a:xfrm>
            <a:off x="9131340" y="3515226"/>
            <a:ext cx="580044" cy="483636"/>
            <a:chOff x="793375" y="1203714"/>
            <a:chExt cx="583926" cy="483636"/>
          </a:xfrm>
        </p:grpSpPr>
        <p:sp>
          <p:nvSpPr>
            <p:cNvPr id="218" name="Oval 217">
              <a:extLst>
                <a:ext uri="{FF2B5EF4-FFF2-40B4-BE49-F238E27FC236}">
                  <a16:creationId xmlns:a16="http://schemas.microsoft.com/office/drawing/2014/main" id="{38C9DAFC-A8E1-BF4B-DF4F-179D55DB36BA}"/>
                </a:ext>
              </a:extLst>
            </p:cNvPr>
            <p:cNvSpPr/>
            <p:nvPr/>
          </p:nvSpPr>
          <p:spPr>
            <a:xfrm>
              <a:off x="793376" y="1203714"/>
              <a:ext cx="484095" cy="483636"/>
            </a:xfrm>
            <a:prstGeom prst="ellipse">
              <a:avLst/>
            </a:prstGeom>
            <a:solidFill>
              <a:srgbClr val="034A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Textfeld 218">
              <a:extLst>
                <a:ext uri="{FF2B5EF4-FFF2-40B4-BE49-F238E27FC236}">
                  <a16:creationId xmlns:a16="http://schemas.microsoft.com/office/drawing/2014/main" id="{86012D9C-BC14-ED5E-0B8D-9FE1773F1F7D}"/>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Cd</a:t>
              </a:r>
            </a:p>
          </p:txBody>
        </p:sp>
      </p:grpSp>
      <p:sp>
        <p:nvSpPr>
          <p:cNvPr id="220" name="Textfeld 219">
            <a:extLst>
              <a:ext uri="{FF2B5EF4-FFF2-40B4-BE49-F238E27FC236}">
                <a16:creationId xmlns:a16="http://schemas.microsoft.com/office/drawing/2014/main" id="{D68E58C9-9972-3421-F857-14AFA55C0125}"/>
              </a:ext>
            </a:extLst>
          </p:cNvPr>
          <p:cNvSpPr txBox="1"/>
          <p:nvPr/>
        </p:nvSpPr>
        <p:spPr>
          <a:xfrm>
            <a:off x="565486" y="617936"/>
            <a:ext cx="7913511" cy="461665"/>
          </a:xfrm>
          <a:prstGeom prst="rect">
            <a:avLst/>
          </a:prstGeom>
          <a:noFill/>
        </p:spPr>
        <p:txBody>
          <a:bodyPr wrap="square" rtlCol="0">
            <a:spAutoFit/>
          </a:bodyPr>
          <a:lstStyle/>
          <a:p>
            <a:r>
              <a:rPr lang="de-DE" sz="2400" dirty="0">
                <a:solidFill>
                  <a:schemeClr val="accent1"/>
                </a:solidFill>
              </a:rPr>
              <a:t>Welt im Wandel - Ressourcen entscheiden</a:t>
            </a:r>
          </a:p>
        </p:txBody>
      </p:sp>
      <p:pic>
        <p:nvPicPr>
          <p:cNvPr id="222" name="Grafik 221">
            <a:extLst>
              <a:ext uri="{FF2B5EF4-FFF2-40B4-BE49-F238E27FC236}">
                <a16:creationId xmlns:a16="http://schemas.microsoft.com/office/drawing/2014/main" id="{4EF9B6D7-DDAE-F927-B485-D6FB1C3EC6B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190428" y="1790981"/>
            <a:ext cx="520179" cy="980213"/>
          </a:xfrm>
          <a:prstGeom prst="rect">
            <a:avLst/>
          </a:prstGeom>
        </p:spPr>
      </p:pic>
    </p:spTree>
    <p:extLst>
      <p:ext uri="{BB962C8B-B14F-4D97-AF65-F5344CB8AC3E}">
        <p14:creationId xmlns:p14="http://schemas.microsoft.com/office/powerpoint/2010/main" val="26289560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A664C3B1-0E53-1F91-7825-03E668C7A82F}"/>
              </a:ext>
            </a:extLst>
          </p:cNvPr>
          <p:cNvSpPr/>
          <p:nvPr/>
        </p:nvSpPr>
        <p:spPr>
          <a:xfrm>
            <a:off x="10564837" y="126609"/>
            <a:ext cx="1627163" cy="12751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2" name="Gruppieren 151">
            <a:extLst>
              <a:ext uri="{FF2B5EF4-FFF2-40B4-BE49-F238E27FC236}">
                <a16:creationId xmlns:a16="http://schemas.microsoft.com/office/drawing/2014/main" id="{2D2FB614-78A2-F20B-F8D2-9A3BA44CEC2A}"/>
              </a:ext>
            </a:extLst>
          </p:cNvPr>
          <p:cNvGrpSpPr/>
          <p:nvPr/>
        </p:nvGrpSpPr>
        <p:grpSpPr>
          <a:xfrm>
            <a:off x="487094" y="352928"/>
            <a:ext cx="11555436" cy="6505072"/>
            <a:chOff x="0" y="66863"/>
            <a:chExt cx="11555436" cy="6505072"/>
          </a:xfrm>
        </p:grpSpPr>
        <p:sp>
          <p:nvSpPr>
            <p:cNvPr id="90" name="Legende mit Linie (1) 89">
              <a:extLst>
                <a:ext uri="{FF2B5EF4-FFF2-40B4-BE49-F238E27FC236}">
                  <a16:creationId xmlns:a16="http://schemas.microsoft.com/office/drawing/2014/main" id="{4AD3C17F-9B9A-FD94-61BB-EB2E0597CEC3}"/>
                </a:ext>
              </a:extLst>
            </p:cNvPr>
            <p:cNvSpPr/>
            <p:nvPr/>
          </p:nvSpPr>
          <p:spPr>
            <a:xfrm>
              <a:off x="0" y="66863"/>
              <a:ext cx="4128979" cy="1037557"/>
            </a:xfrm>
            <a:prstGeom prst="borderCallout1">
              <a:avLst>
                <a:gd name="adj1" fmla="val 103726"/>
                <a:gd name="adj2" fmla="val 100076"/>
                <a:gd name="adj3" fmla="val 116830"/>
                <a:gd name="adj4" fmla="val 104502"/>
              </a:avLst>
            </a:prstGeom>
          </p:spPr>
          <p:style>
            <a:lnRef idx="2">
              <a:schemeClr val="dk1"/>
            </a:lnRef>
            <a:fillRef idx="1">
              <a:schemeClr val="lt1"/>
            </a:fillRef>
            <a:effectRef idx="0">
              <a:schemeClr val="dk1"/>
            </a:effectRef>
            <a:fontRef idx="minor">
              <a:schemeClr val="dk1"/>
            </a:fontRef>
          </p:style>
          <p:txBody>
            <a:bodyPr lIns="36000" tIns="36000" rIns="36000" bIns="36000" rtlCol="0" anchor="t" anchorCtr="0"/>
            <a:lstStyle/>
            <a:p>
              <a:pPr algn="ctr"/>
              <a:r>
                <a:rPr lang="de-DE" dirty="0"/>
                <a:t>Leiterplatte</a:t>
              </a:r>
            </a:p>
            <a:p>
              <a:pPr algn="ctr"/>
              <a:endParaRPr lang="de-DE" dirty="0"/>
            </a:p>
            <a:p>
              <a:pPr algn="ctr"/>
              <a:endParaRPr lang="de-DE" dirty="0"/>
            </a:p>
          </p:txBody>
        </p:sp>
        <p:pic>
          <p:nvPicPr>
            <p:cNvPr id="2" name="Grafik 1">
              <a:extLst>
                <a:ext uri="{FF2B5EF4-FFF2-40B4-BE49-F238E27FC236}">
                  <a16:creationId xmlns:a16="http://schemas.microsoft.com/office/drawing/2014/main" id="{E1FA90A5-327B-C621-E420-09C004BFF5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786835">
              <a:off x="3621026" y="1276843"/>
              <a:ext cx="1833807" cy="3598685"/>
            </a:xfrm>
            <a:prstGeom prst="rect">
              <a:avLst/>
            </a:prstGeom>
          </p:spPr>
        </p:pic>
        <p:pic>
          <p:nvPicPr>
            <p:cNvPr id="3" name="Grafik 2">
              <a:extLst>
                <a:ext uri="{FF2B5EF4-FFF2-40B4-BE49-F238E27FC236}">
                  <a16:creationId xmlns:a16="http://schemas.microsoft.com/office/drawing/2014/main" id="{91AAD7A9-484A-E408-C5C9-E4D51400C5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87248">
              <a:off x="7057230" y="1726001"/>
              <a:ext cx="2062308" cy="3872520"/>
            </a:xfrm>
            <a:prstGeom prst="rect">
              <a:avLst/>
            </a:prstGeom>
          </p:spPr>
        </p:pic>
        <p:sp>
          <p:nvSpPr>
            <p:cNvPr id="4" name="Legende mit Linie (1) 3">
              <a:extLst>
                <a:ext uri="{FF2B5EF4-FFF2-40B4-BE49-F238E27FC236}">
                  <a16:creationId xmlns:a16="http://schemas.microsoft.com/office/drawing/2014/main" id="{1D4559F9-DC69-C993-A75E-FA197F1EC08E}"/>
                </a:ext>
              </a:extLst>
            </p:cNvPr>
            <p:cNvSpPr/>
            <p:nvPr/>
          </p:nvSpPr>
          <p:spPr>
            <a:xfrm>
              <a:off x="8297948" y="707003"/>
              <a:ext cx="2728640" cy="923195"/>
            </a:xfrm>
            <a:prstGeom prst="borderCallout1">
              <a:avLst>
                <a:gd name="adj1" fmla="val 49519"/>
                <a:gd name="adj2" fmla="val -1663"/>
                <a:gd name="adj3" fmla="val 128638"/>
                <a:gd name="adj4" fmla="val -17946"/>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de-DE" dirty="0"/>
                <a:t>Magnete in der Kamera</a:t>
              </a:r>
            </a:p>
            <a:p>
              <a:pPr algn="ctr"/>
              <a:endParaRPr lang="de-DE" dirty="0"/>
            </a:p>
            <a:p>
              <a:pPr algn="ctr"/>
              <a:endParaRPr lang="de-DE" dirty="0"/>
            </a:p>
          </p:txBody>
        </p:sp>
        <p:grpSp>
          <p:nvGrpSpPr>
            <p:cNvPr id="8" name="Gruppieren 7">
              <a:extLst>
                <a:ext uri="{FF2B5EF4-FFF2-40B4-BE49-F238E27FC236}">
                  <a16:creationId xmlns:a16="http://schemas.microsoft.com/office/drawing/2014/main" id="{7EF284EC-B50B-82C0-335A-B439281B0672}"/>
                </a:ext>
              </a:extLst>
            </p:cNvPr>
            <p:cNvGrpSpPr/>
            <p:nvPr/>
          </p:nvGrpSpPr>
          <p:grpSpPr>
            <a:xfrm>
              <a:off x="8525991" y="1042578"/>
              <a:ext cx="524436" cy="483636"/>
              <a:chOff x="793376" y="1203714"/>
              <a:chExt cx="527946" cy="483636"/>
            </a:xfrm>
          </p:grpSpPr>
          <p:sp>
            <p:nvSpPr>
              <p:cNvPr id="6" name="Oval 5">
                <a:extLst>
                  <a:ext uri="{FF2B5EF4-FFF2-40B4-BE49-F238E27FC236}">
                    <a16:creationId xmlns:a16="http://schemas.microsoft.com/office/drawing/2014/main" id="{D6E09687-5204-243A-C78E-5B1BC378C48D}"/>
                  </a:ext>
                </a:extLst>
              </p:cNvPr>
              <p:cNvSpPr/>
              <p:nvPr/>
            </p:nvSpPr>
            <p:spPr>
              <a:xfrm>
                <a:off x="793376" y="1203714"/>
                <a:ext cx="484095" cy="4836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6BC152EF-1B31-3026-45DD-474BE9471FB9}"/>
                  </a:ext>
                </a:extLst>
              </p:cNvPr>
              <p:cNvSpPr txBox="1"/>
              <p:nvPr/>
            </p:nvSpPr>
            <p:spPr>
              <a:xfrm>
                <a:off x="837226" y="1260866"/>
                <a:ext cx="484096" cy="369332"/>
              </a:xfrm>
              <a:prstGeom prst="rect">
                <a:avLst/>
              </a:prstGeom>
              <a:noFill/>
            </p:spPr>
            <p:txBody>
              <a:bodyPr wrap="square" rtlCol="0">
                <a:spAutoFit/>
              </a:bodyPr>
              <a:lstStyle/>
              <a:p>
                <a:r>
                  <a:rPr lang="de-DE" b="1" dirty="0">
                    <a:solidFill>
                      <a:srgbClr val="FFFF00"/>
                    </a:solidFill>
                  </a:rPr>
                  <a:t>Fe</a:t>
                </a:r>
              </a:p>
            </p:txBody>
          </p:sp>
        </p:grpSp>
        <p:grpSp>
          <p:nvGrpSpPr>
            <p:cNvPr id="9" name="Gruppieren 8">
              <a:extLst>
                <a:ext uri="{FF2B5EF4-FFF2-40B4-BE49-F238E27FC236}">
                  <a16:creationId xmlns:a16="http://schemas.microsoft.com/office/drawing/2014/main" id="{C17EA341-75E7-72E8-0106-8D75F7F0DAFB}"/>
                </a:ext>
              </a:extLst>
            </p:cNvPr>
            <p:cNvGrpSpPr/>
            <p:nvPr/>
          </p:nvGrpSpPr>
          <p:grpSpPr>
            <a:xfrm>
              <a:off x="9050426" y="1042578"/>
              <a:ext cx="580044" cy="483636"/>
              <a:chOff x="793375" y="1203714"/>
              <a:chExt cx="583926" cy="483636"/>
            </a:xfrm>
          </p:grpSpPr>
          <p:sp>
            <p:nvSpPr>
              <p:cNvPr id="10" name="Oval 9">
                <a:extLst>
                  <a:ext uri="{FF2B5EF4-FFF2-40B4-BE49-F238E27FC236}">
                    <a16:creationId xmlns:a16="http://schemas.microsoft.com/office/drawing/2014/main" id="{83D49D1C-2B2C-A5B1-873D-3EE2EA13BA8D}"/>
                  </a:ext>
                </a:extLst>
              </p:cNvPr>
              <p:cNvSpPr/>
              <p:nvPr/>
            </p:nvSpPr>
            <p:spPr>
              <a:xfrm>
                <a:off x="793376" y="1203714"/>
                <a:ext cx="484094" cy="48363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73FB3F6F-B5FA-ACE2-AE33-2C015DB09D52}"/>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Dy</a:t>
                </a:r>
              </a:p>
            </p:txBody>
          </p:sp>
        </p:grpSp>
        <p:grpSp>
          <p:nvGrpSpPr>
            <p:cNvPr id="12" name="Gruppieren 11">
              <a:extLst>
                <a:ext uri="{FF2B5EF4-FFF2-40B4-BE49-F238E27FC236}">
                  <a16:creationId xmlns:a16="http://schemas.microsoft.com/office/drawing/2014/main" id="{9ACFED99-320F-3A66-D894-66E23E9B706D}"/>
                </a:ext>
              </a:extLst>
            </p:cNvPr>
            <p:cNvGrpSpPr/>
            <p:nvPr/>
          </p:nvGrpSpPr>
          <p:grpSpPr>
            <a:xfrm>
              <a:off x="9574863" y="1042578"/>
              <a:ext cx="633831" cy="483636"/>
              <a:chOff x="793376" y="1203714"/>
              <a:chExt cx="638073" cy="483636"/>
            </a:xfrm>
          </p:grpSpPr>
          <p:sp>
            <p:nvSpPr>
              <p:cNvPr id="13" name="Oval 12">
                <a:extLst>
                  <a:ext uri="{FF2B5EF4-FFF2-40B4-BE49-F238E27FC236}">
                    <a16:creationId xmlns:a16="http://schemas.microsoft.com/office/drawing/2014/main" id="{F7A55C7D-2C55-46EA-9E73-66E8614EDABA}"/>
                  </a:ext>
                </a:extLst>
              </p:cNvPr>
              <p:cNvSpPr/>
              <p:nvPr/>
            </p:nvSpPr>
            <p:spPr>
              <a:xfrm>
                <a:off x="793376" y="1203714"/>
                <a:ext cx="484095" cy="483636"/>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81221E01-EBD7-9372-D884-8D162E8D4080}"/>
                  </a:ext>
                </a:extLst>
              </p:cNvPr>
              <p:cNvSpPr txBox="1"/>
              <p:nvPr/>
            </p:nvSpPr>
            <p:spPr>
              <a:xfrm>
                <a:off x="847523" y="1266238"/>
                <a:ext cx="583926" cy="369332"/>
              </a:xfrm>
              <a:prstGeom prst="rect">
                <a:avLst/>
              </a:prstGeom>
              <a:noFill/>
            </p:spPr>
            <p:txBody>
              <a:bodyPr wrap="square" rtlCol="0">
                <a:spAutoFit/>
              </a:bodyPr>
              <a:lstStyle/>
              <a:p>
                <a:r>
                  <a:rPr lang="de-DE" b="1" dirty="0">
                    <a:solidFill>
                      <a:srgbClr val="FFFF00"/>
                    </a:solidFill>
                  </a:rPr>
                  <a:t>Pr</a:t>
                </a:r>
              </a:p>
            </p:txBody>
          </p:sp>
        </p:grpSp>
        <p:grpSp>
          <p:nvGrpSpPr>
            <p:cNvPr id="15" name="Gruppieren 14">
              <a:extLst>
                <a:ext uri="{FF2B5EF4-FFF2-40B4-BE49-F238E27FC236}">
                  <a16:creationId xmlns:a16="http://schemas.microsoft.com/office/drawing/2014/main" id="{A304EC1D-88C0-4138-2739-1AC680282941}"/>
                </a:ext>
              </a:extLst>
            </p:cNvPr>
            <p:cNvGrpSpPr/>
            <p:nvPr/>
          </p:nvGrpSpPr>
          <p:grpSpPr>
            <a:xfrm>
              <a:off x="10109527" y="1042578"/>
              <a:ext cx="580044" cy="483636"/>
              <a:chOff x="793375" y="1203714"/>
              <a:chExt cx="583926" cy="483636"/>
            </a:xfrm>
          </p:grpSpPr>
          <p:sp>
            <p:nvSpPr>
              <p:cNvPr id="16" name="Oval 15">
                <a:extLst>
                  <a:ext uri="{FF2B5EF4-FFF2-40B4-BE49-F238E27FC236}">
                    <a16:creationId xmlns:a16="http://schemas.microsoft.com/office/drawing/2014/main" id="{2E41F7FD-606D-1239-68FC-EC225DAD46D1}"/>
                  </a:ext>
                </a:extLst>
              </p:cNvPr>
              <p:cNvSpPr/>
              <p:nvPr/>
            </p:nvSpPr>
            <p:spPr>
              <a:xfrm>
                <a:off x="793376" y="1203714"/>
                <a:ext cx="484094" cy="483636"/>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14B65B61-E9A6-9E1D-4E71-E34E0D85B30E}"/>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Nd</a:t>
                </a:r>
              </a:p>
            </p:txBody>
          </p:sp>
        </p:grpSp>
        <p:sp>
          <p:nvSpPr>
            <p:cNvPr id="18" name="Legende mit Linie (1) 17">
              <a:extLst>
                <a:ext uri="{FF2B5EF4-FFF2-40B4-BE49-F238E27FC236}">
                  <a16:creationId xmlns:a16="http://schemas.microsoft.com/office/drawing/2014/main" id="{87057EA8-990B-DBC0-6D7C-6F2C9745A6B4}"/>
                </a:ext>
              </a:extLst>
            </p:cNvPr>
            <p:cNvSpPr/>
            <p:nvPr/>
          </p:nvSpPr>
          <p:spPr>
            <a:xfrm>
              <a:off x="4139750" y="5648740"/>
              <a:ext cx="2728640" cy="923195"/>
            </a:xfrm>
            <a:prstGeom prst="borderCallout1">
              <a:avLst>
                <a:gd name="adj1" fmla="val 1452"/>
                <a:gd name="adj2" fmla="val 51068"/>
                <a:gd name="adj3" fmla="val -92905"/>
                <a:gd name="adj4" fmla="val 17488"/>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de-DE" dirty="0"/>
                <a:t>Magnete im Lautsprecher</a:t>
              </a:r>
            </a:p>
            <a:p>
              <a:pPr algn="ctr"/>
              <a:endParaRPr lang="de-DE" dirty="0"/>
            </a:p>
            <a:p>
              <a:pPr algn="ctr"/>
              <a:endParaRPr lang="de-DE" dirty="0"/>
            </a:p>
          </p:txBody>
        </p:sp>
        <p:grpSp>
          <p:nvGrpSpPr>
            <p:cNvPr id="19" name="Gruppieren 18">
              <a:extLst>
                <a:ext uri="{FF2B5EF4-FFF2-40B4-BE49-F238E27FC236}">
                  <a16:creationId xmlns:a16="http://schemas.microsoft.com/office/drawing/2014/main" id="{4335851B-DB4B-E199-9754-92917176D66B}"/>
                </a:ext>
              </a:extLst>
            </p:cNvPr>
            <p:cNvGrpSpPr/>
            <p:nvPr/>
          </p:nvGrpSpPr>
          <p:grpSpPr>
            <a:xfrm>
              <a:off x="4484117" y="5998323"/>
              <a:ext cx="524436" cy="483636"/>
              <a:chOff x="793376" y="1203714"/>
              <a:chExt cx="527946" cy="483636"/>
            </a:xfrm>
          </p:grpSpPr>
          <p:sp>
            <p:nvSpPr>
              <p:cNvPr id="20" name="Oval 19">
                <a:extLst>
                  <a:ext uri="{FF2B5EF4-FFF2-40B4-BE49-F238E27FC236}">
                    <a16:creationId xmlns:a16="http://schemas.microsoft.com/office/drawing/2014/main" id="{3F4BCB1B-20BE-ABD0-DDE6-59D5D625B654}"/>
                  </a:ext>
                </a:extLst>
              </p:cNvPr>
              <p:cNvSpPr/>
              <p:nvPr/>
            </p:nvSpPr>
            <p:spPr>
              <a:xfrm>
                <a:off x="793376" y="1203714"/>
                <a:ext cx="484095" cy="4836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2A379437-B07F-E26D-1E1C-EEFB42C29B2D}"/>
                  </a:ext>
                </a:extLst>
              </p:cNvPr>
              <p:cNvSpPr txBox="1"/>
              <p:nvPr/>
            </p:nvSpPr>
            <p:spPr>
              <a:xfrm>
                <a:off x="837226" y="1260866"/>
                <a:ext cx="484096" cy="369332"/>
              </a:xfrm>
              <a:prstGeom prst="rect">
                <a:avLst/>
              </a:prstGeom>
              <a:noFill/>
            </p:spPr>
            <p:txBody>
              <a:bodyPr wrap="square" rtlCol="0">
                <a:spAutoFit/>
              </a:bodyPr>
              <a:lstStyle/>
              <a:p>
                <a:r>
                  <a:rPr lang="de-DE" b="1" dirty="0">
                    <a:solidFill>
                      <a:srgbClr val="FFFF00"/>
                    </a:solidFill>
                  </a:rPr>
                  <a:t>Fe</a:t>
                </a:r>
              </a:p>
            </p:txBody>
          </p:sp>
        </p:grpSp>
        <p:grpSp>
          <p:nvGrpSpPr>
            <p:cNvPr id="22" name="Gruppieren 21">
              <a:extLst>
                <a:ext uri="{FF2B5EF4-FFF2-40B4-BE49-F238E27FC236}">
                  <a16:creationId xmlns:a16="http://schemas.microsoft.com/office/drawing/2014/main" id="{F0CB4BB1-C3AE-DCFE-8D31-AA7204F57E9A}"/>
                </a:ext>
              </a:extLst>
            </p:cNvPr>
            <p:cNvGrpSpPr/>
            <p:nvPr/>
          </p:nvGrpSpPr>
          <p:grpSpPr>
            <a:xfrm>
              <a:off x="5008552" y="5998323"/>
              <a:ext cx="580044" cy="483636"/>
              <a:chOff x="793375" y="1203714"/>
              <a:chExt cx="583926" cy="483636"/>
            </a:xfrm>
          </p:grpSpPr>
          <p:sp>
            <p:nvSpPr>
              <p:cNvPr id="23" name="Oval 22">
                <a:extLst>
                  <a:ext uri="{FF2B5EF4-FFF2-40B4-BE49-F238E27FC236}">
                    <a16:creationId xmlns:a16="http://schemas.microsoft.com/office/drawing/2014/main" id="{165CA49C-BD15-AA99-F862-D2342A476694}"/>
                  </a:ext>
                </a:extLst>
              </p:cNvPr>
              <p:cNvSpPr/>
              <p:nvPr/>
            </p:nvSpPr>
            <p:spPr>
              <a:xfrm>
                <a:off x="793376" y="1203714"/>
                <a:ext cx="484095" cy="48363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1B6A96CE-4F73-3069-1C14-5F42CF9CD5F2}"/>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Dy</a:t>
                </a:r>
              </a:p>
            </p:txBody>
          </p:sp>
        </p:grpSp>
        <p:grpSp>
          <p:nvGrpSpPr>
            <p:cNvPr id="25" name="Gruppieren 24">
              <a:extLst>
                <a:ext uri="{FF2B5EF4-FFF2-40B4-BE49-F238E27FC236}">
                  <a16:creationId xmlns:a16="http://schemas.microsoft.com/office/drawing/2014/main" id="{D9E8DC9E-0150-03D1-2A1F-428B2CB70B43}"/>
                </a:ext>
              </a:extLst>
            </p:cNvPr>
            <p:cNvGrpSpPr/>
            <p:nvPr/>
          </p:nvGrpSpPr>
          <p:grpSpPr>
            <a:xfrm>
              <a:off x="5532989" y="5998323"/>
              <a:ext cx="633831" cy="483636"/>
              <a:chOff x="793376" y="1203714"/>
              <a:chExt cx="638073" cy="483636"/>
            </a:xfrm>
          </p:grpSpPr>
          <p:sp>
            <p:nvSpPr>
              <p:cNvPr id="26" name="Oval 25">
                <a:extLst>
                  <a:ext uri="{FF2B5EF4-FFF2-40B4-BE49-F238E27FC236}">
                    <a16:creationId xmlns:a16="http://schemas.microsoft.com/office/drawing/2014/main" id="{467DE040-5AD1-B3CE-7AEB-5759B48CD8D4}"/>
                  </a:ext>
                </a:extLst>
              </p:cNvPr>
              <p:cNvSpPr/>
              <p:nvPr/>
            </p:nvSpPr>
            <p:spPr>
              <a:xfrm>
                <a:off x="793376" y="1203714"/>
                <a:ext cx="484095" cy="483636"/>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CB7DDC4F-88F5-C723-920C-A76836609349}"/>
                  </a:ext>
                </a:extLst>
              </p:cNvPr>
              <p:cNvSpPr txBox="1"/>
              <p:nvPr/>
            </p:nvSpPr>
            <p:spPr>
              <a:xfrm>
                <a:off x="847523" y="1266238"/>
                <a:ext cx="583926" cy="369332"/>
              </a:xfrm>
              <a:prstGeom prst="rect">
                <a:avLst/>
              </a:prstGeom>
              <a:noFill/>
            </p:spPr>
            <p:txBody>
              <a:bodyPr wrap="square" rtlCol="0">
                <a:spAutoFit/>
              </a:bodyPr>
              <a:lstStyle/>
              <a:p>
                <a:r>
                  <a:rPr lang="de-DE" b="1" dirty="0">
                    <a:solidFill>
                      <a:srgbClr val="FFFF00"/>
                    </a:solidFill>
                  </a:rPr>
                  <a:t>Pr</a:t>
                </a:r>
              </a:p>
            </p:txBody>
          </p:sp>
        </p:grpSp>
        <p:grpSp>
          <p:nvGrpSpPr>
            <p:cNvPr id="28" name="Gruppieren 27">
              <a:extLst>
                <a:ext uri="{FF2B5EF4-FFF2-40B4-BE49-F238E27FC236}">
                  <a16:creationId xmlns:a16="http://schemas.microsoft.com/office/drawing/2014/main" id="{013B4BF7-AA92-E727-56A8-CC54938E869E}"/>
                </a:ext>
              </a:extLst>
            </p:cNvPr>
            <p:cNvGrpSpPr/>
            <p:nvPr/>
          </p:nvGrpSpPr>
          <p:grpSpPr>
            <a:xfrm>
              <a:off x="6067653" y="5998323"/>
              <a:ext cx="580044" cy="483636"/>
              <a:chOff x="793375" y="1203714"/>
              <a:chExt cx="583926" cy="483636"/>
            </a:xfrm>
          </p:grpSpPr>
          <p:sp>
            <p:nvSpPr>
              <p:cNvPr id="29" name="Oval 28">
                <a:extLst>
                  <a:ext uri="{FF2B5EF4-FFF2-40B4-BE49-F238E27FC236}">
                    <a16:creationId xmlns:a16="http://schemas.microsoft.com/office/drawing/2014/main" id="{164928F0-8990-F1DF-3594-4E0194CCA0A6}"/>
                  </a:ext>
                </a:extLst>
              </p:cNvPr>
              <p:cNvSpPr/>
              <p:nvPr/>
            </p:nvSpPr>
            <p:spPr>
              <a:xfrm>
                <a:off x="793376" y="1203714"/>
                <a:ext cx="484095" cy="483636"/>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C3C3C1ED-7350-89A6-74CE-490BA1CF98DD}"/>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Nd</a:t>
                </a:r>
              </a:p>
            </p:txBody>
          </p:sp>
        </p:grpSp>
        <p:sp>
          <p:nvSpPr>
            <p:cNvPr id="31" name="Legende mit Linie (1) 30">
              <a:extLst>
                <a:ext uri="{FF2B5EF4-FFF2-40B4-BE49-F238E27FC236}">
                  <a16:creationId xmlns:a16="http://schemas.microsoft.com/office/drawing/2014/main" id="{ADD3C5EC-8635-760F-EF47-78E6D9DD6409}"/>
                </a:ext>
              </a:extLst>
            </p:cNvPr>
            <p:cNvSpPr/>
            <p:nvPr/>
          </p:nvSpPr>
          <p:spPr>
            <a:xfrm>
              <a:off x="4811296" y="192539"/>
              <a:ext cx="2728640" cy="923195"/>
            </a:xfrm>
            <a:prstGeom prst="borderCallout1">
              <a:avLst>
                <a:gd name="adj1" fmla="val 100499"/>
                <a:gd name="adj2" fmla="val 49413"/>
                <a:gd name="adj3" fmla="val 234986"/>
                <a:gd name="adj4" fmla="val 25289"/>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de-DE" dirty="0"/>
                <a:t>Touchscreen</a:t>
              </a:r>
            </a:p>
            <a:p>
              <a:pPr algn="ctr"/>
              <a:endParaRPr lang="de-DE" dirty="0"/>
            </a:p>
            <a:p>
              <a:pPr algn="ctr"/>
              <a:endParaRPr lang="de-DE" dirty="0"/>
            </a:p>
          </p:txBody>
        </p:sp>
        <p:grpSp>
          <p:nvGrpSpPr>
            <p:cNvPr id="32" name="Gruppieren 31">
              <a:extLst>
                <a:ext uri="{FF2B5EF4-FFF2-40B4-BE49-F238E27FC236}">
                  <a16:creationId xmlns:a16="http://schemas.microsoft.com/office/drawing/2014/main" id="{7E7C40EF-2365-175E-C80E-FDCDF0673FF7}"/>
                </a:ext>
              </a:extLst>
            </p:cNvPr>
            <p:cNvGrpSpPr/>
            <p:nvPr/>
          </p:nvGrpSpPr>
          <p:grpSpPr>
            <a:xfrm>
              <a:off x="4911861" y="518805"/>
              <a:ext cx="620384" cy="483636"/>
              <a:chOff x="793376" y="1203714"/>
              <a:chExt cx="624536" cy="483636"/>
            </a:xfrm>
          </p:grpSpPr>
          <p:sp>
            <p:nvSpPr>
              <p:cNvPr id="33" name="Oval 32">
                <a:extLst>
                  <a:ext uri="{FF2B5EF4-FFF2-40B4-BE49-F238E27FC236}">
                    <a16:creationId xmlns:a16="http://schemas.microsoft.com/office/drawing/2014/main" id="{B942ED3D-BC25-7A9B-053B-59FDA9D33209}"/>
                  </a:ext>
                </a:extLst>
              </p:cNvPr>
              <p:cNvSpPr/>
              <p:nvPr/>
            </p:nvSpPr>
            <p:spPr>
              <a:xfrm>
                <a:off x="793376" y="1203714"/>
                <a:ext cx="484095" cy="48363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2458B0CE-54E7-DD28-3FE1-B5175B991C18}"/>
                  </a:ext>
                </a:extLst>
              </p:cNvPr>
              <p:cNvSpPr txBox="1"/>
              <p:nvPr/>
            </p:nvSpPr>
            <p:spPr>
              <a:xfrm>
                <a:off x="833986" y="1266238"/>
                <a:ext cx="583926" cy="369332"/>
              </a:xfrm>
              <a:prstGeom prst="rect">
                <a:avLst/>
              </a:prstGeom>
              <a:noFill/>
            </p:spPr>
            <p:txBody>
              <a:bodyPr wrap="square" rtlCol="0">
                <a:spAutoFit/>
              </a:bodyPr>
              <a:lstStyle/>
              <a:p>
                <a:r>
                  <a:rPr lang="de-DE" b="1" dirty="0">
                    <a:solidFill>
                      <a:srgbClr val="FFFF00"/>
                    </a:solidFill>
                  </a:rPr>
                  <a:t>Ni</a:t>
                </a:r>
              </a:p>
            </p:txBody>
          </p:sp>
        </p:grpSp>
        <p:grpSp>
          <p:nvGrpSpPr>
            <p:cNvPr id="35" name="Gruppieren 34">
              <a:extLst>
                <a:ext uri="{FF2B5EF4-FFF2-40B4-BE49-F238E27FC236}">
                  <a16:creationId xmlns:a16="http://schemas.microsoft.com/office/drawing/2014/main" id="{8872321B-4A8D-4971-405B-12894CE22B6C}"/>
                </a:ext>
              </a:extLst>
            </p:cNvPr>
            <p:cNvGrpSpPr/>
            <p:nvPr/>
          </p:nvGrpSpPr>
          <p:grpSpPr>
            <a:xfrm>
              <a:off x="5538411" y="514094"/>
              <a:ext cx="580044" cy="483636"/>
              <a:chOff x="793375" y="1203714"/>
              <a:chExt cx="583926" cy="483636"/>
            </a:xfrm>
          </p:grpSpPr>
          <p:sp>
            <p:nvSpPr>
              <p:cNvPr id="36" name="Oval 35">
                <a:extLst>
                  <a:ext uri="{FF2B5EF4-FFF2-40B4-BE49-F238E27FC236}">
                    <a16:creationId xmlns:a16="http://schemas.microsoft.com/office/drawing/2014/main" id="{9C204137-65BF-77C4-A991-B06B7A87B1D5}"/>
                  </a:ext>
                </a:extLst>
              </p:cNvPr>
              <p:cNvSpPr/>
              <p:nvPr/>
            </p:nvSpPr>
            <p:spPr>
              <a:xfrm>
                <a:off x="793376" y="1203714"/>
                <a:ext cx="484095" cy="483636"/>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A10AE2E8-CC36-D357-94BA-3457C05DFE1A}"/>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Mn</a:t>
                </a:r>
              </a:p>
            </p:txBody>
          </p:sp>
        </p:grpSp>
        <p:grpSp>
          <p:nvGrpSpPr>
            <p:cNvPr id="38" name="Gruppieren 37">
              <a:extLst>
                <a:ext uri="{FF2B5EF4-FFF2-40B4-BE49-F238E27FC236}">
                  <a16:creationId xmlns:a16="http://schemas.microsoft.com/office/drawing/2014/main" id="{5E879DC8-5798-5881-E7F9-8728E9C4C06D}"/>
                </a:ext>
              </a:extLst>
            </p:cNvPr>
            <p:cNvGrpSpPr/>
            <p:nvPr/>
          </p:nvGrpSpPr>
          <p:grpSpPr>
            <a:xfrm>
              <a:off x="6116015" y="514094"/>
              <a:ext cx="674172" cy="483636"/>
              <a:chOff x="793376" y="1203714"/>
              <a:chExt cx="678684" cy="483636"/>
            </a:xfrm>
          </p:grpSpPr>
          <p:sp>
            <p:nvSpPr>
              <p:cNvPr id="39" name="Oval 38">
                <a:extLst>
                  <a:ext uri="{FF2B5EF4-FFF2-40B4-BE49-F238E27FC236}">
                    <a16:creationId xmlns:a16="http://schemas.microsoft.com/office/drawing/2014/main" id="{62D7EE3D-CCC3-AD40-C48B-612563A27388}"/>
                  </a:ext>
                </a:extLst>
              </p:cNvPr>
              <p:cNvSpPr/>
              <p:nvPr/>
            </p:nvSpPr>
            <p:spPr>
              <a:xfrm>
                <a:off x="793376" y="1203714"/>
                <a:ext cx="484095" cy="483636"/>
              </a:xfrm>
              <a:prstGeom prst="ellipse">
                <a:avLst/>
              </a:prstGeom>
              <a:solidFill>
                <a:srgbClr val="00B3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22E5675E-C049-F4C3-CA3E-B63AB64EAA1A}"/>
                  </a:ext>
                </a:extLst>
              </p:cNvPr>
              <p:cNvSpPr txBox="1"/>
              <p:nvPr/>
            </p:nvSpPr>
            <p:spPr>
              <a:xfrm>
                <a:off x="888134" y="1252791"/>
                <a:ext cx="583926" cy="369332"/>
              </a:xfrm>
              <a:prstGeom prst="rect">
                <a:avLst/>
              </a:prstGeom>
              <a:noFill/>
            </p:spPr>
            <p:txBody>
              <a:bodyPr wrap="square" rtlCol="0">
                <a:spAutoFit/>
              </a:bodyPr>
              <a:lstStyle/>
              <a:p>
                <a:r>
                  <a:rPr lang="de-DE" b="1" dirty="0">
                    <a:solidFill>
                      <a:srgbClr val="FFFF00"/>
                    </a:solidFill>
                  </a:rPr>
                  <a:t>In</a:t>
                </a:r>
              </a:p>
            </p:txBody>
          </p:sp>
        </p:grpSp>
        <p:grpSp>
          <p:nvGrpSpPr>
            <p:cNvPr id="41" name="Gruppieren 40">
              <a:extLst>
                <a:ext uri="{FF2B5EF4-FFF2-40B4-BE49-F238E27FC236}">
                  <a16:creationId xmlns:a16="http://schemas.microsoft.com/office/drawing/2014/main" id="{E4B69143-9205-CB11-765F-89B76C121EAA}"/>
                </a:ext>
              </a:extLst>
            </p:cNvPr>
            <p:cNvGrpSpPr/>
            <p:nvPr/>
          </p:nvGrpSpPr>
          <p:grpSpPr>
            <a:xfrm>
              <a:off x="6691020" y="524177"/>
              <a:ext cx="606938" cy="483636"/>
              <a:chOff x="793376" y="1203714"/>
              <a:chExt cx="611000" cy="483636"/>
            </a:xfrm>
          </p:grpSpPr>
          <p:sp>
            <p:nvSpPr>
              <p:cNvPr id="42" name="Oval 41">
                <a:extLst>
                  <a:ext uri="{FF2B5EF4-FFF2-40B4-BE49-F238E27FC236}">
                    <a16:creationId xmlns:a16="http://schemas.microsoft.com/office/drawing/2014/main" id="{70C9DB3B-1282-F00B-877B-2C068E12CE43}"/>
                  </a:ext>
                </a:extLst>
              </p:cNvPr>
              <p:cNvSpPr/>
              <p:nvPr/>
            </p:nvSpPr>
            <p:spPr>
              <a:xfrm>
                <a:off x="793376" y="1203714"/>
                <a:ext cx="484095" cy="483636"/>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a:extLst>
                  <a:ext uri="{FF2B5EF4-FFF2-40B4-BE49-F238E27FC236}">
                    <a16:creationId xmlns:a16="http://schemas.microsoft.com/office/drawing/2014/main" id="{D084A515-DA65-4A08-788E-A4D83CED4A9D}"/>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Ga</a:t>
                </a:r>
              </a:p>
            </p:txBody>
          </p:sp>
        </p:grpSp>
        <p:sp>
          <p:nvSpPr>
            <p:cNvPr id="44" name="Legende mit Linie (1) 43">
              <a:extLst>
                <a:ext uri="{FF2B5EF4-FFF2-40B4-BE49-F238E27FC236}">
                  <a16:creationId xmlns:a16="http://schemas.microsoft.com/office/drawing/2014/main" id="{EDAC7E23-CCDD-BD23-B12C-3254E04756A6}"/>
                </a:ext>
              </a:extLst>
            </p:cNvPr>
            <p:cNvSpPr/>
            <p:nvPr/>
          </p:nvSpPr>
          <p:spPr>
            <a:xfrm>
              <a:off x="9340448" y="2240971"/>
              <a:ext cx="1701337" cy="923195"/>
            </a:xfrm>
            <a:prstGeom prst="borderCallout1">
              <a:avLst>
                <a:gd name="adj1" fmla="val 49519"/>
                <a:gd name="adj2" fmla="val -1663"/>
                <a:gd name="adj3" fmla="val 65502"/>
                <a:gd name="adj4" fmla="val -20428"/>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de-DE" dirty="0"/>
                <a:t>Gehäuse</a:t>
              </a:r>
            </a:p>
            <a:p>
              <a:pPr algn="ctr"/>
              <a:endParaRPr lang="de-DE" dirty="0"/>
            </a:p>
            <a:p>
              <a:pPr algn="ctr"/>
              <a:endParaRPr lang="de-DE" dirty="0"/>
            </a:p>
          </p:txBody>
        </p:sp>
        <p:grpSp>
          <p:nvGrpSpPr>
            <p:cNvPr id="45" name="Gruppieren 44">
              <a:extLst>
                <a:ext uri="{FF2B5EF4-FFF2-40B4-BE49-F238E27FC236}">
                  <a16:creationId xmlns:a16="http://schemas.microsoft.com/office/drawing/2014/main" id="{714B3A91-B969-425D-30E9-BC7C00C785D8}"/>
                </a:ext>
              </a:extLst>
            </p:cNvPr>
            <p:cNvGrpSpPr/>
            <p:nvPr/>
          </p:nvGrpSpPr>
          <p:grpSpPr>
            <a:xfrm>
              <a:off x="10143881" y="2571048"/>
              <a:ext cx="620671" cy="483636"/>
              <a:chOff x="793376" y="1203714"/>
              <a:chExt cx="624825" cy="483636"/>
            </a:xfrm>
          </p:grpSpPr>
          <p:sp>
            <p:nvSpPr>
              <p:cNvPr id="46" name="Oval 45">
                <a:extLst>
                  <a:ext uri="{FF2B5EF4-FFF2-40B4-BE49-F238E27FC236}">
                    <a16:creationId xmlns:a16="http://schemas.microsoft.com/office/drawing/2014/main" id="{5336AF0E-D2AB-6EBD-D43E-7E72522C3E05}"/>
                  </a:ext>
                </a:extLst>
              </p:cNvPr>
              <p:cNvSpPr/>
              <p:nvPr/>
            </p:nvSpPr>
            <p:spPr>
              <a:xfrm>
                <a:off x="793376" y="1203714"/>
                <a:ext cx="484095" cy="483636"/>
              </a:xfrm>
              <a:prstGeom prst="ellips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a:extLst>
                  <a:ext uri="{FF2B5EF4-FFF2-40B4-BE49-F238E27FC236}">
                    <a16:creationId xmlns:a16="http://schemas.microsoft.com/office/drawing/2014/main" id="{098C9A49-960F-8414-A9AE-0C4965A2FEA3}"/>
                  </a:ext>
                </a:extLst>
              </p:cNvPr>
              <p:cNvSpPr txBox="1"/>
              <p:nvPr/>
            </p:nvSpPr>
            <p:spPr>
              <a:xfrm>
                <a:off x="834275" y="1250122"/>
                <a:ext cx="583926" cy="369332"/>
              </a:xfrm>
              <a:prstGeom prst="rect">
                <a:avLst/>
              </a:prstGeom>
              <a:noFill/>
            </p:spPr>
            <p:txBody>
              <a:bodyPr wrap="square" rtlCol="0">
                <a:spAutoFit/>
              </a:bodyPr>
              <a:lstStyle/>
              <a:p>
                <a:r>
                  <a:rPr lang="de-DE" b="1" dirty="0">
                    <a:solidFill>
                      <a:srgbClr val="FFFF00"/>
                    </a:solidFill>
                  </a:rPr>
                  <a:t>Al</a:t>
                </a:r>
              </a:p>
            </p:txBody>
          </p:sp>
        </p:grpSp>
        <p:grpSp>
          <p:nvGrpSpPr>
            <p:cNvPr id="48" name="Gruppieren 47">
              <a:extLst>
                <a:ext uri="{FF2B5EF4-FFF2-40B4-BE49-F238E27FC236}">
                  <a16:creationId xmlns:a16="http://schemas.microsoft.com/office/drawing/2014/main" id="{8704511D-DB97-D07C-8E5C-989ECB8050EC}"/>
                </a:ext>
              </a:extLst>
            </p:cNvPr>
            <p:cNvGrpSpPr/>
            <p:nvPr/>
          </p:nvGrpSpPr>
          <p:grpSpPr>
            <a:xfrm>
              <a:off x="9511832" y="2589183"/>
              <a:ext cx="606937" cy="483636"/>
              <a:chOff x="793376" y="1203714"/>
              <a:chExt cx="610999" cy="483636"/>
            </a:xfrm>
          </p:grpSpPr>
          <p:sp>
            <p:nvSpPr>
              <p:cNvPr id="49" name="Oval 48">
                <a:extLst>
                  <a:ext uri="{FF2B5EF4-FFF2-40B4-BE49-F238E27FC236}">
                    <a16:creationId xmlns:a16="http://schemas.microsoft.com/office/drawing/2014/main" id="{8CFE6CBE-955D-B5DE-260F-992D301B6715}"/>
                  </a:ext>
                </a:extLst>
              </p:cNvPr>
              <p:cNvSpPr/>
              <p:nvPr/>
            </p:nvSpPr>
            <p:spPr>
              <a:xfrm>
                <a:off x="793376" y="1203714"/>
                <a:ext cx="484095" cy="483636"/>
              </a:xfrm>
              <a:prstGeom prst="ellipse">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a:extLst>
                  <a:ext uri="{FF2B5EF4-FFF2-40B4-BE49-F238E27FC236}">
                    <a16:creationId xmlns:a16="http://schemas.microsoft.com/office/drawing/2014/main" id="{EB064A57-134B-F6ED-C517-8C9877A88B64}"/>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Mg</a:t>
                </a:r>
              </a:p>
            </p:txBody>
          </p:sp>
        </p:grpSp>
        <p:sp>
          <p:nvSpPr>
            <p:cNvPr id="51" name="Legende mit Linie (1) 50">
              <a:extLst>
                <a:ext uri="{FF2B5EF4-FFF2-40B4-BE49-F238E27FC236}">
                  <a16:creationId xmlns:a16="http://schemas.microsoft.com/office/drawing/2014/main" id="{A05D69A7-8506-AE0D-9064-2B7A0DD32E91}"/>
                </a:ext>
              </a:extLst>
            </p:cNvPr>
            <p:cNvSpPr/>
            <p:nvPr/>
          </p:nvSpPr>
          <p:spPr>
            <a:xfrm>
              <a:off x="8826796" y="5528998"/>
              <a:ext cx="2728640" cy="923195"/>
            </a:xfrm>
            <a:prstGeom prst="borderCallout1">
              <a:avLst>
                <a:gd name="adj1" fmla="val 1452"/>
                <a:gd name="adj2" fmla="val 51068"/>
                <a:gd name="adj3" fmla="val -48112"/>
                <a:gd name="adj4" fmla="val -41004"/>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de-DE" dirty="0"/>
                <a:t>Akku</a:t>
              </a:r>
            </a:p>
            <a:p>
              <a:pPr algn="ctr"/>
              <a:endParaRPr lang="de-DE" dirty="0"/>
            </a:p>
            <a:p>
              <a:pPr algn="ctr"/>
              <a:endParaRPr lang="de-DE" dirty="0"/>
            </a:p>
          </p:txBody>
        </p:sp>
        <p:grpSp>
          <p:nvGrpSpPr>
            <p:cNvPr id="52" name="Gruppieren 51">
              <a:extLst>
                <a:ext uri="{FF2B5EF4-FFF2-40B4-BE49-F238E27FC236}">
                  <a16:creationId xmlns:a16="http://schemas.microsoft.com/office/drawing/2014/main" id="{3B92F0FB-E046-FDED-BE34-0E9B848617F3}"/>
                </a:ext>
              </a:extLst>
            </p:cNvPr>
            <p:cNvGrpSpPr/>
            <p:nvPr/>
          </p:nvGrpSpPr>
          <p:grpSpPr>
            <a:xfrm>
              <a:off x="9583834" y="5845923"/>
              <a:ext cx="620384" cy="483636"/>
              <a:chOff x="793376" y="1203714"/>
              <a:chExt cx="624536" cy="483636"/>
            </a:xfrm>
          </p:grpSpPr>
          <p:sp>
            <p:nvSpPr>
              <p:cNvPr id="53" name="Oval 52">
                <a:extLst>
                  <a:ext uri="{FF2B5EF4-FFF2-40B4-BE49-F238E27FC236}">
                    <a16:creationId xmlns:a16="http://schemas.microsoft.com/office/drawing/2014/main" id="{EB6C6048-1453-1148-6735-677774605C3E}"/>
                  </a:ext>
                </a:extLst>
              </p:cNvPr>
              <p:cNvSpPr/>
              <p:nvPr/>
            </p:nvSpPr>
            <p:spPr>
              <a:xfrm>
                <a:off x="793376" y="1203714"/>
                <a:ext cx="484095" cy="48363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feld 53">
                <a:extLst>
                  <a:ext uri="{FF2B5EF4-FFF2-40B4-BE49-F238E27FC236}">
                    <a16:creationId xmlns:a16="http://schemas.microsoft.com/office/drawing/2014/main" id="{7031174E-54D7-C419-597D-6873124D6C2C}"/>
                  </a:ext>
                </a:extLst>
              </p:cNvPr>
              <p:cNvSpPr txBox="1"/>
              <p:nvPr/>
            </p:nvSpPr>
            <p:spPr>
              <a:xfrm>
                <a:off x="833986" y="1266238"/>
                <a:ext cx="583926" cy="369332"/>
              </a:xfrm>
              <a:prstGeom prst="rect">
                <a:avLst/>
              </a:prstGeom>
              <a:noFill/>
            </p:spPr>
            <p:txBody>
              <a:bodyPr wrap="square" rtlCol="0">
                <a:spAutoFit/>
              </a:bodyPr>
              <a:lstStyle/>
              <a:p>
                <a:r>
                  <a:rPr lang="de-DE" b="1" dirty="0">
                    <a:solidFill>
                      <a:srgbClr val="FFFF00"/>
                    </a:solidFill>
                  </a:rPr>
                  <a:t>Ni</a:t>
                </a:r>
              </a:p>
            </p:txBody>
          </p:sp>
        </p:grpSp>
        <p:grpSp>
          <p:nvGrpSpPr>
            <p:cNvPr id="55" name="Gruppieren 54">
              <a:extLst>
                <a:ext uri="{FF2B5EF4-FFF2-40B4-BE49-F238E27FC236}">
                  <a16:creationId xmlns:a16="http://schemas.microsoft.com/office/drawing/2014/main" id="{994F1085-BDA5-2B29-D644-8F51BE5FD4D6}"/>
                </a:ext>
              </a:extLst>
            </p:cNvPr>
            <p:cNvGrpSpPr/>
            <p:nvPr/>
          </p:nvGrpSpPr>
          <p:grpSpPr>
            <a:xfrm>
              <a:off x="10821749" y="5845923"/>
              <a:ext cx="580044" cy="483636"/>
              <a:chOff x="793376" y="1203714"/>
              <a:chExt cx="583926" cy="483636"/>
            </a:xfrm>
          </p:grpSpPr>
          <p:sp>
            <p:nvSpPr>
              <p:cNvPr id="56" name="Oval 55">
                <a:extLst>
                  <a:ext uri="{FF2B5EF4-FFF2-40B4-BE49-F238E27FC236}">
                    <a16:creationId xmlns:a16="http://schemas.microsoft.com/office/drawing/2014/main" id="{68947F01-F7A2-0DC3-C74E-C586F9219539}"/>
                  </a:ext>
                </a:extLst>
              </p:cNvPr>
              <p:cNvSpPr/>
              <p:nvPr/>
            </p:nvSpPr>
            <p:spPr>
              <a:xfrm>
                <a:off x="793376" y="1203714"/>
                <a:ext cx="484095" cy="483636"/>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Textfeld 56">
                <a:extLst>
                  <a:ext uri="{FF2B5EF4-FFF2-40B4-BE49-F238E27FC236}">
                    <a16:creationId xmlns:a16="http://schemas.microsoft.com/office/drawing/2014/main" id="{38D0AED2-AF5D-2B9C-B318-BCF39504B2C7}"/>
                  </a:ext>
                </a:extLst>
              </p:cNvPr>
              <p:cNvSpPr txBox="1"/>
              <p:nvPr/>
            </p:nvSpPr>
            <p:spPr>
              <a:xfrm>
                <a:off x="793376" y="1260866"/>
                <a:ext cx="583926" cy="369332"/>
              </a:xfrm>
              <a:prstGeom prst="rect">
                <a:avLst/>
              </a:prstGeom>
              <a:noFill/>
            </p:spPr>
            <p:txBody>
              <a:bodyPr wrap="square" rtlCol="0">
                <a:spAutoFit/>
              </a:bodyPr>
              <a:lstStyle/>
              <a:p>
                <a:r>
                  <a:rPr lang="de-DE" b="1" dirty="0">
                    <a:solidFill>
                      <a:srgbClr val="FFFF00"/>
                    </a:solidFill>
                  </a:rPr>
                  <a:t>Co</a:t>
                </a:r>
              </a:p>
            </p:txBody>
          </p:sp>
        </p:grpSp>
        <p:grpSp>
          <p:nvGrpSpPr>
            <p:cNvPr id="58" name="Gruppieren 57">
              <a:extLst>
                <a:ext uri="{FF2B5EF4-FFF2-40B4-BE49-F238E27FC236}">
                  <a16:creationId xmlns:a16="http://schemas.microsoft.com/office/drawing/2014/main" id="{3EC852BE-78E9-C16B-2D57-3FAC50096FFB}"/>
                </a:ext>
              </a:extLst>
            </p:cNvPr>
            <p:cNvGrpSpPr/>
            <p:nvPr/>
          </p:nvGrpSpPr>
          <p:grpSpPr>
            <a:xfrm>
              <a:off x="10253703" y="5845923"/>
              <a:ext cx="626124" cy="483636"/>
              <a:chOff x="793376" y="1203714"/>
              <a:chExt cx="630314" cy="483636"/>
            </a:xfrm>
          </p:grpSpPr>
          <p:sp>
            <p:nvSpPr>
              <p:cNvPr id="59" name="Oval 58">
                <a:extLst>
                  <a:ext uri="{FF2B5EF4-FFF2-40B4-BE49-F238E27FC236}">
                    <a16:creationId xmlns:a16="http://schemas.microsoft.com/office/drawing/2014/main" id="{89D84BF9-9495-9F97-7023-4E45375E8D36}"/>
                  </a:ext>
                </a:extLst>
              </p:cNvPr>
              <p:cNvSpPr/>
              <p:nvPr/>
            </p:nvSpPr>
            <p:spPr>
              <a:xfrm>
                <a:off x="793376" y="1203714"/>
                <a:ext cx="484095" cy="483636"/>
              </a:xfrm>
              <a:prstGeom prst="ellipse">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feld 59">
                <a:extLst>
                  <a:ext uri="{FF2B5EF4-FFF2-40B4-BE49-F238E27FC236}">
                    <a16:creationId xmlns:a16="http://schemas.microsoft.com/office/drawing/2014/main" id="{4A3D074E-9F16-7DA9-B101-2AFBE4FEB296}"/>
                  </a:ext>
                </a:extLst>
              </p:cNvPr>
              <p:cNvSpPr txBox="1"/>
              <p:nvPr/>
            </p:nvSpPr>
            <p:spPr>
              <a:xfrm>
                <a:off x="839764" y="1293986"/>
                <a:ext cx="583926" cy="369332"/>
              </a:xfrm>
              <a:prstGeom prst="rect">
                <a:avLst/>
              </a:prstGeom>
              <a:noFill/>
            </p:spPr>
            <p:txBody>
              <a:bodyPr wrap="square" rtlCol="0">
                <a:spAutoFit/>
              </a:bodyPr>
              <a:lstStyle/>
              <a:p>
                <a:r>
                  <a:rPr lang="de-DE" b="1" dirty="0">
                    <a:solidFill>
                      <a:srgbClr val="FFFF00"/>
                    </a:solidFill>
                  </a:rPr>
                  <a:t>Li</a:t>
                </a:r>
              </a:p>
            </p:txBody>
          </p:sp>
        </p:grpSp>
        <p:grpSp>
          <p:nvGrpSpPr>
            <p:cNvPr id="61" name="Gruppieren 60">
              <a:extLst>
                <a:ext uri="{FF2B5EF4-FFF2-40B4-BE49-F238E27FC236}">
                  <a16:creationId xmlns:a16="http://schemas.microsoft.com/office/drawing/2014/main" id="{909BAF09-ECBD-B353-C36C-2E2AA8B0CBDC}"/>
                </a:ext>
              </a:extLst>
            </p:cNvPr>
            <p:cNvGrpSpPr/>
            <p:nvPr/>
          </p:nvGrpSpPr>
          <p:grpSpPr>
            <a:xfrm>
              <a:off x="9019388" y="5845923"/>
              <a:ext cx="580044" cy="483636"/>
              <a:chOff x="793375" y="1203714"/>
              <a:chExt cx="583926" cy="483636"/>
            </a:xfrm>
          </p:grpSpPr>
          <p:sp>
            <p:nvSpPr>
              <p:cNvPr id="62" name="Oval 61">
                <a:extLst>
                  <a:ext uri="{FF2B5EF4-FFF2-40B4-BE49-F238E27FC236}">
                    <a16:creationId xmlns:a16="http://schemas.microsoft.com/office/drawing/2014/main" id="{48BA7996-59F1-A04E-9252-E2CD9A4ACC27}"/>
                  </a:ext>
                </a:extLst>
              </p:cNvPr>
              <p:cNvSpPr/>
              <p:nvPr/>
            </p:nvSpPr>
            <p:spPr>
              <a:xfrm>
                <a:off x="793376" y="1203714"/>
                <a:ext cx="484095" cy="483636"/>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Textfeld 62">
                <a:extLst>
                  <a:ext uri="{FF2B5EF4-FFF2-40B4-BE49-F238E27FC236}">
                    <a16:creationId xmlns:a16="http://schemas.microsoft.com/office/drawing/2014/main" id="{11F4C462-06A9-FCAB-70F5-208FB41A85E3}"/>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Mn</a:t>
                </a:r>
              </a:p>
            </p:txBody>
          </p:sp>
        </p:grpSp>
        <p:grpSp>
          <p:nvGrpSpPr>
            <p:cNvPr id="66" name="Gruppieren 65">
              <a:extLst>
                <a:ext uri="{FF2B5EF4-FFF2-40B4-BE49-F238E27FC236}">
                  <a16:creationId xmlns:a16="http://schemas.microsoft.com/office/drawing/2014/main" id="{3CEF7168-E338-7DC1-E510-C18CA7F77E9B}"/>
                </a:ext>
              </a:extLst>
            </p:cNvPr>
            <p:cNvGrpSpPr/>
            <p:nvPr/>
          </p:nvGrpSpPr>
          <p:grpSpPr>
            <a:xfrm>
              <a:off x="1066758" y="446973"/>
              <a:ext cx="580044" cy="483636"/>
              <a:chOff x="793375" y="1203714"/>
              <a:chExt cx="583926" cy="483636"/>
            </a:xfrm>
          </p:grpSpPr>
          <p:sp>
            <p:nvSpPr>
              <p:cNvPr id="67" name="Oval 66">
                <a:extLst>
                  <a:ext uri="{FF2B5EF4-FFF2-40B4-BE49-F238E27FC236}">
                    <a16:creationId xmlns:a16="http://schemas.microsoft.com/office/drawing/2014/main" id="{4D9B80FE-4A88-C6D5-DC27-50D2CB82395C}"/>
                  </a:ext>
                </a:extLst>
              </p:cNvPr>
              <p:cNvSpPr/>
              <p:nvPr/>
            </p:nvSpPr>
            <p:spPr>
              <a:xfrm>
                <a:off x="793376" y="1203714"/>
                <a:ext cx="484095" cy="483636"/>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Textfeld 67">
                <a:extLst>
                  <a:ext uri="{FF2B5EF4-FFF2-40B4-BE49-F238E27FC236}">
                    <a16:creationId xmlns:a16="http://schemas.microsoft.com/office/drawing/2014/main" id="{93502175-B77B-9820-0549-ACDC832B2B33}"/>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Cu</a:t>
                </a:r>
              </a:p>
            </p:txBody>
          </p:sp>
        </p:grpSp>
        <p:grpSp>
          <p:nvGrpSpPr>
            <p:cNvPr id="69" name="Gruppieren 68">
              <a:extLst>
                <a:ext uri="{FF2B5EF4-FFF2-40B4-BE49-F238E27FC236}">
                  <a16:creationId xmlns:a16="http://schemas.microsoft.com/office/drawing/2014/main" id="{0C3C9362-D0CD-3D6B-FAE8-0503E8570AC0}"/>
                </a:ext>
              </a:extLst>
            </p:cNvPr>
            <p:cNvGrpSpPr/>
            <p:nvPr/>
          </p:nvGrpSpPr>
          <p:grpSpPr>
            <a:xfrm>
              <a:off x="3055506" y="444144"/>
              <a:ext cx="580044" cy="483636"/>
              <a:chOff x="793375" y="1203714"/>
              <a:chExt cx="583926" cy="483636"/>
            </a:xfrm>
          </p:grpSpPr>
          <p:sp>
            <p:nvSpPr>
              <p:cNvPr id="70" name="Oval 69">
                <a:extLst>
                  <a:ext uri="{FF2B5EF4-FFF2-40B4-BE49-F238E27FC236}">
                    <a16:creationId xmlns:a16="http://schemas.microsoft.com/office/drawing/2014/main" id="{B694BE89-1AC8-B8C4-2D31-EA7E71B23B23}"/>
                  </a:ext>
                </a:extLst>
              </p:cNvPr>
              <p:cNvSpPr/>
              <p:nvPr/>
            </p:nvSpPr>
            <p:spPr>
              <a:xfrm>
                <a:off x="793376" y="1203714"/>
                <a:ext cx="484095" cy="483636"/>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a:extLst>
                  <a:ext uri="{FF2B5EF4-FFF2-40B4-BE49-F238E27FC236}">
                    <a16:creationId xmlns:a16="http://schemas.microsoft.com/office/drawing/2014/main" id="{AB1F92D6-1AA8-1307-311D-DD93D9D23D10}"/>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Au</a:t>
                </a:r>
              </a:p>
            </p:txBody>
          </p:sp>
        </p:grpSp>
        <p:grpSp>
          <p:nvGrpSpPr>
            <p:cNvPr id="72" name="Gruppieren 71">
              <a:extLst>
                <a:ext uri="{FF2B5EF4-FFF2-40B4-BE49-F238E27FC236}">
                  <a16:creationId xmlns:a16="http://schemas.microsoft.com/office/drawing/2014/main" id="{35580726-7584-637C-4C55-A1BC2C75E79D}"/>
                </a:ext>
              </a:extLst>
            </p:cNvPr>
            <p:cNvGrpSpPr/>
            <p:nvPr/>
          </p:nvGrpSpPr>
          <p:grpSpPr>
            <a:xfrm>
              <a:off x="1567044" y="454695"/>
              <a:ext cx="580044" cy="483636"/>
              <a:chOff x="793375" y="1203714"/>
              <a:chExt cx="583926" cy="483636"/>
            </a:xfrm>
          </p:grpSpPr>
          <p:sp>
            <p:nvSpPr>
              <p:cNvPr id="73" name="Oval 72">
                <a:extLst>
                  <a:ext uri="{FF2B5EF4-FFF2-40B4-BE49-F238E27FC236}">
                    <a16:creationId xmlns:a16="http://schemas.microsoft.com/office/drawing/2014/main" id="{2AA52775-F213-A63D-BE22-FA101D555BA6}"/>
                  </a:ext>
                </a:extLst>
              </p:cNvPr>
              <p:cNvSpPr/>
              <p:nvPr/>
            </p:nvSpPr>
            <p:spPr>
              <a:xfrm>
                <a:off x="793376" y="1203714"/>
                <a:ext cx="484095" cy="483636"/>
              </a:xfrm>
              <a:prstGeom prst="ellipse">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a:extLst>
                  <a:ext uri="{FF2B5EF4-FFF2-40B4-BE49-F238E27FC236}">
                    <a16:creationId xmlns:a16="http://schemas.microsoft.com/office/drawing/2014/main" id="{BB687659-9816-854B-6AFB-0BC0C8A176A4}"/>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Cr</a:t>
                </a:r>
              </a:p>
            </p:txBody>
          </p:sp>
        </p:grpSp>
        <p:grpSp>
          <p:nvGrpSpPr>
            <p:cNvPr id="75" name="Gruppieren 74">
              <a:extLst>
                <a:ext uri="{FF2B5EF4-FFF2-40B4-BE49-F238E27FC236}">
                  <a16:creationId xmlns:a16="http://schemas.microsoft.com/office/drawing/2014/main" id="{EC8ABEAE-791B-2F8A-E143-B0D3F8A05FC3}"/>
                </a:ext>
              </a:extLst>
            </p:cNvPr>
            <p:cNvGrpSpPr/>
            <p:nvPr/>
          </p:nvGrpSpPr>
          <p:grpSpPr>
            <a:xfrm>
              <a:off x="3533232" y="475730"/>
              <a:ext cx="580044" cy="483636"/>
              <a:chOff x="793375" y="1203714"/>
              <a:chExt cx="583926" cy="483636"/>
            </a:xfrm>
          </p:grpSpPr>
          <p:sp>
            <p:nvSpPr>
              <p:cNvPr id="76" name="Oval 75">
                <a:extLst>
                  <a:ext uri="{FF2B5EF4-FFF2-40B4-BE49-F238E27FC236}">
                    <a16:creationId xmlns:a16="http://schemas.microsoft.com/office/drawing/2014/main" id="{2EEB4FDD-4372-5D7D-F922-CCD9591F7932}"/>
                  </a:ext>
                </a:extLst>
              </p:cNvPr>
              <p:cNvSpPr/>
              <p:nvPr/>
            </p:nvSpPr>
            <p:spPr>
              <a:xfrm>
                <a:off x="793376" y="1203714"/>
                <a:ext cx="484095" cy="483636"/>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a:extLst>
                  <a:ext uri="{FF2B5EF4-FFF2-40B4-BE49-F238E27FC236}">
                    <a16:creationId xmlns:a16="http://schemas.microsoft.com/office/drawing/2014/main" id="{D21242EC-8D7E-786E-C83E-5555A65D28F7}"/>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Ag</a:t>
                </a:r>
              </a:p>
            </p:txBody>
          </p:sp>
        </p:grpSp>
        <p:grpSp>
          <p:nvGrpSpPr>
            <p:cNvPr id="78" name="Gruppieren 77">
              <a:extLst>
                <a:ext uri="{FF2B5EF4-FFF2-40B4-BE49-F238E27FC236}">
                  <a16:creationId xmlns:a16="http://schemas.microsoft.com/office/drawing/2014/main" id="{015236C4-1213-EF22-F6C7-88A632979DF0}"/>
                </a:ext>
              </a:extLst>
            </p:cNvPr>
            <p:cNvGrpSpPr/>
            <p:nvPr/>
          </p:nvGrpSpPr>
          <p:grpSpPr>
            <a:xfrm>
              <a:off x="566946" y="446555"/>
              <a:ext cx="623602" cy="483636"/>
              <a:chOff x="793376" y="1203714"/>
              <a:chExt cx="627776" cy="483636"/>
            </a:xfrm>
          </p:grpSpPr>
          <p:sp>
            <p:nvSpPr>
              <p:cNvPr id="79" name="Oval 78">
                <a:extLst>
                  <a:ext uri="{FF2B5EF4-FFF2-40B4-BE49-F238E27FC236}">
                    <a16:creationId xmlns:a16="http://schemas.microsoft.com/office/drawing/2014/main" id="{2FAAF160-811D-4AE9-074A-36DE3F8E3018}"/>
                  </a:ext>
                </a:extLst>
              </p:cNvPr>
              <p:cNvSpPr/>
              <p:nvPr/>
            </p:nvSpPr>
            <p:spPr>
              <a:xfrm>
                <a:off x="793376" y="1203714"/>
                <a:ext cx="484095" cy="483636"/>
              </a:xfrm>
              <a:prstGeom prst="ellipse">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Textfeld 79">
                <a:extLst>
                  <a:ext uri="{FF2B5EF4-FFF2-40B4-BE49-F238E27FC236}">
                    <a16:creationId xmlns:a16="http://schemas.microsoft.com/office/drawing/2014/main" id="{F1152859-09C2-326E-E0D2-AEF3FCAF978E}"/>
                  </a:ext>
                </a:extLst>
              </p:cNvPr>
              <p:cNvSpPr txBox="1"/>
              <p:nvPr/>
            </p:nvSpPr>
            <p:spPr>
              <a:xfrm>
                <a:off x="837226" y="1256980"/>
                <a:ext cx="583926" cy="369332"/>
              </a:xfrm>
              <a:prstGeom prst="rect">
                <a:avLst/>
              </a:prstGeom>
              <a:noFill/>
            </p:spPr>
            <p:txBody>
              <a:bodyPr wrap="square" rtlCol="0">
                <a:spAutoFit/>
              </a:bodyPr>
              <a:lstStyle/>
              <a:p>
                <a:r>
                  <a:rPr lang="de-DE" b="1" dirty="0">
                    <a:solidFill>
                      <a:srgbClr val="FFFF00"/>
                    </a:solidFill>
                  </a:rPr>
                  <a:t>Pd</a:t>
                </a:r>
              </a:p>
            </p:txBody>
          </p:sp>
        </p:grpSp>
        <p:grpSp>
          <p:nvGrpSpPr>
            <p:cNvPr id="81" name="Gruppieren 80">
              <a:extLst>
                <a:ext uri="{FF2B5EF4-FFF2-40B4-BE49-F238E27FC236}">
                  <a16:creationId xmlns:a16="http://schemas.microsoft.com/office/drawing/2014/main" id="{A95AE809-5E07-3F79-0AB1-1C0DFFE3B15A}"/>
                </a:ext>
              </a:extLst>
            </p:cNvPr>
            <p:cNvGrpSpPr/>
            <p:nvPr/>
          </p:nvGrpSpPr>
          <p:grpSpPr>
            <a:xfrm>
              <a:off x="2074343" y="446555"/>
              <a:ext cx="633831" cy="483636"/>
              <a:chOff x="793376" y="1203714"/>
              <a:chExt cx="638073" cy="483636"/>
            </a:xfrm>
          </p:grpSpPr>
          <p:sp>
            <p:nvSpPr>
              <p:cNvPr id="82" name="Oval 81">
                <a:extLst>
                  <a:ext uri="{FF2B5EF4-FFF2-40B4-BE49-F238E27FC236}">
                    <a16:creationId xmlns:a16="http://schemas.microsoft.com/office/drawing/2014/main" id="{AE8683CE-370A-D106-3A81-D567B2260E41}"/>
                  </a:ext>
                </a:extLst>
              </p:cNvPr>
              <p:cNvSpPr/>
              <p:nvPr/>
            </p:nvSpPr>
            <p:spPr>
              <a:xfrm>
                <a:off x="793376" y="1203714"/>
                <a:ext cx="484095" cy="483636"/>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Textfeld 82">
                <a:extLst>
                  <a:ext uri="{FF2B5EF4-FFF2-40B4-BE49-F238E27FC236}">
                    <a16:creationId xmlns:a16="http://schemas.microsoft.com/office/drawing/2014/main" id="{D4749A39-4B40-CF86-F626-336FE4752025}"/>
                  </a:ext>
                </a:extLst>
              </p:cNvPr>
              <p:cNvSpPr txBox="1"/>
              <p:nvPr/>
            </p:nvSpPr>
            <p:spPr>
              <a:xfrm>
                <a:off x="847523" y="1266238"/>
                <a:ext cx="583926" cy="369332"/>
              </a:xfrm>
              <a:prstGeom prst="rect">
                <a:avLst/>
              </a:prstGeom>
              <a:noFill/>
            </p:spPr>
            <p:txBody>
              <a:bodyPr wrap="square" rtlCol="0">
                <a:spAutoFit/>
              </a:bodyPr>
              <a:lstStyle/>
              <a:p>
                <a:r>
                  <a:rPr lang="de-DE" b="1" dirty="0">
                    <a:solidFill>
                      <a:srgbClr val="FFFF00"/>
                    </a:solidFill>
                  </a:rPr>
                  <a:t>Ta</a:t>
                </a:r>
              </a:p>
            </p:txBody>
          </p:sp>
        </p:grpSp>
        <p:grpSp>
          <p:nvGrpSpPr>
            <p:cNvPr id="84" name="Gruppieren 83">
              <a:extLst>
                <a:ext uri="{FF2B5EF4-FFF2-40B4-BE49-F238E27FC236}">
                  <a16:creationId xmlns:a16="http://schemas.microsoft.com/office/drawing/2014/main" id="{8C30F5E1-12C6-E5E5-803A-AA058167D10F}"/>
                </a:ext>
              </a:extLst>
            </p:cNvPr>
            <p:cNvGrpSpPr/>
            <p:nvPr/>
          </p:nvGrpSpPr>
          <p:grpSpPr>
            <a:xfrm>
              <a:off x="2567145" y="439620"/>
              <a:ext cx="633831" cy="483636"/>
              <a:chOff x="793376" y="1203714"/>
              <a:chExt cx="638073" cy="483636"/>
            </a:xfrm>
          </p:grpSpPr>
          <p:sp>
            <p:nvSpPr>
              <p:cNvPr id="85" name="Oval 84">
                <a:extLst>
                  <a:ext uri="{FF2B5EF4-FFF2-40B4-BE49-F238E27FC236}">
                    <a16:creationId xmlns:a16="http://schemas.microsoft.com/office/drawing/2014/main" id="{B0BD5511-DCD8-3C00-51BE-06A1DEE898A8}"/>
                  </a:ext>
                </a:extLst>
              </p:cNvPr>
              <p:cNvSpPr/>
              <p:nvPr/>
            </p:nvSpPr>
            <p:spPr>
              <a:xfrm>
                <a:off x="793376" y="1203714"/>
                <a:ext cx="484095" cy="483636"/>
              </a:xfrm>
              <a:prstGeom prst="ellipse">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Textfeld 85">
                <a:extLst>
                  <a:ext uri="{FF2B5EF4-FFF2-40B4-BE49-F238E27FC236}">
                    <a16:creationId xmlns:a16="http://schemas.microsoft.com/office/drawing/2014/main" id="{9DF6BAED-81C5-AB1F-D075-9A943903E707}"/>
                  </a:ext>
                </a:extLst>
              </p:cNvPr>
              <p:cNvSpPr txBox="1"/>
              <p:nvPr/>
            </p:nvSpPr>
            <p:spPr>
              <a:xfrm>
                <a:off x="847523" y="1266238"/>
                <a:ext cx="583926" cy="369332"/>
              </a:xfrm>
              <a:prstGeom prst="rect">
                <a:avLst/>
              </a:prstGeom>
              <a:noFill/>
            </p:spPr>
            <p:txBody>
              <a:bodyPr wrap="square" rtlCol="0">
                <a:spAutoFit/>
              </a:bodyPr>
              <a:lstStyle/>
              <a:p>
                <a:r>
                  <a:rPr lang="de-DE" b="1" dirty="0">
                    <a:solidFill>
                      <a:srgbClr val="FFFF00"/>
                    </a:solidFill>
                  </a:rPr>
                  <a:t>Tl</a:t>
                </a:r>
              </a:p>
            </p:txBody>
          </p:sp>
        </p:grpSp>
        <p:grpSp>
          <p:nvGrpSpPr>
            <p:cNvPr id="87" name="Gruppieren 86">
              <a:extLst>
                <a:ext uri="{FF2B5EF4-FFF2-40B4-BE49-F238E27FC236}">
                  <a16:creationId xmlns:a16="http://schemas.microsoft.com/office/drawing/2014/main" id="{20F2F256-93E5-9EF5-77F3-A4F893BF6673}"/>
                </a:ext>
              </a:extLst>
            </p:cNvPr>
            <p:cNvGrpSpPr/>
            <p:nvPr/>
          </p:nvGrpSpPr>
          <p:grpSpPr>
            <a:xfrm>
              <a:off x="59175" y="447695"/>
              <a:ext cx="606938" cy="483636"/>
              <a:chOff x="793376" y="1203714"/>
              <a:chExt cx="611000" cy="483636"/>
            </a:xfrm>
          </p:grpSpPr>
          <p:sp>
            <p:nvSpPr>
              <p:cNvPr id="88" name="Oval 87">
                <a:extLst>
                  <a:ext uri="{FF2B5EF4-FFF2-40B4-BE49-F238E27FC236}">
                    <a16:creationId xmlns:a16="http://schemas.microsoft.com/office/drawing/2014/main" id="{9A7ABCCF-0DDF-EFBA-6EBF-ECB86075E600}"/>
                  </a:ext>
                </a:extLst>
              </p:cNvPr>
              <p:cNvSpPr/>
              <p:nvPr/>
            </p:nvSpPr>
            <p:spPr>
              <a:xfrm>
                <a:off x="793376" y="1203714"/>
                <a:ext cx="484095" cy="483636"/>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Textfeld 88">
                <a:extLst>
                  <a:ext uri="{FF2B5EF4-FFF2-40B4-BE49-F238E27FC236}">
                    <a16:creationId xmlns:a16="http://schemas.microsoft.com/office/drawing/2014/main" id="{68BD86B0-4360-969C-C368-900BD8B48525}"/>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Si</a:t>
                </a:r>
              </a:p>
            </p:txBody>
          </p:sp>
        </p:grpSp>
        <p:sp>
          <p:nvSpPr>
            <p:cNvPr id="91" name="Legende mit Linie (1) 90">
              <a:extLst>
                <a:ext uri="{FF2B5EF4-FFF2-40B4-BE49-F238E27FC236}">
                  <a16:creationId xmlns:a16="http://schemas.microsoft.com/office/drawing/2014/main" id="{2F141BE6-8AAA-960A-EC29-110239FB7960}"/>
                </a:ext>
              </a:extLst>
            </p:cNvPr>
            <p:cNvSpPr/>
            <p:nvPr/>
          </p:nvSpPr>
          <p:spPr>
            <a:xfrm>
              <a:off x="566946" y="1533176"/>
              <a:ext cx="1708137" cy="923195"/>
            </a:xfrm>
            <a:prstGeom prst="borderCallout1">
              <a:avLst>
                <a:gd name="adj1" fmla="val 39359"/>
                <a:gd name="adj2" fmla="val 98646"/>
                <a:gd name="adj3" fmla="val 52573"/>
                <a:gd name="adj4" fmla="val 195114"/>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de-DE" dirty="0"/>
                <a:t>Leiterbahnen</a:t>
              </a:r>
            </a:p>
            <a:p>
              <a:pPr algn="ctr"/>
              <a:endParaRPr lang="de-DE" dirty="0"/>
            </a:p>
            <a:p>
              <a:pPr algn="ctr"/>
              <a:endParaRPr lang="de-DE" dirty="0"/>
            </a:p>
          </p:txBody>
        </p:sp>
        <p:sp>
          <p:nvSpPr>
            <p:cNvPr id="92" name="Legende mit Linie (1) 91">
              <a:extLst>
                <a:ext uri="{FF2B5EF4-FFF2-40B4-BE49-F238E27FC236}">
                  <a16:creationId xmlns:a16="http://schemas.microsoft.com/office/drawing/2014/main" id="{091C4C28-DB76-3DFE-F84C-80AAA8E41EAA}"/>
                </a:ext>
              </a:extLst>
            </p:cNvPr>
            <p:cNvSpPr/>
            <p:nvPr/>
          </p:nvSpPr>
          <p:spPr>
            <a:xfrm>
              <a:off x="540052" y="2518895"/>
              <a:ext cx="1735031" cy="923195"/>
            </a:xfrm>
            <a:prstGeom prst="borderCallout1">
              <a:avLst>
                <a:gd name="adj1" fmla="val 38136"/>
                <a:gd name="adj2" fmla="val 100301"/>
                <a:gd name="adj3" fmla="val 15816"/>
                <a:gd name="adj4" fmla="val 183088"/>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de-DE" dirty="0"/>
                <a:t>Kontakte</a:t>
              </a:r>
            </a:p>
            <a:p>
              <a:pPr algn="ctr"/>
              <a:endParaRPr lang="de-DE" dirty="0"/>
            </a:p>
            <a:p>
              <a:pPr algn="ctr"/>
              <a:endParaRPr lang="de-DE" dirty="0"/>
            </a:p>
          </p:txBody>
        </p:sp>
        <p:sp>
          <p:nvSpPr>
            <p:cNvPr id="93" name="Legende mit Linie (1) 92">
              <a:extLst>
                <a:ext uri="{FF2B5EF4-FFF2-40B4-BE49-F238E27FC236}">
                  <a16:creationId xmlns:a16="http://schemas.microsoft.com/office/drawing/2014/main" id="{FAA3CB58-E409-D5A5-0824-5FC984C4CD5A}"/>
                </a:ext>
              </a:extLst>
            </p:cNvPr>
            <p:cNvSpPr/>
            <p:nvPr/>
          </p:nvSpPr>
          <p:spPr>
            <a:xfrm>
              <a:off x="566945" y="3504614"/>
              <a:ext cx="1735031" cy="923195"/>
            </a:xfrm>
            <a:prstGeom prst="borderCallout1">
              <a:avLst>
                <a:gd name="adj1" fmla="val 54033"/>
                <a:gd name="adj2" fmla="val 100517"/>
                <a:gd name="adj3" fmla="val 55953"/>
                <a:gd name="adj4" fmla="val 155697"/>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de-DE" dirty="0"/>
                <a:t>Prozessor</a:t>
              </a:r>
            </a:p>
            <a:p>
              <a:pPr algn="ctr"/>
              <a:endParaRPr lang="de-DE" dirty="0"/>
            </a:p>
            <a:p>
              <a:pPr algn="ctr"/>
              <a:endParaRPr lang="de-DE" dirty="0"/>
            </a:p>
          </p:txBody>
        </p:sp>
        <p:grpSp>
          <p:nvGrpSpPr>
            <p:cNvPr id="94" name="Gruppieren 93">
              <a:extLst>
                <a:ext uri="{FF2B5EF4-FFF2-40B4-BE49-F238E27FC236}">
                  <a16:creationId xmlns:a16="http://schemas.microsoft.com/office/drawing/2014/main" id="{DB357B3C-9214-E903-A8FB-C225E05F533F}"/>
                </a:ext>
              </a:extLst>
            </p:cNvPr>
            <p:cNvGrpSpPr/>
            <p:nvPr/>
          </p:nvGrpSpPr>
          <p:grpSpPr>
            <a:xfrm>
              <a:off x="853741" y="1848210"/>
              <a:ext cx="580044" cy="483636"/>
              <a:chOff x="793375" y="1203714"/>
              <a:chExt cx="583926" cy="483636"/>
            </a:xfrm>
          </p:grpSpPr>
          <p:sp>
            <p:nvSpPr>
              <p:cNvPr id="95" name="Oval 94">
                <a:extLst>
                  <a:ext uri="{FF2B5EF4-FFF2-40B4-BE49-F238E27FC236}">
                    <a16:creationId xmlns:a16="http://schemas.microsoft.com/office/drawing/2014/main" id="{D8C6A5A0-FE36-A894-8A50-106B8116D258}"/>
                  </a:ext>
                </a:extLst>
              </p:cNvPr>
              <p:cNvSpPr/>
              <p:nvPr/>
            </p:nvSpPr>
            <p:spPr>
              <a:xfrm>
                <a:off x="793376" y="1203714"/>
                <a:ext cx="484095" cy="483636"/>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Textfeld 95">
                <a:extLst>
                  <a:ext uri="{FF2B5EF4-FFF2-40B4-BE49-F238E27FC236}">
                    <a16:creationId xmlns:a16="http://schemas.microsoft.com/office/drawing/2014/main" id="{32FC0FF5-6DE2-09D6-0554-19E4243A464B}"/>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Cu</a:t>
                </a:r>
              </a:p>
            </p:txBody>
          </p:sp>
        </p:grpSp>
        <p:grpSp>
          <p:nvGrpSpPr>
            <p:cNvPr id="97" name="Gruppieren 96">
              <a:extLst>
                <a:ext uri="{FF2B5EF4-FFF2-40B4-BE49-F238E27FC236}">
                  <a16:creationId xmlns:a16="http://schemas.microsoft.com/office/drawing/2014/main" id="{557068DB-1832-0D90-C00E-33CA85F57A6B}"/>
                </a:ext>
              </a:extLst>
            </p:cNvPr>
            <p:cNvGrpSpPr/>
            <p:nvPr/>
          </p:nvGrpSpPr>
          <p:grpSpPr>
            <a:xfrm>
              <a:off x="1398524" y="1855442"/>
              <a:ext cx="580044" cy="483636"/>
              <a:chOff x="793375" y="1203714"/>
              <a:chExt cx="583926" cy="483636"/>
            </a:xfrm>
          </p:grpSpPr>
          <p:sp>
            <p:nvSpPr>
              <p:cNvPr id="98" name="Oval 97">
                <a:extLst>
                  <a:ext uri="{FF2B5EF4-FFF2-40B4-BE49-F238E27FC236}">
                    <a16:creationId xmlns:a16="http://schemas.microsoft.com/office/drawing/2014/main" id="{94DCB1B5-50D3-48EA-8BF4-6E6715BF18F2}"/>
                  </a:ext>
                </a:extLst>
              </p:cNvPr>
              <p:cNvSpPr/>
              <p:nvPr/>
            </p:nvSpPr>
            <p:spPr>
              <a:xfrm>
                <a:off x="793376" y="1203714"/>
                <a:ext cx="484095" cy="483636"/>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Textfeld 98">
                <a:extLst>
                  <a:ext uri="{FF2B5EF4-FFF2-40B4-BE49-F238E27FC236}">
                    <a16:creationId xmlns:a16="http://schemas.microsoft.com/office/drawing/2014/main" id="{1CDF4C48-0427-AC98-46FF-D951E9F6E453}"/>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Au</a:t>
                </a:r>
              </a:p>
            </p:txBody>
          </p:sp>
        </p:grpSp>
        <p:grpSp>
          <p:nvGrpSpPr>
            <p:cNvPr id="100" name="Gruppieren 99">
              <a:extLst>
                <a:ext uri="{FF2B5EF4-FFF2-40B4-BE49-F238E27FC236}">
                  <a16:creationId xmlns:a16="http://schemas.microsoft.com/office/drawing/2014/main" id="{7E3AE59B-AE91-8434-519E-4527C35549BD}"/>
                </a:ext>
              </a:extLst>
            </p:cNvPr>
            <p:cNvGrpSpPr/>
            <p:nvPr/>
          </p:nvGrpSpPr>
          <p:grpSpPr>
            <a:xfrm>
              <a:off x="645765" y="2848584"/>
              <a:ext cx="580044" cy="483636"/>
              <a:chOff x="793375" y="1203714"/>
              <a:chExt cx="583926" cy="483636"/>
            </a:xfrm>
          </p:grpSpPr>
          <p:sp>
            <p:nvSpPr>
              <p:cNvPr id="101" name="Oval 100">
                <a:extLst>
                  <a:ext uri="{FF2B5EF4-FFF2-40B4-BE49-F238E27FC236}">
                    <a16:creationId xmlns:a16="http://schemas.microsoft.com/office/drawing/2014/main" id="{15317A89-9B11-753E-AF6E-29C5E7222ADA}"/>
                  </a:ext>
                </a:extLst>
              </p:cNvPr>
              <p:cNvSpPr/>
              <p:nvPr/>
            </p:nvSpPr>
            <p:spPr>
              <a:xfrm>
                <a:off x="793376" y="1203714"/>
                <a:ext cx="484095" cy="483636"/>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Textfeld 101">
                <a:extLst>
                  <a:ext uri="{FF2B5EF4-FFF2-40B4-BE49-F238E27FC236}">
                    <a16:creationId xmlns:a16="http://schemas.microsoft.com/office/drawing/2014/main" id="{14DA673A-94DB-1BE0-C03A-5146925909BD}"/>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Cu</a:t>
                </a:r>
              </a:p>
            </p:txBody>
          </p:sp>
        </p:grpSp>
        <p:grpSp>
          <p:nvGrpSpPr>
            <p:cNvPr id="103" name="Gruppieren 102">
              <a:extLst>
                <a:ext uri="{FF2B5EF4-FFF2-40B4-BE49-F238E27FC236}">
                  <a16:creationId xmlns:a16="http://schemas.microsoft.com/office/drawing/2014/main" id="{9E9D4820-540B-5587-BE15-5E93CDC86730}"/>
                </a:ext>
              </a:extLst>
            </p:cNvPr>
            <p:cNvGrpSpPr/>
            <p:nvPr/>
          </p:nvGrpSpPr>
          <p:grpSpPr>
            <a:xfrm>
              <a:off x="1190548" y="2855816"/>
              <a:ext cx="580044" cy="483636"/>
              <a:chOff x="793375" y="1203714"/>
              <a:chExt cx="583926" cy="483636"/>
            </a:xfrm>
          </p:grpSpPr>
          <p:sp>
            <p:nvSpPr>
              <p:cNvPr id="104" name="Oval 103">
                <a:extLst>
                  <a:ext uri="{FF2B5EF4-FFF2-40B4-BE49-F238E27FC236}">
                    <a16:creationId xmlns:a16="http://schemas.microsoft.com/office/drawing/2014/main" id="{D0511AC5-75CC-9257-F262-1A508C4A42A4}"/>
                  </a:ext>
                </a:extLst>
              </p:cNvPr>
              <p:cNvSpPr/>
              <p:nvPr/>
            </p:nvSpPr>
            <p:spPr>
              <a:xfrm>
                <a:off x="793376" y="1203714"/>
                <a:ext cx="484095" cy="483636"/>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Textfeld 104">
                <a:extLst>
                  <a:ext uri="{FF2B5EF4-FFF2-40B4-BE49-F238E27FC236}">
                    <a16:creationId xmlns:a16="http://schemas.microsoft.com/office/drawing/2014/main" id="{D3B4CEB2-5676-B0A1-AFF2-D7E0EB1E4F48}"/>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Au</a:t>
                </a:r>
              </a:p>
            </p:txBody>
          </p:sp>
        </p:grpSp>
        <p:grpSp>
          <p:nvGrpSpPr>
            <p:cNvPr id="106" name="Gruppieren 105">
              <a:extLst>
                <a:ext uri="{FF2B5EF4-FFF2-40B4-BE49-F238E27FC236}">
                  <a16:creationId xmlns:a16="http://schemas.microsoft.com/office/drawing/2014/main" id="{B35005C5-2B11-9209-A997-0CF3B2845B6A}"/>
                </a:ext>
              </a:extLst>
            </p:cNvPr>
            <p:cNvGrpSpPr/>
            <p:nvPr/>
          </p:nvGrpSpPr>
          <p:grpSpPr>
            <a:xfrm>
              <a:off x="1695039" y="2855816"/>
              <a:ext cx="580044" cy="483636"/>
              <a:chOff x="793375" y="1203714"/>
              <a:chExt cx="583926" cy="483636"/>
            </a:xfrm>
          </p:grpSpPr>
          <p:sp>
            <p:nvSpPr>
              <p:cNvPr id="107" name="Oval 106">
                <a:extLst>
                  <a:ext uri="{FF2B5EF4-FFF2-40B4-BE49-F238E27FC236}">
                    <a16:creationId xmlns:a16="http://schemas.microsoft.com/office/drawing/2014/main" id="{56BAAD33-4055-7F41-0183-FE216CB5A622}"/>
                  </a:ext>
                </a:extLst>
              </p:cNvPr>
              <p:cNvSpPr/>
              <p:nvPr/>
            </p:nvSpPr>
            <p:spPr>
              <a:xfrm>
                <a:off x="793376" y="1203714"/>
                <a:ext cx="484095" cy="483636"/>
              </a:xfrm>
              <a:prstGeom prst="ellipse">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Textfeld 107">
                <a:extLst>
                  <a:ext uri="{FF2B5EF4-FFF2-40B4-BE49-F238E27FC236}">
                    <a16:creationId xmlns:a16="http://schemas.microsoft.com/office/drawing/2014/main" id="{4BF68A4C-1E60-57B8-F7E8-A2FA3FC4EB88}"/>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Pt</a:t>
                </a:r>
              </a:p>
            </p:txBody>
          </p:sp>
        </p:grpSp>
        <p:grpSp>
          <p:nvGrpSpPr>
            <p:cNvPr id="112" name="Gruppieren 111">
              <a:extLst>
                <a:ext uri="{FF2B5EF4-FFF2-40B4-BE49-F238E27FC236}">
                  <a16:creationId xmlns:a16="http://schemas.microsoft.com/office/drawing/2014/main" id="{2EE8D9D7-D28C-BDB2-B32B-C5E1D35E308B}"/>
                </a:ext>
              </a:extLst>
            </p:cNvPr>
            <p:cNvGrpSpPr/>
            <p:nvPr/>
          </p:nvGrpSpPr>
          <p:grpSpPr>
            <a:xfrm>
              <a:off x="1108502" y="3853582"/>
              <a:ext cx="580044" cy="483636"/>
              <a:chOff x="793375" y="1203714"/>
              <a:chExt cx="583926" cy="483636"/>
            </a:xfrm>
          </p:grpSpPr>
          <p:sp>
            <p:nvSpPr>
              <p:cNvPr id="113" name="Oval 112">
                <a:extLst>
                  <a:ext uri="{FF2B5EF4-FFF2-40B4-BE49-F238E27FC236}">
                    <a16:creationId xmlns:a16="http://schemas.microsoft.com/office/drawing/2014/main" id="{050EC479-35F0-D4C3-C94B-C91B2528E914}"/>
                  </a:ext>
                </a:extLst>
              </p:cNvPr>
              <p:cNvSpPr/>
              <p:nvPr/>
            </p:nvSpPr>
            <p:spPr>
              <a:xfrm>
                <a:off x="793376" y="1203714"/>
                <a:ext cx="484095" cy="483636"/>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Textfeld 113">
                <a:extLst>
                  <a:ext uri="{FF2B5EF4-FFF2-40B4-BE49-F238E27FC236}">
                    <a16:creationId xmlns:a16="http://schemas.microsoft.com/office/drawing/2014/main" id="{74644E15-F7A6-C265-82FF-AD9E63319F2C}"/>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Cu</a:t>
                </a:r>
              </a:p>
            </p:txBody>
          </p:sp>
        </p:grpSp>
        <p:grpSp>
          <p:nvGrpSpPr>
            <p:cNvPr id="115" name="Gruppieren 114">
              <a:extLst>
                <a:ext uri="{FF2B5EF4-FFF2-40B4-BE49-F238E27FC236}">
                  <a16:creationId xmlns:a16="http://schemas.microsoft.com/office/drawing/2014/main" id="{F8AE2F67-88CC-CD5E-831A-0E54F445524D}"/>
                </a:ext>
              </a:extLst>
            </p:cNvPr>
            <p:cNvGrpSpPr/>
            <p:nvPr/>
          </p:nvGrpSpPr>
          <p:grpSpPr>
            <a:xfrm>
              <a:off x="1619265" y="3841535"/>
              <a:ext cx="606938" cy="483636"/>
              <a:chOff x="793376" y="1203714"/>
              <a:chExt cx="611000" cy="483636"/>
            </a:xfrm>
          </p:grpSpPr>
          <p:sp>
            <p:nvSpPr>
              <p:cNvPr id="116" name="Oval 115">
                <a:extLst>
                  <a:ext uri="{FF2B5EF4-FFF2-40B4-BE49-F238E27FC236}">
                    <a16:creationId xmlns:a16="http://schemas.microsoft.com/office/drawing/2014/main" id="{12445C9A-731B-0B5B-6CF2-0BDA131D199C}"/>
                  </a:ext>
                </a:extLst>
              </p:cNvPr>
              <p:cNvSpPr/>
              <p:nvPr/>
            </p:nvSpPr>
            <p:spPr>
              <a:xfrm>
                <a:off x="793376" y="1203714"/>
                <a:ext cx="484095" cy="483636"/>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Textfeld 116">
                <a:extLst>
                  <a:ext uri="{FF2B5EF4-FFF2-40B4-BE49-F238E27FC236}">
                    <a16:creationId xmlns:a16="http://schemas.microsoft.com/office/drawing/2014/main" id="{4046077F-B274-3315-16A6-D2BF1BAB77F6}"/>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Ge</a:t>
                </a:r>
              </a:p>
            </p:txBody>
          </p:sp>
        </p:grpSp>
        <p:grpSp>
          <p:nvGrpSpPr>
            <p:cNvPr id="118" name="Gruppieren 117">
              <a:extLst>
                <a:ext uri="{FF2B5EF4-FFF2-40B4-BE49-F238E27FC236}">
                  <a16:creationId xmlns:a16="http://schemas.microsoft.com/office/drawing/2014/main" id="{FF42572D-8F31-6680-898C-53B1347283ED}"/>
                </a:ext>
              </a:extLst>
            </p:cNvPr>
            <p:cNvGrpSpPr/>
            <p:nvPr/>
          </p:nvGrpSpPr>
          <p:grpSpPr>
            <a:xfrm>
              <a:off x="608579" y="3848930"/>
              <a:ext cx="606938" cy="483636"/>
              <a:chOff x="793376" y="1203714"/>
              <a:chExt cx="611000" cy="483636"/>
            </a:xfrm>
          </p:grpSpPr>
          <p:sp>
            <p:nvSpPr>
              <p:cNvPr id="119" name="Oval 118">
                <a:extLst>
                  <a:ext uri="{FF2B5EF4-FFF2-40B4-BE49-F238E27FC236}">
                    <a16:creationId xmlns:a16="http://schemas.microsoft.com/office/drawing/2014/main" id="{B4AA7663-E7B9-1A04-FEC8-DDB65DFB4EC9}"/>
                  </a:ext>
                </a:extLst>
              </p:cNvPr>
              <p:cNvSpPr/>
              <p:nvPr/>
            </p:nvSpPr>
            <p:spPr>
              <a:xfrm>
                <a:off x="793376" y="1203714"/>
                <a:ext cx="484095" cy="483636"/>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Textfeld 119">
                <a:extLst>
                  <a:ext uri="{FF2B5EF4-FFF2-40B4-BE49-F238E27FC236}">
                    <a16:creationId xmlns:a16="http://schemas.microsoft.com/office/drawing/2014/main" id="{D6AAEF7C-51B8-8912-4626-F57D680B7852}"/>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Si</a:t>
                </a:r>
              </a:p>
            </p:txBody>
          </p:sp>
        </p:grpSp>
        <p:sp>
          <p:nvSpPr>
            <p:cNvPr id="121" name="Legende mit Linie (1) 120">
              <a:extLst>
                <a:ext uri="{FF2B5EF4-FFF2-40B4-BE49-F238E27FC236}">
                  <a16:creationId xmlns:a16="http://schemas.microsoft.com/office/drawing/2014/main" id="{0409835A-A224-CF47-E2EA-1E902489284D}"/>
                </a:ext>
              </a:extLst>
            </p:cNvPr>
            <p:cNvSpPr/>
            <p:nvPr/>
          </p:nvSpPr>
          <p:spPr>
            <a:xfrm>
              <a:off x="417413" y="5553777"/>
              <a:ext cx="3078149" cy="921600"/>
            </a:xfrm>
            <a:prstGeom prst="borderCallout1">
              <a:avLst>
                <a:gd name="adj1" fmla="val -998"/>
                <a:gd name="adj2" fmla="val 98745"/>
                <a:gd name="adj3" fmla="val -103910"/>
                <a:gd name="adj4" fmla="val 115539"/>
              </a:avLst>
            </a:prstGeom>
          </p:spPr>
          <p:style>
            <a:lnRef idx="2">
              <a:schemeClr val="dk1"/>
            </a:lnRef>
            <a:fillRef idx="1">
              <a:schemeClr val="lt1"/>
            </a:fillRef>
            <a:effectRef idx="0">
              <a:schemeClr val="dk1"/>
            </a:effectRef>
            <a:fontRef idx="minor">
              <a:schemeClr val="dk1"/>
            </a:fontRef>
          </p:style>
          <p:txBody>
            <a:bodyPr lIns="36000" tIns="36000" rIns="36000" bIns="36000" rtlCol="0" anchor="t" anchorCtr="0"/>
            <a:lstStyle/>
            <a:p>
              <a:pPr algn="ctr"/>
              <a:r>
                <a:rPr lang="de-DE" dirty="0"/>
                <a:t>Vibrationsmotor/Taptic Engine</a:t>
              </a:r>
            </a:p>
          </p:txBody>
        </p:sp>
        <p:grpSp>
          <p:nvGrpSpPr>
            <p:cNvPr id="122" name="Gruppieren 121">
              <a:extLst>
                <a:ext uri="{FF2B5EF4-FFF2-40B4-BE49-F238E27FC236}">
                  <a16:creationId xmlns:a16="http://schemas.microsoft.com/office/drawing/2014/main" id="{29A0BDEF-DBDB-017B-9469-689FEBD88E6E}"/>
                </a:ext>
              </a:extLst>
            </p:cNvPr>
            <p:cNvGrpSpPr/>
            <p:nvPr/>
          </p:nvGrpSpPr>
          <p:grpSpPr>
            <a:xfrm>
              <a:off x="566945" y="5857289"/>
              <a:ext cx="524436" cy="483636"/>
              <a:chOff x="793376" y="1203714"/>
              <a:chExt cx="527946" cy="483636"/>
            </a:xfrm>
          </p:grpSpPr>
          <p:sp>
            <p:nvSpPr>
              <p:cNvPr id="123" name="Oval 122">
                <a:extLst>
                  <a:ext uri="{FF2B5EF4-FFF2-40B4-BE49-F238E27FC236}">
                    <a16:creationId xmlns:a16="http://schemas.microsoft.com/office/drawing/2014/main" id="{D0D982EF-85D5-500F-D057-B5DB9CA61978}"/>
                  </a:ext>
                </a:extLst>
              </p:cNvPr>
              <p:cNvSpPr/>
              <p:nvPr/>
            </p:nvSpPr>
            <p:spPr>
              <a:xfrm>
                <a:off x="793376" y="1203714"/>
                <a:ext cx="484095" cy="4836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4" name="Textfeld 123">
                <a:extLst>
                  <a:ext uri="{FF2B5EF4-FFF2-40B4-BE49-F238E27FC236}">
                    <a16:creationId xmlns:a16="http://schemas.microsoft.com/office/drawing/2014/main" id="{F5D5C26E-D0E1-CCFD-B28C-7CCBA4626DB3}"/>
                  </a:ext>
                </a:extLst>
              </p:cNvPr>
              <p:cNvSpPr txBox="1"/>
              <p:nvPr/>
            </p:nvSpPr>
            <p:spPr>
              <a:xfrm>
                <a:off x="837226" y="1260866"/>
                <a:ext cx="484096" cy="369332"/>
              </a:xfrm>
              <a:prstGeom prst="rect">
                <a:avLst/>
              </a:prstGeom>
              <a:noFill/>
            </p:spPr>
            <p:txBody>
              <a:bodyPr wrap="square" rtlCol="0">
                <a:spAutoFit/>
              </a:bodyPr>
              <a:lstStyle/>
              <a:p>
                <a:r>
                  <a:rPr lang="de-DE" b="1" dirty="0">
                    <a:solidFill>
                      <a:srgbClr val="FFFF00"/>
                    </a:solidFill>
                  </a:rPr>
                  <a:t>Fe</a:t>
                </a:r>
              </a:p>
            </p:txBody>
          </p:sp>
        </p:grpSp>
        <p:grpSp>
          <p:nvGrpSpPr>
            <p:cNvPr id="125" name="Gruppieren 124">
              <a:extLst>
                <a:ext uri="{FF2B5EF4-FFF2-40B4-BE49-F238E27FC236}">
                  <a16:creationId xmlns:a16="http://schemas.microsoft.com/office/drawing/2014/main" id="{E1C9CEC1-28D6-8B2D-1806-6B2544EAB7FD}"/>
                </a:ext>
              </a:extLst>
            </p:cNvPr>
            <p:cNvGrpSpPr/>
            <p:nvPr/>
          </p:nvGrpSpPr>
          <p:grpSpPr>
            <a:xfrm>
              <a:off x="2026316" y="5868519"/>
              <a:ext cx="580044" cy="483636"/>
              <a:chOff x="793375" y="1203714"/>
              <a:chExt cx="583926" cy="483636"/>
            </a:xfrm>
          </p:grpSpPr>
          <p:sp>
            <p:nvSpPr>
              <p:cNvPr id="126" name="Oval 125">
                <a:extLst>
                  <a:ext uri="{FF2B5EF4-FFF2-40B4-BE49-F238E27FC236}">
                    <a16:creationId xmlns:a16="http://schemas.microsoft.com/office/drawing/2014/main" id="{6A9D1098-D357-94F9-EC0B-35296C2A90CA}"/>
                  </a:ext>
                </a:extLst>
              </p:cNvPr>
              <p:cNvSpPr/>
              <p:nvPr/>
            </p:nvSpPr>
            <p:spPr>
              <a:xfrm>
                <a:off x="793376" y="1203714"/>
                <a:ext cx="484095" cy="48363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7" name="Textfeld 126">
                <a:extLst>
                  <a:ext uri="{FF2B5EF4-FFF2-40B4-BE49-F238E27FC236}">
                    <a16:creationId xmlns:a16="http://schemas.microsoft.com/office/drawing/2014/main" id="{DD4CAB74-0086-723F-D389-C05BF699B702}"/>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Dy</a:t>
                </a:r>
              </a:p>
            </p:txBody>
          </p:sp>
        </p:grpSp>
        <p:grpSp>
          <p:nvGrpSpPr>
            <p:cNvPr id="128" name="Gruppieren 127">
              <a:extLst>
                <a:ext uri="{FF2B5EF4-FFF2-40B4-BE49-F238E27FC236}">
                  <a16:creationId xmlns:a16="http://schemas.microsoft.com/office/drawing/2014/main" id="{2FF6345A-21A7-FBA2-BE75-47B086485472}"/>
                </a:ext>
              </a:extLst>
            </p:cNvPr>
            <p:cNvGrpSpPr/>
            <p:nvPr/>
          </p:nvGrpSpPr>
          <p:grpSpPr>
            <a:xfrm>
              <a:off x="1045157" y="5868519"/>
              <a:ext cx="580044" cy="483636"/>
              <a:chOff x="793375" y="1230608"/>
              <a:chExt cx="583926" cy="483636"/>
            </a:xfrm>
          </p:grpSpPr>
          <p:sp>
            <p:nvSpPr>
              <p:cNvPr id="129" name="Oval 128">
                <a:extLst>
                  <a:ext uri="{FF2B5EF4-FFF2-40B4-BE49-F238E27FC236}">
                    <a16:creationId xmlns:a16="http://schemas.microsoft.com/office/drawing/2014/main" id="{C7C753F8-2E06-7EAF-5610-EE9EE2CC8FAB}"/>
                  </a:ext>
                </a:extLst>
              </p:cNvPr>
              <p:cNvSpPr/>
              <p:nvPr/>
            </p:nvSpPr>
            <p:spPr>
              <a:xfrm>
                <a:off x="793376" y="1230608"/>
                <a:ext cx="484095" cy="483636"/>
              </a:xfrm>
              <a:prstGeom prst="ellips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0" name="Textfeld 129">
                <a:extLst>
                  <a:ext uri="{FF2B5EF4-FFF2-40B4-BE49-F238E27FC236}">
                    <a16:creationId xmlns:a16="http://schemas.microsoft.com/office/drawing/2014/main" id="{4868E41D-8B16-C0A0-F466-13097086CBD2}"/>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Mo</a:t>
                </a:r>
              </a:p>
            </p:txBody>
          </p:sp>
        </p:grpSp>
        <p:grpSp>
          <p:nvGrpSpPr>
            <p:cNvPr id="131" name="Gruppieren 130">
              <a:extLst>
                <a:ext uri="{FF2B5EF4-FFF2-40B4-BE49-F238E27FC236}">
                  <a16:creationId xmlns:a16="http://schemas.microsoft.com/office/drawing/2014/main" id="{276C2EFE-FBD4-C0D8-7735-3AA7806E5B28}"/>
                </a:ext>
              </a:extLst>
            </p:cNvPr>
            <p:cNvGrpSpPr/>
            <p:nvPr/>
          </p:nvGrpSpPr>
          <p:grpSpPr>
            <a:xfrm>
              <a:off x="2515295" y="5857230"/>
              <a:ext cx="633277" cy="483636"/>
              <a:chOff x="793376" y="1203714"/>
              <a:chExt cx="637515" cy="483636"/>
            </a:xfrm>
          </p:grpSpPr>
          <p:sp>
            <p:nvSpPr>
              <p:cNvPr id="132" name="Oval 131">
                <a:extLst>
                  <a:ext uri="{FF2B5EF4-FFF2-40B4-BE49-F238E27FC236}">
                    <a16:creationId xmlns:a16="http://schemas.microsoft.com/office/drawing/2014/main" id="{F23787C2-1E69-5338-9636-B7218DA17A30}"/>
                  </a:ext>
                </a:extLst>
              </p:cNvPr>
              <p:cNvSpPr/>
              <p:nvPr/>
            </p:nvSpPr>
            <p:spPr>
              <a:xfrm>
                <a:off x="793376" y="1203714"/>
                <a:ext cx="484095" cy="483636"/>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3" name="Textfeld 132">
                <a:extLst>
                  <a:ext uri="{FF2B5EF4-FFF2-40B4-BE49-F238E27FC236}">
                    <a16:creationId xmlns:a16="http://schemas.microsoft.com/office/drawing/2014/main" id="{1468AE6D-F09B-AD73-DFDB-DF044D9F41E5}"/>
                  </a:ext>
                </a:extLst>
              </p:cNvPr>
              <p:cNvSpPr txBox="1"/>
              <p:nvPr/>
            </p:nvSpPr>
            <p:spPr>
              <a:xfrm>
                <a:off x="846965" y="1267735"/>
                <a:ext cx="583926" cy="369332"/>
              </a:xfrm>
              <a:prstGeom prst="rect">
                <a:avLst/>
              </a:prstGeom>
              <a:noFill/>
            </p:spPr>
            <p:txBody>
              <a:bodyPr wrap="square" rtlCol="0">
                <a:spAutoFit/>
              </a:bodyPr>
              <a:lstStyle/>
              <a:p>
                <a:r>
                  <a:rPr lang="de-DE" b="1" dirty="0">
                    <a:solidFill>
                      <a:srgbClr val="FFFF00"/>
                    </a:solidFill>
                  </a:rPr>
                  <a:t>W</a:t>
                </a:r>
              </a:p>
            </p:txBody>
          </p:sp>
        </p:grpSp>
        <p:grpSp>
          <p:nvGrpSpPr>
            <p:cNvPr id="134" name="Gruppieren 133">
              <a:extLst>
                <a:ext uri="{FF2B5EF4-FFF2-40B4-BE49-F238E27FC236}">
                  <a16:creationId xmlns:a16="http://schemas.microsoft.com/office/drawing/2014/main" id="{987311F1-402B-CB82-D526-0D6C2DB10BE3}"/>
                </a:ext>
              </a:extLst>
            </p:cNvPr>
            <p:cNvGrpSpPr/>
            <p:nvPr/>
          </p:nvGrpSpPr>
          <p:grpSpPr>
            <a:xfrm>
              <a:off x="1540890" y="5868519"/>
              <a:ext cx="580044" cy="483636"/>
              <a:chOff x="793375" y="1203714"/>
              <a:chExt cx="583926" cy="483636"/>
            </a:xfrm>
          </p:grpSpPr>
          <p:sp>
            <p:nvSpPr>
              <p:cNvPr id="135" name="Oval 134">
                <a:extLst>
                  <a:ext uri="{FF2B5EF4-FFF2-40B4-BE49-F238E27FC236}">
                    <a16:creationId xmlns:a16="http://schemas.microsoft.com/office/drawing/2014/main" id="{FFB15EF0-FE28-00A2-611B-06C091E415F5}"/>
                  </a:ext>
                </a:extLst>
              </p:cNvPr>
              <p:cNvSpPr/>
              <p:nvPr/>
            </p:nvSpPr>
            <p:spPr>
              <a:xfrm>
                <a:off x="793376" y="1203714"/>
                <a:ext cx="484095" cy="483636"/>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6" name="Textfeld 135">
                <a:extLst>
                  <a:ext uri="{FF2B5EF4-FFF2-40B4-BE49-F238E27FC236}">
                    <a16:creationId xmlns:a16="http://schemas.microsoft.com/office/drawing/2014/main" id="{D404BB45-B734-D5D1-0EE4-53382A5FBF9D}"/>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Nd</a:t>
                </a:r>
              </a:p>
            </p:txBody>
          </p:sp>
        </p:grpSp>
        <p:sp>
          <p:nvSpPr>
            <p:cNvPr id="137" name="Legende mit Linie (1) 136">
              <a:extLst>
                <a:ext uri="{FF2B5EF4-FFF2-40B4-BE49-F238E27FC236}">
                  <a16:creationId xmlns:a16="http://schemas.microsoft.com/office/drawing/2014/main" id="{050C48C7-5E04-24CB-A3AE-ED461A7CCE01}"/>
                </a:ext>
              </a:extLst>
            </p:cNvPr>
            <p:cNvSpPr/>
            <p:nvPr/>
          </p:nvSpPr>
          <p:spPr>
            <a:xfrm>
              <a:off x="566945" y="4490960"/>
              <a:ext cx="1735031" cy="923195"/>
            </a:xfrm>
            <a:prstGeom prst="borderCallout1">
              <a:avLst>
                <a:gd name="adj1" fmla="val 50364"/>
                <a:gd name="adj2" fmla="val 100517"/>
                <a:gd name="adj3" fmla="val -16984"/>
                <a:gd name="adj4" fmla="val 151793"/>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de-DE" dirty="0"/>
                <a:t>Abdeckungen</a:t>
              </a:r>
            </a:p>
            <a:p>
              <a:pPr algn="ctr"/>
              <a:endParaRPr lang="de-DE" dirty="0"/>
            </a:p>
            <a:p>
              <a:pPr algn="ctr"/>
              <a:endParaRPr lang="de-DE" dirty="0"/>
            </a:p>
          </p:txBody>
        </p:sp>
        <p:grpSp>
          <p:nvGrpSpPr>
            <p:cNvPr id="141" name="Gruppieren 140">
              <a:extLst>
                <a:ext uri="{FF2B5EF4-FFF2-40B4-BE49-F238E27FC236}">
                  <a16:creationId xmlns:a16="http://schemas.microsoft.com/office/drawing/2014/main" id="{C67023F0-0072-9F7C-8285-2D7B00C953AA}"/>
                </a:ext>
              </a:extLst>
            </p:cNvPr>
            <p:cNvGrpSpPr/>
            <p:nvPr/>
          </p:nvGrpSpPr>
          <p:grpSpPr>
            <a:xfrm>
              <a:off x="1324645" y="4841188"/>
              <a:ext cx="598675" cy="483636"/>
              <a:chOff x="793376" y="1203714"/>
              <a:chExt cx="602682" cy="483636"/>
            </a:xfrm>
          </p:grpSpPr>
          <p:sp>
            <p:nvSpPr>
              <p:cNvPr id="142" name="Oval 141">
                <a:extLst>
                  <a:ext uri="{FF2B5EF4-FFF2-40B4-BE49-F238E27FC236}">
                    <a16:creationId xmlns:a16="http://schemas.microsoft.com/office/drawing/2014/main" id="{4132916C-4529-A12D-56EC-1229FA40A3E2}"/>
                  </a:ext>
                </a:extLst>
              </p:cNvPr>
              <p:cNvSpPr/>
              <p:nvPr/>
            </p:nvSpPr>
            <p:spPr>
              <a:xfrm>
                <a:off x="793376" y="1203714"/>
                <a:ext cx="484095" cy="483636"/>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3" name="Textfeld 142">
                <a:extLst>
                  <a:ext uri="{FF2B5EF4-FFF2-40B4-BE49-F238E27FC236}">
                    <a16:creationId xmlns:a16="http://schemas.microsoft.com/office/drawing/2014/main" id="{20FB44B4-A548-84E4-15E6-1EC566E1BCCB}"/>
                  </a:ext>
                </a:extLst>
              </p:cNvPr>
              <p:cNvSpPr txBox="1"/>
              <p:nvPr/>
            </p:nvSpPr>
            <p:spPr>
              <a:xfrm>
                <a:off x="812132" y="1252159"/>
                <a:ext cx="583926" cy="369332"/>
              </a:xfrm>
              <a:prstGeom prst="rect">
                <a:avLst/>
              </a:prstGeom>
              <a:noFill/>
            </p:spPr>
            <p:txBody>
              <a:bodyPr wrap="square" rtlCol="0">
                <a:spAutoFit/>
              </a:bodyPr>
              <a:lstStyle/>
              <a:p>
                <a:r>
                  <a:rPr lang="de-DE" b="1" dirty="0">
                    <a:solidFill>
                      <a:srgbClr val="FFFF00"/>
                    </a:solidFill>
                  </a:rPr>
                  <a:t>Sn</a:t>
                </a:r>
              </a:p>
            </p:txBody>
          </p:sp>
        </p:grpSp>
        <p:grpSp>
          <p:nvGrpSpPr>
            <p:cNvPr id="144" name="Gruppieren 143">
              <a:extLst>
                <a:ext uri="{FF2B5EF4-FFF2-40B4-BE49-F238E27FC236}">
                  <a16:creationId xmlns:a16="http://schemas.microsoft.com/office/drawing/2014/main" id="{CDCA181D-0C5E-BDDA-1D24-672F1FEB48DB}"/>
                </a:ext>
              </a:extLst>
            </p:cNvPr>
            <p:cNvGrpSpPr/>
            <p:nvPr/>
          </p:nvGrpSpPr>
          <p:grpSpPr>
            <a:xfrm>
              <a:off x="786896" y="4828957"/>
              <a:ext cx="620671" cy="483636"/>
              <a:chOff x="793376" y="1203714"/>
              <a:chExt cx="624825" cy="483636"/>
            </a:xfrm>
          </p:grpSpPr>
          <p:sp>
            <p:nvSpPr>
              <p:cNvPr id="145" name="Oval 144">
                <a:extLst>
                  <a:ext uri="{FF2B5EF4-FFF2-40B4-BE49-F238E27FC236}">
                    <a16:creationId xmlns:a16="http://schemas.microsoft.com/office/drawing/2014/main" id="{E9D25661-02E7-FEC3-BEBD-FC5E7F8B3F2D}"/>
                  </a:ext>
                </a:extLst>
              </p:cNvPr>
              <p:cNvSpPr/>
              <p:nvPr/>
            </p:nvSpPr>
            <p:spPr>
              <a:xfrm>
                <a:off x="793376" y="1203714"/>
                <a:ext cx="484095" cy="483636"/>
              </a:xfrm>
              <a:prstGeom prst="ellips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Textfeld 145">
                <a:extLst>
                  <a:ext uri="{FF2B5EF4-FFF2-40B4-BE49-F238E27FC236}">
                    <a16:creationId xmlns:a16="http://schemas.microsoft.com/office/drawing/2014/main" id="{52AAC8F0-1132-2BD8-FE93-E2949BEFF96D}"/>
                  </a:ext>
                </a:extLst>
              </p:cNvPr>
              <p:cNvSpPr txBox="1"/>
              <p:nvPr/>
            </p:nvSpPr>
            <p:spPr>
              <a:xfrm>
                <a:off x="834275" y="1250122"/>
                <a:ext cx="583926" cy="369332"/>
              </a:xfrm>
              <a:prstGeom prst="rect">
                <a:avLst/>
              </a:prstGeom>
              <a:noFill/>
            </p:spPr>
            <p:txBody>
              <a:bodyPr wrap="square" rtlCol="0">
                <a:spAutoFit/>
              </a:bodyPr>
              <a:lstStyle/>
              <a:p>
                <a:r>
                  <a:rPr lang="de-DE" b="1" dirty="0">
                    <a:solidFill>
                      <a:srgbClr val="FFFF00"/>
                    </a:solidFill>
                  </a:rPr>
                  <a:t>Al</a:t>
                </a:r>
              </a:p>
            </p:txBody>
          </p:sp>
        </p:grpSp>
        <p:sp>
          <p:nvSpPr>
            <p:cNvPr id="147" name="Legende mit Linie (1) 146">
              <a:extLst>
                <a:ext uri="{FF2B5EF4-FFF2-40B4-BE49-F238E27FC236}">
                  <a16:creationId xmlns:a16="http://schemas.microsoft.com/office/drawing/2014/main" id="{C5285992-8EC3-27C8-401D-0D72F9D2EECA}"/>
                </a:ext>
              </a:extLst>
            </p:cNvPr>
            <p:cNvSpPr/>
            <p:nvPr/>
          </p:nvSpPr>
          <p:spPr>
            <a:xfrm>
              <a:off x="5471301" y="2920639"/>
              <a:ext cx="1572966" cy="923195"/>
            </a:xfrm>
            <a:prstGeom prst="borderCallout1">
              <a:avLst>
                <a:gd name="adj1" fmla="val 49519"/>
                <a:gd name="adj2" fmla="val -1663"/>
                <a:gd name="adj3" fmla="val 52051"/>
                <a:gd name="adj4" fmla="val -8465"/>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de-DE" dirty="0"/>
                <a:t>Sim-Kontakte</a:t>
              </a:r>
            </a:p>
            <a:p>
              <a:pPr algn="ctr"/>
              <a:endParaRPr lang="de-DE" dirty="0"/>
            </a:p>
            <a:p>
              <a:pPr algn="ctr"/>
              <a:endParaRPr lang="de-DE" dirty="0"/>
            </a:p>
          </p:txBody>
        </p:sp>
        <p:grpSp>
          <p:nvGrpSpPr>
            <p:cNvPr id="149" name="Gruppieren 148">
              <a:extLst>
                <a:ext uri="{FF2B5EF4-FFF2-40B4-BE49-F238E27FC236}">
                  <a16:creationId xmlns:a16="http://schemas.microsoft.com/office/drawing/2014/main" id="{1FF3E4CB-4696-4AAB-CB4F-13F5E3B0B238}"/>
                </a:ext>
              </a:extLst>
            </p:cNvPr>
            <p:cNvGrpSpPr/>
            <p:nvPr/>
          </p:nvGrpSpPr>
          <p:grpSpPr>
            <a:xfrm>
              <a:off x="5949618" y="3262796"/>
              <a:ext cx="620671" cy="483636"/>
              <a:chOff x="793376" y="1203714"/>
              <a:chExt cx="624825" cy="483636"/>
            </a:xfrm>
          </p:grpSpPr>
          <p:sp>
            <p:nvSpPr>
              <p:cNvPr id="150" name="Oval 149">
                <a:extLst>
                  <a:ext uri="{FF2B5EF4-FFF2-40B4-BE49-F238E27FC236}">
                    <a16:creationId xmlns:a16="http://schemas.microsoft.com/office/drawing/2014/main" id="{D522C5C7-1077-9F90-9E26-B868AEF34855}"/>
                  </a:ext>
                </a:extLst>
              </p:cNvPr>
              <p:cNvSpPr/>
              <p:nvPr/>
            </p:nvSpPr>
            <p:spPr>
              <a:xfrm>
                <a:off x="793376" y="1203714"/>
                <a:ext cx="484095" cy="483636"/>
              </a:xfrm>
              <a:prstGeom prst="ellips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Textfeld 150">
                <a:extLst>
                  <a:ext uri="{FF2B5EF4-FFF2-40B4-BE49-F238E27FC236}">
                    <a16:creationId xmlns:a16="http://schemas.microsoft.com/office/drawing/2014/main" id="{228BCEA8-8284-9E3E-BC34-B797E2120EEB}"/>
                  </a:ext>
                </a:extLst>
              </p:cNvPr>
              <p:cNvSpPr txBox="1"/>
              <p:nvPr/>
            </p:nvSpPr>
            <p:spPr>
              <a:xfrm>
                <a:off x="834275" y="1250122"/>
                <a:ext cx="583926" cy="369332"/>
              </a:xfrm>
              <a:prstGeom prst="rect">
                <a:avLst/>
              </a:prstGeom>
              <a:noFill/>
            </p:spPr>
            <p:txBody>
              <a:bodyPr wrap="square" rtlCol="0">
                <a:spAutoFit/>
              </a:bodyPr>
              <a:lstStyle/>
              <a:p>
                <a:r>
                  <a:rPr lang="de-DE" b="1" dirty="0">
                    <a:solidFill>
                      <a:srgbClr val="FFFF00"/>
                    </a:solidFill>
                  </a:rPr>
                  <a:t>Al</a:t>
                </a:r>
              </a:p>
            </p:txBody>
          </p:sp>
        </p:grpSp>
      </p:grpSp>
    </p:spTree>
    <p:extLst>
      <p:ext uri="{BB962C8B-B14F-4D97-AF65-F5344CB8AC3E}">
        <p14:creationId xmlns:p14="http://schemas.microsoft.com/office/powerpoint/2010/main" val="39116544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9C7D9B7-4879-7135-34BD-EDFD4BED0299}"/>
              </a:ext>
            </a:extLst>
          </p:cNvPr>
          <p:cNvSpPr/>
          <p:nvPr/>
        </p:nvSpPr>
        <p:spPr>
          <a:xfrm>
            <a:off x="10564837" y="126609"/>
            <a:ext cx="1627163" cy="12751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4" name="Tabelle 3">
            <a:extLst>
              <a:ext uri="{FF2B5EF4-FFF2-40B4-BE49-F238E27FC236}">
                <a16:creationId xmlns:a16="http://schemas.microsoft.com/office/drawing/2014/main" id="{7F7F4F54-D2F1-0DA2-7C50-74407E704013}"/>
              </a:ext>
            </a:extLst>
          </p:cNvPr>
          <p:cNvGraphicFramePr>
            <a:graphicFrameLocks noGrp="1"/>
          </p:cNvGraphicFramePr>
          <p:nvPr/>
        </p:nvGraphicFramePr>
        <p:xfrm>
          <a:off x="553155" y="700609"/>
          <a:ext cx="10905071" cy="4569379"/>
        </p:xfrm>
        <a:graphic>
          <a:graphicData uri="http://schemas.openxmlformats.org/drawingml/2006/table">
            <a:tbl>
              <a:tblPr firstRow="1" firstCol="1" bandRow="1"/>
              <a:tblGrid>
                <a:gridCol w="605573">
                  <a:extLst>
                    <a:ext uri="{9D8B030D-6E8A-4147-A177-3AD203B41FA5}">
                      <a16:colId xmlns:a16="http://schemas.microsoft.com/office/drawing/2014/main" val="3392651386"/>
                    </a:ext>
                  </a:extLst>
                </a:gridCol>
                <a:gridCol w="605573">
                  <a:extLst>
                    <a:ext uri="{9D8B030D-6E8A-4147-A177-3AD203B41FA5}">
                      <a16:colId xmlns:a16="http://schemas.microsoft.com/office/drawing/2014/main" val="131430184"/>
                    </a:ext>
                  </a:extLst>
                </a:gridCol>
                <a:gridCol w="610330">
                  <a:extLst>
                    <a:ext uri="{9D8B030D-6E8A-4147-A177-3AD203B41FA5}">
                      <a16:colId xmlns:a16="http://schemas.microsoft.com/office/drawing/2014/main" val="3437673606"/>
                    </a:ext>
                  </a:extLst>
                </a:gridCol>
                <a:gridCol w="605573">
                  <a:extLst>
                    <a:ext uri="{9D8B030D-6E8A-4147-A177-3AD203B41FA5}">
                      <a16:colId xmlns:a16="http://schemas.microsoft.com/office/drawing/2014/main" val="448281659"/>
                    </a:ext>
                  </a:extLst>
                </a:gridCol>
                <a:gridCol w="605573">
                  <a:extLst>
                    <a:ext uri="{9D8B030D-6E8A-4147-A177-3AD203B41FA5}">
                      <a16:colId xmlns:a16="http://schemas.microsoft.com/office/drawing/2014/main" val="3698412083"/>
                    </a:ext>
                  </a:extLst>
                </a:gridCol>
                <a:gridCol w="605573">
                  <a:extLst>
                    <a:ext uri="{9D8B030D-6E8A-4147-A177-3AD203B41FA5}">
                      <a16:colId xmlns:a16="http://schemas.microsoft.com/office/drawing/2014/main" val="894784825"/>
                    </a:ext>
                  </a:extLst>
                </a:gridCol>
                <a:gridCol w="605573">
                  <a:extLst>
                    <a:ext uri="{9D8B030D-6E8A-4147-A177-3AD203B41FA5}">
                      <a16:colId xmlns:a16="http://schemas.microsoft.com/office/drawing/2014/main" val="2167003552"/>
                    </a:ext>
                  </a:extLst>
                </a:gridCol>
                <a:gridCol w="605573">
                  <a:extLst>
                    <a:ext uri="{9D8B030D-6E8A-4147-A177-3AD203B41FA5}">
                      <a16:colId xmlns:a16="http://schemas.microsoft.com/office/drawing/2014/main" val="1912527500"/>
                    </a:ext>
                  </a:extLst>
                </a:gridCol>
                <a:gridCol w="605573">
                  <a:extLst>
                    <a:ext uri="{9D8B030D-6E8A-4147-A177-3AD203B41FA5}">
                      <a16:colId xmlns:a16="http://schemas.microsoft.com/office/drawing/2014/main" val="3232927834"/>
                    </a:ext>
                  </a:extLst>
                </a:gridCol>
                <a:gridCol w="605573">
                  <a:extLst>
                    <a:ext uri="{9D8B030D-6E8A-4147-A177-3AD203B41FA5}">
                      <a16:colId xmlns:a16="http://schemas.microsoft.com/office/drawing/2014/main" val="1886407400"/>
                    </a:ext>
                  </a:extLst>
                </a:gridCol>
                <a:gridCol w="605573">
                  <a:extLst>
                    <a:ext uri="{9D8B030D-6E8A-4147-A177-3AD203B41FA5}">
                      <a16:colId xmlns:a16="http://schemas.microsoft.com/office/drawing/2014/main" val="2337913322"/>
                    </a:ext>
                  </a:extLst>
                </a:gridCol>
                <a:gridCol w="605573">
                  <a:extLst>
                    <a:ext uri="{9D8B030D-6E8A-4147-A177-3AD203B41FA5}">
                      <a16:colId xmlns:a16="http://schemas.microsoft.com/office/drawing/2014/main" val="4172242643"/>
                    </a:ext>
                  </a:extLst>
                </a:gridCol>
                <a:gridCol w="605573">
                  <a:extLst>
                    <a:ext uri="{9D8B030D-6E8A-4147-A177-3AD203B41FA5}">
                      <a16:colId xmlns:a16="http://schemas.microsoft.com/office/drawing/2014/main" val="959690627"/>
                    </a:ext>
                  </a:extLst>
                </a:gridCol>
                <a:gridCol w="605573">
                  <a:extLst>
                    <a:ext uri="{9D8B030D-6E8A-4147-A177-3AD203B41FA5}">
                      <a16:colId xmlns:a16="http://schemas.microsoft.com/office/drawing/2014/main" val="3964973874"/>
                    </a:ext>
                  </a:extLst>
                </a:gridCol>
                <a:gridCol w="605573">
                  <a:extLst>
                    <a:ext uri="{9D8B030D-6E8A-4147-A177-3AD203B41FA5}">
                      <a16:colId xmlns:a16="http://schemas.microsoft.com/office/drawing/2014/main" val="1618868707"/>
                    </a:ext>
                  </a:extLst>
                </a:gridCol>
                <a:gridCol w="605573">
                  <a:extLst>
                    <a:ext uri="{9D8B030D-6E8A-4147-A177-3AD203B41FA5}">
                      <a16:colId xmlns:a16="http://schemas.microsoft.com/office/drawing/2014/main" val="2535849738"/>
                    </a:ext>
                  </a:extLst>
                </a:gridCol>
                <a:gridCol w="605573">
                  <a:extLst>
                    <a:ext uri="{9D8B030D-6E8A-4147-A177-3AD203B41FA5}">
                      <a16:colId xmlns:a16="http://schemas.microsoft.com/office/drawing/2014/main" val="3436004139"/>
                    </a:ext>
                  </a:extLst>
                </a:gridCol>
                <a:gridCol w="605573">
                  <a:extLst>
                    <a:ext uri="{9D8B030D-6E8A-4147-A177-3AD203B41FA5}">
                      <a16:colId xmlns:a16="http://schemas.microsoft.com/office/drawing/2014/main" val="4287288147"/>
                    </a:ext>
                  </a:extLst>
                </a:gridCol>
              </a:tblGrid>
              <a:tr h="754784">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1</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2</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0929200"/>
                  </a:ext>
                </a:extLst>
              </a:tr>
              <a:tr h="748480">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3</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4</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5</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6</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7</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8</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9</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10</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5864989"/>
                  </a:ext>
                </a:extLst>
              </a:tr>
              <a:tr h="759769">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11</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12</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13</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14</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15</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16</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17</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18</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2319599"/>
                  </a:ext>
                </a:extLst>
              </a:tr>
              <a:tr h="745067">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19</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20</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21</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22</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23</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24</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25</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26</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27</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28</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29</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30</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31</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32</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33</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34</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35</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36</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8524797"/>
                  </a:ext>
                </a:extLst>
              </a:tr>
              <a:tr h="801511">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37</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38</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39</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40</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41</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42</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43</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44</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45</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46</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47</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48</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49</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50</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51</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52</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53</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54</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0995319"/>
                  </a:ext>
                </a:extLst>
              </a:tr>
              <a:tr h="759768">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55</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56</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57-71</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72</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73</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74</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75</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76</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77</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78</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79</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80</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81</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82</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83</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84</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85</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86</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0225323"/>
                  </a:ext>
                </a:extLst>
              </a:tr>
            </a:tbl>
          </a:graphicData>
        </a:graphic>
      </p:graphicFrame>
      <p:graphicFrame>
        <p:nvGraphicFramePr>
          <p:cNvPr id="6" name="Tabelle 5">
            <a:extLst>
              <a:ext uri="{FF2B5EF4-FFF2-40B4-BE49-F238E27FC236}">
                <a16:creationId xmlns:a16="http://schemas.microsoft.com/office/drawing/2014/main" id="{6A935E7B-948E-5CA7-8229-6986B1931823}"/>
              </a:ext>
            </a:extLst>
          </p:cNvPr>
          <p:cNvGraphicFramePr>
            <a:graphicFrameLocks noGrp="1"/>
          </p:cNvGraphicFramePr>
          <p:nvPr/>
        </p:nvGraphicFramePr>
        <p:xfrm>
          <a:off x="2370669" y="5501695"/>
          <a:ext cx="9121425" cy="797505"/>
        </p:xfrm>
        <a:graphic>
          <a:graphicData uri="http://schemas.openxmlformats.org/drawingml/2006/table">
            <a:tbl>
              <a:tblPr firstRow="1" firstCol="1" bandRow="1"/>
              <a:tblGrid>
                <a:gridCol w="608095">
                  <a:extLst>
                    <a:ext uri="{9D8B030D-6E8A-4147-A177-3AD203B41FA5}">
                      <a16:colId xmlns:a16="http://schemas.microsoft.com/office/drawing/2014/main" val="981982458"/>
                    </a:ext>
                  </a:extLst>
                </a:gridCol>
                <a:gridCol w="608095">
                  <a:extLst>
                    <a:ext uri="{9D8B030D-6E8A-4147-A177-3AD203B41FA5}">
                      <a16:colId xmlns:a16="http://schemas.microsoft.com/office/drawing/2014/main" val="138387099"/>
                    </a:ext>
                  </a:extLst>
                </a:gridCol>
                <a:gridCol w="608095">
                  <a:extLst>
                    <a:ext uri="{9D8B030D-6E8A-4147-A177-3AD203B41FA5}">
                      <a16:colId xmlns:a16="http://schemas.microsoft.com/office/drawing/2014/main" val="3142559094"/>
                    </a:ext>
                  </a:extLst>
                </a:gridCol>
                <a:gridCol w="608095">
                  <a:extLst>
                    <a:ext uri="{9D8B030D-6E8A-4147-A177-3AD203B41FA5}">
                      <a16:colId xmlns:a16="http://schemas.microsoft.com/office/drawing/2014/main" val="1903142674"/>
                    </a:ext>
                  </a:extLst>
                </a:gridCol>
                <a:gridCol w="608095">
                  <a:extLst>
                    <a:ext uri="{9D8B030D-6E8A-4147-A177-3AD203B41FA5}">
                      <a16:colId xmlns:a16="http://schemas.microsoft.com/office/drawing/2014/main" val="323428910"/>
                    </a:ext>
                  </a:extLst>
                </a:gridCol>
                <a:gridCol w="608095">
                  <a:extLst>
                    <a:ext uri="{9D8B030D-6E8A-4147-A177-3AD203B41FA5}">
                      <a16:colId xmlns:a16="http://schemas.microsoft.com/office/drawing/2014/main" val="2333840059"/>
                    </a:ext>
                  </a:extLst>
                </a:gridCol>
                <a:gridCol w="608095">
                  <a:extLst>
                    <a:ext uri="{9D8B030D-6E8A-4147-A177-3AD203B41FA5}">
                      <a16:colId xmlns:a16="http://schemas.microsoft.com/office/drawing/2014/main" val="2997872864"/>
                    </a:ext>
                  </a:extLst>
                </a:gridCol>
                <a:gridCol w="608095">
                  <a:extLst>
                    <a:ext uri="{9D8B030D-6E8A-4147-A177-3AD203B41FA5}">
                      <a16:colId xmlns:a16="http://schemas.microsoft.com/office/drawing/2014/main" val="622234455"/>
                    </a:ext>
                  </a:extLst>
                </a:gridCol>
                <a:gridCol w="608095">
                  <a:extLst>
                    <a:ext uri="{9D8B030D-6E8A-4147-A177-3AD203B41FA5}">
                      <a16:colId xmlns:a16="http://schemas.microsoft.com/office/drawing/2014/main" val="2413315585"/>
                    </a:ext>
                  </a:extLst>
                </a:gridCol>
                <a:gridCol w="608095">
                  <a:extLst>
                    <a:ext uri="{9D8B030D-6E8A-4147-A177-3AD203B41FA5}">
                      <a16:colId xmlns:a16="http://schemas.microsoft.com/office/drawing/2014/main" val="1043091620"/>
                    </a:ext>
                  </a:extLst>
                </a:gridCol>
                <a:gridCol w="608095">
                  <a:extLst>
                    <a:ext uri="{9D8B030D-6E8A-4147-A177-3AD203B41FA5}">
                      <a16:colId xmlns:a16="http://schemas.microsoft.com/office/drawing/2014/main" val="3393604799"/>
                    </a:ext>
                  </a:extLst>
                </a:gridCol>
                <a:gridCol w="608095">
                  <a:extLst>
                    <a:ext uri="{9D8B030D-6E8A-4147-A177-3AD203B41FA5}">
                      <a16:colId xmlns:a16="http://schemas.microsoft.com/office/drawing/2014/main" val="1713126847"/>
                    </a:ext>
                  </a:extLst>
                </a:gridCol>
                <a:gridCol w="608095">
                  <a:extLst>
                    <a:ext uri="{9D8B030D-6E8A-4147-A177-3AD203B41FA5}">
                      <a16:colId xmlns:a16="http://schemas.microsoft.com/office/drawing/2014/main" val="892759868"/>
                    </a:ext>
                  </a:extLst>
                </a:gridCol>
                <a:gridCol w="608095">
                  <a:extLst>
                    <a:ext uri="{9D8B030D-6E8A-4147-A177-3AD203B41FA5}">
                      <a16:colId xmlns:a16="http://schemas.microsoft.com/office/drawing/2014/main" val="1204185266"/>
                    </a:ext>
                  </a:extLst>
                </a:gridCol>
                <a:gridCol w="608095">
                  <a:extLst>
                    <a:ext uri="{9D8B030D-6E8A-4147-A177-3AD203B41FA5}">
                      <a16:colId xmlns:a16="http://schemas.microsoft.com/office/drawing/2014/main" val="3618275055"/>
                    </a:ext>
                  </a:extLst>
                </a:gridCol>
              </a:tblGrid>
              <a:tr h="797505">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57</a:t>
                      </a:r>
                      <a:endParaRPr lang="de-DE" sz="2000" b="0" i="0" u="none" strike="noStrike" dirty="0">
                        <a:effectLst/>
                        <a:latin typeface="Arial" panose="020B0604020202020204" pitchFamily="34" charset="0"/>
                      </a:endParaRP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58</a:t>
                      </a:r>
                      <a:endParaRPr lang="de-DE" sz="2000" b="0" i="0" u="none" strike="noStrike">
                        <a:effectLst/>
                        <a:latin typeface="Arial" panose="020B0604020202020204" pitchFamily="34" charset="0"/>
                      </a:endParaRP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59</a:t>
                      </a:r>
                      <a:endParaRPr lang="de-DE" sz="2000" b="0" i="0" u="none" strike="noStrike">
                        <a:effectLst/>
                        <a:latin typeface="Arial" panose="020B0604020202020204" pitchFamily="34" charset="0"/>
                      </a:endParaRP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60</a:t>
                      </a:r>
                      <a:endParaRPr lang="de-DE" sz="2000" b="0" i="0" u="none" strike="noStrike">
                        <a:effectLst/>
                        <a:latin typeface="Arial" panose="020B0604020202020204" pitchFamily="34" charset="0"/>
                      </a:endParaRP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61</a:t>
                      </a:r>
                      <a:endParaRPr lang="de-DE" sz="2000" b="0" i="0" u="none" strike="noStrike">
                        <a:effectLst/>
                        <a:latin typeface="Arial" panose="020B0604020202020204" pitchFamily="34" charset="0"/>
                      </a:endParaRP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62</a:t>
                      </a:r>
                      <a:endParaRPr lang="de-DE" sz="2000" b="0" i="0" u="none" strike="noStrike">
                        <a:effectLst/>
                        <a:latin typeface="Arial" panose="020B0604020202020204" pitchFamily="34" charset="0"/>
                      </a:endParaRP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63</a:t>
                      </a:r>
                      <a:endParaRPr lang="de-DE" sz="2000" b="0" i="0" u="none" strike="noStrike">
                        <a:effectLst/>
                        <a:latin typeface="Arial" panose="020B0604020202020204" pitchFamily="34" charset="0"/>
                      </a:endParaRP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64</a:t>
                      </a:r>
                      <a:endParaRPr lang="de-DE" sz="2000" b="0" i="0" u="none" strike="noStrike">
                        <a:effectLst/>
                        <a:latin typeface="Arial" panose="020B0604020202020204" pitchFamily="34" charset="0"/>
                      </a:endParaRP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65</a:t>
                      </a:r>
                      <a:endParaRPr lang="de-DE" sz="2000" b="0" i="0" u="none" strike="noStrike">
                        <a:effectLst/>
                        <a:latin typeface="Arial" panose="020B0604020202020204" pitchFamily="34" charset="0"/>
                      </a:endParaRP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66</a:t>
                      </a:r>
                      <a:endParaRPr lang="de-DE" sz="2000" b="0" i="0" u="none" strike="noStrike">
                        <a:effectLst/>
                        <a:latin typeface="Arial" panose="020B0604020202020204" pitchFamily="34" charset="0"/>
                      </a:endParaRP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67</a:t>
                      </a:r>
                      <a:endParaRPr lang="de-DE" sz="2000" b="0" i="0" u="none" strike="noStrike">
                        <a:effectLst/>
                        <a:latin typeface="Arial" panose="020B0604020202020204" pitchFamily="34" charset="0"/>
                      </a:endParaRP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68</a:t>
                      </a:r>
                      <a:endParaRPr lang="de-DE" sz="2000" b="0" i="0" u="none" strike="noStrike">
                        <a:effectLst/>
                        <a:latin typeface="Arial" panose="020B0604020202020204" pitchFamily="34" charset="0"/>
                      </a:endParaRP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69</a:t>
                      </a:r>
                      <a:endParaRPr lang="de-DE" sz="2000" b="0" i="0" u="none" strike="noStrike">
                        <a:effectLst/>
                        <a:latin typeface="Arial" panose="020B0604020202020204" pitchFamily="34" charset="0"/>
                      </a:endParaRP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70</a:t>
                      </a:r>
                      <a:endParaRPr lang="de-DE" sz="2000" b="0" i="0" u="none" strike="noStrike">
                        <a:effectLst/>
                        <a:latin typeface="Arial" panose="020B0604020202020204" pitchFamily="34" charset="0"/>
                      </a:endParaRP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71</a:t>
                      </a:r>
                      <a:endParaRPr lang="de-DE" sz="2000" b="0" i="0" u="none" strike="noStrike" dirty="0">
                        <a:effectLst/>
                        <a:latin typeface="Arial" panose="020B0604020202020204" pitchFamily="34" charset="0"/>
                      </a:endParaRP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9837883"/>
                  </a:ext>
                </a:extLst>
              </a:tr>
            </a:tbl>
          </a:graphicData>
        </a:graphic>
      </p:graphicFrame>
      <p:grpSp>
        <p:nvGrpSpPr>
          <p:cNvPr id="8" name="Gruppieren 7">
            <a:extLst>
              <a:ext uri="{FF2B5EF4-FFF2-40B4-BE49-F238E27FC236}">
                <a16:creationId xmlns:a16="http://schemas.microsoft.com/office/drawing/2014/main" id="{0A6AC96B-9519-9DB4-1B89-516E8F1C1EB0}"/>
              </a:ext>
            </a:extLst>
          </p:cNvPr>
          <p:cNvGrpSpPr/>
          <p:nvPr/>
        </p:nvGrpSpPr>
        <p:grpSpPr>
          <a:xfrm>
            <a:off x="595241" y="1728428"/>
            <a:ext cx="626124" cy="483636"/>
            <a:chOff x="793376" y="1203714"/>
            <a:chExt cx="630314" cy="483636"/>
          </a:xfrm>
        </p:grpSpPr>
        <p:sp>
          <p:nvSpPr>
            <p:cNvPr id="9" name="Oval 8">
              <a:extLst>
                <a:ext uri="{FF2B5EF4-FFF2-40B4-BE49-F238E27FC236}">
                  <a16:creationId xmlns:a16="http://schemas.microsoft.com/office/drawing/2014/main" id="{AA2A5324-9EA1-8ACD-43B7-4848C7C886FB}"/>
                </a:ext>
              </a:extLst>
            </p:cNvPr>
            <p:cNvSpPr/>
            <p:nvPr/>
          </p:nvSpPr>
          <p:spPr>
            <a:xfrm>
              <a:off x="793376" y="1203714"/>
              <a:ext cx="484095" cy="483636"/>
            </a:xfrm>
            <a:prstGeom prst="ellipse">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771DF90B-8CA1-5E74-3ECF-922361E61425}"/>
                </a:ext>
              </a:extLst>
            </p:cNvPr>
            <p:cNvSpPr txBox="1"/>
            <p:nvPr/>
          </p:nvSpPr>
          <p:spPr>
            <a:xfrm>
              <a:off x="839764" y="1293986"/>
              <a:ext cx="583926" cy="369332"/>
            </a:xfrm>
            <a:prstGeom prst="rect">
              <a:avLst/>
            </a:prstGeom>
            <a:noFill/>
          </p:spPr>
          <p:txBody>
            <a:bodyPr wrap="square" rtlCol="0">
              <a:spAutoFit/>
            </a:bodyPr>
            <a:lstStyle/>
            <a:p>
              <a:r>
                <a:rPr lang="de-DE" b="1" dirty="0">
                  <a:solidFill>
                    <a:srgbClr val="FFFF00"/>
                  </a:solidFill>
                </a:rPr>
                <a:t>Li</a:t>
              </a:r>
            </a:p>
          </p:txBody>
        </p:sp>
      </p:grpSp>
      <p:grpSp>
        <p:nvGrpSpPr>
          <p:cNvPr id="11" name="Gruppieren 10">
            <a:extLst>
              <a:ext uri="{FF2B5EF4-FFF2-40B4-BE49-F238E27FC236}">
                <a16:creationId xmlns:a16="http://schemas.microsoft.com/office/drawing/2014/main" id="{558F9208-A208-824F-BEDB-A7EB7B7B4077}"/>
              </a:ext>
            </a:extLst>
          </p:cNvPr>
          <p:cNvGrpSpPr/>
          <p:nvPr/>
        </p:nvGrpSpPr>
        <p:grpSpPr>
          <a:xfrm>
            <a:off x="1221365" y="2429988"/>
            <a:ext cx="606937" cy="483636"/>
            <a:chOff x="793376" y="1203714"/>
            <a:chExt cx="610999" cy="483636"/>
          </a:xfrm>
        </p:grpSpPr>
        <p:sp>
          <p:nvSpPr>
            <p:cNvPr id="12" name="Oval 11">
              <a:extLst>
                <a:ext uri="{FF2B5EF4-FFF2-40B4-BE49-F238E27FC236}">
                  <a16:creationId xmlns:a16="http://schemas.microsoft.com/office/drawing/2014/main" id="{3567AA57-BF3E-2B8F-0A93-034A80DCDF77}"/>
                </a:ext>
              </a:extLst>
            </p:cNvPr>
            <p:cNvSpPr/>
            <p:nvPr/>
          </p:nvSpPr>
          <p:spPr>
            <a:xfrm>
              <a:off x="793376" y="1203714"/>
              <a:ext cx="484095" cy="483636"/>
            </a:xfrm>
            <a:prstGeom prst="ellipse">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9D123AB4-D29B-956E-E79E-8D405E70DC8B}"/>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Mg</a:t>
              </a:r>
            </a:p>
          </p:txBody>
        </p:sp>
      </p:grpSp>
      <p:grpSp>
        <p:nvGrpSpPr>
          <p:cNvPr id="14" name="Gruppieren 13">
            <a:extLst>
              <a:ext uri="{FF2B5EF4-FFF2-40B4-BE49-F238E27FC236}">
                <a16:creationId xmlns:a16="http://schemas.microsoft.com/office/drawing/2014/main" id="{A7A0AE99-D480-1284-3A3D-148CBCEC1F82}"/>
              </a:ext>
            </a:extLst>
          </p:cNvPr>
          <p:cNvGrpSpPr/>
          <p:nvPr/>
        </p:nvGrpSpPr>
        <p:grpSpPr>
          <a:xfrm>
            <a:off x="7897393" y="2479065"/>
            <a:ext cx="620671" cy="483636"/>
            <a:chOff x="793376" y="1203714"/>
            <a:chExt cx="624825" cy="483636"/>
          </a:xfrm>
        </p:grpSpPr>
        <p:sp>
          <p:nvSpPr>
            <p:cNvPr id="15" name="Oval 14">
              <a:extLst>
                <a:ext uri="{FF2B5EF4-FFF2-40B4-BE49-F238E27FC236}">
                  <a16:creationId xmlns:a16="http://schemas.microsoft.com/office/drawing/2014/main" id="{D653248A-5FAF-2FA2-8FAD-4351D5F44BE0}"/>
                </a:ext>
              </a:extLst>
            </p:cNvPr>
            <p:cNvSpPr/>
            <p:nvPr/>
          </p:nvSpPr>
          <p:spPr>
            <a:xfrm>
              <a:off x="793376" y="1203714"/>
              <a:ext cx="484095" cy="483636"/>
            </a:xfrm>
            <a:prstGeom prst="ellips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7E981F29-59FD-26C8-E36E-419197D16620}"/>
                </a:ext>
              </a:extLst>
            </p:cNvPr>
            <p:cNvSpPr txBox="1"/>
            <p:nvPr/>
          </p:nvSpPr>
          <p:spPr>
            <a:xfrm>
              <a:off x="834275" y="1250122"/>
              <a:ext cx="583926" cy="369332"/>
            </a:xfrm>
            <a:prstGeom prst="rect">
              <a:avLst/>
            </a:prstGeom>
            <a:noFill/>
          </p:spPr>
          <p:txBody>
            <a:bodyPr wrap="square" rtlCol="0">
              <a:spAutoFit/>
            </a:bodyPr>
            <a:lstStyle/>
            <a:p>
              <a:r>
                <a:rPr lang="de-DE" b="1" dirty="0">
                  <a:solidFill>
                    <a:srgbClr val="FFFF00"/>
                  </a:solidFill>
                </a:rPr>
                <a:t>Al</a:t>
              </a:r>
            </a:p>
          </p:txBody>
        </p:sp>
      </p:grpSp>
      <p:grpSp>
        <p:nvGrpSpPr>
          <p:cNvPr id="17" name="Gruppieren 16">
            <a:extLst>
              <a:ext uri="{FF2B5EF4-FFF2-40B4-BE49-F238E27FC236}">
                <a16:creationId xmlns:a16="http://schemas.microsoft.com/office/drawing/2014/main" id="{F13DFDA3-FD77-EAA5-C6AC-769155203AD7}"/>
              </a:ext>
            </a:extLst>
          </p:cNvPr>
          <p:cNvGrpSpPr/>
          <p:nvPr/>
        </p:nvGrpSpPr>
        <p:grpSpPr>
          <a:xfrm>
            <a:off x="4840833" y="3187182"/>
            <a:ext cx="524436" cy="483636"/>
            <a:chOff x="793376" y="1203714"/>
            <a:chExt cx="527946" cy="483636"/>
          </a:xfrm>
        </p:grpSpPr>
        <p:sp>
          <p:nvSpPr>
            <p:cNvPr id="18" name="Oval 17">
              <a:extLst>
                <a:ext uri="{FF2B5EF4-FFF2-40B4-BE49-F238E27FC236}">
                  <a16:creationId xmlns:a16="http://schemas.microsoft.com/office/drawing/2014/main" id="{F82539A1-DC7F-F4F9-8AE4-1F62591862D2}"/>
                </a:ext>
              </a:extLst>
            </p:cNvPr>
            <p:cNvSpPr/>
            <p:nvPr/>
          </p:nvSpPr>
          <p:spPr>
            <a:xfrm>
              <a:off x="793376" y="1203714"/>
              <a:ext cx="484095" cy="4836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FE1A03F6-63C0-DBB3-7F96-F376C1732A45}"/>
                </a:ext>
              </a:extLst>
            </p:cNvPr>
            <p:cNvSpPr txBox="1"/>
            <p:nvPr/>
          </p:nvSpPr>
          <p:spPr>
            <a:xfrm>
              <a:off x="837226" y="1260866"/>
              <a:ext cx="484096" cy="369332"/>
            </a:xfrm>
            <a:prstGeom prst="rect">
              <a:avLst/>
            </a:prstGeom>
            <a:noFill/>
          </p:spPr>
          <p:txBody>
            <a:bodyPr wrap="square" rtlCol="0">
              <a:spAutoFit/>
            </a:bodyPr>
            <a:lstStyle/>
            <a:p>
              <a:r>
                <a:rPr lang="de-DE" b="1" dirty="0">
                  <a:solidFill>
                    <a:srgbClr val="FFFF00"/>
                  </a:solidFill>
                </a:rPr>
                <a:t>Fe</a:t>
              </a:r>
            </a:p>
          </p:txBody>
        </p:sp>
      </p:grpSp>
      <p:grpSp>
        <p:nvGrpSpPr>
          <p:cNvPr id="20" name="Gruppieren 19">
            <a:extLst>
              <a:ext uri="{FF2B5EF4-FFF2-40B4-BE49-F238E27FC236}">
                <a16:creationId xmlns:a16="http://schemas.microsoft.com/office/drawing/2014/main" id="{5F4634D4-995A-1FA3-C7DE-E62CC1F7A654}"/>
              </a:ext>
            </a:extLst>
          </p:cNvPr>
          <p:cNvGrpSpPr/>
          <p:nvPr/>
        </p:nvGrpSpPr>
        <p:grpSpPr>
          <a:xfrm>
            <a:off x="5425647" y="3187182"/>
            <a:ext cx="580044" cy="483636"/>
            <a:chOff x="793376" y="1203714"/>
            <a:chExt cx="583926" cy="483636"/>
          </a:xfrm>
        </p:grpSpPr>
        <p:sp>
          <p:nvSpPr>
            <p:cNvPr id="21" name="Oval 20">
              <a:extLst>
                <a:ext uri="{FF2B5EF4-FFF2-40B4-BE49-F238E27FC236}">
                  <a16:creationId xmlns:a16="http://schemas.microsoft.com/office/drawing/2014/main" id="{0E46E4E6-211C-1A9B-6F4F-EA1BE4D0F447}"/>
                </a:ext>
              </a:extLst>
            </p:cNvPr>
            <p:cNvSpPr/>
            <p:nvPr/>
          </p:nvSpPr>
          <p:spPr>
            <a:xfrm>
              <a:off x="793376" y="1203714"/>
              <a:ext cx="484095" cy="483636"/>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93E36BF1-5926-D617-F4DC-97E823B4DFA5}"/>
                </a:ext>
              </a:extLst>
            </p:cNvPr>
            <p:cNvSpPr txBox="1"/>
            <p:nvPr/>
          </p:nvSpPr>
          <p:spPr>
            <a:xfrm>
              <a:off x="793376" y="1260866"/>
              <a:ext cx="583926" cy="369332"/>
            </a:xfrm>
            <a:prstGeom prst="rect">
              <a:avLst/>
            </a:prstGeom>
            <a:noFill/>
          </p:spPr>
          <p:txBody>
            <a:bodyPr wrap="square" rtlCol="0">
              <a:spAutoFit/>
            </a:bodyPr>
            <a:lstStyle/>
            <a:p>
              <a:r>
                <a:rPr lang="de-DE" b="1" dirty="0">
                  <a:solidFill>
                    <a:srgbClr val="FFFF00"/>
                  </a:solidFill>
                </a:rPr>
                <a:t>Co</a:t>
              </a:r>
            </a:p>
          </p:txBody>
        </p:sp>
      </p:grpSp>
      <p:grpSp>
        <p:nvGrpSpPr>
          <p:cNvPr id="23" name="Gruppieren 22">
            <a:extLst>
              <a:ext uri="{FF2B5EF4-FFF2-40B4-BE49-F238E27FC236}">
                <a16:creationId xmlns:a16="http://schemas.microsoft.com/office/drawing/2014/main" id="{44F14A58-6389-0B30-A0CB-9950C1015CCD}"/>
              </a:ext>
            </a:extLst>
          </p:cNvPr>
          <p:cNvGrpSpPr/>
          <p:nvPr/>
        </p:nvGrpSpPr>
        <p:grpSpPr>
          <a:xfrm>
            <a:off x="6641359" y="3221756"/>
            <a:ext cx="580044" cy="483636"/>
            <a:chOff x="793375" y="1203714"/>
            <a:chExt cx="583926" cy="483636"/>
          </a:xfrm>
        </p:grpSpPr>
        <p:sp>
          <p:nvSpPr>
            <p:cNvPr id="24" name="Oval 23">
              <a:extLst>
                <a:ext uri="{FF2B5EF4-FFF2-40B4-BE49-F238E27FC236}">
                  <a16:creationId xmlns:a16="http://schemas.microsoft.com/office/drawing/2014/main" id="{2873C8C0-E453-3389-7CD0-3D1ED116C6B7}"/>
                </a:ext>
              </a:extLst>
            </p:cNvPr>
            <p:cNvSpPr/>
            <p:nvPr/>
          </p:nvSpPr>
          <p:spPr>
            <a:xfrm>
              <a:off x="793376" y="1203714"/>
              <a:ext cx="484095" cy="483636"/>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C373113E-E8CF-C437-4F9F-A8B078B48416}"/>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Cu</a:t>
              </a:r>
            </a:p>
          </p:txBody>
        </p:sp>
      </p:grpSp>
      <p:grpSp>
        <p:nvGrpSpPr>
          <p:cNvPr id="26" name="Gruppieren 25">
            <a:extLst>
              <a:ext uri="{FF2B5EF4-FFF2-40B4-BE49-F238E27FC236}">
                <a16:creationId xmlns:a16="http://schemas.microsoft.com/office/drawing/2014/main" id="{B986D438-3C1D-8F3E-04C3-91998563A0F4}"/>
              </a:ext>
            </a:extLst>
          </p:cNvPr>
          <p:cNvGrpSpPr/>
          <p:nvPr/>
        </p:nvGrpSpPr>
        <p:grpSpPr>
          <a:xfrm>
            <a:off x="6029604" y="3196870"/>
            <a:ext cx="620384" cy="483636"/>
            <a:chOff x="793376" y="1203714"/>
            <a:chExt cx="624536" cy="483636"/>
          </a:xfrm>
        </p:grpSpPr>
        <p:sp>
          <p:nvSpPr>
            <p:cNvPr id="27" name="Oval 26">
              <a:extLst>
                <a:ext uri="{FF2B5EF4-FFF2-40B4-BE49-F238E27FC236}">
                  <a16:creationId xmlns:a16="http://schemas.microsoft.com/office/drawing/2014/main" id="{24FC2693-D25E-9414-63C8-BB352304D86D}"/>
                </a:ext>
              </a:extLst>
            </p:cNvPr>
            <p:cNvSpPr/>
            <p:nvPr/>
          </p:nvSpPr>
          <p:spPr>
            <a:xfrm>
              <a:off x="793376" y="1203714"/>
              <a:ext cx="484095" cy="48363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7257DE9B-C645-E24C-1DF2-0C093745CD99}"/>
                </a:ext>
              </a:extLst>
            </p:cNvPr>
            <p:cNvSpPr txBox="1"/>
            <p:nvPr/>
          </p:nvSpPr>
          <p:spPr>
            <a:xfrm>
              <a:off x="833986" y="1266238"/>
              <a:ext cx="583926" cy="369332"/>
            </a:xfrm>
            <a:prstGeom prst="rect">
              <a:avLst/>
            </a:prstGeom>
            <a:noFill/>
          </p:spPr>
          <p:txBody>
            <a:bodyPr wrap="square" rtlCol="0">
              <a:spAutoFit/>
            </a:bodyPr>
            <a:lstStyle/>
            <a:p>
              <a:r>
                <a:rPr lang="de-DE" b="1" dirty="0">
                  <a:solidFill>
                    <a:srgbClr val="FFFF00"/>
                  </a:solidFill>
                </a:rPr>
                <a:t>Ni</a:t>
              </a:r>
            </a:p>
          </p:txBody>
        </p:sp>
      </p:grpSp>
      <p:grpSp>
        <p:nvGrpSpPr>
          <p:cNvPr id="29" name="Gruppieren 28">
            <a:extLst>
              <a:ext uri="{FF2B5EF4-FFF2-40B4-BE49-F238E27FC236}">
                <a16:creationId xmlns:a16="http://schemas.microsoft.com/office/drawing/2014/main" id="{F7984D0B-DB3C-A01B-9D7F-DBF6395981F8}"/>
              </a:ext>
            </a:extLst>
          </p:cNvPr>
          <p:cNvGrpSpPr/>
          <p:nvPr/>
        </p:nvGrpSpPr>
        <p:grpSpPr>
          <a:xfrm>
            <a:off x="3660378" y="3196870"/>
            <a:ext cx="580044" cy="483636"/>
            <a:chOff x="793375" y="1203714"/>
            <a:chExt cx="583926" cy="483636"/>
          </a:xfrm>
        </p:grpSpPr>
        <p:sp>
          <p:nvSpPr>
            <p:cNvPr id="30" name="Oval 29">
              <a:extLst>
                <a:ext uri="{FF2B5EF4-FFF2-40B4-BE49-F238E27FC236}">
                  <a16:creationId xmlns:a16="http://schemas.microsoft.com/office/drawing/2014/main" id="{69D4A4A1-4FAB-75DF-07DE-946956A6E3BF}"/>
                </a:ext>
              </a:extLst>
            </p:cNvPr>
            <p:cNvSpPr/>
            <p:nvPr/>
          </p:nvSpPr>
          <p:spPr>
            <a:xfrm>
              <a:off x="793376" y="1203714"/>
              <a:ext cx="484095" cy="483636"/>
            </a:xfrm>
            <a:prstGeom prst="ellipse">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5DD20E54-931C-802D-6950-9690CA28E114}"/>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Cr</a:t>
              </a:r>
            </a:p>
          </p:txBody>
        </p:sp>
      </p:grpSp>
      <p:grpSp>
        <p:nvGrpSpPr>
          <p:cNvPr id="32" name="Gruppieren 31">
            <a:extLst>
              <a:ext uri="{FF2B5EF4-FFF2-40B4-BE49-F238E27FC236}">
                <a16:creationId xmlns:a16="http://schemas.microsoft.com/office/drawing/2014/main" id="{858DD748-F1D3-CCAC-FD43-34C475A417B7}"/>
              </a:ext>
            </a:extLst>
          </p:cNvPr>
          <p:cNvGrpSpPr/>
          <p:nvPr/>
        </p:nvGrpSpPr>
        <p:grpSpPr>
          <a:xfrm>
            <a:off x="4230600" y="3196870"/>
            <a:ext cx="580044" cy="483636"/>
            <a:chOff x="793375" y="1203714"/>
            <a:chExt cx="583926" cy="483636"/>
          </a:xfrm>
        </p:grpSpPr>
        <p:sp>
          <p:nvSpPr>
            <p:cNvPr id="33" name="Oval 32">
              <a:extLst>
                <a:ext uri="{FF2B5EF4-FFF2-40B4-BE49-F238E27FC236}">
                  <a16:creationId xmlns:a16="http://schemas.microsoft.com/office/drawing/2014/main" id="{94EF9229-5943-2446-CBDA-5D0DA9C64940}"/>
                </a:ext>
              </a:extLst>
            </p:cNvPr>
            <p:cNvSpPr/>
            <p:nvPr/>
          </p:nvSpPr>
          <p:spPr>
            <a:xfrm>
              <a:off x="793376" y="1203714"/>
              <a:ext cx="484095" cy="483636"/>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FE09A57F-19B2-9F01-C6CB-A4A3FFF0FA88}"/>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Mn</a:t>
              </a:r>
            </a:p>
          </p:txBody>
        </p:sp>
      </p:grpSp>
      <p:grpSp>
        <p:nvGrpSpPr>
          <p:cNvPr id="35" name="Gruppieren 34">
            <a:extLst>
              <a:ext uri="{FF2B5EF4-FFF2-40B4-BE49-F238E27FC236}">
                <a16:creationId xmlns:a16="http://schemas.microsoft.com/office/drawing/2014/main" id="{6591F692-3EBE-5945-D690-1B8CCA198A4B}"/>
              </a:ext>
            </a:extLst>
          </p:cNvPr>
          <p:cNvGrpSpPr/>
          <p:nvPr/>
        </p:nvGrpSpPr>
        <p:grpSpPr>
          <a:xfrm>
            <a:off x="6649988" y="3980023"/>
            <a:ext cx="580044" cy="483636"/>
            <a:chOff x="793375" y="1203714"/>
            <a:chExt cx="583926" cy="483636"/>
          </a:xfrm>
        </p:grpSpPr>
        <p:sp>
          <p:nvSpPr>
            <p:cNvPr id="36" name="Oval 35">
              <a:extLst>
                <a:ext uri="{FF2B5EF4-FFF2-40B4-BE49-F238E27FC236}">
                  <a16:creationId xmlns:a16="http://schemas.microsoft.com/office/drawing/2014/main" id="{A8EFEFC8-8312-623F-B9C1-267C97E9F350}"/>
                </a:ext>
              </a:extLst>
            </p:cNvPr>
            <p:cNvSpPr/>
            <p:nvPr/>
          </p:nvSpPr>
          <p:spPr>
            <a:xfrm>
              <a:off x="793376" y="1203714"/>
              <a:ext cx="484095" cy="483636"/>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600A5082-EB17-20AF-CF72-A1C57B5A6517}"/>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Ag</a:t>
              </a:r>
            </a:p>
          </p:txBody>
        </p:sp>
      </p:grpSp>
      <p:grpSp>
        <p:nvGrpSpPr>
          <p:cNvPr id="38" name="Gruppieren 37">
            <a:extLst>
              <a:ext uri="{FF2B5EF4-FFF2-40B4-BE49-F238E27FC236}">
                <a16:creationId xmlns:a16="http://schemas.microsoft.com/office/drawing/2014/main" id="{88932D8B-F120-A298-8D6C-C72D4713AEFB}"/>
              </a:ext>
            </a:extLst>
          </p:cNvPr>
          <p:cNvGrpSpPr/>
          <p:nvPr/>
        </p:nvGrpSpPr>
        <p:grpSpPr>
          <a:xfrm>
            <a:off x="6649988" y="4728764"/>
            <a:ext cx="580044" cy="483636"/>
            <a:chOff x="793375" y="1203714"/>
            <a:chExt cx="583926" cy="483636"/>
          </a:xfrm>
        </p:grpSpPr>
        <p:sp>
          <p:nvSpPr>
            <p:cNvPr id="39" name="Oval 38">
              <a:extLst>
                <a:ext uri="{FF2B5EF4-FFF2-40B4-BE49-F238E27FC236}">
                  <a16:creationId xmlns:a16="http://schemas.microsoft.com/office/drawing/2014/main" id="{17AC42F2-9100-82AE-6236-D3E900380778}"/>
                </a:ext>
              </a:extLst>
            </p:cNvPr>
            <p:cNvSpPr/>
            <p:nvPr/>
          </p:nvSpPr>
          <p:spPr>
            <a:xfrm>
              <a:off x="793376" y="1203714"/>
              <a:ext cx="484095" cy="483636"/>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C4694964-DE70-700C-9765-5645DDB71599}"/>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Au</a:t>
              </a:r>
            </a:p>
          </p:txBody>
        </p:sp>
      </p:grpSp>
      <p:grpSp>
        <p:nvGrpSpPr>
          <p:cNvPr id="41" name="Gruppieren 40">
            <a:extLst>
              <a:ext uri="{FF2B5EF4-FFF2-40B4-BE49-F238E27FC236}">
                <a16:creationId xmlns:a16="http://schemas.microsoft.com/office/drawing/2014/main" id="{C35B18B2-56CE-5F03-967E-9F147ECE7685}"/>
              </a:ext>
            </a:extLst>
          </p:cNvPr>
          <p:cNvGrpSpPr/>
          <p:nvPr/>
        </p:nvGrpSpPr>
        <p:grpSpPr>
          <a:xfrm>
            <a:off x="7872626" y="3196870"/>
            <a:ext cx="606938" cy="483636"/>
            <a:chOff x="793376" y="1203714"/>
            <a:chExt cx="611000" cy="483636"/>
          </a:xfrm>
        </p:grpSpPr>
        <p:sp>
          <p:nvSpPr>
            <p:cNvPr id="42" name="Oval 41">
              <a:extLst>
                <a:ext uri="{FF2B5EF4-FFF2-40B4-BE49-F238E27FC236}">
                  <a16:creationId xmlns:a16="http://schemas.microsoft.com/office/drawing/2014/main" id="{4DE64925-064D-B987-CD23-ADACD8277EBB}"/>
                </a:ext>
              </a:extLst>
            </p:cNvPr>
            <p:cNvSpPr/>
            <p:nvPr/>
          </p:nvSpPr>
          <p:spPr>
            <a:xfrm>
              <a:off x="793376" y="1203714"/>
              <a:ext cx="484095" cy="483636"/>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a:extLst>
                <a:ext uri="{FF2B5EF4-FFF2-40B4-BE49-F238E27FC236}">
                  <a16:creationId xmlns:a16="http://schemas.microsoft.com/office/drawing/2014/main" id="{85835E7C-EBF7-1E3F-22E2-F5E75C22DFD9}"/>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Ga</a:t>
              </a:r>
            </a:p>
          </p:txBody>
        </p:sp>
      </p:grpSp>
      <p:grpSp>
        <p:nvGrpSpPr>
          <p:cNvPr id="44" name="Gruppieren 43">
            <a:extLst>
              <a:ext uri="{FF2B5EF4-FFF2-40B4-BE49-F238E27FC236}">
                <a16:creationId xmlns:a16="http://schemas.microsoft.com/office/drawing/2014/main" id="{29971F6B-E888-940C-1AD7-399B3DA92D03}"/>
              </a:ext>
            </a:extLst>
          </p:cNvPr>
          <p:cNvGrpSpPr/>
          <p:nvPr/>
        </p:nvGrpSpPr>
        <p:grpSpPr>
          <a:xfrm>
            <a:off x="7938020" y="4743556"/>
            <a:ext cx="633831" cy="483636"/>
            <a:chOff x="793376" y="1203714"/>
            <a:chExt cx="638073" cy="483636"/>
          </a:xfrm>
        </p:grpSpPr>
        <p:sp>
          <p:nvSpPr>
            <p:cNvPr id="45" name="Oval 44">
              <a:extLst>
                <a:ext uri="{FF2B5EF4-FFF2-40B4-BE49-F238E27FC236}">
                  <a16:creationId xmlns:a16="http://schemas.microsoft.com/office/drawing/2014/main" id="{2F1E957F-7ED7-7FF3-64A2-19159D2FB7F3}"/>
                </a:ext>
              </a:extLst>
            </p:cNvPr>
            <p:cNvSpPr/>
            <p:nvPr/>
          </p:nvSpPr>
          <p:spPr>
            <a:xfrm>
              <a:off x="793376" y="1203714"/>
              <a:ext cx="484095" cy="483636"/>
            </a:xfrm>
            <a:prstGeom prst="ellipse">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Textfeld 45">
              <a:extLst>
                <a:ext uri="{FF2B5EF4-FFF2-40B4-BE49-F238E27FC236}">
                  <a16:creationId xmlns:a16="http://schemas.microsoft.com/office/drawing/2014/main" id="{5520E51B-B9A0-BFEA-5ABB-FB62FA1C6A6F}"/>
                </a:ext>
              </a:extLst>
            </p:cNvPr>
            <p:cNvSpPr txBox="1"/>
            <p:nvPr/>
          </p:nvSpPr>
          <p:spPr>
            <a:xfrm>
              <a:off x="847523" y="1266238"/>
              <a:ext cx="583926" cy="369332"/>
            </a:xfrm>
            <a:prstGeom prst="rect">
              <a:avLst/>
            </a:prstGeom>
            <a:noFill/>
          </p:spPr>
          <p:txBody>
            <a:bodyPr wrap="square" rtlCol="0">
              <a:spAutoFit/>
            </a:bodyPr>
            <a:lstStyle/>
            <a:p>
              <a:r>
                <a:rPr lang="de-DE" b="1" dirty="0">
                  <a:solidFill>
                    <a:srgbClr val="FFFF00"/>
                  </a:solidFill>
                </a:rPr>
                <a:t>Tl</a:t>
              </a:r>
            </a:p>
          </p:txBody>
        </p:sp>
      </p:grpSp>
      <p:grpSp>
        <p:nvGrpSpPr>
          <p:cNvPr id="47" name="Gruppieren 46">
            <a:extLst>
              <a:ext uri="{FF2B5EF4-FFF2-40B4-BE49-F238E27FC236}">
                <a16:creationId xmlns:a16="http://schemas.microsoft.com/office/drawing/2014/main" id="{FCE55197-7AB0-E5A3-F57B-F658F8C3F8F4}"/>
              </a:ext>
            </a:extLst>
          </p:cNvPr>
          <p:cNvGrpSpPr/>
          <p:nvPr/>
        </p:nvGrpSpPr>
        <p:grpSpPr>
          <a:xfrm>
            <a:off x="7904153" y="3980023"/>
            <a:ext cx="674172" cy="483636"/>
            <a:chOff x="793376" y="1203714"/>
            <a:chExt cx="678684" cy="483636"/>
          </a:xfrm>
        </p:grpSpPr>
        <p:sp>
          <p:nvSpPr>
            <p:cNvPr id="48" name="Oval 47">
              <a:extLst>
                <a:ext uri="{FF2B5EF4-FFF2-40B4-BE49-F238E27FC236}">
                  <a16:creationId xmlns:a16="http://schemas.microsoft.com/office/drawing/2014/main" id="{7D20BDB2-1B46-9A2D-A952-E721F07BE370}"/>
                </a:ext>
              </a:extLst>
            </p:cNvPr>
            <p:cNvSpPr/>
            <p:nvPr/>
          </p:nvSpPr>
          <p:spPr>
            <a:xfrm>
              <a:off x="793376" y="1203714"/>
              <a:ext cx="484095" cy="483636"/>
            </a:xfrm>
            <a:prstGeom prst="ellipse">
              <a:avLst/>
            </a:prstGeom>
            <a:solidFill>
              <a:srgbClr val="00B3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extfeld 48">
              <a:extLst>
                <a:ext uri="{FF2B5EF4-FFF2-40B4-BE49-F238E27FC236}">
                  <a16:creationId xmlns:a16="http://schemas.microsoft.com/office/drawing/2014/main" id="{175890E2-7614-C48B-BD86-2FAF72679252}"/>
                </a:ext>
              </a:extLst>
            </p:cNvPr>
            <p:cNvSpPr txBox="1"/>
            <p:nvPr/>
          </p:nvSpPr>
          <p:spPr>
            <a:xfrm>
              <a:off x="888134" y="1252791"/>
              <a:ext cx="583926" cy="369332"/>
            </a:xfrm>
            <a:prstGeom prst="rect">
              <a:avLst/>
            </a:prstGeom>
            <a:noFill/>
          </p:spPr>
          <p:txBody>
            <a:bodyPr wrap="square" rtlCol="0">
              <a:spAutoFit/>
            </a:bodyPr>
            <a:lstStyle/>
            <a:p>
              <a:r>
                <a:rPr lang="de-DE" b="1" dirty="0">
                  <a:solidFill>
                    <a:srgbClr val="FFFF00"/>
                  </a:solidFill>
                </a:rPr>
                <a:t>In</a:t>
              </a:r>
            </a:p>
          </p:txBody>
        </p:sp>
      </p:grpSp>
      <p:grpSp>
        <p:nvGrpSpPr>
          <p:cNvPr id="50" name="Gruppieren 49">
            <a:extLst>
              <a:ext uri="{FF2B5EF4-FFF2-40B4-BE49-F238E27FC236}">
                <a16:creationId xmlns:a16="http://schemas.microsoft.com/office/drawing/2014/main" id="{9A534BD8-6687-44A5-2517-637DB2CBCCD1}"/>
              </a:ext>
            </a:extLst>
          </p:cNvPr>
          <p:cNvGrpSpPr/>
          <p:nvPr/>
        </p:nvGrpSpPr>
        <p:grpSpPr>
          <a:xfrm>
            <a:off x="8479564" y="2467452"/>
            <a:ext cx="606938" cy="483636"/>
            <a:chOff x="793376" y="1203714"/>
            <a:chExt cx="611000" cy="483636"/>
          </a:xfrm>
        </p:grpSpPr>
        <p:sp>
          <p:nvSpPr>
            <p:cNvPr id="51" name="Oval 50">
              <a:extLst>
                <a:ext uri="{FF2B5EF4-FFF2-40B4-BE49-F238E27FC236}">
                  <a16:creationId xmlns:a16="http://schemas.microsoft.com/office/drawing/2014/main" id="{86C067C2-D73F-B6DE-0175-DE3A6576336C}"/>
                </a:ext>
              </a:extLst>
            </p:cNvPr>
            <p:cNvSpPr/>
            <p:nvPr/>
          </p:nvSpPr>
          <p:spPr>
            <a:xfrm>
              <a:off x="793376" y="1203714"/>
              <a:ext cx="484095" cy="483636"/>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feld 51">
              <a:extLst>
                <a:ext uri="{FF2B5EF4-FFF2-40B4-BE49-F238E27FC236}">
                  <a16:creationId xmlns:a16="http://schemas.microsoft.com/office/drawing/2014/main" id="{C2E5296F-D950-16CA-AD78-913F3B9E0A01}"/>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Si</a:t>
              </a:r>
            </a:p>
          </p:txBody>
        </p:sp>
      </p:grpSp>
      <p:grpSp>
        <p:nvGrpSpPr>
          <p:cNvPr id="53" name="Gruppieren 52">
            <a:extLst>
              <a:ext uri="{FF2B5EF4-FFF2-40B4-BE49-F238E27FC236}">
                <a16:creationId xmlns:a16="http://schemas.microsoft.com/office/drawing/2014/main" id="{367EB054-F3DA-EB70-6D4B-381B128ED921}"/>
              </a:ext>
            </a:extLst>
          </p:cNvPr>
          <p:cNvGrpSpPr/>
          <p:nvPr/>
        </p:nvGrpSpPr>
        <p:grpSpPr>
          <a:xfrm>
            <a:off x="8479564" y="3163389"/>
            <a:ext cx="606938" cy="483636"/>
            <a:chOff x="793376" y="1203714"/>
            <a:chExt cx="611000" cy="483636"/>
          </a:xfrm>
        </p:grpSpPr>
        <p:sp>
          <p:nvSpPr>
            <p:cNvPr id="54" name="Oval 53">
              <a:extLst>
                <a:ext uri="{FF2B5EF4-FFF2-40B4-BE49-F238E27FC236}">
                  <a16:creationId xmlns:a16="http://schemas.microsoft.com/office/drawing/2014/main" id="{025DF983-AA2A-C66D-4807-31363D1815E9}"/>
                </a:ext>
              </a:extLst>
            </p:cNvPr>
            <p:cNvSpPr/>
            <p:nvPr/>
          </p:nvSpPr>
          <p:spPr>
            <a:xfrm>
              <a:off x="793376" y="1203714"/>
              <a:ext cx="484095" cy="483636"/>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extfeld 54">
              <a:extLst>
                <a:ext uri="{FF2B5EF4-FFF2-40B4-BE49-F238E27FC236}">
                  <a16:creationId xmlns:a16="http://schemas.microsoft.com/office/drawing/2014/main" id="{F209703C-834C-FF4D-3BFB-C5A0271C130C}"/>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Ge</a:t>
              </a:r>
            </a:p>
          </p:txBody>
        </p:sp>
      </p:grpSp>
      <p:grpSp>
        <p:nvGrpSpPr>
          <p:cNvPr id="56" name="Gruppieren 55">
            <a:extLst>
              <a:ext uri="{FF2B5EF4-FFF2-40B4-BE49-F238E27FC236}">
                <a16:creationId xmlns:a16="http://schemas.microsoft.com/office/drawing/2014/main" id="{62FE4331-AF16-889D-6A79-E9D308664327}"/>
              </a:ext>
            </a:extLst>
          </p:cNvPr>
          <p:cNvGrpSpPr/>
          <p:nvPr/>
        </p:nvGrpSpPr>
        <p:grpSpPr>
          <a:xfrm>
            <a:off x="8506458" y="3928243"/>
            <a:ext cx="598675" cy="483636"/>
            <a:chOff x="793376" y="1203714"/>
            <a:chExt cx="602682" cy="483636"/>
          </a:xfrm>
        </p:grpSpPr>
        <p:sp>
          <p:nvSpPr>
            <p:cNvPr id="57" name="Oval 56">
              <a:extLst>
                <a:ext uri="{FF2B5EF4-FFF2-40B4-BE49-F238E27FC236}">
                  <a16:creationId xmlns:a16="http://schemas.microsoft.com/office/drawing/2014/main" id="{FE391D05-02B6-5DED-9228-D89F7FA31891}"/>
                </a:ext>
              </a:extLst>
            </p:cNvPr>
            <p:cNvSpPr/>
            <p:nvPr/>
          </p:nvSpPr>
          <p:spPr>
            <a:xfrm>
              <a:off x="793376" y="1203714"/>
              <a:ext cx="484095" cy="483636"/>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Textfeld 57">
              <a:extLst>
                <a:ext uri="{FF2B5EF4-FFF2-40B4-BE49-F238E27FC236}">
                  <a16:creationId xmlns:a16="http://schemas.microsoft.com/office/drawing/2014/main" id="{09ACC24B-B70E-3B45-1E08-08221BB98ACA}"/>
                </a:ext>
              </a:extLst>
            </p:cNvPr>
            <p:cNvSpPr txBox="1"/>
            <p:nvPr/>
          </p:nvSpPr>
          <p:spPr>
            <a:xfrm>
              <a:off x="812132" y="1252159"/>
              <a:ext cx="583926" cy="369332"/>
            </a:xfrm>
            <a:prstGeom prst="rect">
              <a:avLst/>
            </a:prstGeom>
            <a:noFill/>
          </p:spPr>
          <p:txBody>
            <a:bodyPr wrap="square" rtlCol="0">
              <a:spAutoFit/>
            </a:bodyPr>
            <a:lstStyle/>
            <a:p>
              <a:r>
                <a:rPr lang="de-DE" b="1" dirty="0">
                  <a:solidFill>
                    <a:srgbClr val="FFFF00"/>
                  </a:solidFill>
                </a:rPr>
                <a:t>Sn</a:t>
              </a:r>
            </a:p>
          </p:txBody>
        </p:sp>
      </p:grpSp>
      <p:grpSp>
        <p:nvGrpSpPr>
          <p:cNvPr id="59" name="Gruppieren 58">
            <a:extLst>
              <a:ext uri="{FF2B5EF4-FFF2-40B4-BE49-F238E27FC236}">
                <a16:creationId xmlns:a16="http://schemas.microsoft.com/office/drawing/2014/main" id="{88DC286B-DA80-6E83-7530-4467B01E29DE}"/>
              </a:ext>
            </a:extLst>
          </p:cNvPr>
          <p:cNvGrpSpPr/>
          <p:nvPr/>
        </p:nvGrpSpPr>
        <p:grpSpPr>
          <a:xfrm>
            <a:off x="6069944" y="3976688"/>
            <a:ext cx="623602" cy="483636"/>
            <a:chOff x="793376" y="1203714"/>
            <a:chExt cx="627776" cy="483636"/>
          </a:xfrm>
        </p:grpSpPr>
        <p:sp>
          <p:nvSpPr>
            <p:cNvPr id="60" name="Oval 59">
              <a:extLst>
                <a:ext uri="{FF2B5EF4-FFF2-40B4-BE49-F238E27FC236}">
                  <a16:creationId xmlns:a16="http://schemas.microsoft.com/office/drawing/2014/main" id="{0ED4BBD0-DCB0-CBE4-0F72-053FA43BF299}"/>
                </a:ext>
              </a:extLst>
            </p:cNvPr>
            <p:cNvSpPr/>
            <p:nvPr/>
          </p:nvSpPr>
          <p:spPr>
            <a:xfrm>
              <a:off x="793376" y="1203714"/>
              <a:ext cx="484095" cy="483636"/>
            </a:xfrm>
            <a:prstGeom prst="ellipse">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Textfeld 60">
              <a:extLst>
                <a:ext uri="{FF2B5EF4-FFF2-40B4-BE49-F238E27FC236}">
                  <a16:creationId xmlns:a16="http://schemas.microsoft.com/office/drawing/2014/main" id="{61821BF2-FE59-D8B8-38CD-F0B104F27102}"/>
                </a:ext>
              </a:extLst>
            </p:cNvPr>
            <p:cNvSpPr txBox="1"/>
            <p:nvPr/>
          </p:nvSpPr>
          <p:spPr>
            <a:xfrm>
              <a:off x="837226" y="1256980"/>
              <a:ext cx="583926" cy="369332"/>
            </a:xfrm>
            <a:prstGeom prst="rect">
              <a:avLst/>
            </a:prstGeom>
            <a:noFill/>
          </p:spPr>
          <p:txBody>
            <a:bodyPr wrap="square" rtlCol="0">
              <a:spAutoFit/>
            </a:bodyPr>
            <a:lstStyle/>
            <a:p>
              <a:r>
                <a:rPr lang="de-DE" b="1" dirty="0">
                  <a:solidFill>
                    <a:srgbClr val="FFFF00"/>
                  </a:solidFill>
                </a:rPr>
                <a:t>Pd</a:t>
              </a:r>
            </a:p>
          </p:txBody>
        </p:sp>
      </p:grpSp>
      <p:grpSp>
        <p:nvGrpSpPr>
          <p:cNvPr id="62" name="Gruppieren 61">
            <a:extLst>
              <a:ext uri="{FF2B5EF4-FFF2-40B4-BE49-F238E27FC236}">
                <a16:creationId xmlns:a16="http://schemas.microsoft.com/office/drawing/2014/main" id="{CF10FD09-7075-3789-43ED-A2901E6B2E80}"/>
              </a:ext>
            </a:extLst>
          </p:cNvPr>
          <p:cNvGrpSpPr/>
          <p:nvPr/>
        </p:nvGrpSpPr>
        <p:grpSpPr>
          <a:xfrm>
            <a:off x="6069943" y="4728359"/>
            <a:ext cx="580044" cy="483636"/>
            <a:chOff x="793375" y="1203714"/>
            <a:chExt cx="583926" cy="483636"/>
          </a:xfrm>
        </p:grpSpPr>
        <p:sp>
          <p:nvSpPr>
            <p:cNvPr id="63" name="Oval 62">
              <a:extLst>
                <a:ext uri="{FF2B5EF4-FFF2-40B4-BE49-F238E27FC236}">
                  <a16:creationId xmlns:a16="http://schemas.microsoft.com/office/drawing/2014/main" id="{A8B8D519-7CE5-7891-29E6-4F3A4F34AD1C}"/>
                </a:ext>
              </a:extLst>
            </p:cNvPr>
            <p:cNvSpPr/>
            <p:nvPr/>
          </p:nvSpPr>
          <p:spPr>
            <a:xfrm>
              <a:off x="793376" y="1203714"/>
              <a:ext cx="484095" cy="483636"/>
            </a:xfrm>
            <a:prstGeom prst="ellipse">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Textfeld 63">
              <a:extLst>
                <a:ext uri="{FF2B5EF4-FFF2-40B4-BE49-F238E27FC236}">
                  <a16:creationId xmlns:a16="http://schemas.microsoft.com/office/drawing/2014/main" id="{7A086D82-F9C0-F41F-8A20-616F3412B7EF}"/>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Pt</a:t>
              </a:r>
            </a:p>
          </p:txBody>
        </p:sp>
      </p:grpSp>
      <p:grpSp>
        <p:nvGrpSpPr>
          <p:cNvPr id="65" name="Gruppieren 64">
            <a:extLst>
              <a:ext uri="{FF2B5EF4-FFF2-40B4-BE49-F238E27FC236}">
                <a16:creationId xmlns:a16="http://schemas.microsoft.com/office/drawing/2014/main" id="{CC1BB26D-6070-05A0-DA43-974E3EF63922}"/>
              </a:ext>
            </a:extLst>
          </p:cNvPr>
          <p:cNvGrpSpPr/>
          <p:nvPr/>
        </p:nvGrpSpPr>
        <p:grpSpPr>
          <a:xfrm>
            <a:off x="3637480" y="3965721"/>
            <a:ext cx="580044" cy="483636"/>
            <a:chOff x="793375" y="1230608"/>
            <a:chExt cx="583926" cy="483636"/>
          </a:xfrm>
        </p:grpSpPr>
        <p:sp>
          <p:nvSpPr>
            <p:cNvPr id="66" name="Oval 65">
              <a:extLst>
                <a:ext uri="{FF2B5EF4-FFF2-40B4-BE49-F238E27FC236}">
                  <a16:creationId xmlns:a16="http://schemas.microsoft.com/office/drawing/2014/main" id="{A2784A8E-8D69-9093-60EF-0655DA20F43A}"/>
                </a:ext>
              </a:extLst>
            </p:cNvPr>
            <p:cNvSpPr/>
            <p:nvPr/>
          </p:nvSpPr>
          <p:spPr>
            <a:xfrm>
              <a:off x="793376" y="1230608"/>
              <a:ext cx="484095" cy="483636"/>
            </a:xfrm>
            <a:prstGeom prst="ellips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Textfeld 66">
              <a:extLst>
                <a:ext uri="{FF2B5EF4-FFF2-40B4-BE49-F238E27FC236}">
                  <a16:creationId xmlns:a16="http://schemas.microsoft.com/office/drawing/2014/main" id="{0C89325E-43FF-1FE5-690D-D611E562DD54}"/>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Mo</a:t>
              </a:r>
            </a:p>
          </p:txBody>
        </p:sp>
      </p:grpSp>
      <p:grpSp>
        <p:nvGrpSpPr>
          <p:cNvPr id="68" name="Gruppieren 67">
            <a:extLst>
              <a:ext uri="{FF2B5EF4-FFF2-40B4-BE49-F238E27FC236}">
                <a16:creationId xmlns:a16="http://schemas.microsoft.com/office/drawing/2014/main" id="{B4C2054C-17EE-B273-B324-F3177A0EC113}"/>
              </a:ext>
            </a:extLst>
          </p:cNvPr>
          <p:cNvGrpSpPr/>
          <p:nvPr/>
        </p:nvGrpSpPr>
        <p:grpSpPr>
          <a:xfrm>
            <a:off x="3660378" y="4742275"/>
            <a:ext cx="633277" cy="483636"/>
            <a:chOff x="793376" y="1203714"/>
            <a:chExt cx="637515" cy="483636"/>
          </a:xfrm>
        </p:grpSpPr>
        <p:sp>
          <p:nvSpPr>
            <p:cNvPr id="69" name="Oval 68">
              <a:extLst>
                <a:ext uri="{FF2B5EF4-FFF2-40B4-BE49-F238E27FC236}">
                  <a16:creationId xmlns:a16="http://schemas.microsoft.com/office/drawing/2014/main" id="{87CC60C7-1A8F-1B26-2E61-85675BAB0B44}"/>
                </a:ext>
              </a:extLst>
            </p:cNvPr>
            <p:cNvSpPr/>
            <p:nvPr/>
          </p:nvSpPr>
          <p:spPr>
            <a:xfrm>
              <a:off x="793376" y="1203714"/>
              <a:ext cx="484095" cy="483636"/>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feld 69">
              <a:extLst>
                <a:ext uri="{FF2B5EF4-FFF2-40B4-BE49-F238E27FC236}">
                  <a16:creationId xmlns:a16="http://schemas.microsoft.com/office/drawing/2014/main" id="{42FFAC21-CBB9-8B48-52EB-8F97EE9859F8}"/>
                </a:ext>
              </a:extLst>
            </p:cNvPr>
            <p:cNvSpPr txBox="1"/>
            <p:nvPr/>
          </p:nvSpPr>
          <p:spPr>
            <a:xfrm>
              <a:off x="846965" y="1267735"/>
              <a:ext cx="583926" cy="369332"/>
            </a:xfrm>
            <a:prstGeom prst="rect">
              <a:avLst/>
            </a:prstGeom>
            <a:noFill/>
          </p:spPr>
          <p:txBody>
            <a:bodyPr wrap="square" rtlCol="0">
              <a:spAutoFit/>
            </a:bodyPr>
            <a:lstStyle/>
            <a:p>
              <a:r>
                <a:rPr lang="de-DE" b="1" dirty="0">
                  <a:solidFill>
                    <a:srgbClr val="FFFF00"/>
                  </a:solidFill>
                </a:rPr>
                <a:t>W</a:t>
              </a:r>
            </a:p>
          </p:txBody>
        </p:sp>
      </p:grpSp>
      <p:grpSp>
        <p:nvGrpSpPr>
          <p:cNvPr id="71" name="Gruppieren 70">
            <a:extLst>
              <a:ext uri="{FF2B5EF4-FFF2-40B4-BE49-F238E27FC236}">
                <a16:creationId xmlns:a16="http://schemas.microsoft.com/office/drawing/2014/main" id="{DBCBA062-6E28-099B-83F6-46748D7922F7}"/>
              </a:ext>
            </a:extLst>
          </p:cNvPr>
          <p:cNvGrpSpPr/>
          <p:nvPr/>
        </p:nvGrpSpPr>
        <p:grpSpPr>
          <a:xfrm>
            <a:off x="3660378" y="5748319"/>
            <a:ext cx="633831" cy="483636"/>
            <a:chOff x="793376" y="1203714"/>
            <a:chExt cx="638073" cy="483636"/>
          </a:xfrm>
        </p:grpSpPr>
        <p:sp>
          <p:nvSpPr>
            <p:cNvPr id="72" name="Oval 71">
              <a:extLst>
                <a:ext uri="{FF2B5EF4-FFF2-40B4-BE49-F238E27FC236}">
                  <a16:creationId xmlns:a16="http://schemas.microsoft.com/office/drawing/2014/main" id="{34055DF9-003F-B80B-89B1-0943E7ABA3E9}"/>
                </a:ext>
              </a:extLst>
            </p:cNvPr>
            <p:cNvSpPr/>
            <p:nvPr/>
          </p:nvSpPr>
          <p:spPr>
            <a:xfrm>
              <a:off x="793376" y="1203714"/>
              <a:ext cx="484095" cy="483636"/>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Textfeld 72">
              <a:extLst>
                <a:ext uri="{FF2B5EF4-FFF2-40B4-BE49-F238E27FC236}">
                  <a16:creationId xmlns:a16="http://schemas.microsoft.com/office/drawing/2014/main" id="{BD2B4AC5-63EC-3B67-EF8A-47BFA9BAF776}"/>
                </a:ext>
              </a:extLst>
            </p:cNvPr>
            <p:cNvSpPr txBox="1"/>
            <p:nvPr/>
          </p:nvSpPr>
          <p:spPr>
            <a:xfrm>
              <a:off x="847523" y="1266238"/>
              <a:ext cx="583926" cy="369332"/>
            </a:xfrm>
            <a:prstGeom prst="rect">
              <a:avLst/>
            </a:prstGeom>
            <a:noFill/>
          </p:spPr>
          <p:txBody>
            <a:bodyPr wrap="square" rtlCol="0">
              <a:spAutoFit/>
            </a:bodyPr>
            <a:lstStyle/>
            <a:p>
              <a:r>
                <a:rPr lang="de-DE" b="1" dirty="0">
                  <a:solidFill>
                    <a:srgbClr val="FFFF00"/>
                  </a:solidFill>
                </a:rPr>
                <a:t>Pr</a:t>
              </a:r>
            </a:p>
          </p:txBody>
        </p:sp>
      </p:grpSp>
      <p:grpSp>
        <p:nvGrpSpPr>
          <p:cNvPr id="74" name="Gruppieren 73">
            <a:extLst>
              <a:ext uri="{FF2B5EF4-FFF2-40B4-BE49-F238E27FC236}">
                <a16:creationId xmlns:a16="http://schemas.microsoft.com/office/drawing/2014/main" id="{94F7827B-710B-847B-E485-A45E3FF4BA8A}"/>
              </a:ext>
            </a:extLst>
          </p:cNvPr>
          <p:cNvGrpSpPr/>
          <p:nvPr/>
        </p:nvGrpSpPr>
        <p:grpSpPr>
          <a:xfrm>
            <a:off x="4260789" y="5757663"/>
            <a:ext cx="580044" cy="483636"/>
            <a:chOff x="793375" y="1203714"/>
            <a:chExt cx="583926" cy="483636"/>
          </a:xfrm>
        </p:grpSpPr>
        <p:sp>
          <p:nvSpPr>
            <p:cNvPr id="75" name="Oval 74">
              <a:extLst>
                <a:ext uri="{FF2B5EF4-FFF2-40B4-BE49-F238E27FC236}">
                  <a16:creationId xmlns:a16="http://schemas.microsoft.com/office/drawing/2014/main" id="{7817F781-7099-0517-2B52-97315B61213E}"/>
                </a:ext>
              </a:extLst>
            </p:cNvPr>
            <p:cNvSpPr/>
            <p:nvPr/>
          </p:nvSpPr>
          <p:spPr>
            <a:xfrm>
              <a:off x="793376" y="1203714"/>
              <a:ext cx="484095" cy="483636"/>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Textfeld 75">
              <a:extLst>
                <a:ext uri="{FF2B5EF4-FFF2-40B4-BE49-F238E27FC236}">
                  <a16:creationId xmlns:a16="http://schemas.microsoft.com/office/drawing/2014/main" id="{06650D86-3440-8072-F21A-331B5BB67CFA}"/>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Nd</a:t>
              </a:r>
            </a:p>
          </p:txBody>
        </p:sp>
      </p:grpSp>
      <p:grpSp>
        <p:nvGrpSpPr>
          <p:cNvPr id="77" name="Gruppieren 76">
            <a:extLst>
              <a:ext uri="{FF2B5EF4-FFF2-40B4-BE49-F238E27FC236}">
                <a16:creationId xmlns:a16="http://schemas.microsoft.com/office/drawing/2014/main" id="{63E6EDDD-8E4B-158F-5D30-8ABDD0B3A90A}"/>
              </a:ext>
            </a:extLst>
          </p:cNvPr>
          <p:cNvGrpSpPr/>
          <p:nvPr/>
        </p:nvGrpSpPr>
        <p:grpSpPr>
          <a:xfrm>
            <a:off x="7926414" y="5744773"/>
            <a:ext cx="580044" cy="483636"/>
            <a:chOff x="793375" y="1203714"/>
            <a:chExt cx="583926" cy="483636"/>
          </a:xfrm>
        </p:grpSpPr>
        <p:sp>
          <p:nvSpPr>
            <p:cNvPr id="78" name="Oval 77">
              <a:extLst>
                <a:ext uri="{FF2B5EF4-FFF2-40B4-BE49-F238E27FC236}">
                  <a16:creationId xmlns:a16="http://schemas.microsoft.com/office/drawing/2014/main" id="{EA1E8434-F93A-4A66-78F4-BDFC25D78C4D}"/>
                </a:ext>
              </a:extLst>
            </p:cNvPr>
            <p:cNvSpPr/>
            <p:nvPr/>
          </p:nvSpPr>
          <p:spPr>
            <a:xfrm>
              <a:off x="793376" y="1203714"/>
              <a:ext cx="484095" cy="48363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Textfeld 78">
              <a:extLst>
                <a:ext uri="{FF2B5EF4-FFF2-40B4-BE49-F238E27FC236}">
                  <a16:creationId xmlns:a16="http://schemas.microsoft.com/office/drawing/2014/main" id="{C8233D02-87EA-3D6B-11EA-7331AC0FED04}"/>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Dy</a:t>
              </a:r>
            </a:p>
          </p:txBody>
        </p:sp>
      </p:grpSp>
      <p:grpSp>
        <p:nvGrpSpPr>
          <p:cNvPr id="80" name="Gruppieren 79">
            <a:extLst>
              <a:ext uri="{FF2B5EF4-FFF2-40B4-BE49-F238E27FC236}">
                <a16:creationId xmlns:a16="http://schemas.microsoft.com/office/drawing/2014/main" id="{EE213675-DF92-13BF-411E-C8DB5FF574DA}"/>
              </a:ext>
            </a:extLst>
          </p:cNvPr>
          <p:cNvGrpSpPr/>
          <p:nvPr/>
        </p:nvGrpSpPr>
        <p:grpSpPr>
          <a:xfrm>
            <a:off x="3042702" y="4764314"/>
            <a:ext cx="633831" cy="483636"/>
            <a:chOff x="793376" y="1203714"/>
            <a:chExt cx="638073" cy="483636"/>
          </a:xfrm>
        </p:grpSpPr>
        <p:sp>
          <p:nvSpPr>
            <p:cNvPr id="81" name="Oval 80">
              <a:extLst>
                <a:ext uri="{FF2B5EF4-FFF2-40B4-BE49-F238E27FC236}">
                  <a16:creationId xmlns:a16="http://schemas.microsoft.com/office/drawing/2014/main" id="{34C61D3B-D268-E708-D2FD-040FC5613C66}"/>
                </a:ext>
              </a:extLst>
            </p:cNvPr>
            <p:cNvSpPr/>
            <p:nvPr/>
          </p:nvSpPr>
          <p:spPr>
            <a:xfrm>
              <a:off x="793376" y="1203714"/>
              <a:ext cx="484095" cy="483636"/>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Textfeld 81">
              <a:extLst>
                <a:ext uri="{FF2B5EF4-FFF2-40B4-BE49-F238E27FC236}">
                  <a16:creationId xmlns:a16="http://schemas.microsoft.com/office/drawing/2014/main" id="{04B5C65D-CEE0-55BF-D2E4-9B6A738C28A8}"/>
                </a:ext>
              </a:extLst>
            </p:cNvPr>
            <p:cNvSpPr txBox="1"/>
            <p:nvPr/>
          </p:nvSpPr>
          <p:spPr>
            <a:xfrm>
              <a:off x="847523" y="1266238"/>
              <a:ext cx="583926" cy="369332"/>
            </a:xfrm>
            <a:prstGeom prst="rect">
              <a:avLst/>
            </a:prstGeom>
            <a:noFill/>
          </p:spPr>
          <p:txBody>
            <a:bodyPr wrap="square" rtlCol="0">
              <a:spAutoFit/>
            </a:bodyPr>
            <a:lstStyle/>
            <a:p>
              <a:r>
                <a:rPr lang="de-DE" b="1" dirty="0">
                  <a:solidFill>
                    <a:srgbClr val="FFFF00"/>
                  </a:solidFill>
                </a:rPr>
                <a:t>Ta</a:t>
              </a:r>
            </a:p>
          </p:txBody>
        </p:sp>
      </p:grpSp>
    </p:spTree>
    <p:extLst>
      <p:ext uri="{BB962C8B-B14F-4D97-AF65-F5344CB8AC3E}">
        <p14:creationId xmlns:p14="http://schemas.microsoft.com/office/powerpoint/2010/main" val="388803666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60D00-A208-DE27-A2AD-C12F35F9BCB6}"/>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A479F3A9-93FC-BCAE-7E85-A03D42E8E8CE}"/>
              </a:ext>
            </a:extLst>
          </p:cNvPr>
          <p:cNvSpPr/>
          <p:nvPr/>
        </p:nvSpPr>
        <p:spPr>
          <a:xfrm>
            <a:off x="10564837" y="126609"/>
            <a:ext cx="1627163" cy="12751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4" name="Tabelle 3">
            <a:extLst>
              <a:ext uri="{FF2B5EF4-FFF2-40B4-BE49-F238E27FC236}">
                <a16:creationId xmlns:a16="http://schemas.microsoft.com/office/drawing/2014/main" id="{A32470EA-47AB-C72E-4A1E-88812EC9B3BB}"/>
              </a:ext>
            </a:extLst>
          </p:cNvPr>
          <p:cNvGraphicFramePr>
            <a:graphicFrameLocks noGrp="1"/>
          </p:cNvGraphicFramePr>
          <p:nvPr/>
        </p:nvGraphicFramePr>
        <p:xfrm>
          <a:off x="553155" y="700609"/>
          <a:ext cx="10905071" cy="4569379"/>
        </p:xfrm>
        <a:graphic>
          <a:graphicData uri="http://schemas.openxmlformats.org/drawingml/2006/table">
            <a:tbl>
              <a:tblPr firstRow="1" firstCol="1" bandRow="1"/>
              <a:tblGrid>
                <a:gridCol w="605573">
                  <a:extLst>
                    <a:ext uri="{9D8B030D-6E8A-4147-A177-3AD203B41FA5}">
                      <a16:colId xmlns:a16="http://schemas.microsoft.com/office/drawing/2014/main" val="3392651386"/>
                    </a:ext>
                  </a:extLst>
                </a:gridCol>
                <a:gridCol w="605573">
                  <a:extLst>
                    <a:ext uri="{9D8B030D-6E8A-4147-A177-3AD203B41FA5}">
                      <a16:colId xmlns:a16="http://schemas.microsoft.com/office/drawing/2014/main" val="131430184"/>
                    </a:ext>
                  </a:extLst>
                </a:gridCol>
                <a:gridCol w="610330">
                  <a:extLst>
                    <a:ext uri="{9D8B030D-6E8A-4147-A177-3AD203B41FA5}">
                      <a16:colId xmlns:a16="http://schemas.microsoft.com/office/drawing/2014/main" val="3437673606"/>
                    </a:ext>
                  </a:extLst>
                </a:gridCol>
                <a:gridCol w="605573">
                  <a:extLst>
                    <a:ext uri="{9D8B030D-6E8A-4147-A177-3AD203B41FA5}">
                      <a16:colId xmlns:a16="http://schemas.microsoft.com/office/drawing/2014/main" val="448281659"/>
                    </a:ext>
                  </a:extLst>
                </a:gridCol>
                <a:gridCol w="605573">
                  <a:extLst>
                    <a:ext uri="{9D8B030D-6E8A-4147-A177-3AD203B41FA5}">
                      <a16:colId xmlns:a16="http://schemas.microsoft.com/office/drawing/2014/main" val="3698412083"/>
                    </a:ext>
                  </a:extLst>
                </a:gridCol>
                <a:gridCol w="605573">
                  <a:extLst>
                    <a:ext uri="{9D8B030D-6E8A-4147-A177-3AD203B41FA5}">
                      <a16:colId xmlns:a16="http://schemas.microsoft.com/office/drawing/2014/main" val="894784825"/>
                    </a:ext>
                  </a:extLst>
                </a:gridCol>
                <a:gridCol w="605573">
                  <a:extLst>
                    <a:ext uri="{9D8B030D-6E8A-4147-A177-3AD203B41FA5}">
                      <a16:colId xmlns:a16="http://schemas.microsoft.com/office/drawing/2014/main" val="2167003552"/>
                    </a:ext>
                  </a:extLst>
                </a:gridCol>
                <a:gridCol w="605573">
                  <a:extLst>
                    <a:ext uri="{9D8B030D-6E8A-4147-A177-3AD203B41FA5}">
                      <a16:colId xmlns:a16="http://schemas.microsoft.com/office/drawing/2014/main" val="1912527500"/>
                    </a:ext>
                  </a:extLst>
                </a:gridCol>
                <a:gridCol w="605573">
                  <a:extLst>
                    <a:ext uri="{9D8B030D-6E8A-4147-A177-3AD203B41FA5}">
                      <a16:colId xmlns:a16="http://schemas.microsoft.com/office/drawing/2014/main" val="3232927834"/>
                    </a:ext>
                  </a:extLst>
                </a:gridCol>
                <a:gridCol w="605573">
                  <a:extLst>
                    <a:ext uri="{9D8B030D-6E8A-4147-A177-3AD203B41FA5}">
                      <a16:colId xmlns:a16="http://schemas.microsoft.com/office/drawing/2014/main" val="1886407400"/>
                    </a:ext>
                  </a:extLst>
                </a:gridCol>
                <a:gridCol w="605573">
                  <a:extLst>
                    <a:ext uri="{9D8B030D-6E8A-4147-A177-3AD203B41FA5}">
                      <a16:colId xmlns:a16="http://schemas.microsoft.com/office/drawing/2014/main" val="2337913322"/>
                    </a:ext>
                  </a:extLst>
                </a:gridCol>
                <a:gridCol w="605573">
                  <a:extLst>
                    <a:ext uri="{9D8B030D-6E8A-4147-A177-3AD203B41FA5}">
                      <a16:colId xmlns:a16="http://schemas.microsoft.com/office/drawing/2014/main" val="4172242643"/>
                    </a:ext>
                  </a:extLst>
                </a:gridCol>
                <a:gridCol w="605573">
                  <a:extLst>
                    <a:ext uri="{9D8B030D-6E8A-4147-A177-3AD203B41FA5}">
                      <a16:colId xmlns:a16="http://schemas.microsoft.com/office/drawing/2014/main" val="959690627"/>
                    </a:ext>
                  </a:extLst>
                </a:gridCol>
                <a:gridCol w="605573">
                  <a:extLst>
                    <a:ext uri="{9D8B030D-6E8A-4147-A177-3AD203B41FA5}">
                      <a16:colId xmlns:a16="http://schemas.microsoft.com/office/drawing/2014/main" val="3964973874"/>
                    </a:ext>
                  </a:extLst>
                </a:gridCol>
                <a:gridCol w="605573">
                  <a:extLst>
                    <a:ext uri="{9D8B030D-6E8A-4147-A177-3AD203B41FA5}">
                      <a16:colId xmlns:a16="http://schemas.microsoft.com/office/drawing/2014/main" val="1618868707"/>
                    </a:ext>
                  </a:extLst>
                </a:gridCol>
                <a:gridCol w="605573">
                  <a:extLst>
                    <a:ext uri="{9D8B030D-6E8A-4147-A177-3AD203B41FA5}">
                      <a16:colId xmlns:a16="http://schemas.microsoft.com/office/drawing/2014/main" val="2535849738"/>
                    </a:ext>
                  </a:extLst>
                </a:gridCol>
                <a:gridCol w="605573">
                  <a:extLst>
                    <a:ext uri="{9D8B030D-6E8A-4147-A177-3AD203B41FA5}">
                      <a16:colId xmlns:a16="http://schemas.microsoft.com/office/drawing/2014/main" val="3436004139"/>
                    </a:ext>
                  </a:extLst>
                </a:gridCol>
                <a:gridCol w="605573">
                  <a:extLst>
                    <a:ext uri="{9D8B030D-6E8A-4147-A177-3AD203B41FA5}">
                      <a16:colId xmlns:a16="http://schemas.microsoft.com/office/drawing/2014/main" val="4287288147"/>
                    </a:ext>
                  </a:extLst>
                </a:gridCol>
              </a:tblGrid>
              <a:tr h="754784">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1</a:t>
                      </a:r>
                    </a:p>
                    <a:p>
                      <a:pPr algn="l" fontAlgn="t">
                        <a:buNone/>
                      </a:pPr>
                      <a:r>
                        <a:rPr lang="de-DE" sz="2400" b="1" i="0" u="none" strike="noStrike" dirty="0">
                          <a:effectLst/>
                          <a:latin typeface="Calibri" panose="020F0502020204030204" pitchFamily="34" charset="0"/>
                          <a:cs typeface="Times New Roman" panose="02020603050405020304" pitchFamily="18" charset="0"/>
                        </a:rPr>
                        <a:t>H</a:t>
                      </a:r>
                      <a:endParaRPr lang="de-DE" sz="2000" b="1"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2</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He</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0929200"/>
                  </a:ext>
                </a:extLst>
              </a:tr>
              <a:tr h="748480">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3</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4</a:t>
                      </a:r>
                    </a:p>
                    <a:p>
                      <a:pPr marL="0" marR="0" lvl="0" indent="0" algn="l" defTabSz="914400" rtl="0" eaLnBrk="1" fontAlgn="t" latinLnBrk="0" hangingPunct="1">
                        <a:lnSpc>
                          <a:spcPct val="100000"/>
                        </a:lnSpc>
                        <a:spcBef>
                          <a:spcPts val="0"/>
                        </a:spcBef>
                        <a:spcAft>
                          <a:spcPts val="0"/>
                        </a:spcAft>
                        <a:buClrTx/>
                        <a:buSzTx/>
                        <a:buFontTx/>
                        <a:buNone/>
                        <a:tabLst/>
                        <a:defRPr/>
                      </a:pPr>
                      <a:r>
                        <a:rPr lang="de-DE" sz="2400" b="1" i="0" u="none" strike="noStrike" dirty="0">
                          <a:effectLst/>
                          <a:latin typeface="Calibri" panose="020F0502020204030204" pitchFamily="34" charset="0"/>
                          <a:cs typeface="Times New Roman" panose="02020603050405020304" pitchFamily="18" charset="0"/>
                        </a:rPr>
                        <a:t>Be</a:t>
                      </a:r>
                      <a:endParaRPr lang="de-DE" sz="1600" b="1"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a:noFill/>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5</a:t>
                      </a:r>
                    </a:p>
                    <a:p>
                      <a:pPr marL="0" marR="0" lvl="0" indent="0" algn="l" defTabSz="914400" rtl="0" eaLnBrk="1" fontAlgn="t" latinLnBrk="0" hangingPunct="1">
                        <a:lnSpc>
                          <a:spcPct val="100000"/>
                        </a:lnSpc>
                        <a:spcBef>
                          <a:spcPts val="0"/>
                        </a:spcBef>
                        <a:spcAft>
                          <a:spcPts val="0"/>
                        </a:spcAft>
                        <a:buClrTx/>
                        <a:buSzTx/>
                        <a:buFontTx/>
                        <a:buNone/>
                        <a:tabLst/>
                        <a:defRPr/>
                      </a:pPr>
                      <a:r>
                        <a:rPr lang="de-DE" sz="2400" b="1" i="0" u="none" strike="noStrike" dirty="0">
                          <a:effectLst/>
                          <a:latin typeface="Calibri" panose="020F0502020204030204" pitchFamily="34" charset="0"/>
                          <a:cs typeface="Times New Roman" panose="02020603050405020304" pitchFamily="18" charset="0"/>
                        </a:rPr>
                        <a:t>B</a:t>
                      </a:r>
                      <a:endParaRPr lang="de-DE" sz="2000" b="1"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6</a:t>
                      </a:r>
                    </a:p>
                    <a:p>
                      <a:pPr algn="l" fontAlgn="t">
                        <a:buNone/>
                      </a:pPr>
                      <a:r>
                        <a:rPr lang="de-DE" sz="2400" b="1" i="0" u="none" strike="noStrike" dirty="0">
                          <a:effectLst/>
                          <a:latin typeface="Calibri" panose="020F0502020204030204" pitchFamily="34" charset="0"/>
                          <a:cs typeface="Times New Roman" panose="02020603050405020304" pitchFamily="18" charset="0"/>
                        </a:rPr>
                        <a:t>C</a:t>
                      </a:r>
                      <a:endParaRPr lang="de-DE" sz="2000" b="1"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7</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N</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8</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O</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9</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F</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10</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Ne</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5864989"/>
                  </a:ext>
                </a:extLst>
              </a:tr>
              <a:tr h="759769">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11</a:t>
                      </a:r>
                    </a:p>
                    <a:p>
                      <a:pPr algn="l" fontAlgn="t">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Na</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12</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de-DE" sz="2000" b="0" i="0" u="none" strike="noStrike" dirty="0">
                        <a:effectLst/>
                        <a:latin typeface="Arial" panose="020B0604020202020204" pitchFamily="34" charset="0"/>
                      </a:endParaRPr>
                    </a:p>
                  </a:txBody>
                  <a:tcPr marL="102752" marR="102752" marT="14271"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13</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14</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15</a:t>
                      </a:r>
                    </a:p>
                    <a:p>
                      <a:pPr algn="l" fontAlgn="t">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P</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16</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S</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17</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Cl</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18</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Ar</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2319599"/>
                  </a:ext>
                </a:extLst>
              </a:tr>
              <a:tr h="745067">
                <a:tc>
                  <a:txBody>
                    <a:bodyPr/>
                    <a:lstStyle/>
                    <a:p>
                      <a:pPr algn="l" fontAlgn="t">
                        <a:buNone/>
                      </a:pPr>
                      <a:r>
                        <a:rPr lang="de-DE" sz="1400" b="0" i="0" u="none" strike="noStrike" dirty="0">
                          <a:effectLst/>
                          <a:latin typeface="Calibri" panose="020F0502020204030204" pitchFamily="34" charset="0"/>
                          <a:ea typeface="+mn-ea"/>
                          <a:cs typeface="Times New Roman" panose="02020603050405020304" pitchFamily="18" charset="0"/>
                        </a:rPr>
                        <a:t>19</a:t>
                      </a:r>
                    </a:p>
                    <a:p>
                      <a:pPr algn="l" fontAlgn="t">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K</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20</a:t>
                      </a:r>
                    </a:p>
                    <a:p>
                      <a:pPr algn="l" fontAlgn="t">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Ca</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21</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Sc</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22</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Ti</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23</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V</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24</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25</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26</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27</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28</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29</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30</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Zn</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31</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32</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33</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As</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34</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Se</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35</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Br</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36</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Kr</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8524797"/>
                  </a:ext>
                </a:extLst>
              </a:tr>
              <a:tr h="801511">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37</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Rb</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38</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Sr</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39</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Y</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40</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Zr</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41</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Nb</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a:effectLst/>
                          <a:latin typeface="Calibri" panose="020F0502020204030204" pitchFamily="34" charset="0"/>
                          <a:ea typeface="Calibri" panose="020F0502020204030204" pitchFamily="34" charset="0"/>
                          <a:cs typeface="Times New Roman" panose="02020603050405020304" pitchFamily="18" charset="0"/>
                        </a:rPr>
                        <a:t>42</a:t>
                      </a:r>
                      <a:endParaRPr lang="de-DE" sz="2000" b="0" i="0" u="none" strike="noStrike">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43</a:t>
                      </a:r>
                    </a:p>
                    <a:p>
                      <a:pPr marL="0" algn="l" defTabSz="914400" rtl="0" eaLnBrk="1" fontAlgn="t" latinLnBrk="0" hangingPunct="1">
                        <a:buNone/>
                      </a:pPr>
                      <a:r>
                        <a:rPr lang="de-DE" sz="2400" b="1" i="0" u="none" strike="noStrike" kern="1200" dirty="0" err="1">
                          <a:solidFill>
                            <a:schemeClr val="tx1"/>
                          </a:solidFill>
                          <a:effectLst/>
                          <a:latin typeface="Calibri" panose="020F0502020204030204" pitchFamily="34" charset="0"/>
                          <a:ea typeface="+mn-ea"/>
                          <a:cs typeface="Times New Roman" panose="02020603050405020304" pitchFamily="18" charset="0"/>
                        </a:rPr>
                        <a:t>Tc</a:t>
                      </a:r>
                      <a:endPar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44</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Ru</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45</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Rh</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46</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47</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48</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Cd</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49</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50</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51</a:t>
                      </a:r>
                    </a:p>
                    <a:p>
                      <a:pPr algn="l" fontAlgn="t">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Sb</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52</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Te</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53</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I</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54</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Xe</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0995319"/>
                  </a:ext>
                </a:extLst>
              </a:tr>
              <a:tr h="759768">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55</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Cs</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56</a:t>
                      </a:r>
                    </a:p>
                    <a:p>
                      <a:pPr algn="l" fontAlgn="t">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Ba</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57-7</a:t>
                      </a:r>
                      <a:r>
                        <a:rPr lang="de-DE" sz="1400" b="0" i="0" u="none" strike="noStrike" dirty="0">
                          <a:effectLst/>
                          <a:latin typeface="Calibri" panose="020F0502020204030204" pitchFamily="34" charset="0"/>
                          <a:ea typeface="+mn-ea"/>
                          <a:cs typeface="Times New Roman" panose="02020603050405020304" pitchFamily="18" charset="0"/>
                        </a:rPr>
                        <a:t>1</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72</a:t>
                      </a:r>
                    </a:p>
                    <a:p>
                      <a:pPr algn="l" fontAlgn="t">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Hf</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73</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74</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75</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Re</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76</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Os</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77</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Ir</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78</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79</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80</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Hg</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81</a:t>
                      </a:r>
                      <a:endParaRPr lang="de-DE" sz="2000" b="0" i="0" u="none" strike="noStrike" dirty="0">
                        <a:effectLst/>
                        <a:latin typeface="Arial" panose="020B0604020202020204" pitchFamily="34" charset="0"/>
                      </a:endParaRP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82</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Pb</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83</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Bi</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84</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Po</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85</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At</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86</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Rn</a:t>
                      </a:r>
                    </a:p>
                  </a:txBody>
                  <a:tcPr marL="102752" marR="102752" marT="14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0225323"/>
                  </a:ext>
                </a:extLst>
              </a:tr>
            </a:tbl>
          </a:graphicData>
        </a:graphic>
      </p:graphicFrame>
      <p:graphicFrame>
        <p:nvGraphicFramePr>
          <p:cNvPr id="6" name="Tabelle 5">
            <a:extLst>
              <a:ext uri="{FF2B5EF4-FFF2-40B4-BE49-F238E27FC236}">
                <a16:creationId xmlns:a16="http://schemas.microsoft.com/office/drawing/2014/main" id="{C3512D0A-6AE5-02DC-C981-7CF0F44096AF}"/>
              </a:ext>
            </a:extLst>
          </p:cNvPr>
          <p:cNvGraphicFramePr>
            <a:graphicFrameLocks noGrp="1"/>
          </p:cNvGraphicFramePr>
          <p:nvPr/>
        </p:nvGraphicFramePr>
        <p:xfrm>
          <a:off x="2370669" y="5501695"/>
          <a:ext cx="9121425" cy="797505"/>
        </p:xfrm>
        <a:graphic>
          <a:graphicData uri="http://schemas.openxmlformats.org/drawingml/2006/table">
            <a:tbl>
              <a:tblPr firstRow="1" firstCol="1" bandRow="1"/>
              <a:tblGrid>
                <a:gridCol w="608095">
                  <a:extLst>
                    <a:ext uri="{9D8B030D-6E8A-4147-A177-3AD203B41FA5}">
                      <a16:colId xmlns:a16="http://schemas.microsoft.com/office/drawing/2014/main" val="981982458"/>
                    </a:ext>
                  </a:extLst>
                </a:gridCol>
                <a:gridCol w="608095">
                  <a:extLst>
                    <a:ext uri="{9D8B030D-6E8A-4147-A177-3AD203B41FA5}">
                      <a16:colId xmlns:a16="http://schemas.microsoft.com/office/drawing/2014/main" val="138387099"/>
                    </a:ext>
                  </a:extLst>
                </a:gridCol>
                <a:gridCol w="608095">
                  <a:extLst>
                    <a:ext uri="{9D8B030D-6E8A-4147-A177-3AD203B41FA5}">
                      <a16:colId xmlns:a16="http://schemas.microsoft.com/office/drawing/2014/main" val="3142559094"/>
                    </a:ext>
                  </a:extLst>
                </a:gridCol>
                <a:gridCol w="608095">
                  <a:extLst>
                    <a:ext uri="{9D8B030D-6E8A-4147-A177-3AD203B41FA5}">
                      <a16:colId xmlns:a16="http://schemas.microsoft.com/office/drawing/2014/main" val="1903142674"/>
                    </a:ext>
                  </a:extLst>
                </a:gridCol>
                <a:gridCol w="608095">
                  <a:extLst>
                    <a:ext uri="{9D8B030D-6E8A-4147-A177-3AD203B41FA5}">
                      <a16:colId xmlns:a16="http://schemas.microsoft.com/office/drawing/2014/main" val="323428910"/>
                    </a:ext>
                  </a:extLst>
                </a:gridCol>
                <a:gridCol w="608095">
                  <a:extLst>
                    <a:ext uri="{9D8B030D-6E8A-4147-A177-3AD203B41FA5}">
                      <a16:colId xmlns:a16="http://schemas.microsoft.com/office/drawing/2014/main" val="2333840059"/>
                    </a:ext>
                  </a:extLst>
                </a:gridCol>
                <a:gridCol w="608095">
                  <a:extLst>
                    <a:ext uri="{9D8B030D-6E8A-4147-A177-3AD203B41FA5}">
                      <a16:colId xmlns:a16="http://schemas.microsoft.com/office/drawing/2014/main" val="2997872864"/>
                    </a:ext>
                  </a:extLst>
                </a:gridCol>
                <a:gridCol w="608095">
                  <a:extLst>
                    <a:ext uri="{9D8B030D-6E8A-4147-A177-3AD203B41FA5}">
                      <a16:colId xmlns:a16="http://schemas.microsoft.com/office/drawing/2014/main" val="622234455"/>
                    </a:ext>
                  </a:extLst>
                </a:gridCol>
                <a:gridCol w="608095">
                  <a:extLst>
                    <a:ext uri="{9D8B030D-6E8A-4147-A177-3AD203B41FA5}">
                      <a16:colId xmlns:a16="http://schemas.microsoft.com/office/drawing/2014/main" val="2413315585"/>
                    </a:ext>
                  </a:extLst>
                </a:gridCol>
                <a:gridCol w="608095">
                  <a:extLst>
                    <a:ext uri="{9D8B030D-6E8A-4147-A177-3AD203B41FA5}">
                      <a16:colId xmlns:a16="http://schemas.microsoft.com/office/drawing/2014/main" val="1043091620"/>
                    </a:ext>
                  </a:extLst>
                </a:gridCol>
                <a:gridCol w="608095">
                  <a:extLst>
                    <a:ext uri="{9D8B030D-6E8A-4147-A177-3AD203B41FA5}">
                      <a16:colId xmlns:a16="http://schemas.microsoft.com/office/drawing/2014/main" val="3393604799"/>
                    </a:ext>
                  </a:extLst>
                </a:gridCol>
                <a:gridCol w="608095">
                  <a:extLst>
                    <a:ext uri="{9D8B030D-6E8A-4147-A177-3AD203B41FA5}">
                      <a16:colId xmlns:a16="http://schemas.microsoft.com/office/drawing/2014/main" val="1713126847"/>
                    </a:ext>
                  </a:extLst>
                </a:gridCol>
                <a:gridCol w="608095">
                  <a:extLst>
                    <a:ext uri="{9D8B030D-6E8A-4147-A177-3AD203B41FA5}">
                      <a16:colId xmlns:a16="http://schemas.microsoft.com/office/drawing/2014/main" val="892759868"/>
                    </a:ext>
                  </a:extLst>
                </a:gridCol>
                <a:gridCol w="608095">
                  <a:extLst>
                    <a:ext uri="{9D8B030D-6E8A-4147-A177-3AD203B41FA5}">
                      <a16:colId xmlns:a16="http://schemas.microsoft.com/office/drawing/2014/main" val="1204185266"/>
                    </a:ext>
                  </a:extLst>
                </a:gridCol>
                <a:gridCol w="608095">
                  <a:extLst>
                    <a:ext uri="{9D8B030D-6E8A-4147-A177-3AD203B41FA5}">
                      <a16:colId xmlns:a16="http://schemas.microsoft.com/office/drawing/2014/main" val="3618275055"/>
                    </a:ext>
                  </a:extLst>
                </a:gridCol>
              </a:tblGrid>
              <a:tr h="797505">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57</a:t>
                      </a:r>
                    </a:p>
                    <a:p>
                      <a:pPr algn="l" fontAlgn="t">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La</a:t>
                      </a: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58</a:t>
                      </a:r>
                    </a:p>
                    <a:p>
                      <a:pPr marL="0" algn="l" defTabSz="914400" rtl="0" eaLnBrk="1" fontAlgn="t" latinLnBrk="0" hangingPunct="1">
                        <a:buNone/>
                      </a:pPr>
                      <a:r>
                        <a:rPr lang="de-DE" sz="2400" b="1" i="0" u="none" strike="noStrike" kern="1200" dirty="0">
                          <a:solidFill>
                            <a:schemeClr val="tx1"/>
                          </a:solidFill>
                          <a:effectLst/>
                          <a:latin typeface="Calibri" panose="020F0502020204030204" pitchFamily="34" charset="0"/>
                          <a:ea typeface="+mn-ea"/>
                          <a:cs typeface="Times New Roman" panose="02020603050405020304" pitchFamily="18" charset="0"/>
                        </a:rPr>
                        <a:t>Ce</a:t>
                      </a: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59</a:t>
                      </a:r>
                      <a:endParaRPr lang="de-DE" sz="2000" b="0" i="0" u="none" strike="noStrike" dirty="0">
                        <a:effectLst/>
                        <a:latin typeface="Arial" panose="020B0604020202020204" pitchFamily="34" charset="0"/>
                      </a:endParaRP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60</a:t>
                      </a:r>
                      <a:endParaRPr lang="de-DE" sz="2000" b="0" i="0" u="none" strike="noStrike" dirty="0">
                        <a:effectLst/>
                        <a:latin typeface="Arial" panose="020B0604020202020204" pitchFamily="34" charset="0"/>
                      </a:endParaRP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61</a:t>
                      </a:r>
                    </a:p>
                    <a:p>
                      <a:pPr marL="0" algn="l" defTabSz="914400" rtl="0" eaLnBrk="1" fontAlgn="t" latinLnBrk="0" hangingPunct="1">
                        <a:buNone/>
                      </a:pPr>
                      <a:r>
                        <a:rPr lang="de-DE" sz="2000" b="1" i="0" u="none" strike="noStrike" kern="1200" dirty="0">
                          <a:solidFill>
                            <a:schemeClr val="tx1"/>
                          </a:solidFill>
                          <a:effectLst/>
                          <a:latin typeface="Calibri" panose="020F0502020204030204" pitchFamily="34" charset="0"/>
                          <a:ea typeface="+mn-ea"/>
                          <a:cs typeface="Times New Roman" panose="02020603050405020304" pitchFamily="18" charset="0"/>
                        </a:rPr>
                        <a:t>Pm</a:t>
                      </a: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62</a:t>
                      </a:r>
                    </a:p>
                    <a:p>
                      <a:pPr marL="0" algn="l" defTabSz="914400" rtl="0" eaLnBrk="1" fontAlgn="t" latinLnBrk="0" hangingPunct="1">
                        <a:buNone/>
                      </a:pPr>
                      <a:r>
                        <a:rPr lang="de-DE" sz="2000" b="1" i="0" u="none" strike="noStrike" kern="1200" dirty="0">
                          <a:solidFill>
                            <a:schemeClr val="tx1"/>
                          </a:solidFill>
                          <a:effectLst/>
                          <a:latin typeface="Calibri" panose="020F0502020204030204" pitchFamily="34" charset="0"/>
                          <a:ea typeface="+mn-ea"/>
                          <a:cs typeface="Times New Roman" panose="02020603050405020304" pitchFamily="18" charset="0"/>
                        </a:rPr>
                        <a:t>Sm</a:t>
                      </a: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63</a:t>
                      </a:r>
                    </a:p>
                    <a:p>
                      <a:pPr algn="l" fontAlgn="t">
                        <a:buNone/>
                      </a:pPr>
                      <a:r>
                        <a:rPr lang="de-DE" sz="2000" b="1" i="0" u="none" strike="noStrike" kern="1200" dirty="0">
                          <a:solidFill>
                            <a:schemeClr val="tx1"/>
                          </a:solidFill>
                          <a:effectLst/>
                          <a:latin typeface="Calibri" panose="020F0502020204030204" pitchFamily="34" charset="0"/>
                          <a:ea typeface="+mn-ea"/>
                          <a:cs typeface="Times New Roman" panose="02020603050405020304" pitchFamily="18" charset="0"/>
                        </a:rPr>
                        <a:t>Eu</a:t>
                      </a: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64</a:t>
                      </a:r>
                    </a:p>
                    <a:p>
                      <a:pPr algn="l" fontAlgn="t">
                        <a:buNone/>
                      </a:pPr>
                      <a:r>
                        <a:rPr lang="de-DE" sz="2000" b="1" i="0" u="none" strike="noStrike" kern="1200" dirty="0">
                          <a:solidFill>
                            <a:schemeClr val="tx1"/>
                          </a:solidFill>
                          <a:effectLst/>
                          <a:latin typeface="Calibri" panose="020F0502020204030204" pitchFamily="34" charset="0"/>
                          <a:ea typeface="+mn-ea"/>
                          <a:cs typeface="Times New Roman" panose="02020603050405020304" pitchFamily="18" charset="0"/>
                        </a:rPr>
                        <a:t>Gd</a:t>
                      </a: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65</a:t>
                      </a:r>
                    </a:p>
                    <a:p>
                      <a:pPr algn="l" fontAlgn="t">
                        <a:buNone/>
                      </a:pPr>
                      <a:r>
                        <a:rPr lang="de-DE" sz="2000" b="1" i="0" u="none" strike="noStrike" kern="1200" dirty="0">
                          <a:solidFill>
                            <a:schemeClr val="tx1"/>
                          </a:solidFill>
                          <a:effectLst/>
                          <a:latin typeface="Calibri" panose="020F0502020204030204" pitchFamily="34" charset="0"/>
                          <a:ea typeface="+mn-ea"/>
                          <a:cs typeface="Times New Roman" panose="02020603050405020304" pitchFamily="18" charset="0"/>
                        </a:rPr>
                        <a:t>Tb</a:t>
                      </a: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66</a:t>
                      </a:r>
                      <a:endParaRPr lang="de-DE" sz="2000" b="0" i="0" u="none" strike="noStrike" dirty="0">
                        <a:effectLst/>
                        <a:latin typeface="Arial" panose="020B0604020202020204" pitchFamily="34" charset="0"/>
                      </a:endParaRP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67</a:t>
                      </a:r>
                    </a:p>
                    <a:p>
                      <a:pPr algn="l" fontAlgn="t">
                        <a:buNone/>
                      </a:pPr>
                      <a:r>
                        <a:rPr lang="de-DE" sz="2000" b="1" i="0" u="none" strike="noStrike" kern="1200" dirty="0">
                          <a:solidFill>
                            <a:schemeClr val="tx1"/>
                          </a:solidFill>
                          <a:effectLst/>
                          <a:latin typeface="Calibri" panose="020F0502020204030204" pitchFamily="34" charset="0"/>
                          <a:ea typeface="+mn-ea"/>
                          <a:cs typeface="Times New Roman" panose="02020603050405020304" pitchFamily="18" charset="0"/>
                        </a:rPr>
                        <a:t>Ho</a:t>
                      </a: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68</a:t>
                      </a:r>
                    </a:p>
                    <a:p>
                      <a:pPr algn="l" fontAlgn="t">
                        <a:buNone/>
                      </a:pPr>
                      <a:r>
                        <a:rPr lang="de-DE" sz="2000" b="1" i="0" u="none" strike="noStrike" kern="1200" dirty="0">
                          <a:solidFill>
                            <a:schemeClr val="tx1"/>
                          </a:solidFill>
                          <a:effectLst/>
                          <a:latin typeface="Calibri" panose="020F0502020204030204" pitchFamily="34" charset="0"/>
                          <a:ea typeface="+mn-ea"/>
                          <a:cs typeface="Times New Roman" panose="02020603050405020304" pitchFamily="18" charset="0"/>
                        </a:rPr>
                        <a:t>Er</a:t>
                      </a: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69</a:t>
                      </a:r>
                    </a:p>
                    <a:p>
                      <a:pPr algn="l" fontAlgn="t">
                        <a:buNone/>
                      </a:pPr>
                      <a:r>
                        <a:rPr lang="de-DE" sz="2000" b="1" i="0" u="none" strike="noStrike" kern="1200" dirty="0">
                          <a:solidFill>
                            <a:schemeClr val="tx1"/>
                          </a:solidFill>
                          <a:effectLst/>
                          <a:latin typeface="Calibri" panose="020F0502020204030204" pitchFamily="34" charset="0"/>
                          <a:ea typeface="+mn-ea"/>
                          <a:cs typeface="Times New Roman" panose="02020603050405020304" pitchFamily="18" charset="0"/>
                        </a:rPr>
                        <a:t>Tm</a:t>
                      </a: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70</a:t>
                      </a:r>
                    </a:p>
                    <a:p>
                      <a:pPr algn="l" fontAlgn="t">
                        <a:buNone/>
                      </a:pPr>
                      <a:r>
                        <a:rPr lang="de-DE" sz="2000" b="1" i="0" u="none" strike="noStrike" kern="1200" dirty="0">
                          <a:solidFill>
                            <a:schemeClr val="tx1"/>
                          </a:solidFill>
                          <a:effectLst/>
                          <a:latin typeface="Calibri" panose="020F0502020204030204" pitchFamily="34" charset="0"/>
                          <a:ea typeface="+mn-ea"/>
                          <a:cs typeface="Times New Roman" panose="02020603050405020304" pitchFamily="18" charset="0"/>
                        </a:rPr>
                        <a:t>Yb</a:t>
                      </a: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de-DE"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71</a:t>
                      </a:r>
                    </a:p>
                    <a:p>
                      <a:pPr algn="l" fontAlgn="t">
                        <a:buNone/>
                      </a:pPr>
                      <a:r>
                        <a:rPr lang="de-DE" sz="2000" b="1" i="0" u="none" strike="noStrike" kern="1200" dirty="0">
                          <a:solidFill>
                            <a:schemeClr val="tx1"/>
                          </a:solidFill>
                          <a:effectLst/>
                          <a:latin typeface="Calibri" panose="020F0502020204030204" pitchFamily="34" charset="0"/>
                          <a:ea typeface="+mn-ea"/>
                          <a:cs typeface="Times New Roman" panose="02020603050405020304" pitchFamily="18" charset="0"/>
                        </a:rPr>
                        <a:t>Lu</a:t>
                      </a:r>
                    </a:p>
                  </a:txBody>
                  <a:tcPr marL="131880" marR="131880" marT="183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9837883"/>
                  </a:ext>
                </a:extLst>
              </a:tr>
            </a:tbl>
          </a:graphicData>
        </a:graphic>
      </p:graphicFrame>
      <p:grpSp>
        <p:nvGrpSpPr>
          <p:cNvPr id="8" name="Gruppieren 7">
            <a:extLst>
              <a:ext uri="{FF2B5EF4-FFF2-40B4-BE49-F238E27FC236}">
                <a16:creationId xmlns:a16="http://schemas.microsoft.com/office/drawing/2014/main" id="{2FFB7EB4-F01A-69A6-3E67-074BFC91944F}"/>
              </a:ext>
            </a:extLst>
          </p:cNvPr>
          <p:cNvGrpSpPr/>
          <p:nvPr/>
        </p:nvGrpSpPr>
        <p:grpSpPr>
          <a:xfrm>
            <a:off x="595241" y="1728428"/>
            <a:ext cx="626124" cy="483636"/>
            <a:chOff x="793376" y="1203714"/>
            <a:chExt cx="630314" cy="483636"/>
          </a:xfrm>
        </p:grpSpPr>
        <p:sp>
          <p:nvSpPr>
            <p:cNvPr id="9" name="Oval 8">
              <a:extLst>
                <a:ext uri="{FF2B5EF4-FFF2-40B4-BE49-F238E27FC236}">
                  <a16:creationId xmlns:a16="http://schemas.microsoft.com/office/drawing/2014/main" id="{C1BE8EB7-C30D-6F45-08D0-235E2F09050F}"/>
                </a:ext>
              </a:extLst>
            </p:cNvPr>
            <p:cNvSpPr/>
            <p:nvPr/>
          </p:nvSpPr>
          <p:spPr>
            <a:xfrm>
              <a:off x="793376" y="1203714"/>
              <a:ext cx="484095" cy="483636"/>
            </a:xfrm>
            <a:prstGeom prst="ellipse">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52DA0535-F1D5-F110-6ACB-9AB2FB832287}"/>
                </a:ext>
              </a:extLst>
            </p:cNvPr>
            <p:cNvSpPr txBox="1"/>
            <p:nvPr/>
          </p:nvSpPr>
          <p:spPr>
            <a:xfrm>
              <a:off x="839764" y="1293986"/>
              <a:ext cx="583926" cy="369332"/>
            </a:xfrm>
            <a:prstGeom prst="rect">
              <a:avLst/>
            </a:prstGeom>
            <a:noFill/>
          </p:spPr>
          <p:txBody>
            <a:bodyPr wrap="square" rtlCol="0">
              <a:spAutoFit/>
            </a:bodyPr>
            <a:lstStyle/>
            <a:p>
              <a:r>
                <a:rPr lang="de-DE" b="1" dirty="0">
                  <a:solidFill>
                    <a:srgbClr val="FFFF00"/>
                  </a:solidFill>
                </a:rPr>
                <a:t>Li</a:t>
              </a:r>
            </a:p>
          </p:txBody>
        </p:sp>
      </p:grpSp>
      <p:grpSp>
        <p:nvGrpSpPr>
          <p:cNvPr id="11" name="Gruppieren 10">
            <a:extLst>
              <a:ext uri="{FF2B5EF4-FFF2-40B4-BE49-F238E27FC236}">
                <a16:creationId xmlns:a16="http://schemas.microsoft.com/office/drawing/2014/main" id="{0D96AA4E-7BB9-CF00-A07D-5783B9A75F91}"/>
              </a:ext>
            </a:extLst>
          </p:cNvPr>
          <p:cNvGrpSpPr/>
          <p:nvPr/>
        </p:nvGrpSpPr>
        <p:grpSpPr>
          <a:xfrm>
            <a:off x="1221365" y="2429988"/>
            <a:ext cx="606937" cy="483636"/>
            <a:chOff x="793376" y="1203714"/>
            <a:chExt cx="610999" cy="483636"/>
          </a:xfrm>
        </p:grpSpPr>
        <p:sp>
          <p:nvSpPr>
            <p:cNvPr id="12" name="Oval 11">
              <a:extLst>
                <a:ext uri="{FF2B5EF4-FFF2-40B4-BE49-F238E27FC236}">
                  <a16:creationId xmlns:a16="http://schemas.microsoft.com/office/drawing/2014/main" id="{F763761B-4F2C-85BA-626C-3684ED72EDCE}"/>
                </a:ext>
              </a:extLst>
            </p:cNvPr>
            <p:cNvSpPr/>
            <p:nvPr/>
          </p:nvSpPr>
          <p:spPr>
            <a:xfrm>
              <a:off x="793376" y="1203714"/>
              <a:ext cx="484095" cy="483636"/>
            </a:xfrm>
            <a:prstGeom prst="ellipse">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55ACF5F0-48E8-3DF9-9822-D5EFA093BC48}"/>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Mg</a:t>
              </a:r>
            </a:p>
          </p:txBody>
        </p:sp>
      </p:grpSp>
      <p:grpSp>
        <p:nvGrpSpPr>
          <p:cNvPr id="14" name="Gruppieren 13">
            <a:extLst>
              <a:ext uri="{FF2B5EF4-FFF2-40B4-BE49-F238E27FC236}">
                <a16:creationId xmlns:a16="http://schemas.microsoft.com/office/drawing/2014/main" id="{49C5B8D7-636F-71DB-167E-7C553339274E}"/>
              </a:ext>
            </a:extLst>
          </p:cNvPr>
          <p:cNvGrpSpPr/>
          <p:nvPr/>
        </p:nvGrpSpPr>
        <p:grpSpPr>
          <a:xfrm>
            <a:off x="7897393" y="2479065"/>
            <a:ext cx="620671" cy="483636"/>
            <a:chOff x="793376" y="1203714"/>
            <a:chExt cx="624825" cy="483636"/>
          </a:xfrm>
        </p:grpSpPr>
        <p:sp>
          <p:nvSpPr>
            <p:cNvPr id="15" name="Oval 14">
              <a:extLst>
                <a:ext uri="{FF2B5EF4-FFF2-40B4-BE49-F238E27FC236}">
                  <a16:creationId xmlns:a16="http://schemas.microsoft.com/office/drawing/2014/main" id="{B6086CFD-959B-9D93-A9AC-5E0FFAE044B5}"/>
                </a:ext>
              </a:extLst>
            </p:cNvPr>
            <p:cNvSpPr/>
            <p:nvPr/>
          </p:nvSpPr>
          <p:spPr>
            <a:xfrm>
              <a:off x="793376" y="1203714"/>
              <a:ext cx="484095" cy="483636"/>
            </a:xfrm>
            <a:prstGeom prst="ellipse">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477A4E27-F84C-069A-444E-C0CB3136B7BE}"/>
                </a:ext>
              </a:extLst>
            </p:cNvPr>
            <p:cNvSpPr txBox="1"/>
            <p:nvPr/>
          </p:nvSpPr>
          <p:spPr>
            <a:xfrm>
              <a:off x="834275" y="1250122"/>
              <a:ext cx="583926" cy="369332"/>
            </a:xfrm>
            <a:prstGeom prst="rect">
              <a:avLst/>
            </a:prstGeom>
            <a:noFill/>
          </p:spPr>
          <p:txBody>
            <a:bodyPr wrap="square" rtlCol="0">
              <a:spAutoFit/>
            </a:bodyPr>
            <a:lstStyle/>
            <a:p>
              <a:r>
                <a:rPr lang="de-DE" b="1" dirty="0">
                  <a:solidFill>
                    <a:srgbClr val="FFFF00"/>
                  </a:solidFill>
                </a:rPr>
                <a:t>Al</a:t>
              </a:r>
            </a:p>
          </p:txBody>
        </p:sp>
      </p:grpSp>
      <p:grpSp>
        <p:nvGrpSpPr>
          <p:cNvPr id="17" name="Gruppieren 16">
            <a:extLst>
              <a:ext uri="{FF2B5EF4-FFF2-40B4-BE49-F238E27FC236}">
                <a16:creationId xmlns:a16="http://schemas.microsoft.com/office/drawing/2014/main" id="{1DA7F504-F1B7-BEE5-FAA7-43BFFC216642}"/>
              </a:ext>
            </a:extLst>
          </p:cNvPr>
          <p:cNvGrpSpPr/>
          <p:nvPr/>
        </p:nvGrpSpPr>
        <p:grpSpPr>
          <a:xfrm>
            <a:off x="4840833" y="3187182"/>
            <a:ext cx="524436" cy="483636"/>
            <a:chOff x="793376" y="1203714"/>
            <a:chExt cx="527946" cy="483636"/>
          </a:xfrm>
        </p:grpSpPr>
        <p:sp>
          <p:nvSpPr>
            <p:cNvPr id="18" name="Oval 17">
              <a:extLst>
                <a:ext uri="{FF2B5EF4-FFF2-40B4-BE49-F238E27FC236}">
                  <a16:creationId xmlns:a16="http://schemas.microsoft.com/office/drawing/2014/main" id="{E6DDE7C9-F32F-7CC8-8B13-2E9DB54D26A2}"/>
                </a:ext>
              </a:extLst>
            </p:cNvPr>
            <p:cNvSpPr/>
            <p:nvPr/>
          </p:nvSpPr>
          <p:spPr>
            <a:xfrm>
              <a:off x="793376" y="1203714"/>
              <a:ext cx="484095" cy="4836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AB3A33E5-3972-6949-74CE-90F80DA6AFD8}"/>
                </a:ext>
              </a:extLst>
            </p:cNvPr>
            <p:cNvSpPr txBox="1"/>
            <p:nvPr/>
          </p:nvSpPr>
          <p:spPr>
            <a:xfrm>
              <a:off x="837226" y="1260866"/>
              <a:ext cx="484096" cy="369332"/>
            </a:xfrm>
            <a:prstGeom prst="rect">
              <a:avLst/>
            </a:prstGeom>
            <a:noFill/>
          </p:spPr>
          <p:txBody>
            <a:bodyPr wrap="square" rtlCol="0">
              <a:spAutoFit/>
            </a:bodyPr>
            <a:lstStyle/>
            <a:p>
              <a:r>
                <a:rPr lang="de-DE" b="1" dirty="0">
                  <a:solidFill>
                    <a:srgbClr val="FFFF00"/>
                  </a:solidFill>
                </a:rPr>
                <a:t>Fe</a:t>
              </a:r>
            </a:p>
          </p:txBody>
        </p:sp>
      </p:grpSp>
      <p:grpSp>
        <p:nvGrpSpPr>
          <p:cNvPr id="20" name="Gruppieren 19">
            <a:extLst>
              <a:ext uri="{FF2B5EF4-FFF2-40B4-BE49-F238E27FC236}">
                <a16:creationId xmlns:a16="http://schemas.microsoft.com/office/drawing/2014/main" id="{0EEBCBEA-88E6-9A8E-B498-12B3FA4C1F8B}"/>
              </a:ext>
            </a:extLst>
          </p:cNvPr>
          <p:cNvGrpSpPr/>
          <p:nvPr/>
        </p:nvGrpSpPr>
        <p:grpSpPr>
          <a:xfrm>
            <a:off x="5425647" y="3187182"/>
            <a:ext cx="580044" cy="483636"/>
            <a:chOff x="793376" y="1203714"/>
            <a:chExt cx="583926" cy="483636"/>
          </a:xfrm>
        </p:grpSpPr>
        <p:sp>
          <p:nvSpPr>
            <p:cNvPr id="21" name="Oval 20">
              <a:extLst>
                <a:ext uri="{FF2B5EF4-FFF2-40B4-BE49-F238E27FC236}">
                  <a16:creationId xmlns:a16="http://schemas.microsoft.com/office/drawing/2014/main" id="{3CA88A44-BD55-4599-33B2-8573E72F1DD0}"/>
                </a:ext>
              </a:extLst>
            </p:cNvPr>
            <p:cNvSpPr/>
            <p:nvPr/>
          </p:nvSpPr>
          <p:spPr>
            <a:xfrm>
              <a:off x="793376" y="1203714"/>
              <a:ext cx="484095" cy="483636"/>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4A00C63-0847-0361-9950-F771BBBF71FE}"/>
                </a:ext>
              </a:extLst>
            </p:cNvPr>
            <p:cNvSpPr txBox="1"/>
            <p:nvPr/>
          </p:nvSpPr>
          <p:spPr>
            <a:xfrm>
              <a:off x="793376" y="1260866"/>
              <a:ext cx="583926" cy="369332"/>
            </a:xfrm>
            <a:prstGeom prst="rect">
              <a:avLst/>
            </a:prstGeom>
            <a:noFill/>
          </p:spPr>
          <p:txBody>
            <a:bodyPr wrap="square" rtlCol="0">
              <a:spAutoFit/>
            </a:bodyPr>
            <a:lstStyle/>
            <a:p>
              <a:r>
                <a:rPr lang="de-DE" b="1" dirty="0">
                  <a:solidFill>
                    <a:srgbClr val="FFFF00"/>
                  </a:solidFill>
                </a:rPr>
                <a:t>Co</a:t>
              </a:r>
            </a:p>
          </p:txBody>
        </p:sp>
      </p:grpSp>
      <p:grpSp>
        <p:nvGrpSpPr>
          <p:cNvPr id="23" name="Gruppieren 22">
            <a:extLst>
              <a:ext uri="{FF2B5EF4-FFF2-40B4-BE49-F238E27FC236}">
                <a16:creationId xmlns:a16="http://schemas.microsoft.com/office/drawing/2014/main" id="{9AC9F012-B551-87C4-7115-E968C2C9A1D2}"/>
              </a:ext>
            </a:extLst>
          </p:cNvPr>
          <p:cNvGrpSpPr/>
          <p:nvPr/>
        </p:nvGrpSpPr>
        <p:grpSpPr>
          <a:xfrm>
            <a:off x="6641359" y="3221756"/>
            <a:ext cx="580044" cy="483636"/>
            <a:chOff x="793375" y="1203714"/>
            <a:chExt cx="583926" cy="483636"/>
          </a:xfrm>
        </p:grpSpPr>
        <p:sp>
          <p:nvSpPr>
            <p:cNvPr id="24" name="Oval 23">
              <a:extLst>
                <a:ext uri="{FF2B5EF4-FFF2-40B4-BE49-F238E27FC236}">
                  <a16:creationId xmlns:a16="http://schemas.microsoft.com/office/drawing/2014/main" id="{4F16E22E-53F3-7CD5-AB40-8C4A48B53F55}"/>
                </a:ext>
              </a:extLst>
            </p:cNvPr>
            <p:cNvSpPr/>
            <p:nvPr/>
          </p:nvSpPr>
          <p:spPr>
            <a:xfrm>
              <a:off x="793376" y="1203714"/>
              <a:ext cx="484095" cy="483636"/>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F00E3979-EDD2-2A74-AAE5-05E16A3DBC37}"/>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Cu</a:t>
              </a:r>
            </a:p>
          </p:txBody>
        </p:sp>
      </p:grpSp>
      <p:grpSp>
        <p:nvGrpSpPr>
          <p:cNvPr id="26" name="Gruppieren 25">
            <a:extLst>
              <a:ext uri="{FF2B5EF4-FFF2-40B4-BE49-F238E27FC236}">
                <a16:creationId xmlns:a16="http://schemas.microsoft.com/office/drawing/2014/main" id="{8A73F8AB-B9D4-E1E2-D93E-141DCAA26245}"/>
              </a:ext>
            </a:extLst>
          </p:cNvPr>
          <p:cNvGrpSpPr/>
          <p:nvPr/>
        </p:nvGrpSpPr>
        <p:grpSpPr>
          <a:xfrm>
            <a:off x="6029604" y="3196870"/>
            <a:ext cx="620384" cy="483636"/>
            <a:chOff x="793376" y="1203714"/>
            <a:chExt cx="624536" cy="483636"/>
          </a:xfrm>
        </p:grpSpPr>
        <p:sp>
          <p:nvSpPr>
            <p:cNvPr id="27" name="Oval 26">
              <a:extLst>
                <a:ext uri="{FF2B5EF4-FFF2-40B4-BE49-F238E27FC236}">
                  <a16:creationId xmlns:a16="http://schemas.microsoft.com/office/drawing/2014/main" id="{6BE6942C-02F5-D418-3B46-47C66C7EE600}"/>
                </a:ext>
              </a:extLst>
            </p:cNvPr>
            <p:cNvSpPr/>
            <p:nvPr/>
          </p:nvSpPr>
          <p:spPr>
            <a:xfrm>
              <a:off x="793376" y="1203714"/>
              <a:ext cx="484095" cy="48363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5A907B79-CF18-DE48-E9A4-E117D469BDA9}"/>
                </a:ext>
              </a:extLst>
            </p:cNvPr>
            <p:cNvSpPr txBox="1"/>
            <p:nvPr/>
          </p:nvSpPr>
          <p:spPr>
            <a:xfrm>
              <a:off x="833986" y="1266238"/>
              <a:ext cx="583926" cy="369332"/>
            </a:xfrm>
            <a:prstGeom prst="rect">
              <a:avLst/>
            </a:prstGeom>
            <a:noFill/>
          </p:spPr>
          <p:txBody>
            <a:bodyPr wrap="square" rtlCol="0">
              <a:spAutoFit/>
            </a:bodyPr>
            <a:lstStyle/>
            <a:p>
              <a:r>
                <a:rPr lang="de-DE" b="1" dirty="0">
                  <a:solidFill>
                    <a:srgbClr val="FFFF00"/>
                  </a:solidFill>
                </a:rPr>
                <a:t>Ni</a:t>
              </a:r>
            </a:p>
          </p:txBody>
        </p:sp>
      </p:grpSp>
      <p:grpSp>
        <p:nvGrpSpPr>
          <p:cNvPr id="29" name="Gruppieren 28">
            <a:extLst>
              <a:ext uri="{FF2B5EF4-FFF2-40B4-BE49-F238E27FC236}">
                <a16:creationId xmlns:a16="http://schemas.microsoft.com/office/drawing/2014/main" id="{ED0CBDC9-B99A-C6AD-7568-47C17879AA45}"/>
              </a:ext>
            </a:extLst>
          </p:cNvPr>
          <p:cNvGrpSpPr/>
          <p:nvPr/>
        </p:nvGrpSpPr>
        <p:grpSpPr>
          <a:xfrm>
            <a:off x="3660378" y="3196870"/>
            <a:ext cx="580044" cy="483636"/>
            <a:chOff x="793375" y="1203714"/>
            <a:chExt cx="583926" cy="483636"/>
          </a:xfrm>
        </p:grpSpPr>
        <p:sp>
          <p:nvSpPr>
            <p:cNvPr id="30" name="Oval 29">
              <a:extLst>
                <a:ext uri="{FF2B5EF4-FFF2-40B4-BE49-F238E27FC236}">
                  <a16:creationId xmlns:a16="http://schemas.microsoft.com/office/drawing/2014/main" id="{E0A1C9C5-5979-87BA-25A5-4620C671AC0C}"/>
                </a:ext>
              </a:extLst>
            </p:cNvPr>
            <p:cNvSpPr/>
            <p:nvPr/>
          </p:nvSpPr>
          <p:spPr>
            <a:xfrm>
              <a:off x="793376" y="1203714"/>
              <a:ext cx="484095" cy="483636"/>
            </a:xfrm>
            <a:prstGeom prst="ellipse">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BF04CF50-8587-C0DA-BFDF-BF809687F9F0}"/>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Cr</a:t>
              </a:r>
            </a:p>
          </p:txBody>
        </p:sp>
      </p:grpSp>
      <p:grpSp>
        <p:nvGrpSpPr>
          <p:cNvPr id="32" name="Gruppieren 31">
            <a:extLst>
              <a:ext uri="{FF2B5EF4-FFF2-40B4-BE49-F238E27FC236}">
                <a16:creationId xmlns:a16="http://schemas.microsoft.com/office/drawing/2014/main" id="{ACDAAAD2-DEF7-050C-AB09-7149C1DD0AA8}"/>
              </a:ext>
            </a:extLst>
          </p:cNvPr>
          <p:cNvGrpSpPr/>
          <p:nvPr/>
        </p:nvGrpSpPr>
        <p:grpSpPr>
          <a:xfrm>
            <a:off x="4230600" y="3196870"/>
            <a:ext cx="580044" cy="483636"/>
            <a:chOff x="793375" y="1203714"/>
            <a:chExt cx="583926" cy="483636"/>
          </a:xfrm>
        </p:grpSpPr>
        <p:sp>
          <p:nvSpPr>
            <p:cNvPr id="33" name="Oval 32">
              <a:extLst>
                <a:ext uri="{FF2B5EF4-FFF2-40B4-BE49-F238E27FC236}">
                  <a16:creationId xmlns:a16="http://schemas.microsoft.com/office/drawing/2014/main" id="{4F536561-9582-D627-DD65-1254A75FF67D}"/>
                </a:ext>
              </a:extLst>
            </p:cNvPr>
            <p:cNvSpPr/>
            <p:nvPr/>
          </p:nvSpPr>
          <p:spPr>
            <a:xfrm>
              <a:off x="793376" y="1203714"/>
              <a:ext cx="484095" cy="483636"/>
            </a:xfrm>
            <a:prstGeom prst="ellipse">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9E795BD9-1CE5-41CF-A795-408E643C5E66}"/>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Mn</a:t>
              </a:r>
            </a:p>
          </p:txBody>
        </p:sp>
      </p:grpSp>
      <p:grpSp>
        <p:nvGrpSpPr>
          <p:cNvPr id="35" name="Gruppieren 34">
            <a:extLst>
              <a:ext uri="{FF2B5EF4-FFF2-40B4-BE49-F238E27FC236}">
                <a16:creationId xmlns:a16="http://schemas.microsoft.com/office/drawing/2014/main" id="{7A7CF5D2-E677-2421-358D-C3648EA8F7B8}"/>
              </a:ext>
            </a:extLst>
          </p:cNvPr>
          <p:cNvGrpSpPr/>
          <p:nvPr/>
        </p:nvGrpSpPr>
        <p:grpSpPr>
          <a:xfrm>
            <a:off x="6649988" y="3980023"/>
            <a:ext cx="580044" cy="483636"/>
            <a:chOff x="793375" y="1203714"/>
            <a:chExt cx="583926" cy="483636"/>
          </a:xfrm>
        </p:grpSpPr>
        <p:sp>
          <p:nvSpPr>
            <p:cNvPr id="36" name="Oval 35">
              <a:extLst>
                <a:ext uri="{FF2B5EF4-FFF2-40B4-BE49-F238E27FC236}">
                  <a16:creationId xmlns:a16="http://schemas.microsoft.com/office/drawing/2014/main" id="{BD9D6D06-F86A-9914-F174-51CF135590C9}"/>
                </a:ext>
              </a:extLst>
            </p:cNvPr>
            <p:cNvSpPr/>
            <p:nvPr/>
          </p:nvSpPr>
          <p:spPr>
            <a:xfrm>
              <a:off x="793376" y="1203714"/>
              <a:ext cx="484095" cy="483636"/>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1A55C0A3-B9F8-1625-AAC0-FE59ABCDC36D}"/>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Ag</a:t>
              </a:r>
            </a:p>
          </p:txBody>
        </p:sp>
      </p:grpSp>
      <p:grpSp>
        <p:nvGrpSpPr>
          <p:cNvPr id="38" name="Gruppieren 37">
            <a:extLst>
              <a:ext uri="{FF2B5EF4-FFF2-40B4-BE49-F238E27FC236}">
                <a16:creationId xmlns:a16="http://schemas.microsoft.com/office/drawing/2014/main" id="{87871ACB-1ADA-22C3-836E-0CDE61809021}"/>
              </a:ext>
            </a:extLst>
          </p:cNvPr>
          <p:cNvGrpSpPr/>
          <p:nvPr/>
        </p:nvGrpSpPr>
        <p:grpSpPr>
          <a:xfrm>
            <a:off x="6649988" y="4728764"/>
            <a:ext cx="580044" cy="483636"/>
            <a:chOff x="793375" y="1203714"/>
            <a:chExt cx="583926" cy="483636"/>
          </a:xfrm>
        </p:grpSpPr>
        <p:sp>
          <p:nvSpPr>
            <p:cNvPr id="39" name="Oval 38">
              <a:extLst>
                <a:ext uri="{FF2B5EF4-FFF2-40B4-BE49-F238E27FC236}">
                  <a16:creationId xmlns:a16="http://schemas.microsoft.com/office/drawing/2014/main" id="{BED2F914-3AAF-EA6F-053B-95953B8ECABD}"/>
                </a:ext>
              </a:extLst>
            </p:cNvPr>
            <p:cNvSpPr/>
            <p:nvPr/>
          </p:nvSpPr>
          <p:spPr>
            <a:xfrm>
              <a:off x="793376" y="1203714"/>
              <a:ext cx="484095" cy="483636"/>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C06D4F08-CB84-8CCA-3BBE-1390F5231293}"/>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Au</a:t>
              </a:r>
            </a:p>
          </p:txBody>
        </p:sp>
      </p:grpSp>
      <p:grpSp>
        <p:nvGrpSpPr>
          <p:cNvPr id="41" name="Gruppieren 40">
            <a:extLst>
              <a:ext uri="{FF2B5EF4-FFF2-40B4-BE49-F238E27FC236}">
                <a16:creationId xmlns:a16="http://schemas.microsoft.com/office/drawing/2014/main" id="{43513C87-ADD6-E478-66FA-DA11D64E633E}"/>
              </a:ext>
            </a:extLst>
          </p:cNvPr>
          <p:cNvGrpSpPr/>
          <p:nvPr/>
        </p:nvGrpSpPr>
        <p:grpSpPr>
          <a:xfrm>
            <a:off x="7872626" y="3196870"/>
            <a:ext cx="606938" cy="483636"/>
            <a:chOff x="793376" y="1203714"/>
            <a:chExt cx="611000" cy="483636"/>
          </a:xfrm>
        </p:grpSpPr>
        <p:sp>
          <p:nvSpPr>
            <p:cNvPr id="42" name="Oval 41">
              <a:extLst>
                <a:ext uri="{FF2B5EF4-FFF2-40B4-BE49-F238E27FC236}">
                  <a16:creationId xmlns:a16="http://schemas.microsoft.com/office/drawing/2014/main" id="{1BF1764C-FCA6-18E9-03CF-3B727E0608F2}"/>
                </a:ext>
              </a:extLst>
            </p:cNvPr>
            <p:cNvSpPr/>
            <p:nvPr/>
          </p:nvSpPr>
          <p:spPr>
            <a:xfrm>
              <a:off x="793376" y="1203714"/>
              <a:ext cx="484095" cy="483636"/>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a:extLst>
                <a:ext uri="{FF2B5EF4-FFF2-40B4-BE49-F238E27FC236}">
                  <a16:creationId xmlns:a16="http://schemas.microsoft.com/office/drawing/2014/main" id="{A9D26A18-4CC7-B63B-1895-146DD4CEAB78}"/>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Ga</a:t>
              </a:r>
            </a:p>
          </p:txBody>
        </p:sp>
      </p:grpSp>
      <p:grpSp>
        <p:nvGrpSpPr>
          <p:cNvPr id="44" name="Gruppieren 43">
            <a:extLst>
              <a:ext uri="{FF2B5EF4-FFF2-40B4-BE49-F238E27FC236}">
                <a16:creationId xmlns:a16="http://schemas.microsoft.com/office/drawing/2014/main" id="{721AA480-2A09-53F3-1184-52AB2A4630DB}"/>
              </a:ext>
            </a:extLst>
          </p:cNvPr>
          <p:cNvGrpSpPr/>
          <p:nvPr/>
        </p:nvGrpSpPr>
        <p:grpSpPr>
          <a:xfrm>
            <a:off x="7938020" y="4743556"/>
            <a:ext cx="633831" cy="483636"/>
            <a:chOff x="793376" y="1203714"/>
            <a:chExt cx="638073" cy="483636"/>
          </a:xfrm>
        </p:grpSpPr>
        <p:sp>
          <p:nvSpPr>
            <p:cNvPr id="45" name="Oval 44">
              <a:extLst>
                <a:ext uri="{FF2B5EF4-FFF2-40B4-BE49-F238E27FC236}">
                  <a16:creationId xmlns:a16="http://schemas.microsoft.com/office/drawing/2014/main" id="{6CA9A609-13AD-4013-BD24-1239B191C90B}"/>
                </a:ext>
              </a:extLst>
            </p:cNvPr>
            <p:cNvSpPr/>
            <p:nvPr/>
          </p:nvSpPr>
          <p:spPr>
            <a:xfrm>
              <a:off x="793376" y="1203714"/>
              <a:ext cx="484095" cy="483636"/>
            </a:xfrm>
            <a:prstGeom prst="ellipse">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Textfeld 45">
              <a:extLst>
                <a:ext uri="{FF2B5EF4-FFF2-40B4-BE49-F238E27FC236}">
                  <a16:creationId xmlns:a16="http://schemas.microsoft.com/office/drawing/2014/main" id="{065692BB-8E92-E319-A4C4-6B311B44572A}"/>
                </a:ext>
              </a:extLst>
            </p:cNvPr>
            <p:cNvSpPr txBox="1"/>
            <p:nvPr/>
          </p:nvSpPr>
          <p:spPr>
            <a:xfrm>
              <a:off x="847523" y="1266238"/>
              <a:ext cx="583926" cy="369332"/>
            </a:xfrm>
            <a:prstGeom prst="rect">
              <a:avLst/>
            </a:prstGeom>
            <a:noFill/>
          </p:spPr>
          <p:txBody>
            <a:bodyPr wrap="square" rtlCol="0">
              <a:spAutoFit/>
            </a:bodyPr>
            <a:lstStyle/>
            <a:p>
              <a:r>
                <a:rPr lang="de-DE" b="1" dirty="0">
                  <a:solidFill>
                    <a:srgbClr val="FFFF00"/>
                  </a:solidFill>
                </a:rPr>
                <a:t>Tl</a:t>
              </a:r>
            </a:p>
          </p:txBody>
        </p:sp>
      </p:grpSp>
      <p:grpSp>
        <p:nvGrpSpPr>
          <p:cNvPr id="47" name="Gruppieren 46">
            <a:extLst>
              <a:ext uri="{FF2B5EF4-FFF2-40B4-BE49-F238E27FC236}">
                <a16:creationId xmlns:a16="http://schemas.microsoft.com/office/drawing/2014/main" id="{96FB83EE-7C4B-09AB-D304-666CF888FA3D}"/>
              </a:ext>
            </a:extLst>
          </p:cNvPr>
          <p:cNvGrpSpPr/>
          <p:nvPr/>
        </p:nvGrpSpPr>
        <p:grpSpPr>
          <a:xfrm>
            <a:off x="7904153" y="3980023"/>
            <a:ext cx="674172" cy="483636"/>
            <a:chOff x="793376" y="1203714"/>
            <a:chExt cx="678684" cy="483636"/>
          </a:xfrm>
        </p:grpSpPr>
        <p:sp>
          <p:nvSpPr>
            <p:cNvPr id="48" name="Oval 47">
              <a:extLst>
                <a:ext uri="{FF2B5EF4-FFF2-40B4-BE49-F238E27FC236}">
                  <a16:creationId xmlns:a16="http://schemas.microsoft.com/office/drawing/2014/main" id="{660F3D9B-B119-72FD-544F-876040B24E3A}"/>
                </a:ext>
              </a:extLst>
            </p:cNvPr>
            <p:cNvSpPr/>
            <p:nvPr/>
          </p:nvSpPr>
          <p:spPr>
            <a:xfrm>
              <a:off x="793376" y="1203714"/>
              <a:ext cx="484095" cy="483636"/>
            </a:xfrm>
            <a:prstGeom prst="ellipse">
              <a:avLst/>
            </a:prstGeom>
            <a:solidFill>
              <a:srgbClr val="00B3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extfeld 48">
              <a:extLst>
                <a:ext uri="{FF2B5EF4-FFF2-40B4-BE49-F238E27FC236}">
                  <a16:creationId xmlns:a16="http://schemas.microsoft.com/office/drawing/2014/main" id="{BEB8CEAE-8A0F-AC83-9B97-D844FC4C021D}"/>
                </a:ext>
              </a:extLst>
            </p:cNvPr>
            <p:cNvSpPr txBox="1"/>
            <p:nvPr/>
          </p:nvSpPr>
          <p:spPr>
            <a:xfrm>
              <a:off x="888134" y="1252791"/>
              <a:ext cx="583926" cy="369332"/>
            </a:xfrm>
            <a:prstGeom prst="rect">
              <a:avLst/>
            </a:prstGeom>
            <a:noFill/>
          </p:spPr>
          <p:txBody>
            <a:bodyPr wrap="square" rtlCol="0">
              <a:spAutoFit/>
            </a:bodyPr>
            <a:lstStyle/>
            <a:p>
              <a:r>
                <a:rPr lang="de-DE" b="1" dirty="0">
                  <a:solidFill>
                    <a:srgbClr val="FFFF00"/>
                  </a:solidFill>
                </a:rPr>
                <a:t>In</a:t>
              </a:r>
            </a:p>
          </p:txBody>
        </p:sp>
      </p:grpSp>
      <p:grpSp>
        <p:nvGrpSpPr>
          <p:cNvPr id="50" name="Gruppieren 49">
            <a:extLst>
              <a:ext uri="{FF2B5EF4-FFF2-40B4-BE49-F238E27FC236}">
                <a16:creationId xmlns:a16="http://schemas.microsoft.com/office/drawing/2014/main" id="{0ABBD173-5397-6039-513B-2C7CA943D6DD}"/>
              </a:ext>
            </a:extLst>
          </p:cNvPr>
          <p:cNvGrpSpPr/>
          <p:nvPr/>
        </p:nvGrpSpPr>
        <p:grpSpPr>
          <a:xfrm>
            <a:off x="8479564" y="2467452"/>
            <a:ext cx="606938" cy="483636"/>
            <a:chOff x="793376" y="1203714"/>
            <a:chExt cx="611000" cy="483636"/>
          </a:xfrm>
        </p:grpSpPr>
        <p:sp>
          <p:nvSpPr>
            <p:cNvPr id="51" name="Oval 50">
              <a:extLst>
                <a:ext uri="{FF2B5EF4-FFF2-40B4-BE49-F238E27FC236}">
                  <a16:creationId xmlns:a16="http://schemas.microsoft.com/office/drawing/2014/main" id="{0EAD9E81-CB3D-BDEF-AB18-F949EAB681B4}"/>
                </a:ext>
              </a:extLst>
            </p:cNvPr>
            <p:cNvSpPr/>
            <p:nvPr/>
          </p:nvSpPr>
          <p:spPr>
            <a:xfrm>
              <a:off x="793376" y="1203714"/>
              <a:ext cx="484095" cy="483636"/>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feld 51">
              <a:extLst>
                <a:ext uri="{FF2B5EF4-FFF2-40B4-BE49-F238E27FC236}">
                  <a16:creationId xmlns:a16="http://schemas.microsoft.com/office/drawing/2014/main" id="{0FA2A720-37D0-B32F-722B-9D43087CC73F}"/>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Si</a:t>
              </a:r>
            </a:p>
          </p:txBody>
        </p:sp>
      </p:grpSp>
      <p:grpSp>
        <p:nvGrpSpPr>
          <p:cNvPr id="53" name="Gruppieren 52">
            <a:extLst>
              <a:ext uri="{FF2B5EF4-FFF2-40B4-BE49-F238E27FC236}">
                <a16:creationId xmlns:a16="http://schemas.microsoft.com/office/drawing/2014/main" id="{CD1757F7-98BA-F3FE-FFA7-4D1100245EDE}"/>
              </a:ext>
            </a:extLst>
          </p:cNvPr>
          <p:cNvGrpSpPr/>
          <p:nvPr/>
        </p:nvGrpSpPr>
        <p:grpSpPr>
          <a:xfrm>
            <a:off x="8479564" y="3163389"/>
            <a:ext cx="606938" cy="483636"/>
            <a:chOff x="793376" y="1203714"/>
            <a:chExt cx="611000" cy="483636"/>
          </a:xfrm>
        </p:grpSpPr>
        <p:sp>
          <p:nvSpPr>
            <p:cNvPr id="54" name="Oval 53">
              <a:extLst>
                <a:ext uri="{FF2B5EF4-FFF2-40B4-BE49-F238E27FC236}">
                  <a16:creationId xmlns:a16="http://schemas.microsoft.com/office/drawing/2014/main" id="{8047D0F1-2836-2718-E1D2-029250ADF134}"/>
                </a:ext>
              </a:extLst>
            </p:cNvPr>
            <p:cNvSpPr/>
            <p:nvPr/>
          </p:nvSpPr>
          <p:spPr>
            <a:xfrm>
              <a:off x="793376" y="1203714"/>
              <a:ext cx="484095" cy="483636"/>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extfeld 54">
              <a:extLst>
                <a:ext uri="{FF2B5EF4-FFF2-40B4-BE49-F238E27FC236}">
                  <a16:creationId xmlns:a16="http://schemas.microsoft.com/office/drawing/2014/main" id="{B485325D-691D-AD98-BC69-ABB6092B04CB}"/>
                </a:ext>
              </a:extLst>
            </p:cNvPr>
            <p:cNvSpPr txBox="1"/>
            <p:nvPr/>
          </p:nvSpPr>
          <p:spPr>
            <a:xfrm>
              <a:off x="820450" y="1252791"/>
              <a:ext cx="583926" cy="369332"/>
            </a:xfrm>
            <a:prstGeom prst="rect">
              <a:avLst/>
            </a:prstGeom>
            <a:noFill/>
          </p:spPr>
          <p:txBody>
            <a:bodyPr wrap="square" rtlCol="0">
              <a:spAutoFit/>
            </a:bodyPr>
            <a:lstStyle/>
            <a:p>
              <a:r>
                <a:rPr lang="de-DE" b="1" dirty="0">
                  <a:solidFill>
                    <a:srgbClr val="FFFF00"/>
                  </a:solidFill>
                </a:rPr>
                <a:t>Ge</a:t>
              </a:r>
            </a:p>
          </p:txBody>
        </p:sp>
      </p:grpSp>
      <p:grpSp>
        <p:nvGrpSpPr>
          <p:cNvPr id="56" name="Gruppieren 55">
            <a:extLst>
              <a:ext uri="{FF2B5EF4-FFF2-40B4-BE49-F238E27FC236}">
                <a16:creationId xmlns:a16="http://schemas.microsoft.com/office/drawing/2014/main" id="{E7EF7FE0-D71E-DA83-BA02-681F234CDF89}"/>
              </a:ext>
            </a:extLst>
          </p:cNvPr>
          <p:cNvGrpSpPr/>
          <p:nvPr/>
        </p:nvGrpSpPr>
        <p:grpSpPr>
          <a:xfrm>
            <a:off x="8506458" y="3928243"/>
            <a:ext cx="598675" cy="483636"/>
            <a:chOff x="793376" y="1203714"/>
            <a:chExt cx="602682" cy="483636"/>
          </a:xfrm>
        </p:grpSpPr>
        <p:sp>
          <p:nvSpPr>
            <p:cNvPr id="57" name="Oval 56">
              <a:extLst>
                <a:ext uri="{FF2B5EF4-FFF2-40B4-BE49-F238E27FC236}">
                  <a16:creationId xmlns:a16="http://schemas.microsoft.com/office/drawing/2014/main" id="{4B781D49-39B6-FE54-433F-AD124485402E}"/>
                </a:ext>
              </a:extLst>
            </p:cNvPr>
            <p:cNvSpPr/>
            <p:nvPr/>
          </p:nvSpPr>
          <p:spPr>
            <a:xfrm>
              <a:off x="793376" y="1203714"/>
              <a:ext cx="484095" cy="483636"/>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Textfeld 57">
              <a:extLst>
                <a:ext uri="{FF2B5EF4-FFF2-40B4-BE49-F238E27FC236}">
                  <a16:creationId xmlns:a16="http://schemas.microsoft.com/office/drawing/2014/main" id="{A475F19F-4A4D-B33C-D4CB-E4DF2B653790}"/>
                </a:ext>
              </a:extLst>
            </p:cNvPr>
            <p:cNvSpPr txBox="1"/>
            <p:nvPr/>
          </p:nvSpPr>
          <p:spPr>
            <a:xfrm>
              <a:off x="812132" y="1252159"/>
              <a:ext cx="583926" cy="369332"/>
            </a:xfrm>
            <a:prstGeom prst="rect">
              <a:avLst/>
            </a:prstGeom>
            <a:noFill/>
          </p:spPr>
          <p:txBody>
            <a:bodyPr wrap="square" rtlCol="0">
              <a:spAutoFit/>
            </a:bodyPr>
            <a:lstStyle/>
            <a:p>
              <a:r>
                <a:rPr lang="de-DE" b="1" dirty="0">
                  <a:solidFill>
                    <a:srgbClr val="FFFF00"/>
                  </a:solidFill>
                </a:rPr>
                <a:t>Sn</a:t>
              </a:r>
            </a:p>
          </p:txBody>
        </p:sp>
      </p:grpSp>
      <p:grpSp>
        <p:nvGrpSpPr>
          <p:cNvPr id="59" name="Gruppieren 58">
            <a:extLst>
              <a:ext uri="{FF2B5EF4-FFF2-40B4-BE49-F238E27FC236}">
                <a16:creationId xmlns:a16="http://schemas.microsoft.com/office/drawing/2014/main" id="{28F3BC10-9E2D-CD3C-5A95-DF33CF951816}"/>
              </a:ext>
            </a:extLst>
          </p:cNvPr>
          <p:cNvGrpSpPr/>
          <p:nvPr/>
        </p:nvGrpSpPr>
        <p:grpSpPr>
          <a:xfrm>
            <a:off x="6069944" y="3976688"/>
            <a:ext cx="623602" cy="483636"/>
            <a:chOff x="793376" y="1203714"/>
            <a:chExt cx="627776" cy="483636"/>
          </a:xfrm>
        </p:grpSpPr>
        <p:sp>
          <p:nvSpPr>
            <p:cNvPr id="60" name="Oval 59">
              <a:extLst>
                <a:ext uri="{FF2B5EF4-FFF2-40B4-BE49-F238E27FC236}">
                  <a16:creationId xmlns:a16="http://schemas.microsoft.com/office/drawing/2014/main" id="{3E9EC65A-AE8C-B1C0-12DB-A14CE511A525}"/>
                </a:ext>
              </a:extLst>
            </p:cNvPr>
            <p:cNvSpPr/>
            <p:nvPr/>
          </p:nvSpPr>
          <p:spPr>
            <a:xfrm>
              <a:off x="793376" y="1203714"/>
              <a:ext cx="484095" cy="483636"/>
            </a:xfrm>
            <a:prstGeom prst="ellipse">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Textfeld 60">
              <a:extLst>
                <a:ext uri="{FF2B5EF4-FFF2-40B4-BE49-F238E27FC236}">
                  <a16:creationId xmlns:a16="http://schemas.microsoft.com/office/drawing/2014/main" id="{D6853202-57A8-0DD9-63FD-5A6DC199AF86}"/>
                </a:ext>
              </a:extLst>
            </p:cNvPr>
            <p:cNvSpPr txBox="1"/>
            <p:nvPr/>
          </p:nvSpPr>
          <p:spPr>
            <a:xfrm>
              <a:off x="837226" y="1256980"/>
              <a:ext cx="583926" cy="369332"/>
            </a:xfrm>
            <a:prstGeom prst="rect">
              <a:avLst/>
            </a:prstGeom>
            <a:noFill/>
          </p:spPr>
          <p:txBody>
            <a:bodyPr wrap="square" rtlCol="0">
              <a:spAutoFit/>
            </a:bodyPr>
            <a:lstStyle/>
            <a:p>
              <a:r>
                <a:rPr lang="de-DE" b="1" dirty="0">
                  <a:solidFill>
                    <a:srgbClr val="FFFF00"/>
                  </a:solidFill>
                </a:rPr>
                <a:t>Pd</a:t>
              </a:r>
            </a:p>
          </p:txBody>
        </p:sp>
      </p:grpSp>
      <p:grpSp>
        <p:nvGrpSpPr>
          <p:cNvPr id="62" name="Gruppieren 61">
            <a:extLst>
              <a:ext uri="{FF2B5EF4-FFF2-40B4-BE49-F238E27FC236}">
                <a16:creationId xmlns:a16="http://schemas.microsoft.com/office/drawing/2014/main" id="{8237B0DD-B31B-F22D-54F4-9AE667388E2E}"/>
              </a:ext>
            </a:extLst>
          </p:cNvPr>
          <p:cNvGrpSpPr/>
          <p:nvPr/>
        </p:nvGrpSpPr>
        <p:grpSpPr>
          <a:xfrm>
            <a:off x="6069943" y="4728359"/>
            <a:ext cx="580044" cy="483636"/>
            <a:chOff x="793375" y="1203714"/>
            <a:chExt cx="583926" cy="483636"/>
          </a:xfrm>
        </p:grpSpPr>
        <p:sp>
          <p:nvSpPr>
            <p:cNvPr id="63" name="Oval 62">
              <a:extLst>
                <a:ext uri="{FF2B5EF4-FFF2-40B4-BE49-F238E27FC236}">
                  <a16:creationId xmlns:a16="http://schemas.microsoft.com/office/drawing/2014/main" id="{A928B18E-D8D1-EB70-9806-C0566104EA63}"/>
                </a:ext>
              </a:extLst>
            </p:cNvPr>
            <p:cNvSpPr/>
            <p:nvPr/>
          </p:nvSpPr>
          <p:spPr>
            <a:xfrm>
              <a:off x="793376" y="1203714"/>
              <a:ext cx="484095" cy="483636"/>
            </a:xfrm>
            <a:prstGeom prst="ellipse">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Textfeld 63">
              <a:extLst>
                <a:ext uri="{FF2B5EF4-FFF2-40B4-BE49-F238E27FC236}">
                  <a16:creationId xmlns:a16="http://schemas.microsoft.com/office/drawing/2014/main" id="{7FBC2B84-DD07-DEDD-2359-05BBABABBFE1}"/>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Pt</a:t>
              </a:r>
            </a:p>
          </p:txBody>
        </p:sp>
      </p:grpSp>
      <p:grpSp>
        <p:nvGrpSpPr>
          <p:cNvPr id="65" name="Gruppieren 64">
            <a:extLst>
              <a:ext uri="{FF2B5EF4-FFF2-40B4-BE49-F238E27FC236}">
                <a16:creationId xmlns:a16="http://schemas.microsoft.com/office/drawing/2014/main" id="{2682FDDB-239E-CFAD-93E6-3DE59B0F5833}"/>
              </a:ext>
            </a:extLst>
          </p:cNvPr>
          <p:cNvGrpSpPr/>
          <p:nvPr/>
        </p:nvGrpSpPr>
        <p:grpSpPr>
          <a:xfrm>
            <a:off x="3637480" y="3965721"/>
            <a:ext cx="580044" cy="483636"/>
            <a:chOff x="793375" y="1230608"/>
            <a:chExt cx="583926" cy="483636"/>
          </a:xfrm>
        </p:grpSpPr>
        <p:sp>
          <p:nvSpPr>
            <p:cNvPr id="66" name="Oval 65">
              <a:extLst>
                <a:ext uri="{FF2B5EF4-FFF2-40B4-BE49-F238E27FC236}">
                  <a16:creationId xmlns:a16="http://schemas.microsoft.com/office/drawing/2014/main" id="{0D198412-BDB9-D455-E0E9-0381DCE90F7A}"/>
                </a:ext>
              </a:extLst>
            </p:cNvPr>
            <p:cNvSpPr/>
            <p:nvPr/>
          </p:nvSpPr>
          <p:spPr>
            <a:xfrm>
              <a:off x="793376" y="1230608"/>
              <a:ext cx="484095" cy="483636"/>
            </a:xfrm>
            <a:prstGeom prst="ellips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Textfeld 66">
              <a:extLst>
                <a:ext uri="{FF2B5EF4-FFF2-40B4-BE49-F238E27FC236}">
                  <a16:creationId xmlns:a16="http://schemas.microsoft.com/office/drawing/2014/main" id="{B33087C9-DF38-537C-BD9B-A65766B95302}"/>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Mo</a:t>
              </a:r>
            </a:p>
          </p:txBody>
        </p:sp>
      </p:grpSp>
      <p:grpSp>
        <p:nvGrpSpPr>
          <p:cNvPr id="68" name="Gruppieren 67">
            <a:extLst>
              <a:ext uri="{FF2B5EF4-FFF2-40B4-BE49-F238E27FC236}">
                <a16:creationId xmlns:a16="http://schemas.microsoft.com/office/drawing/2014/main" id="{03F79C86-C91F-FF2E-83B7-8EC5DF88F5A4}"/>
              </a:ext>
            </a:extLst>
          </p:cNvPr>
          <p:cNvGrpSpPr/>
          <p:nvPr/>
        </p:nvGrpSpPr>
        <p:grpSpPr>
          <a:xfrm>
            <a:off x="3660378" y="4742275"/>
            <a:ext cx="633277" cy="483636"/>
            <a:chOff x="793376" y="1203714"/>
            <a:chExt cx="637515" cy="483636"/>
          </a:xfrm>
        </p:grpSpPr>
        <p:sp>
          <p:nvSpPr>
            <p:cNvPr id="69" name="Oval 68">
              <a:extLst>
                <a:ext uri="{FF2B5EF4-FFF2-40B4-BE49-F238E27FC236}">
                  <a16:creationId xmlns:a16="http://schemas.microsoft.com/office/drawing/2014/main" id="{C5673E24-B4C8-2386-2A84-26765A6E023F}"/>
                </a:ext>
              </a:extLst>
            </p:cNvPr>
            <p:cNvSpPr/>
            <p:nvPr/>
          </p:nvSpPr>
          <p:spPr>
            <a:xfrm>
              <a:off x="793376" y="1203714"/>
              <a:ext cx="484095" cy="483636"/>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feld 69">
              <a:extLst>
                <a:ext uri="{FF2B5EF4-FFF2-40B4-BE49-F238E27FC236}">
                  <a16:creationId xmlns:a16="http://schemas.microsoft.com/office/drawing/2014/main" id="{4FAAD516-2A53-F7A9-912D-1391B7EA03E0}"/>
                </a:ext>
              </a:extLst>
            </p:cNvPr>
            <p:cNvSpPr txBox="1"/>
            <p:nvPr/>
          </p:nvSpPr>
          <p:spPr>
            <a:xfrm>
              <a:off x="846965" y="1267735"/>
              <a:ext cx="583926" cy="369332"/>
            </a:xfrm>
            <a:prstGeom prst="rect">
              <a:avLst/>
            </a:prstGeom>
            <a:noFill/>
          </p:spPr>
          <p:txBody>
            <a:bodyPr wrap="square" rtlCol="0">
              <a:spAutoFit/>
            </a:bodyPr>
            <a:lstStyle/>
            <a:p>
              <a:r>
                <a:rPr lang="de-DE" b="1" dirty="0">
                  <a:solidFill>
                    <a:srgbClr val="FFFF00"/>
                  </a:solidFill>
                </a:rPr>
                <a:t>W</a:t>
              </a:r>
            </a:p>
          </p:txBody>
        </p:sp>
      </p:grpSp>
      <p:grpSp>
        <p:nvGrpSpPr>
          <p:cNvPr id="71" name="Gruppieren 70">
            <a:extLst>
              <a:ext uri="{FF2B5EF4-FFF2-40B4-BE49-F238E27FC236}">
                <a16:creationId xmlns:a16="http://schemas.microsoft.com/office/drawing/2014/main" id="{288FF0F3-EDAB-0F1C-93B3-D4320E5EAA61}"/>
              </a:ext>
            </a:extLst>
          </p:cNvPr>
          <p:cNvGrpSpPr/>
          <p:nvPr/>
        </p:nvGrpSpPr>
        <p:grpSpPr>
          <a:xfrm>
            <a:off x="3660378" y="5748319"/>
            <a:ext cx="633831" cy="483636"/>
            <a:chOff x="793376" y="1203714"/>
            <a:chExt cx="638073" cy="483636"/>
          </a:xfrm>
        </p:grpSpPr>
        <p:sp>
          <p:nvSpPr>
            <p:cNvPr id="72" name="Oval 71">
              <a:extLst>
                <a:ext uri="{FF2B5EF4-FFF2-40B4-BE49-F238E27FC236}">
                  <a16:creationId xmlns:a16="http://schemas.microsoft.com/office/drawing/2014/main" id="{940509D1-742C-E677-D81B-29D483CFFB97}"/>
                </a:ext>
              </a:extLst>
            </p:cNvPr>
            <p:cNvSpPr/>
            <p:nvPr/>
          </p:nvSpPr>
          <p:spPr>
            <a:xfrm>
              <a:off x="793376" y="1203714"/>
              <a:ext cx="484095" cy="483636"/>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Textfeld 72">
              <a:extLst>
                <a:ext uri="{FF2B5EF4-FFF2-40B4-BE49-F238E27FC236}">
                  <a16:creationId xmlns:a16="http://schemas.microsoft.com/office/drawing/2014/main" id="{8DF73928-D417-EAD3-B597-85822A89F187}"/>
                </a:ext>
              </a:extLst>
            </p:cNvPr>
            <p:cNvSpPr txBox="1"/>
            <p:nvPr/>
          </p:nvSpPr>
          <p:spPr>
            <a:xfrm>
              <a:off x="847523" y="1266238"/>
              <a:ext cx="583926" cy="369332"/>
            </a:xfrm>
            <a:prstGeom prst="rect">
              <a:avLst/>
            </a:prstGeom>
            <a:noFill/>
          </p:spPr>
          <p:txBody>
            <a:bodyPr wrap="square" rtlCol="0">
              <a:spAutoFit/>
            </a:bodyPr>
            <a:lstStyle/>
            <a:p>
              <a:r>
                <a:rPr lang="de-DE" b="1" dirty="0">
                  <a:solidFill>
                    <a:srgbClr val="FFFF00"/>
                  </a:solidFill>
                </a:rPr>
                <a:t>Pr</a:t>
              </a:r>
            </a:p>
          </p:txBody>
        </p:sp>
      </p:grpSp>
      <p:grpSp>
        <p:nvGrpSpPr>
          <p:cNvPr id="74" name="Gruppieren 73">
            <a:extLst>
              <a:ext uri="{FF2B5EF4-FFF2-40B4-BE49-F238E27FC236}">
                <a16:creationId xmlns:a16="http://schemas.microsoft.com/office/drawing/2014/main" id="{32067D71-73DD-5870-16C6-0C91E32BF316}"/>
              </a:ext>
            </a:extLst>
          </p:cNvPr>
          <p:cNvGrpSpPr/>
          <p:nvPr/>
        </p:nvGrpSpPr>
        <p:grpSpPr>
          <a:xfrm>
            <a:off x="4260789" y="5757663"/>
            <a:ext cx="580044" cy="483636"/>
            <a:chOff x="793375" y="1203714"/>
            <a:chExt cx="583926" cy="483636"/>
          </a:xfrm>
        </p:grpSpPr>
        <p:sp>
          <p:nvSpPr>
            <p:cNvPr id="75" name="Oval 74">
              <a:extLst>
                <a:ext uri="{FF2B5EF4-FFF2-40B4-BE49-F238E27FC236}">
                  <a16:creationId xmlns:a16="http://schemas.microsoft.com/office/drawing/2014/main" id="{DD4648B3-E0E9-6798-55C5-E15EA40B1CE3}"/>
                </a:ext>
              </a:extLst>
            </p:cNvPr>
            <p:cNvSpPr/>
            <p:nvPr/>
          </p:nvSpPr>
          <p:spPr>
            <a:xfrm>
              <a:off x="793376" y="1203714"/>
              <a:ext cx="484095" cy="483636"/>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Textfeld 75">
              <a:extLst>
                <a:ext uri="{FF2B5EF4-FFF2-40B4-BE49-F238E27FC236}">
                  <a16:creationId xmlns:a16="http://schemas.microsoft.com/office/drawing/2014/main" id="{891FCC9A-B516-B8FE-DBFA-9690923F7E5F}"/>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Nd</a:t>
              </a:r>
            </a:p>
          </p:txBody>
        </p:sp>
      </p:grpSp>
      <p:grpSp>
        <p:nvGrpSpPr>
          <p:cNvPr id="77" name="Gruppieren 76">
            <a:extLst>
              <a:ext uri="{FF2B5EF4-FFF2-40B4-BE49-F238E27FC236}">
                <a16:creationId xmlns:a16="http://schemas.microsoft.com/office/drawing/2014/main" id="{3C1C5B42-8220-A852-63C1-5403765FDBB9}"/>
              </a:ext>
            </a:extLst>
          </p:cNvPr>
          <p:cNvGrpSpPr/>
          <p:nvPr/>
        </p:nvGrpSpPr>
        <p:grpSpPr>
          <a:xfrm>
            <a:off x="7926414" y="5744773"/>
            <a:ext cx="580044" cy="483636"/>
            <a:chOff x="793375" y="1203714"/>
            <a:chExt cx="583926" cy="483636"/>
          </a:xfrm>
        </p:grpSpPr>
        <p:sp>
          <p:nvSpPr>
            <p:cNvPr id="78" name="Oval 77">
              <a:extLst>
                <a:ext uri="{FF2B5EF4-FFF2-40B4-BE49-F238E27FC236}">
                  <a16:creationId xmlns:a16="http://schemas.microsoft.com/office/drawing/2014/main" id="{0C55499A-9877-91EE-A142-96129248B8CE}"/>
                </a:ext>
              </a:extLst>
            </p:cNvPr>
            <p:cNvSpPr/>
            <p:nvPr/>
          </p:nvSpPr>
          <p:spPr>
            <a:xfrm>
              <a:off x="793376" y="1203714"/>
              <a:ext cx="484095" cy="48363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Textfeld 78">
              <a:extLst>
                <a:ext uri="{FF2B5EF4-FFF2-40B4-BE49-F238E27FC236}">
                  <a16:creationId xmlns:a16="http://schemas.microsoft.com/office/drawing/2014/main" id="{14C34508-3B5B-C05D-FAA2-8FF3C0C9361B}"/>
                </a:ext>
              </a:extLst>
            </p:cNvPr>
            <p:cNvSpPr txBox="1"/>
            <p:nvPr/>
          </p:nvSpPr>
          <p:spPr>
            <a:xfrm>
              <a:off x="793375" y="1293132"/>
              <a:ext cx="583926" cy="369332"/>
            </a:xfrm>
            <a:prstGeom prst="rect">
              <a:avLst/>
            </a:prstGeom>
            <a:noFill/>
          </p:spPr>
          <p:txBody>
            <a:bodyPr wrap="square" rtlCol="0">
              <a:spAutoFit/>
            </a:bodyPr>
            <a:lstStyle/>
            <a:p>
              <a:r>
                <a:rPr lang="de-DE" b="1" dirty="0">
                  <a:solidFill>
                    <a:srgbClr val="FFFF00"/>
                  </a:solidFill>
                </a:rPr>
                <a:t>Dy</a:t>
              </a:r>
            </a:p>
          </p:txBody>
        </p:sp>
      </p:grpSp>
      <p:grpSp>
        <p:nvGrpSpPr>
          <p:cNvPr id="80" name="Gruppieren 79">
            <a:extLst>
              <a:ext uri="{FF2B5EF4-FFF2-40B4-BE49-F238E27FC236}">
                <a16:creationId xmlns:a16="http://schemas.microsoft.com/office/drawing/2014/main" id="{34BA467E-655A-055F-89D9-591522930144}"/>
              </a:ext>
            </a:extLst>
          </p:cNvPr>
          <p:cNvGrpSpPr/>
          <p:nvPr/>
        </p:nvGrpSpPr>
        <p:grpSpPr>
          <a:xfrm>
            <a:off x="3042702" y="4764314"/>
            <a:ext cx="633831" cy="483636"/>
            <a:chOff x="793376" y="1203714"/>
            <a:chExt cx="638073" cy="483636"/>
          </a:xfrm>
        </p:grpSpPr>
        <p:sp>
          <p:nvSpPr>
            <p:cNvPr id="81" name="Oval 80">
              <a:extLst>
                <a:ext uri="{FF2B5EF4-FFF2-40B4-BE49-F238E27FC236}">
                  <a16:creationId xmlns:a16="http://schemas.microsoft.com/office/drawing/2014/main" id="{B93AEC7E-A682-3549-2249-EB5DFE302356}"/>
                </a:ext>
              </a:extLst>
            </p:cNvPr>
            <p:cNvSpPr/>
            <p:nvPr/>
          </p:nvSpPr>
          <p:spPr>
            <a:xfrm>
              <a:off x="793376" y="1203714"/>
              <a:ext cx="484095" cy="483636"/>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Textfeld 81">
              <a:extLst>
                <a:ext uri="{FF2B5EF4-FFF2-40B4-BE49-F238E27FC236}">
                  <a16:creationId xmlns:a16="http://schemas.microsoft.com/office/drawing/2014/main" id="{B36D611D-EEF6-EE12-98B5-567E00C9AE99}"/>
                </a:ext>
              </a:extLst>
            </p:cNvPr>
            <p:cNvSpPr txBox="1"/>
            <p:nvPr/>
          </p:nvSpPr>
          <p:spPr>
            <a:xfrm>
              <a:off x="847523" y="1266238"/>
              <a:ext cx="583926" cy="369332"/>
            </a:xfrm>
            <a:prstGeom prst="rect">
              <a:avLst/>
            </a:prstGeom>
            <a:noFill/>
          </p:spPr>
          <p:txBody>
            <a:bodyPr wrap="square" rtlCol="0">
              <a:spAutoFit/>
            </a:bodyPr>
            <a:lstStyle/>
            <a:p>
              <a:r>
                <a:rPr lang="de-DE" b="1" dirty="0">
                  <a:solidFill>
                    <a:srgbClr val="FFFF00"/>
                  </a:solidFill>
                </a:rPr>
                <a:t>Ta</a:t>
              </a:r>
            </a:p>
          </p:txBody>
        </p:sp>
      </p:grpSp>
      <p:sp>
        <p:nvSpPr>
          <p:cNvPr id="2" name="Textfeld 1">
            <a:extLst>
              <a:ext uri="{FF2B5EF4-FFF2-40B4-BE49-F238E27FC236}">
                <a16:creationId xmlns:a16="http://schemas.microsoft.com/office/drawing/2014/main" id="{C8FD26A4-FD24-A6D9-50CA-D16FBA781D75}"/>
              </a:ext>
            </a:extLst>
          </p:cNvPr>
          <p:cNvSpPr txBox="1"/>
          <p:nvPr/>
        </p:nvSpPr>
        <p:spPr>
          <a:xfrm>
            <a:off x="1290435" y="159028"/>
            <a:ext cx="4466287" cy="461665"/>
          </a:xfrm>
          <a:prstGeom prst="rect">
            <a:avLst/>
          </a:prstGeom>
          <a:noFill/>
        </p:spPr>
        <p:txBody>
          <a:bodyPr wrap="none" rtlCol="0">
            <a:spAutoFit/>
          </a:bodyPr>
          <a:lstStyle/>
          <a:p>
            <a:r>
              <a:rPr lang="de-DE" sz="2400" dirty="0">
                <a:solidFill>
                  <a:schemeClr val="accent1"/>
                </a:solidFill>
              </a:rPr>
              <a:t>Bedarfe an High-Tech-Metallen</a:t>
            </a:r>
          </a:p>
        </p:txBody>
      </p:sp>
      <p:sp>
        <p:nvSpPr>
          <p:cNvPr id="3" name="Rechteck 2">
            <a:extLst>
              <a:ext uri="{FF2B5EF4-FFF2-40B4-BE49-F238E27FC236}">
                <a16:creationId xmlns:a16="http://schemas.microsoft.com/office/drawing/2014/main" id="{7EE63E8B-4030-B118-BAB1-34D6D5781FD5}"/>
              </a:ext>
            </a:extLst>
          </p:cNvPr>
          <p:cNvSpPr/>
          <p:nvPr/>
        </p:nvSpPr>
        <p:spPr>
          <a:xfrm>
            <a:off x="2799644" y="1241778"/>
            <a:ext cx="620889" cy="74506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8B7E4CCE-F61E-E4C2-3046-AE7D4DCA584E}"/>
              </a:ext>
            </a:extLst>
          </p:cNvPr>
          <p:cNvSpPr txBox="1"/>
          <p:nvPr/>
        </p:nvSpPr>
        <p:spPr>
          <a:xfrm>
            <a:off x="3420533" y="1453584"/>
            <a:ext cx="918841" cy="369332"/>
          </a:xfrm>
          <a:prstGeom prst="rect">
            <a:avLst/>
          </a:prstGeom>
          <a:noFill/>
        </p:spPr>
        <p:txBody>
          <a:bodyPr wrap="none" rtlCol="0">
            <a:spAutoFit/>
          </a:bodyPr>
          <a:lstStyle/>
          <a:p>
            <a:r>
              <a:rPr lang="de-DE" dirty="0"/>
              <a:t>kritisch</a:t>
            </a:r>
          </a:p>
        </p:txBody>
      </p:sp>
    </p:spTree>
    <p:extLst>
      <p:ext uri="{BB962C8B-B14F-4D97-AF65-F5344CB8AC3E}">
        <p14:creationId xmlns:p14="http://schemas.microsoft.com/office/powerpoint/2010/main" val="119106116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feld 115">
            <a:extLst>
              <a:ext uri="{FF2B5EF4-FFF2-40B4-BE49-F238E27FC236}">
                <a16:creationId xmlns:a16="http://schemas.microsoft.com/office/drawing/2014/main" id="{C76677BF-6DC2-06FF-A148-59938804382B}"/>
              </a:ext>
            </a:extLst>
          </p:cNvPr>
          <p:cNvSpPr txBox="1"/>
          <p:nvPr/>
        </p:nvSpPr>
        <p:spPr>
          <a:xfrm>
            <a:off x="491061" y="153761"/>
            <a:ext cx="11802791" cy="830997"/>
          </a:xfrm>
          <a:prstGeom prst="rect">
            <a:avLst/>
          </a:prstGeom>
          <a:noFill/>
        </p:spPr>
        <p:txBody>
          <a:bodyPr wrap="square">
            <a:spAutoFit/>
          </a:bodyPr>
          <a:lstStyle/>
          <a:p>
            <a:r>
              <a:rPr lang="de-DE" sz="2400" dirty="0">
                <a:solidFill>
                  <a:schemeClr val="accent1"/>
                </a:solidFill>
              </a:rPr>
              <a:t>Abbauorte der in Smartphones verbauten Metalle</a:t>
            </a:r>
          </a:p>
          <a:p>
            <a:r>
              <a:rPr lang="de-DE" sz="2400" dirty="0">
                <a:solidFill>
                  <a:schemeClr val="accent1"/>
                </a:solidFill>
              </a:rPr>
              <a:t> (die drei wichtigsten Abbauländer)</a:t>
            </a:r>
          </a:p>
        </p:txBody>
      </p:sp>
      <p:grpSp>
        <p:nvGrpSpPr>
          <p:cNvPr id="131" name="Gruppieren 130">
            <a:extLst>
              <a:ext uri="{FF2B5EF4-FFF2-40B4-BE49-F238E27FC236}">
                <a16:creationId xmlns:a16="http://schemas.microsoft.com/office/drawing/2014/main" id="{B1E200F5-504E-1E0D-9C62-CDE6A63AC3FE}"/>
              </a:ext>
            </a:extLst>
          </p:cNvPr>
          <p:cNvGrpSpPr/>
          <p:nvPr/>
        </p:nvGrpSpPr>
        <p:grpSpPr>
          <a:xfrm>
            <a:off x="940192" y="1331311"/>
            <a:ext cx="9532546" cy="5139828"/>
            <a:chOff x="194604" y="627926"/>
            <a:chExt cx="11053870" cy="6109940"/>
          </a:xfrm>
        </p:grpSpPr>
        <p:pic>
          <p:nvPicPr>
            <p:cNvPr id="2" name="Grafik 1">
              <a:extLst>
                <a:ext uri="{FF2B5EF4-FFF2-40B4-BE49-F238E27FC236}">
                  <a16:creationId xmlns:a16="http://schemas.microsoft.com/office/drawing/2014/main" id="{5B2EB036-B07E-AC17-CE08-075080B3C6AE}"/>
                </a:ext>
              </a:extLst>
            </p:cNvPr>
            <p:cNvPicPr>
              <a:picLocks noChangeAspect="1"/>
            </p:cNvPicPr>
            <p:nvPr/>
          </p:nvPicPr>
          <p:blipFill>
            <a:blip r:embed="rId3"/>
            <a:stretch>
              <a:fillRect/>
            </a:stretch>
          </p:blipFill>
          <p:spPr>
            <a:xfrm>
              <a:off x="194604" y="627926"/>
              <a:ext cx="10029871" cy="6109940"/>
            </a:xfrm>
            <a:prstGeom prst="rect">
              <a:avLst/>
            </a:prstGeom>
          </p:spPr>
        </p:pic>
        <p:grpSp>
          <p:nvGrpSpPr>
            <p:cNvPr id="3" name="Gruppieren 2">
              <a:extLst>
                <a:ext uri="{FF2B5EF4-FFF2-40B4-BE49-F238E27FC236}">
                  <a16:creationId xmlns:a16="http://schemas.microsoft.com/office/drawing/2014/main" id="{AFB1E1F0-FAAC-639F-FDFC-F797C9BA31EA}"/>
                </a:ext>
              </a:extLst>
            </p:cNvPr>
            <p:cNvGrpSpPr/>
            <p:nvPr/>
          </p:nvGrpSpPr>
          <p:grpSpPr>
            <a:xfrm>
              <a:off x="1147624" y="2029449"/>
              <a:ext cx="611938" cy="483636"/>
              <a:chOff x="793376" y="1203714"/>
              <a:chExt cx="616033" cy="483636"/>
            </a:xfrm>
          </p:grpSpPr>
          <p:sp>
            <p:nvSpPr>
              <p:cNvPr id="4" name="Oval 3">
                <a:extLst>
                  <a:ext uri="{FF2B5EF4-FFF2-40B4-BE49-F238E27FC236}">
                    <a16:creationId xmlns:a16="http://schemas.microsoft.com/office/drawing/2014/main" id="{A61854F9-5141-53D5-C989-9161073A05CC}"/>
                  </a:ext>
                </a:extLst>
              </p:cNvPr>
              <p:cNvSpPr/>
              <p:nvPr/>
            </p:nvSpPr>
            <p:spPr>
              <a:xfrm>
                <a:off x="793376" y="1203714"/>
                <a:ext cx="484095" cy="483636"/>
              </a:xfrm>
              <a:prstGeom prst="ellipse">
                <a:avLst/>
              </a:prstGeom>
              <a:solidFill>
                <a:srgbClr val="00B3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FECB53C-1636-D797-8069-02E66C57BADF}"/>
                  </a:ext>
                </a:extLst>
              </p:cNvPr>
              <p:cNvSpPr txBox="1"/>
              <p:nvPr/>
            </p:nvSpPr>
            <p:spPr>
              <a:xfrm>
                <a:off x="825483" y="1219035"/>
                <a:ext cx="583926" cy="369332"/>
              </a:xfrm>
              <a:prstGeom prst="rect">
                <a:avLst/>
              </a:prstGeom>
              <a:noFill/>
            </p:spPr>
            <p:txBody>
              <a:bodyPr wrap="square" rtlCol="0">
                <a:spAutoFit/>
              </a:bodyPr>
              <a:lstStyle/>
              <a:p>
                <a:r>
                  <a:rPr lang="de-DE" b="1" dirty="0">
                    <a:solidFill>
                      <a:srgbClr val="FFFF00"/>
                    </a:solidFill>
                  </a:rPr>
                  <a:t>In</a:t>
                </a:r>
              </a:p>
            </p:txBody>
          </p:sp>
        </p:grpSp>
        <p:grpSp>
          <p:nvGrpSpPr>
            <p:cNvPr id="9" name="Gruppieren 8">
              <a:extLst>
                <a:ext uri="{FF2B5EF4-FFF2-40B4-BE49-F238E27FC236}">
                  <a16:creationId xmlns:a16="http://schemas.microsoft.com/office/drawing/2014/main" id="{A5C701D3-FCF5-DE15-012B-56DE986A83C9}"/>
                </a:ext>
              </a:extLst>
            </p:cNvPr>
            <p:cNvGrpSpPr/>
            <p:nvPr/>
          </p:nvGrpSpPr>
          <p:grpSpPr>
            <a:xfrm>
              <a:off x="540529" y="2017054"/>
              <a:ext cx="580044" cy="483636"/>
              <a:chOff x="752773" y="1203714"/>
              <a:chExt cx="583926" cy="483636"/>
            </a:xfrm>
          </p:grpSpPr>
          <p:sp>
            <p:nvSpPr>
              <p:cNvPr id="10" name="Oval 9">
                <a:extLst>
                  <a:ext uri="{FF2B5EF4-FFF2-40B4-BE49-F238E27FC236}">
                    <a16:creationId xmlns:a16="http://schemas.microsoft.com/office/drawing/2014/main" id="{272B2733-3FCE-96C6-A523-ADFB4B469F20}"/>
                  </a:ext>
                </a:extLst>
              </p:cNvPr>
              <p:cNvSpPr/>
              <p:nvPr/>
            </p:nvSpPr>
            <p:spPr>
              <a:xfrm>
                <a:off x="793376" y="1203714"/>
                <a:ext cx="484095" cy="483636"/>
              </a:xfrm>
              <a:prstGeom prst="ellipse">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24F3787-A6C4-7A22-6DD0-2EB36DFE7190}"/>
                  </a:ext>
                </a:extLst>
              </p:cNvPr>
              <p:cNvSpPr txBox="1"/>
              <p:nvPr/>
            </p:nvSpPr>
            <p:spPr>
              <a:xfrm>
                <a:off x="752773" y="1223778"/>
                <a:ext cx="583926" cy="369332"/>
              </a:xfrm>
              <a:prstGeom prst="rect">
                <a:avLst/>
              </a:prstGeom>
              <a:noFill/>
            </p:spPr>
            <p:txBody>
              <a:bodyPr wrap="square" rtlCol="0">
                <a:spAutoFit/>
              </a:bodyPr>
              <a:lstStyle/>
              <a:p>
                <a:r>
                  <a:rPr lang="de-DE" b="1" dirty="0">
                    <a:solidFill>
                      <a:srgbClr val="FFFF00"/>
                    </a:solidFill>
                  </a:rPr>
                  <a:t>Pd</a:t>
                </a:r>
              </a:p>
            </p:txBody>
          </p:sp>
        </p:grpSp>
        <p:grpSp>
          <p:nvGrpSpPr>
            <p:cNvPr id="12" name="Gruppieren 11">
              <a:extLst>
                <a:ext uri="{FF2B5EF4-FFF2-40B4-BE49-F238E27FC236}">
                  <a16:creationId xmlns:a16="http://schemas.microsoft.com/office/drawing/2014/main" id="{6F10E34D-630E-39E6-B43E-288503B2C164}"/>
                </a:ext>
              </a:extLst>
            </p:cNvPr>
            <p:cNvGrpSpPr/>
            <p:nvPr/>
          </p:nvGrpSpPr>
          <p:grpSpPr>
            <a:xfrm>
              <a:off x="1755766" y="2009952"/>
              <a:ext cx="580044" cy="486852"/>
              <a:chOff x="770694" y="1200498"/>
              <a:chExt cx="583926" cy="486852"/>
            </a:xfrm>
          </p:grpSpPr>
          <p:sp>
            <p:nvSpPr>
              <p:cNvPr id="13" name="Oval 12">
                <a:extLst>
                  <a:ext uri="{FF2B5EF4-FFF2-40B4-BE49-F238E27FC236}">
                    <a16:creationId xmlns:a16="http://schemas.microsoft.com/office/drawing/2014/main" id="{D95ABF89-287E-5BDF-9719-EA0D1D35FEDC}"/>
                  </a:ext>
                </a:extLst>
              </p:cNvPr>
              <p:cNvSpPr/>
              <p:nvPr/>
            </p:nvSpPr>
            <p:spPr>
              <a:xfrm>
                <a:off x="793376" y="1203714"/>
                <a:ext cx="484095" cy="483636"/>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E36C1A8A-F118-4551-1083-BE0F5CDE5B49}"/>
                  </a:ext>
                </a:extLst>
              </p:cNvPr>
              <p:cNvSpPr txBox="1"/>
              <p:nvPr/>
            </p:nvSpPr>
            <p:spPr>
              <a:xfrm>
                <a:off x="770694" y="1200498"/>
                <a:ext cx="583926" cy="369332"/>
              </a:xfrm>
              <a:prstGeom prst="rect">
                <a:avLst/>
              </a:prstGeom>
              <a:noFill/>
            </p:spPr>
            <p:txBody>
              <a:bodyPr wrap="square" rtlCol="0">
                <a:spAutoFit/>
              </a:bodyPr>
              <a:lstStyle/>
              <a:p>
                <a:r>
                  <a:rPr lang="de-DE" b="1" dirty="0">
                    <a:solidFill>
                      <a:srgbClr val="FFFF00"/>
                    </a:solidFill>
                  </a:rPr>
                  <a:t>Ge</a:t>
                </a:r>
              </a:p>
            </p:txBody>
          </p:sp>
        </p:grpSp>
        <p:grpSp>
          <p:nvGrpSpPr>
            <p:cNvPr id="15" name="Gruppieren 14">
              <a:extLst>
                <a:ext uri="{FF2B5EF4-FFF2-40B4-BE49-F238E27FC236}">
                  <a16:creationId xmlns:a16="http://schemas.microsoft.com/office/drawing/2014/main" id="{667E712A-3C9C-A5C5-6E21-70D2F482A8E3}"/>
                </a:ext>
              </a:extLst>
            </p:cNvPr>
            <p:cNvGrpSpPr/>
            <p:nvPr/>
          </p:nvGrpSpPr>
          <p:grpSpPr>
            <a:xfrm>
              <a:off x="1778299" y="3786196"/>
              <a:ext cx="580044" cy="483636"/>
              <a:chOff x="784661" y="1203714"/>
              <a:chExt cx="583926" cy="483636"/>
            </a:xfrm>
          </p:grpSpPr>
          <p:sp>
            <p:nvSpPr>
              <p:cNvPr id="16" name="Oval 15">
                <a:extLst>
                  <a:ext uri="{FF2B5EF4-FFF2-40B4-BE49-F238E27FC236}">
                    <a16:creationId xmlns:a16="http://schemas.microsoft.com/office/drawing/2014/main" id="{78272A8C-B2C3-9C1D-F1A1-53BF08E4E0C2}"/>
                  </a:ext>
                </a:extLst>
              </p:cNvPr>
              <p:cNvSpPr/>
              <p:nvPr/>
            </p:nvSpPr>
            <p:spPr>
              <a:xfrm>
                <a:off x="793376" y="1203714"/>
                <a:ext cx="484095" cy="483636"/>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5B662297-D36E-18F7-7AA0-C2B9D755829D}"/>
                  </a:ext>
                </a:extLst>
              </p:cNvPr>
              <p:cNvSpPr txBox="1"/>
              <p:nvPr/>
            </p:nvSpPr>
            <p:spPr>
              <a:xfrm>
                <a:off x="784661" y="1209607"/>
                <a:ext cx="583926" cy="369332"/>
              </a:xfrm>
              <a:prstGeom prst="rect">
                <a:avLst/>
              </a:prstGeom>
              <a:noFill/>
            </p:spPr>
            <p:txBody>
              <a:bodyPr wrap="square" rtlCol="0">
                <a:spAutoFit/>
              </a:bodyPr>
              <a:lstStyle/>
              <a:p>
                <a:r>
                  <a:rPr lang="de-DE" b="1" dirty="0">
                    <a:solidFill>
                      <a:srgbClr val="FFFF00"/>
                    </a:solidFill>
                  </a:rPr>
                  <a:t>Co</a:t>
                </a:r>
              </a:p>
            </p:txBody>
          </p:sp>
        </p:grpSp>
        <p:grpSp>
          <p:nvGrpSpPr>
            <p:cNvPr id="18" name="Gruppieren 17">
              <a:extLst>
                <a:ext uri="{FF2B5EF4-FFF2-40B4-BE49-F238E27FC236}">
                  <a16:creationId xmlns:a16="http://schemas.microsoft.com/office/drawing/2014/main" id="{62F40633-EAD3-61AB-46F9-5EF61BE9CD41}"/>
                </a:ext>
              </a:extLst>
            </p:cNvPr>
            <p:cNvGrpSpPr/>
            <p:nvPr/>
          </p:nvGrpSpPr>
          <p:grpSpPr>
            <a:xfrm>
              <a:off x="1437257" y="4808743"/>
              <a:ext cx="580044" cy="483636"/>
              <a:chOff x="745605" y="1203714"/>
              <a:chExt cx="583926" cy="483636"/>
            </a:xfrm>
          </p:grpSpPr>
          <p:sp>
            <p:nvSpPr>
              <p:cNvPr id="19" name="Oval 18">
                <a:extLst>
                  <a:ext uri="{FF2B5EF4-FFF2-40B4-BE49-F238E27FC236}">
                    <a16:creationId xmlns:a16="http://schemas.microsoft.com/office/drawing/2014/main" id="{FA5816A7-9EFF-AB81-20A9-65CB0FD573D6}"/>
                  </a:ext>
                </a:extLst>
              </p:cNvPr>
              <p:cNvSpPr/>
              <p:nvPr/>
            </p:nvSpPr>
            <p:spPr>
              <a:xfrm>
                <a:off x="793376" y="1203714"/>
                <a:ext cx="484095" cy="483636"/>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1E637927-0E8F-9D90-C480-DC9767C27BCF}"/>
                  </a:ext>
                </a:extLst>
              </p:cNvPr>
              <p:cNvSpPr txBox="1"/>
              <p:nvPr/>
            </p:nvSpPr>
            <p:spPr>
              <a:xfrm>
                <a:off x="745605" y="1220871"/>
                <a:ext cx="583926" cy="369332"/>
              </a:xfrm>
              <a:prstGeom prst="rect">
                <a:avLst/>
              </a:prstGeom>
              <a:noFill/>
            </p:spPr>
            <p:txBody>
              <a:bodyPr wrap="square" rtlCol="0">
                <a:spAutoFit/>
              </a:bodyPr>
              <a:lstStyle/>
              <a:p>
                <a:r>
                  <a:rPr lang="de-DE" b="1" dirty="0">
                    <a:solidFill>
                      <a:srgbClr val="FFFF00"/>
                    </a:solidFill>
                  </a:rPr>
                  <a:t>Cu</a:t>
                </a:r>
              </a:p>
            </p:txBody>
          </p:sp>
        </p:grpSp>
        <p:grpSp>
          <p:nvGrpSpPr>
            <p:cNvPr id="21" name="Gruppieren 20">
              <a:extLst>
                <a:ext uri="{FF2B5EF4-FFF2-40B4-BE49-F238E27FC236}">
                  <a16:creationId xmlns:a16="http://schemas.microsoft.com/office/drawing/2014/main" id="{BF648BAF-C0B5-4F7F-3E4C-55A80A74C94B}"/>
                </a:ext>
              </a:extLst>
            </p:cNvPr>
            <p:cNvGrpSpPr/>
            <p:nvPr/>
          </p:nvGrpSpPr>
          <p:grpSpPr>
            <a:xfrm>
              <a:off x="1755766" y="5799194"/>
              <a:ext cx="580044" cy="483636"/>
              <a:chOff x="767469" y="1203714"/>
              <a:chExt cx="583926" cy="483636"/>
            </a:xfrm>
          </p:grpSpPr>
          <p:sp>
            <p:nvSpPr>
              <p:cNvPr id="22" name="Oval 21">
                <a:extLst>
                  <a:ext uri="{FF2B5EF4-FFF2-40B4-BE49-F238E27FC236}">
                    <a16:creationId xmlns:a16="http://schemas.microsoft.com/office/drawing/2014/main" id="{5E1FF062-A0E2-A695-DC66-E21B27537670}"/>
                  </a:ext>
                </a:extLst>
              </p:cNvPr>
              <p:cNvSpPr/>
              <p:nvPr/>
            </p:nvSpPr>
            <p:spPr>
              <a:xfrm>
                <a:off x="793376" y="1203714"/>
                <a:ext cx="484095" cy="483636"/>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extLst>
                  <a:ext uri="{FF2B5EF4-FFF2-40B4-BE49-F238E27FC236}">
                    <a16:creationId xmlns:a16="http://schemas.microsoft.com/office/drawing/2014/main" id="{39FB24D1-4A4C-0929-3F8F-ABAB391CC415}"/>
                  </a:ext>
                </a:extLst>
              </p:cNvPr>
              <p:cNvSpPr txBox="1"/>
              <p:nvPr/>
            </p:nvSpPr>
            <p:spPr>
              <a:xfrm>
                <a:off x="767469" y="1227155"/>
                <a:ext cx="583926" cy="369332"/>
              </a:xfrm>
              <a:prstGeom prst="rect">
                <a:avLst/>
              </a:prstGeom>
              <a:noFill/>
            </p:spPr>
            <p:txBody>
              <a:bodyPr wrap="square" rtlCol="0">
                <a:spAutoFit/>
              </a:bodyPr>
              <a:lstStyle/>
              <a:p>
                <a:r>
                  <a:rPr lang="de-DE" b="1" dirty="0">
                    <a:solidFill>
                      <a:srgbClr val="FFFF00"/>
                    </a:solidFill>
                  </a:rPr>
                  <a:t>Cu</a:t>
                </a:r>
              </a:p>
            </p:txBody>
          </p:sp>
        </p:grpSp>
        <p:grpSp>
          <p:nvGrpSpPr>
            <p:cNvPr id="24" name="Gruppieren 23">
              <a:extLst>
                <a:ext uri="{FF2B5EF4-FFF2-40B4-BE49-F238E27FC236}">
                  <a16:creationId xmlns:a16="http://schemas.microsoft.com/office/drawing/2014/main" id="{EB7B3A87-D8D3-2CE3-9594-7A2D7E12A69D}"/>
                </a:ext>
              </a:extLst>
            </p:cNvPr>
            <p:cNvGrpSpPr/>
            <p:nvPr/>
          </p:nvGrpSpPr>
          <p:grpSpPr>
            <a:xfrm>
              <a:off x="2234070" y="4808743"/>
              <a:ext cx="580044" cy="483636"/>
              <a:chOff x="759387" y="1203714"/>
              <a:chExt cx="583926" cy="483636"/>
            </a:xfrm>
          </p:grpSpPr>
          <p:sp>
            <p:nvSpPr>
              <p:cNvPr id="25" name="Oval 24">
                <a:extLst>
                  <a:ext uri="{FF2B5EF4-FFF2-40B4-BE49-F238E27FC236}">
                    <a16:creationId xmlns:a16="http://schemas.microsoft.com/office/drawing/2014/main" id="{ACC10EED-05E7-94EA-2ED5-97B72E5B6F36}"/>
                  </a:ext>
                </a:extLst>
              </p:cNvPr>
              <p:cNvSpPr/>
              <p:nvPr/>
            </p:nvSpPr>
            <p:spPr>
              <a:xfrm>
                <a:off x="793376" y="1203714"/>
                <a:ext cx="484095" cy="483636"/>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5D0B1C28-6100-C681-0AA2-F7D0FA406EBC}"/>
                  </a:ext>
                </a:extLst>
              </p:cNvPr>
              <p:cNvSpPr txBox="1"/>
              <p:nvPr/>
            </p:nvSpPr>
            <p:spPr>
              <a:xfrm>
                <a:off x="759387" y="1204244"/>
                <a:ext cx="583926" cy="369332"/>
              </a:xfrm>
              <a:prstGeom prst="rect">
                <a:avLst/>
              </a:prstGeom>
              <a:noFill/>
            </p:spPr>
            <p:txBody>
              <a:bodyPr wrap="square" rtlCol="0">
                <a:spAutoFit/>
              </a:bodyPr>
              <a:lstStyle/>
              <a:p>
                <a:r>
                  <a:rPr lang="de-DE" b="1" dirty="0">
                    <a:solidFill>
                      <a:srgbClr val="FFFF00"/>
                    </a:solidFill>
                  </a:rPr>
                  <a:t>Ta</a:t>
                </a:r>
              </a:p>
            </p:txBody>
          </p:sp>
        </p:grpSp>
        <p:grpSp>
          <p:nvGrpSpPr>
            <p:cNvPr id="27" name="Gruppieren 26">
              <a:extLst>
                <a:ext uri="{FF2B5EF4-FFF2-40B4-BE49-F238E27FC236}">
                  <a16:creationId xmlns:a16="http://schemas.microsoft.com/office/drawing/2014/main" id="{440474D4-73FF-58A8-10CC-0DDE144B5F6F}"/>
                </a:ext>
              </a:extLst>
            </p:cNvPr>
            <p:cNvGrpSpPr/>
            <p:nvPr/>
          </p:nvGrpSpPr>
          <p:grpSpPr>
            <a:xfrm>
              <a:off x="5125550" y="2697555"/>
              <a:ext cx="580044" cy="483636"/>
              <a:chOff x="757710" y="1203714"/>
              <a:chExt cx="583926" cy="483636"/>
            </a:xfrm>
          </p:grpSpPr>
          <p:sp>
            <p:nvSpPr>
              <p:cNvPr id="28" name="Oval 27">
                <a:extLst>
                  <a:ext uri="{FF2B5EF4-FFF2-40B4-BE49-F238E27FC236}">
                    <a16:creationId xmlns:a16="http://schemas.microsoft.com/office/drawing/2014/main" id="{D66A9CAA-1CFD-C218-757D-7EDCE13F3101}"/>
                  </a:ext>
                </a:extLst>
              </p:cNvPr>
              <p:cNvSpPr/>
              <p:nvPr/>
            </p:nvSpPr>
            <p:spPr>
              <a:xfrm>
                <a:off x="793376" y="1203714"/>
                <a:ext cx="484095" cy="483636"/>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93230ECF-17D6-D885-19AD-D9B911BF4B4A}"/>
                  </a:ext>
                </a:extLst>
              </p:cNvPr>
              <p:cNvSpPr txBox="1"/>
              <p:nvPr/>
            </p:nvSpPr>
            <p:spPr>
              <a:xfrm>
                <a:off x="757710" y="1210492"/>
                <a:ext cx="583926" cy="369332"/>
              </a:xfrm>
              <a:prstGeom prst="rect">
                <a:avLst/>
              </a:prstGeom>
              <a:noFill/>
            </p:spPr>
            <p:txBody>
              <a:bodyPr wrap="square" rtlCol="0">
                <a:spAutoFit/>
              </a:bodyPr>
              <a:lstStyle/>
              <a:p>
                <a:r>
                  <a:rPr lang="de-DE" b="1" dirty="0">
                    <a:solidFill>
                      <a:srgbClr val="FFFF00"/>
                    </a:solidFill>
                  </a:rPr>
                  <a:t>Ga</a:t>
                </a:r>
              </a:p>
            </p:txBody>
          </p:sp>
        </p:grpSp>
        <p:grpSp>
          <p:nvGrpSpPr>
            <p:cNvPr id="30" name="Gruppieren 29">
              <a:extLst>
                <a:ext uri="{FF2B5EF4-FFF2-40B4-BE49-F238E27FC236}">
                  <a16:creationId xmlns:a16="http://schemas.microsoft.com/office/drawing/2014/main" id="{2910A85D-2F59-CE09-D02A-21CB06F59D85}"/>
                </a:ext>
              </a:extLst>
            </p:cNvPr>
            <p:cNvGrpSpPr/>
            <p:nvPr/>
          </p:nvGrpSpPr>
          <p:grpSpPr>
            <a:xfrm>
              <a:off x="6343057" y="1970704"/>
              <a:ext cx="580044" cy="493580"/>
              <a:chOff x="793375" y="1193770"/>
              <a:chExt cx="583926" cy="493580"/>
            </a:xfrm>
          </p:grpSpPr>
          <p:sp>
            <p:nvSpPr>
              <p:cNvPr id="31" name="Oval 30">
                <a:extLst>
                  <a:ext uri="{FF2B5EF4-FFF2-40B4-BE49-F238E27FC236}">
                    <a16:creationId xmlns:a16="http://schemas.microsoft.com/office/drawing/2014/main" id="{8479F5C9-751C-38E4-1C98-41482306A978}"/>
                  </a:ext>
                </a:extLst>
              </p:cNvPr>
              <p:cNvSpPr/>
              <p:nvPr/>
            </p:nvSpPr>
            <p:spPr>
              <a:xfrm>
                <a:off x="793376" y="1203714"/>
                <a:ext cx="484095" cy="483636"/>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a:extLst>
                  <a:ext uri="{FF2B5EF4-FFF2-40B4-BE49-F238E27FC236}">
                    <a16:creationId xmlns:a16="http://schemas.microsoft.com/office/drawing/2014/main" id="{6C3B2CF2-4A97-5F90-F731-C1AE39668072}"/>
                  </a:ext>
                </a:extLst>
              </p:cNvPr>
              <p:cNvSpPr txBox="1"/>
              <p:nvPr/>
            </p:nvSpPr>
            <p:spPr>
              <a:xfrm>
                <a:off x="793375" y="1193770"/>
                <a:ext cx="583926" cy="369332"/>
              </a:xfrm>
              <a:prstGeom prst="rect">
                <a:avLst/>
              </a:prstGeom>
              <a:noFill/>
            </p:spPr>
            <p:txBody>
              <a:bodyPr wrap="square" rtlCol="0">
                <a:spAutoFit/>
              </a:bodyPr>
              <a:lstStyle/>
              <a:p>
                <a:r>
                  <a:rPr lang="de-DE" b="1" dirty="0">
                    <a:solidFill>
                      <a:srgbClr val="FFFF00"/>
                    </a:solidFill>
                  </a:rPr>
                  <a:t>Au</a:t>
                </a:r>
              </a:p>
            </p:txBody>
          </p:sp>
        </p:grpSp>
        <p:grpSp>
          <p:nvGrpSpPr>
            <p:cNvPr id="33" name="Gruppieren 32">
              <a:extLst>
                <a:ext uri="{FF2B5EF4-FFF2-40B4-BE49-F238E27FC236}">
                  <a16:creationId xmlns:a16="http://schemas.microsoft.com/office/drawing/2014/main" id="{89764B43-9B16-CF42-E854-C326D4C4FFB2}"/>
                </a:ext>
              </a:extLst>
            </p:cNvPr>
            <p:cNvGrpSpPr/>
            <p:nvPr/>
          </p:nvGrpSpPr>
          <p:grpSpPr>
            <a:xfrm>
              <a:off x="5671393" y="5728164"/>
              <a:ext cx="580044" cy="483636"/>
              <a:chOff x="793375" y="1203714"/>
              <a:chExt cx="583926" cy="483636"/>
            </a:xfrm>
          </p:grpSpPr>
          <p:sp>
            <p:nvSpPr>
              <p:cNvPr id="34" name="Oval 33">
                <a:extLst>
                  <a:ext uri="{FF2B5EF4-FFF2-40B4-BE49-F238E27FC236}">
                    <a16:creationId xmlns:a16="http://schemas.microsoft.com/office/drawing/2014/main" id="{25525F07-8E71-406F-6CDF-DAA579E65714}"/>
                  </a:ext>
                </a:extLst>
              </p:cNvPr>
              <p:cNvSpPr/>
              <p:nvPr/>
            </p:nvSpPr>
            <p:spPr>
              <a:xfrm>
                <a:off x="793376" y="1203714"/>
                <a:ext cx="484095" cy="483636"/>
              </a:xfrm>
              <a:prstGeom prst="ellipse">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extfeld 34">
                <a:extLst>
                  <a:ext uri="{FF2B5EF4-FFF2-40B4-BE49-F238E27FC236}">
                    <a16:creationId xmlns:a16="http://schemas.microsoft.com/office/drawing/2014/main" id="{BC44A651-1AF5-F288-4D9A-50E67B4EB3ED}"/>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Pt</a:t>
                </a:r>
              </a:p>
            </p:txBody>
          </p:sp>
        </p:grpSp>
        <p:grpSp>
          <p:nvGrpSpPr>
            <p:cNvPr id="36" name="Gruppieren 35">
              <a:extLst>
                <a:ext uri="{FF2B5EF4-FFF2-40B4-BE49-F238E27FC236}">
                  <a16:creationId xmlns:a16="http://schemas.microsoft.com/office/drawing/2014/main" id="{B182C1E5-1E8B-AAF4-EF21-CC05F006098C}"/>
                </a:ext>
              </a:extLst>
            </p:cNvPr>
            <p:cNvGrpSpPr/>
            <p:nvPr/>
          </p:nvGrpSpPr>
          <p:grpSpPr>
            <a:xfrm>
              <a:off x="5135651" y="5675439"/>
              <a:ext cx="580044" cy="483636"/>
              <a:chOff x="779448" y="1203714"/>
              <a:chExt cx="583926" cy="483636"/>
            </a:xfrm>
          </p:grpSpPr>
          <p:sp>
            <p:nvSpPr>
              <p:cNvPr id="37" name="Oval 36">
                <a:extLst>
                  <a:ext uri="{FF2B5EF4-FFF2-40B4-BE49-F238E27FC236}">
                    <a16:creationId xmlns:a16="http://schemas.microsoft.com/office/drawing/2014/main" id="{4D5D0C18-FD3A-8852-3D6D-93C95583B23B}"/>
                  </a:ext>
                </a:extLst>
              </p:cNvPr>
              <p:cNvSpPr/>
              <p:nvPr/>
            </p:nvSpPr>
            <p:spPr>
              <a:xfrm>
                <a:off x="793376" y="1203714"/>
                <a:ext cx="484095" cy="483636"/>
              </a:xfrm>
              <a:prstGeom prst="ellipse">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8AEC08B6-B0C3-69ED-A34F-7E38AF18FB37}"/>
                  </a:ext>
                </a:extLst>
              </p:cNvPr>
              <p:cNvSpPr txBox="1"/>
              <p:nvPr/>
            </p:nvSpPr>
            <p:spPr>
              <a:xfrm>
                <a:off x="779448" y="1206275"/>
                <a:ext cx="583926" cy="369332"/>
              </a:xfrm>
              <a:prstGeom prst="rect">
                <a:avLst/>
              </a:prstGeom>
              <a:noFill/>
            </p:spPr>
            <p:txBody>
              <a:bodyPr wrap="square" rtlCol="0">
                <a:spAutoFit/>
              </a:bodyPr>
              <a:lstStyle/>
              <a:p>
                <a:r>
                  <a:rPr lang="de-DE" b="1" dirty="0">
                    <a:solidFill>
                      <a:srgbClr val="FFFF00"/>
                    </a:solidFill>
                  </a:rPr>
                  <a:t>Pd</a:t>
                </a:r>
              </a:p>
            </p:txBody>
          </p:sp>
        </p:grpSp>
        <p:grpSp>
          <p:nvGrpSpPr>
            <p:cNvPr id="39" name="Gruppieren 38">
              <a:extLst>
                <a:ext uri="{FF2B5EF4-FFF2-40B4-BE49-F238E27FC236}">
                  <a16:creationId xmlns:a16="http://schemas.microsoft.com/office/drawing/2014/main" id="{475A6232-4C28-5C2F-7A4E-0BD5B821E623}"/>
                </a:ext>
              </a:extLst>
            </p:cNvPr>
            <p:cNvGrpSpPr/>
            <p:nvPr/>
          </p:nvGrpSpPr>
          <p:grpSpPr>
            <a:xfrm>
              <a:off x="7876552" y="1621840"/>
              <a:ext cx="600240" cy="483636"/>
              <a:chOff x="793376" y="1203714"/>
              <a:chExt cx="604258" cy="483636"/>
            </a:xfrm>
          </p:grpSpPr>
          <p:sp>
            <p:nvSpPr>
              <p:cNvPr id="40" name="Oval 39">
                <a:extLst>
                  <a:ext uri="{FF2B5EF4-FFF2-40B4-BE49-F238E27FC236}">
                    <a16:creationId xmlns:a16="http://schemas.microsoft.com/office/drawing/2014/main" id="{FE0B5D02-C706-CCEA-D8EA-93264D48EAAA}"/>
                  </a:ext>
                </a:extLst>
              </p:cNvPr>
              <p:cNvSpPr/>
              <p:nvPr/>
            </p:nvSpPr>
            <p:spPr>
              <a:xfrm>
                <a:off x="793376" y="1203714"/>
                <a:ext cx="484095" cy="483636"/>
              </a:xfrm>
              <a:prstGeom prst="ellipse">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feld 40">
                <a:extLst>
                  <a:ext uri="{FF2B5EF4-FFF2-40B4-BE49-F238E27FC236}">
                    <a16:creationId xmlns:a16="http://schemas.microsoft.com/office/drawing/2014/main" id="{4F572711-8B5F-A840-689B-852B7E1872E9}"/>
                  </a:ext>
                </a:extLst>
              </p:cNvPr>
              <p:cNvSpPr txBox="1"/>
              <p:nvPr/>
            </p:nvSpPr>
            <p:spPr>
              <a:xfrm>
                <a:off x="813708" y="1235180"/>
                <a:ext cx="583926" cy="369332"/>
              </a:xfrm>
              <a:prstGeom prst="rect">
                <a:avLst/>
              </a:prstGeom>
              <a:noFill/>
            </p:spPr>
            <p:txBody>
              <a:bodyPr wrap="square" rtlCol="0">
                <a:spAutoFit/>
              </a:bodyPr>
              <a:lstStyle/>
              <a:p>
                <a:r>
                  <a:rPr lang="de-DE" b="1" dirty="0">
                    <a:solidFill>
                      <a:srgbClr val="FFFF00"/>
                    </a:solidFill>
                  </a:rPr>
                  <a:t>Pt</a:t>
                </a:r>
              </a:p>
            </p:txBody>
          </p:sp>
        </p:grpSp>
        <p:grpSp>
          <p:nvGrpSpPr>
            <p:cNvPr id="42" name="Gruppieren 41">
              <a:extLst>
                <a:ext uri="{FF2B5EF4-FFF2-40B4-BE49-F238E27FC236}">
                  <a16:creationId xmlns:a16="http://schemas.microsoft.com/office/drawing/2014/main" id="{174EBC51-506D-73B2-FFDA-394A1ED4C183}"/>
                </a:ext>
              </a:extLst>
            </p:cNvPr>
            <p:cNvGrpSpPr/>
            <p:nvPr/>
          </p:nvGrpSpPr>
          <p:grpSpPr>
            <a:xfrm>
              <a:off x="4973852" y="4551217"/>
              <a:ext cx="580044" cy="483636"/>
              <a:chOff x="754128" y="1203714"/>
              <a:chExt cx="583926" cy="483636"/>
            </a:xfrm>
          </p:grpSpPr>
          <p:sp>
            <p:nvSpPr>
              <p:cNvPr id="43" name="Oval 42">
                <a:extLst>
                  <a:ext uri="{FF2B5EF4-FFF2-40B4-BE49-F238E27FC236}">
                    <a16:creationId xmlns:a16="http://schemas.microsoft.com/office/drawing/2014/main" id="{91CAEF16-20F4-DBB0-E2FB-35A1CAC4C36E}"/>
                  </a:ext>
                </a:extLst>
              </p:cNvPr>
              <p:cNvSpPr/>
              <p:nvPr/>
            </p:nvSpPr>
            <p:spPr>
              <a:xfrm>
                <a:off x="793376" y="1203714"/>
                <a:ext cx="484095" cy="483636"/>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Textfeld 43">
                <a:extLst>
                  <a:ext uri="{FF2B5EF4-FFF2-40B4-BE49-F238E27FC236}">
                    <a16:creationId xmlns:a16="http://schemas.microsoft.com/office/drawing/2014/main" id="{69AA2C7D-7CB8-8AE2-34C7-58E59A2252F6}"/>
                  </a:ext>
                </a:extLst>
              </p:cNvPr>
              <p:cNvSpPr txBox="1"/>
              <p:nvPr/>
            </p:nvSpPr>
            <p:spPr>
              <a:xfrm>
                <a:off x="754128" y="1214998"/>
                <a:ext cx="583926" cy="369332"/>
              </a:xfrm>
              <a:prstGeom prst="rect">
                <a:avLst/>
              </a:prstGeom>
              <a:noFill/>
            </p:spPr>
            <p:txBody>
              <a:bodyPr wrap="square" rtlCol="0">
                <a:spAutoFit/>
              </a:bodyPr>
              <a:lstStyle/>
              <a:p>
                <a:r>
                  <a:rPr lang="de-DE" b="1" dirty="0">
                    <a:solidFill>
                      <a:srgbClr val="FFFF00"/>
                    </a:solidFill>
                  </a:rPr>
                  <a:t>Ta</a:t>
                </a:r>
              </a:p>
            </p:txBody>
          </p:sp>
        </p:grpSp>
        <p:grpSp>
          <p:nvGrpSpPr>
            <p:cNvPr id="48" name="Gruppieren 47">
              <a:extLst>
                <a:ext uri="{FF2B5EF4-FFF2-40B4-BE49-F238E27FC236}">
                  <a16:creationId xmlns:a16="http://schemas.microsoft.com/office/drawing/2014/main" id="{A721C8C3-1930-73E6-4407-90F38F09DAE3}"/>
                </a:ext>
              </a:extLst>
            </p:cNvPr>
            <p:cNvGrpSpPr/>
            <p:nvPr/>
          </p:nvGrpSpPr>
          <p:grpSpPr>
            <a:xfrm>
              <a:off x="5299823" y="4237204"/>
              <a:ext cx="592120" cy="483636"/>
              <a:chOff x="793376" y="1203714"/>
              <a:chExt cx="596083" cy="483636"/>
            </a:xfrm>
          </p:grpSpPr>
          <p:sp>
            <p:nvSpPr>
              <p:cNvPr id="49" name="Oval 48">
                <a:extLst>
                  <a:ext uri="{FF2B5EF4-FFF2-40B4-BE49-F238E27FC236}">
                    <a16:creationId xmlns:a16="http://schemas.microsoft.com/office/drawing/2014/main" id="{09AF843D-FEA3-8BFD-66B2-6083650B7972}"/>
                  </a:ext>
                </a:extLst>
              </p:cNvPr>
              <p:cNvSpPr/>
              <p:nvPr/>
            </p:nvSpPr>
            <p:spPr>
              <a:xfrm>
                <a:off x="793376" y="1203714"/>
                <a:ext cx="484095" cy="483636"/>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a:extLst>
                  <a:ext uri="{FF2B5EF4-FFF2-40B4-BE49-F238E27FC236}">
                    <a16:creationId xmlns:a16="http://schemas.microsoft.com/office/drawing/2014/main" id="{43D62A22-0C56-A74D-2210-27215179F5C1}"/>
                  </a:ext>
                </a:extLst>
              </p:cNvPr>
              <p:cNvSpPr txBox="1"/>
              <p:nvPr/>
            </p:nvSpPr>
            <p:spPr>
              <a:xfrm>
                <a:off x="805533" y="1221310"/>
                <a:ext cx="583926" cy="369332"/>
              </a:xfrm>
              <a:prstGeom prst="rect">
                <a:avLst/>
              </a:prstGeom>
              <a:noFill/>
            </p:spPr>
            <p:txBody>
              <a:bodyPr wrap="square" rtlCol="0">
                <a:spAutoFit/>
              </a:bodyPr>
              <a:lstStyle/>
              <a:p>
                <a:r>
                  <a:rPr lang="de-DE" b="1" dirty="0">
                    <a:solidFill>
                      <a:srgbClr val="FFFF00"/>
                    </a:solidFill>
                  </a:rPr>
                  <a:t>Co</a:t>
                </a:r>
              </a:p>
            </p:txBody>
          </p:sp>
        </p:grpSp>
        <p:grpSp>
          <p:nvGrpSpPr>
            <p:cNvPr id="51" name="Gruppieren 50">
              <a:extLst>
                <a:ext uri="{FF2B5EF4-FFF2-40B4-BE49-F238E27FC236}">
                  <a16:creationId xmlns:a16="http://schemas.microsoft.com/office/drawing/2014/main" id="{972B0034-AB4E-2E80-A7E8-05BC5FD97EAC}"/>
                </a:ext>
              </a:extLst>
            </p:cNvPr>
            <p:cNvGrpSpPr/>
            <p:nvPr/>
          </p:nvGrpSpPr>
          <p:grpSpPr>
            <a:xfrm>
              <a:off x="9642785" y="5272015"/>
              <a:ext cx="580044" cy="483636"/>
              <a:chOff x="773044" y="1203714"/>
              <a:chExt cx="583926" cy="483636"/>
            </a:xfrm>
          </p:grpSpPr>
          <p:sp>
            <p:nvSpPr>
              <p:cNvPr id="52" name="Oval 51">
                <a:extLst>
                  <a:ext uri="{FF2B5EF4-FFF2-40B4-BE49-F238E27FC236}">
                    <a16:creationId xmlns:a16="http://schemas.microsoft.com/office/drawing/2014/main" id="{C456DAB3-FFC6-770A-C191-28D979DB308D}"/>
                  </a:ext>
                </a:extLst>
              </p:cNvPr>
              <p:cNvSpPr/>
              <p:nvPr/>
            </p:nvSpPr>
            <p:spPr>
              <a:xfrm>
                <a:off x="793376" y="1203714"/>
                <a:ext cx="484095" cy="483636"/>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Textfeld 52">
                <a:extLst>
                  <a:ext uri="{FF2B5EF4-FFF2-40B4-BE49-F238E27FC236}">
                    <a16:creationId xmlns:a16="http://schemas.microsoft.com/office/drawing/2014/main" id="{C441A894-3807-BB0E-BAF7-3A04F0B9C0F5}"/>
                  </a:ext>
                </a:extLst>
              </p:cNvPr>
              <p:cNvSpPr txBox="1"/>
              <p:nvPr/>
            </p:nvSpPr>
            <p:spPr>
              <a:xfrm>
                <a:off x="773044" y="1209103"/>
                <a:ext cx="583926" cy="369332"/>
              </a:xfrm>
              <a:prstGeom prst="rect">
                <a:avLst/>
              </a:prstGeom>
              <a:noFill/>
            </p:spPr>
            <p:txBody>
              <a:bodyPr wrap="square" rtlCol="0">
                <a:spAutoFit/>
              </a:bodyPr>
              <a:lstStyle/>
              <a:p>
                <a:r>
                  <a:rPr lang="de-DE" b="1" dirty="0">
                    <a:solidFill>
                      <a:srgbClr val="FFFF00"/>
                    </a:solidFill>
                  </a:rPr>
                  <a:t>Co</a:t>
                </a:r>
              </a:p>
            </p:txBody>
          </p:sp>
        </p:grpSp>
        <p:grpSp>
          <p:nvGrpSpPr>
            <p:cNvPr id="54" name="Gruppieren 53">
              <a:extLst>
                <a:ext uri="{FF2B5EF4-FFF2-40B4-BE49-F238E27FC236}">
                  <a16:creationId xmlns:a16="http://schemas.microsoft.com/office/drawing/2014/main" id="{AE14B18C-878D-F579-8E8D-C75F5AF5C074}"/>
                </a:ext>
              </a:extLst>
            </p:cNvPr>
            <p:cNvGrpSpPr/>
            <p:nvPr/>
          </p:nvGrpSpPr>
          <p:grpSpPr>
            <a:xfrm>
              <a:off x="7401582" y="2815088"/>
              <a:ext cx="580044" cy="483636"/>
              <a:chOff x="760015" y="1203714"/>
              <a:chExt cx="583926" cy="483636"/>
            </a:xfrm>
          </p:grpSpPr>
          <p:sp>
            <p:nvSpPr>
              <p:cNvPr id="55" name="Oval 54">
                <a:extLst>
                  <a:ext uri="{FF2B5EF4-FFF2-40B4-BE49-F238E27FC236}">
                    <a16:creationId xmlns:a16="http://schemas.microsoft.com/office/drawing/2014/main" id="{231530EF-1D00-808B-048C-A49CA30267A6}"/>
                  </a:ext>
                </a:extLst>
              </p:cNvPr>
              <p:cNvSpPr/>
              <p:nvPr/>
            </p:nvSpPr>
            <p:spPr>
              <a:xfrm>
                <a:off x="793376" y="1203714"/>
                <a:ext cx="484095" cy="483636"/>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feld 55">
                <a:extLst>
                  <a:ext uri="{FF2B5EF4-FFF2-40B4-BE49-F238E27FC236}">
                    <a16:creationId xmlns:a16="http://schemas.microsoft.com/office/drawing/2014/main" id="{E8F4839E-AEFA-CC3F-7BA6-056AE4B5A9DE}"/>
                  </a:ext>
                </a:extLst>
              </p:cNvPr>
              <p:cNvSpPr txBox="1"/>
              <p:nvPr/>
            </p:nvSpPr>
            <p:spPr>
              <a:xfrm>
                <a:off x="760015" y="1233685"/>
                <a:ext cx="583926" cy="369332"/>
              </a:xfrm>
              <a:prstGeom prst="rect">
                <a:avLst/>
              </a:prstGeom>
              <a:noFill/>
            </p:spPr>
            <p:txBody>
              <a:bodyPr wrap="square" rtlCol="0">
                <a:spAutoFit/>
              </a:bodyPr>
              <a:lstStyle/>
              <a:p>
                <a:r>
                  <a:rPr lang="de-DE" b="1" dirty="0">
                    <a:solidFill>
                      <a:srgbClr val="FFFF00"/>
                    </a:solidFill>
                  </a:rPr>
                  <a:t>Cu</a:t>
                </a:r>
              </a:p>
            </p:txBody>
          </p:sp>
        </p:grpSp>
        <p:grpSp>
          <p:nvGrpSpPr>
            <p:cNvPr id="57" name="Gruppieren 56">
              <a:extLst>
                <a:ext uri="{FF2B5EF4-FFF2-40B4-BE49-F238E27FC236}">
                  <a16:creationId xmlns:a16="http://schemas.microsoft.com/office/drawing/2014/main" id="{D8994B10-6973-EBA6-9324-8C42FB2D1ECF}"/>
                </a:ext>
              </a:extLst>
            </p:cNvPr>
            <p:cNvGrpSpPr/>
            <p:nvPr/>
          </p:nvGrpSpPr>
          <p:grpSpPr>
            <a:xfrm>
              <a:off x="7839191" y="3007829"/>
              <a:ext cx="580043" cy="483636"/>
              <a:chOff x="787092" y="1203714"/>
              <a:chExt cx="583926" cy="483636"/>
            </a:xfrm>
          </p:grpSpPr>
          <p:sp>
            <p:nvSpPr>
              <p:cNvPr id="58" name="Oval 57">
                <a:extLst>
                  <a:ext uri="{FF2B5EF4-FFF2-40B4-BE49-F238E27FC236}">
                    <a16:creationId xmlns:a16="http://schemas.microsoft.com/office/drawing/2014/main" id="{0DBB2996-797C-DD27-215E-CC70A8707D06}"/>
                  </a:ext>
                </a:extLst>
              </p:cNvPr>
              <p:cNvSpPr/>
              <p:nvPr/>
            </p:nvSpPr>
            <p:spPr>
              <a:xfrm>
                <a:off x="793376" y="1203714"/>
                <a:ext cx="484095" cy="483636"/>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Textfeld 58">
                <a:extLst>
                  <a:ext uri="{FF2B5EF4-FFF2-40B4-BE49-F238E27FC236}">
                    <a16:creationId xmlns:a16="http://schemas.microsoft.com/office/drawing/2014/main" id="{9ED1F521-1A7D-27FB-B0B7-CF6CF816BA73}"/>
                  </a:ext>
                </a:extLst>
              </p:cNvPr>
              <p:cNvSpPr txBox="1"/>
              <p:nvPr/>
            </p:nvSpPr>
            <p:spPr>
              <a:xfrm>
                <a:off x="787092" y="1227314"/>
                <a:ext cx="583926" cy="369332"/>
              </a:xfrm>
              <a:prstGeom prst="rect">
                <a:avLst/>
              </a:prstGeom>
              <a:noFill/>
            </p:spPr>
            <p:txBody>
              <a:bodyPr wrap="square" rtlCol="0">
                <a:spAutoFit/>
              </a:bodyPr>
              <a:lstStyle/>
              <a:p>
                <a:r>
                  <a:rPr lang="de-DE" b="1" dirty="0">
                    <a:solidFill>
                      <a:srgbClr val="FFFF00"/>
                    </a:solidFill>
                  </a:rPr>
                  <a:t>Ga</a:t>
                </a:r>
              </a:p>
            </p:txBody>
          </p:sp>
        </p:grpSp>
        <p:grpSp>
          <p:nvGrpSpPr>
            <p:cNvPr id="60" name="Gruppieren 59">
              <a:extLst>
                <a:ext uri="{FF2B5EF4-FFF2-40B4-BE49-F238E27FC236}">
                  <a16:creationId xmlns:a16="http://schemas.microsoft.com/office/drawing/2014/main" id="{BFF09461-4E1F-8436-4B56-85CBEB8B31F5}"/>
                </a:ext>
              </a:extLst>
            </p:cNvPr>
            <p:cNvGrpSpPr/>
            <p:nvPr/>
          </p:nvGrpSpPr>
          <p:grpSpPr>
            <a:xfrm>
              <a:off x="8346961" y="3002446"/>
              <a:ext cx="580044" cy="483636"/>
              <a:chOff x="760015" y="1203714"/>
              <a:chExt cx="583926" cy="483636"/>
            </a:xfrm>
          </p:grpSpPr>
          <p:sp>
            <p:nvSpPr>
              <p:cNvPr id="61" name="Oval 60">
                <a:extLst>
                  <a:ext uri="{FF2B5EF4-FFF2-40B4-BE49-F238E27FC236}">
                    <a16:creationId xmlns:a16="http://schemas.microsoft.com/office/drawing/2014/main" id="{C11F4C64-94E6-002A-169D-A7463A7DB23A}"/>
                  </a:ext>
                </a:extLst>
              </p:cNvPr>
              <p:cNvSpPr/>
              <p:nvPr/>
            </p:nvSpPr>
            <p:spPr>
              <a:xfrm>
                <a:off x="793376" y="1203714"/>
                <a:ext cx="484095" cy="483636"/>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a:extLst>
                  <a:ext uri="{FF2B5EF4-FFF2-40B4-BE49-F238E27FC236}">
                    <a16:creationId xmlns:a16="http://schemas.microsoft.com/office/drawing/2014/main" id="{E6F12F34-2EBB-2E64-01C2-CBAB508CAA95}"/>
                  </a:ext>
                </a:extLst>
              </p:cNvPr>
              <p:cNvSpPr txBox="1"/>
              <p:nvPr/>
            </p:nvSpPr>
            <p:spPr>
              <a:xfrm>
                <a:off x="760015" y="1215284"/>
                <a:ext cx="583926" cy="369332"/>
              </a:xfrm>
              <a:prstGeom prst="rect">
                <a:avLst/>
              </a:prstGeom>
              <a:noFill/>
            </p:spPr>
            <p:txBody>
              <a:bodyPr wrap="square" rtlCol="0">
                <a:spAutoFit/>
              </a:bodyPr>
              <a:lstStyle/>
              <a:p>
                <a:r>
                  <a:rPr lang="de-DE" b="1" dirty="0">
                    <a:solidFill>
                      <a:srgbClr val="FFFF00"/>
                    </a:solidFill>
                  </a:rPr>
                  <a:t>Au</a:t>
                </a:r>
              </a:p>
            </p:txBody>
          </p:sp>
        </p:grpSp>
        <p:grpSp>
          <p:nvGrpSpPr>
            <p:cNvPr id="63" name="Gruppieren 62">
              <a:extLst>
                <a:ext uri="{FF2B5EF4-FFF2-40B4-BE49-F238E27FC236}">
                  <a16:creationId xmlns:a16="http://schemas.microsoft.com/office/drawing/2014/main" id="{BF0B7F15-871F-87D0-0C3C-7620C5A4C431}"/>
                </a:ext>
              </a:extLst>
            </p:cNvPr>
            <p:cNvGrpSpPr/>
            <p:nvPr/>
          </p:nvGrpSpPr>
          <p:grpSpPr>
            <a:xfrm>
              <a:off x="6876045" y="2035658"/>
              <a:ext cx="580045" cy="486321"/>
              <a:chOff x="779785" y="1201029"/>
              <a:chExt cx="583926" cy="486321"/>
            </a:xfrm>
          </p:grpSpPr>
          <p:sp>
            <p:nvSpPr>
              <p:cNvPr id="64" name="Oval 63">
                <a:extLst>
                  <a:ext uri="{FF2B5EF4-FFF2-40B4-BE49-F238E27FC236}">
                    <a16:creationId xmlns:a16="http://schemas.microsoft.com/office/drawing/2014/main" id="{857675CA-0874-6ACE-DABD-B9D33815E99F}"/>
                  </a:ext>
                </a:extLst>
              </p:cNvPr>
              <p:cNvSpPr/>
              <p:nvPr/>
            </p:nvSpPr>
            <p:spPr>
              <a:xfrm>
                <a:off x="793376" y="1203714"/>
                <a:ext cx="484095" cy="483636"/>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xtfeld 64">
                <a:extLst>
                  <a:ext uri="{FF2B5EF4-FFF2-40B4-BE49-F238E27FC236}">
                    <a16:creationId xmlns:a16="http://schemas.microsoft.com/office/drawing/2014/main" id="{59517E38-505C-614C-FC94-EAEF8222EC23}"/>
                  </a:ext>
                </a:extLst>
              </p:cNvPr>
              <p:cNvSpPr txBox="1"/>
              <p:nvPr/>
            </p:nvSpPr>
            <p:spPr>
              <a:xfrm>
                <a:off x="779785" y="1201029"/>
                <a:ext cx="583926" cy="369332"/>
              </a:xfrm>
              <a:prstGeom prst="rect">
                <a:avLst/>
              </a:prstGeom>
              <a:noFill/>
            </p:spPr>
            <p:txBody>
              <a:bodyPr wrap="square" rtlCol="0">
                <a:spAutoFit/>
              </a:bodyPr>
              <a:lstStyle/>
              <a:p>
                <a:r>
                  <a:rPr lang="de-DE" b="1" dirty="0">
                    <a:solidFill>
                      <a:srgbClr val="FFFF00"/>
                    </a:solidFill>
                  </a:rPr>
                  <a:t>Ge</a:t>
                </a:r>
              </a:p>
            </p:txBody>
          </p:sp>
        </p:grpSp>
        <p:grpSp>
          <p:nvGrpSpPr>
            <p:cNvPr id="66" name="Gruppieren 65">
              <a:extLst>
                <a:ext uri="{FF2B5EF4-FFF2-40B4-BE49-F238E27FC236}">
                  <a16:creationId xmlns:a16="http://schemas.microsoft.com/office/drawing/2014/main" id="{351FB6C5-16DE-B3F5-1B25-A647FD9B2EFD}"/>
                </a:ext>
              </a:extLst>
            </p:cNvPr>
            <p:cNvGrpSpPr/>
            <p:nvPr/>
          </p:nvGrpSpPr>
          <p:grpSpPr>
            <a:xfrm>
              <a:off x="8328308" y="3482252"/>
              <a:ext cx="580043" cy="483636"/>
              <a:chOff x="762072" y="1203714"/>
              <a:chExt cx="583926" cy="483636"/>
            </a:xfrm>
          </p:grpSpPr>
          <p:sp>
            <p:nvSpPr>
              <p:cNvPr id="67" name="Oval 66">
                <a:extLst>
                  <a:ext uri="{FF2B5EF4-FFF2-40B4-BE49-F238E27FC236}">
                    <a16:creationId xmlns:a16="http://schemas.microsoft.com/office/drawing/2014/main" id="{BA571546-DE69-22A5-D7E7-26AC78BF5499}"/>
                  </a:ext>
                </a:extLst>
              </p:cNvPr>
              <p:cNvSpPr/>
              <p:nvPr/>
            </p:nvSpPr>
            <p:spPr>
              <a:xfrm>
                <a:off x="793376" y="1203714"/>
                <a:ext cx="484095" cy="483636"/>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Textfeld 67">
                <a:extLst>
                  <a:ext uri="{FF2B5EF4-FFF2-40B4-BE49-F238E27FC236}">
                    <a16:creationId xmlns:a16="http://schemas.microsoft.com/office/drawing/2014/main" id="{5EF6306F-39A2-2811-788F-50567E8F6C0F}"/>
                  </a:ext>
                </a:extLst>
              </p:cNvPr>
              <p:cNvSpPr txBox="1"/>
              <p:nvPr/>
            </p:nvSpPr>
            <p:spPr>
              <a:xfrm>
                <a:off x="762072" y="1227314"/>
                <a:ext cx="583926" cy="369332"/>
              </a:xfrm>
              <a:prstGeom prst="rect">
                <a:avLst/>
              </a:prstGeom>
              <a:noFill/>
            </p:spPr>
            <p:txBody>
              <a:bodyPr wrap="square" rtlCol="0">
                <a:spAutoFit/>
              </a:bodyPr>
              <a:lstStyle/>
              <a:p>
                <a:r>
                  <a:rPr lang="de-DE" b="1" dirty="0">
                    <a:solidFill>
                      <a:srgbClr val="FFFF00"/>
                    </a:solidFill>
                  </a:rPr>
                  <a:t>Ge</a:t>
                </a:r>
              </a:p>
            </p:txBody>
          </p:sp>
        </p:grpSp>
        <p:grpSp>
          <p:nvGrpSpPr>
            <p:cNvPr id="69" name="Gruppieren 68">
              <a:extLst>
                <a:ext uri="{FF2B5EF4-FFF2-40B4-BE49-F238E27FC236}">
                  <a16:creationId xmlns:a16="http://schemas.microsoft.com/office/drawing/2014/main" id="{9EFB6B37-C20A-6623-83B8-4D765FDF5878}"/>
                </a:ext>
              </a:extLst>
            </p:cNvPr>
            <p:cNvGrpSpPr/>
            <p:nvPr/>
          </p:nvGrpSpPr>
          <p:grpSpPr>
            <a:xfrm>
              <a:off x="6807329" y="1445232"/>
              <a:ext cx="580045" cy="483636"/>
              <a:chOff x="779785" y="1203714"/>
              <a:chExt cx="583926" cy="483636"/>
            </a:xfrm>
          </p:grpSpPr>
          <p:sp>
            <p:nvSpPr>
              <p:cNvPr id="70" name="Oval 69">
                <a:extLst>
                  <a:ext uri="{FF2B5EF4-FFF2-40B4-BE49-F238E27FC236}">
                    <a16:creationId xmlns:a16="http://schemas.microsoft.com/office/drawing/2014/main" id="{5D87B1EF-37F4-CB2C-04C3-402EF1A3BB41}"/>
                  </a:ext>
                </a:extLst>
              </p:cNvPr>
              <p:cNvSpPr/>
              <p:nvPr/>
            </p:nvSpPr>
            <p:spPr>
              <a:xfrm>
                <a:off x="793376" y="1203714"/>
                <a:ext cx="484095" cy="483636"/>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Textfeld 70">
                <a:extLst>
                  <a:ext uri="{FF2B5EF4-FFF2-40B4-BE49-F238E27FC236}">
                    <a16:creationId xmlns:a16="http://schemas.microsoft.com/office/drawing/2014/main" id="{92E0C7A6-1597-CC9D-140F-C8247E7E3BCC}"/>
                  </a:ext>
                </a:extLst>
              </p:cNvPr>
              <p:cNvSpPr txBox="1"/>
              <p:nvPr/>
            </p:nvSpPr>
            <p:spPr>
              <a:xfrm>
                <a:off x="779785" y="1221733"/>
                <a:ext cx="583926" cy="369332"/>
              </a:xfrm>
              <a:prstGeom prst="rect">
                <a:avLst/>
              </a:prstGeom>
              <a:noFill/>
            </p:spPr>
            <p:txBody>
              <a:bodyPr wrap="square" rtlCol="0">
                <a:spAutoFit/>
              </a:bodyPr>
              <a:lstStyle/>
              <a:p>
                <a:r>
                  <a:rPr lang="de-DE" b="1" dirty="0">
                    <a:solidFill>
                      <a:srgbClr val="FFFF00"/>
                    </a:solidFill>
                  </a:rPr>
                  <a:t>Ga</a:t>
                </a:r>
              </a:p>
            </p:txBody>
          </p:sp>
        </p:grpSp>
        <p:grpSp>
          <p:nvGrpSpPr>
            <p:cNvPr id="72" name="Gruppieren 71">
              <a:extLst>
                <a:ext uri="{FF2B5EF4-FFF2-40B4-BE49-F238E27FC236}">
                  <a16:creationId xmlns:a16="http://schemas.microsoft.com/office/drawing/2014/main" id="{7124771E-2CEB-C927-BF16-88A7371F4B24}"/>
                </a:ext>
              </a:extLst>
            </p:cNvPr>
            <p:cNvGrpSpPr/>
            <p:nvPr/>
          </p:nvGrpSpPr>
          <p:grpSpPr>
            <a:xfrm>
              <a:off x="9062235" y="3095689"/>
              <a:ext cx="674172" cy="483636"/>
              <a:chOff x="793376" y="1203714"/>
              <a:chExt cx="678684" cy="483636"/>
            </a:xfrm>
          </p:grpSpPr>
          <p:sp>
            <p:nvSpPr>
              <p:cNvPr id="73" name="Oval 72">
                <a:extLst>
                  <a:ext uri="{FF2B5EF4-FFF2-40B4-BE49-F238E27FC236}">
                    <a16:creationId xmlns:a16="http://schemas.microsoft.com/office/drawing/2014/main" id="{224FDFE8-1538-0EEE-FF38-2D374E397161}"/>
                  </a:ext>
                </a:extLst>
              </p:cNvPr>
              <p:cNvSpPr/>
              <p:nvPr/>
            </p:nvSpPr>
            <p:spPr>
              <a:xfrm>
                <a:off x="793376" y="1203714"/>
                <a:ext cx="484095" cy="483636"/>
              </a:xfrm>
              <a:prstGeom prst="ellipse">
                <a:avLst/>
              </a:prstGeom>
              <a:solidFill>
                <a:srgbClr val="00B3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a:extLst>
                  <a:ext uri="{FF2B5EF4-FFF2-40B4-BE49-F238E27FC236}">
                    <a16:creationId xmlns:a16="http://schemas.microsoft.com/office/drawing/2014/main" id="{C988BC19-32E0-1B79-909A-389D478DDBD7}"/>
                  </a:ext>
                </a:extLst>
              </p:cNvPr>
              <p:cNvSpPr txBox="1"/>
              <p:nvPr/>
            </p:nvSpPr>
            <p:spPr>
              <a:xfrm>
                <a:off x="888134" y="1252791"/>
                <a:ext cx="583926" cy="369332"/>
              </a:xfrm>
              <a:prstGeom prst="rect">
                <a:avLst/>
              </a:prstGeom>
              <a:noFill/>
            </p:spPr>
            <p:txBody>
              <a:bodyPr wrap="square" rtlCol="0">
                <a:spAutoFit/>
              </a:bodyPr>
              <a:lstStyle/>
              <a:p>
                <a:r>
                  <a:rPr lang="de-DE" b="1" dirty="0">
                    <a:solidFill>
                      <a:srgbClr val="FFFF00"/>
                    </a:solidFill>
                  </a:rPr>
                  <a:t>In</a:t>
                </a:r>
              </a:p>
            </p:txBody>
          </p:sp>
        </p:grpSp>
        <p:grpSp>
          <p:nvGrpSpPr>
            <p:cNvPr id="75" name="Gruppieren 74">
              <a:extLst>
                <a:ext uri="{FF2B5EF4-FFF2-40B4-BE49-F238E27FC236}">
                  <a16:creationId xmlns:a16="http://schemas.microsoft.com/office/drawing/2014/main" id="{8C70ED92-9B90-FE3F-1B66-DC4641C5C185}"/>
                </a:ext>
              </a:extLst>
            </p:cNvPr>
            <p:cNvGrpSpPr/>
            <p:nvPr/>
          </p:nvGrpSpPr>
          <p:grpSpPr>
            <a:xfrm>
              <a:off x="7309971" y="1652861"/>
              <a:ext cx="583208" cy="483636"/>
              <a:chOff x="793376" y="1203714"/>
              <a:chExt cx="587110" cy="483636"/>
            </a:xfrm>
          </p:grpSpPr>
          <p:sp>
            <p:nvSpPr>
              <p:cNvPr id="76" name="Oval 75">
                <a:extLst>
                  <a:ext uri="{FF2B5EF4-FFF2-40B4-BE49-F238E27FC236}">
                    <a16:creationId xmlns:a16="http://schemas.microsoft.com/office/drawing/2014/main" id="{8F2CF5A5-3A11-DF94-817C-0A03998A1616}"/>
                  </a:ext>
                </a:extLst>
              </p:cNvPr>
              <p:cNvSpPr/>
              <p:nvPr/>
            </p:nvSpPr>
            <p:spPr>
              <a:xfrm>
                <a:off x="793376" y="1203714"/>
                <a:ext cx="484095" cy="483636"/>
              </a:xfrm>
              <a:prstGeom prst="ellipse">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Textfeld 76">
                <a:extLst>
                  <a:ext uri="{FF2B5EF4-FFF2-40B4-BE49-F238E27FC236}">
                    <a16:creationId xmlns:a16="http://schemas.microsoft.com/office/drawing/2014/main" id="{469C0719-3810-839C-C6D7-55DAE04D0E85}"/>
                  </a:ext>
                </a:extLst>
              </p:cNvPr>
              <p:cNvSpPr txBox="1"/>
              <p:nvPr/>
            </p:nvSpPr>
            <p:spPr>
              <a:xfrm>
                <a:off x="796561" y="1215569"/>
                <a:ext cx="583925" cy="369332"/>
              </a:xfrm>
              <a:prstGeom prst="rect">
                <a:avLst/>
              </a:prstGeom>
              <a:noFill/>
            </p:spPr>
            <p:txBody>
              <a:bodyPr wrap="square" rtlCol="0">
                <a:spAutoFit/>
              </a:bodyPr>
              <a:lstStyle/>
              <a:p>
                <a:r>
                  <a:rPr lang="de-DE" b="1" dirty="0">
                    <a:solidFill>
                      <a:srgbClr val="FFFF00"/>
                    </a:solidFill>
                  </a:rPr>
                  <a:t>Pd</a:t>
                </a:r>
              </a:p>
            </p:txBody>
          </p:sp>
        </p:grpSp>
        <p:grpSp>
          <p:nvGrpSpPr>
            <p:cNvPr id="78" name="Gruppieren 77">
              <a:extLst>
                <a:ext uri="{FF2B5EF4-FFF2-40B4-BE49-F238E27FC236}">
                  <a16:creationId xmlns:a16="http://schemas.microsoft.com/office/drawing/2014/main" id="{B377F7E2-35BF-6E82-27FE-01F481F179D7}"/>
                </a:ext>
              </a:extLst>
            </p:cNvPr>
            <p:cNvGrpSpPr/>
            <p:nvPr/>
          </p:nvGrpSpPr>
          <p:grpSpPr>
            <a:xfrm>
              <a:off x="7476285" y="1156145"/>
              <a:ext cx="580044" cy="483636"/>
              <a:chOff x="773043" y="1203714"/>
              <a:chExt cx="583926" cy="483636"/>
            </a:xfrm>
          </p:grpSpPr>
          <p:sp>
            <p:nvSpPr>
              <p:cNvPr id="79" name="Oval 78">
                <a:extLst>
                  <a:ext uri="{FF2B5EF4-FFF2-40B4-BE49-F238E27FC236}">
                    <a16:creationId xmlns:a16="http://schemas.microsoft.com/office/drawing/2014/main" id="{1B6B750A-9089-AD9C-5C18-CEFE23BB5CB4}"/>
                  </a:ext>
                </a:extLst>
              </p:cNvPr>
              <p:cNvSpPr/>
              <p:nvPr/>
            </p:nvSpPr>
            <p:spPr>
              <a:xfrm>
                <a:off x="793376" y="1203714"/>
                <a:ext cx="484095" cy="48363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Textfeld 79">
                <a:extLst>
                  <a:ext uri="{FF2B5EF4-FFF2-40B4-BE49-F238E27FC236}">
                    <a16:creationId xmlns:a16="http://schemas.microsoft.com/office/drawing/2014/main" id="{03AC13B0-FFC2-FAB9-E518-003C67BE98D2}"/>
                  </a:ext>
                </a:extLst>
              </p:cNvPr>
              <p:cNvSpPr txBox="1"/>
              <p:nvPr/>
            </p:nvSpPr>
            <p:spPr>
              <a:xfrm>
                <a:off x="773043" y="1220663"/>
                <a:ext cx="583926" cy="369332"/>
              </a:xfrm>
              <a:prstGeom prst="rect">
                <a:avLst/>
              </a:prstGeom>
              <a:noFill/>
            </p:spPr>
            <p:txBody>
              <a:bodyPr wrap="square" rtlCol="0">
                <a:spAutoFit/>
              </a:bodyPr>
              <a:lstStyle/>
              <a:p>
                <a:r>
                  <a:rPr lang="de-DE" b="1" dirty="0">
                    <a:solidFill>
                      <a:srgbClr val="FFFF00"/>
                    </a:solidFill>
                  </a:rPr>
                  <a:t>Dy</a:t>
                </a:r>
              </a:p>
            </p:txBody>
          </p:sp>
        </p:grpSp>
        <p:grpSp>
          <p:nvGrpSpPr>
            <p:cNvPr id="81" name="Gruppieren 80">
              <a:extLst>
                <a:ext uri="{FF2B5EF4-FFF2-40B4-BE49-F238E27FC236}">
                  <a16:creationId xmlns:a16="http://schemas.microsoft.com/office/drawing/2014/main" id="{9095FDA2-9C66-2096-6347-6852D424A2E0}"/>
                </a:ext>
              </a:extLst>
            </p:cNvPr>
            <p:cNvGrpSpPr/>
            <p:nvPr/>
          </p:nvGrpSpPr>
          <p:grpSpPr>
            <a:xfrm>
              <a:off x="8020922" y="1156145"/>
              <a:ext cx="593438" cy="483636"/>
              <a:chOff x="793376" y="1203714"/>
              <a:chExt cx="597408" cy="483636"/>
            </a:xfrm>
          </p:grpSpPr>
          <p:sp>
            <p:nvSpPr>
              <p:cNvPr id="82" name="Oval 81">
                <a:extLst>
                  <a:ext uri="{FF2B5EF4-FFF2-40B4-BE49-F238E27FC236}">
                    <a16:creationId xmlns:a16="http://schemas.microsoft.com/office/drawing/2014/main" id="{B84B7A6B-8622-890E-EBBE-5496BF0AFF53}"/>
                  </a:ext>
                </a:extLst>
              </p:cNvPr>
              <p:cNvSpPr/>
              <p:nvPr/>
            </p:nvSpPr>
            <p:spPr>
              <a:xfrm>
                <a:off x="793376" y="1203714"/>
                <a:ext cx="484095" cy="483636"/>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Textfeld 82">
                <a:extLst>
                  <a:ext uri="{FF2B5EF4-FFF2-40B4-BE49-F238E27FC236}">
                    <a16:creationId xmlns:a16="http://schemas.microsoft.com/office/drawing/2014/main" id="{3E991816-47D0-3A83-18C6-9A75F2CA0101}"/>
                  </a:ext>
                </a:extLst>
              </p:cNvPr>
              <p:cNvSpPr txBox="1"/>
              <p:nvPr/>
            </p:nvSpPr>
            <p:spPr>
              <a:xfrm>
                <a:off x="806857" y="1214475"/>
                <a:ext cx="583927" cy="369332"/>
              </a:xfrm>
              <a:prstGeom prst="rect">
                <a:avLst/>
              </a:prstGeom>
              <a:noFill/>
            </p:spPr>
            <p:txBody>
              <a:bodyPr wrap="square" rtlCol="0">
                <a:spAutoFit/>
              </a:bodyPr>
              <a:lstStyle/>
              <a:p>
                <a:r>
                  <a:rPr lang="de-DE" b="1" dirty="0">
                    <a:solidFill>
                      <a:srgbClr val="FFFF00"/>
                    </a:solidFill>
                  </a:rPr>
                  <a:t>Pr</a:t>
                </a:r>
              </a:p>
            </p:txBody>
          </p:sp>
        </p:grpSp>
        <p:grpSp>
          <p:nvGrpSpPr>
            <p:cNvPr id="84" name="Gruppieren 83">
              <a:extLst>
                <a:ext uri="{FF2B5EF4-FFF2-40B4-BE49-F238E27FC236}">
                  <a16:creationId xmlns:a16="http://schemas.microsoft.com/office/drawing/2014/main" id="{DE7D8935-F7EB-0C77-6D69-71A974D0F5E7}"/>
                </a:ext>
              </a:extLst>
            </p:cNvPr>
            <p:cNvGrpSpPr/>
            <p:nvPr/>
          </p:nvGrpSpPr>
          <p:grpSpPr>
            <a:xfrm>
              <a:off x="8555582" y="1152393"/>
              <a:ext cx="580044" cy="487388"/>
              <a:chOff x="793375" y="1199962"/>
              <a:chExt cx="583926" cy="487388"/>
            </a:xfrm>
          </p:grpSpPr>
          <p:sp>
            <p:nvSpPr>
              <p:cNvPr id="85" name="Oval 84">
                <a:extLst>
                  <a:ext uri="{FF2B5EF4-FFF2-40B4-BE49-F238E27FC236}">
                    <a16:creationId xmlns:a16="http://schemas.microsoft.com/office/drawing/2014/main" id="{8F1C167B-582A-47B1-C2A0-FA41EFEA74C5}"/>
                  </a:ext>
                </a:extLst>
              </p:cNvPr>
              <p:cNvSpPr/>
              <p:nvPr/>
            </p:nvSpPr>
            <p:spPr>
              <a:xfrm>
                <a:off x="793376" y="1203714"/>
                <a:ext cx="484095" cy="483636"/>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Textfeld 85">
                <a:extLst>
                  <a:ext uri="{FF2B5EF4-FFF2-40B4-BE49-F238E27FC236}">
                    <a16:creationId xmlns:a16="http://schemas.microsoft.com/office/drawing/2014/main" id="{AA7DB0E5-AA26-646D-70EC-EB5E3A7EC7F6}"/>
                  </a:ext>
                </a:extLst>
              </p:cNvPr>
              <p:cNvSpPr txBox="1"/>
              <p:nvPr/>
            </p:nvSpPr>
            <p:spPr>
              <a:xfrm>
                <a:off x="793375" y="1199962"/>
                <a:ext cx="583926" cy="369332"/>
              </a:xfrm>
              <a:prstGeom prst="rect">
                <a:avLst/>
              </a:prstGeom>
              <a:noFill/>
            </p:spPr>
            <p:txBody>
              <a:bodyPr wrap="square" rtlCol="0">
                <a:spAutoFit/>
              </a:bodyPr>
              <a:lstStyle/>
              <a:p>
                <a:r>
                  <a:rPr lang="de-DE" b="1" dirty="0">
                    <a:solidFill>
                      <a:srgbClr val="FFFF00"/>
                    </a:solidFill>
                  </a:rPr>
                  <a:t>Nd</a:t>
                </a:r>
              </a:p>
            </p:txBody>
          </p:sp>
        </p:grpSp>
        <p:grpSp>
          <p:nvGrpSpPr>
            <p:cNvPr id="87" name="Gruppieren 86">
              <a:extLst>
                <a:ext uri="{FF2B5EF4-FFF2-40B4-BE49-F238E27FC236}">
                  <a16:creationId xmlns:a16="http://schemas.microsoft.com/office/drawing/2014/main" id="{322D8CF6-1C6E-C0CA-8023-8792DC950E93}"/>
                </a:ext>
              </a:extLst>
            </p:cNvPr>
            <p:cNvGrpSpPr/>
            <p:nvPr/>
          </p:nvGrpSpPr>
          <p:grpSpPr>
            <a:xfrm>
              <a:off x="7819983" y="2611027"/>
              <a:ext cx="580044" cy="483636"/>
              <a:chOff x="760015" y="1203714"/>
              <a:chExt cx="583926" cy="483636"/>
            </a:xfrm>
          </p:grpSpPr>
          <p:sp>
            <p:nvSpPr>
              <p:cNvPr id="88" name="Oval 87">
                <a:extLst>
                  <a:ext uri="{FF2B5EF4-FFF2-40B4-BE49-F238E27FC236}">
                    <a16:creationId xmlns:a16="http://schemas.microsoft.com/office/drawing/2014/main" id="{970E1640-AAEE-0094-E17B-2C126AC96F7B}"/>
                  </a:ext>
                </a:extLst>
              </p:cNvPr>
              <p:cNvSpPr/>
              <p:nvPr/>
            </p:nvSpPr>
            <p:spPr>
              <a:xfrm>
                <a:off x="793376" y="1203714"/>
                <a:ext cx="484095" cy="48363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Textfeld 88">
                <a:extLst>
                  <a:ext uri="{FF2B5EF4-FFF2-40B4-BE49-F238E27FC236}">
                    <a16:creationId xmlns:a16="http://schemas.microsoft.com/office/drawing/2014/main" id="{D74CDE88-EBE4-5DC9-CA9E-0EBEAEAE4A82}"/>
                  </a:ext>
                </a:extLst>
              </p:cNvPr>
              <p:cNvSpPr txBox="1"/>
              <p:nvPr/>
            </p:nvSpPr>
            <p:spPr>
              <a:xfrm>
                <a:off x="760015" y="1225193"/>
                <a:ext cx="583926" cy="369332"/>
              </a:xfrm>
              <a:prstGeom prst="rect">
                <a:avLst/>
              </a:prstGeom>
              <a:noFill/>
            </p:spPr>
            <p:txBody>
              <a:bodyPr wrap="square" rtlCol="0">
                <a:spAutoFit/>
              </a:bodyPr>
              <a:lstStyle/>
              <a:p>
                <a:r>
                  <a:rPr lang="de-DE" b="1" dirty="0">
                    <a:solidFill>
                      <a:srgbClr val="FFFF00"/>
                    </a:solidFill>
                  </a:rPr>
                  <a:t>Dy</a:t>
                </a:r>
              </a:p>
            </p:txBody>
          </p:sp>
        </p:grpSp>
        <p:grpSp>
          <p:nvGrpSpPr>
            <p:cNvPr id="90" name="Gruppieren 89">
              <a:extLst>
                <a:ext uri="{FF2B5EF4-FFF2-40B4-BE49-F238E27FC236}">
                  <a16:creationId xmlns:a16="http://schemas.microsoft.com/office/drawing/2014/main" id="{79946040-25F5-F46C-C893-0C10956E7184}"/>
                </a:ext>
              </a:extLst>
            </p:cNvPr>
            <p:cNvGrpSpPr/>
            <p:nvPr/>
          </p:nvGrpSpPr>
          <p:grpSpPr>
            <a:xfrm>
              <a:off x="8264615" y="2533255"/>
              <a:ext cx="617261" cy="483636"/>
              <a:chOff x="793376" y="1203714"/>
              <a:chExt cx="621393" cy="483636"/>
            </a:xfrm>
          </p:grpSpPr>
          <p:sp>
            <p:nvSpPr>
              <p:cNvPr id="91" name="Oval 90">
                <a:extLst>
                  <a:ext uri="{FF2B5EF4-FFF2-40B4-BE49-F238E27FC236}">
                    <a16:creationId xmlns:a16="http://schemas.microsoft.com/office/drawing/2014/main" id="{BF06054D-1021-F13C-A4C4-04D75FA5A3D5}"/>
                  </a:ext>
                </a:extLst>
              </p:cNvPr>
              <p:cNvSpPr/>
              <p:nvPr/>
            </p:nvSpPr>
            <p:spPr>
              <a:xfrm>
                <a:off x="793376" y="1203714"/>
                <a:ext cx="484095" cy="483636"/>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Textfeld 91">
                <a:extLst>
                  <a:ext uri="{FF2B5EF4-FFF2-40B4-BE49-F238E27FC236}">
                    <a16:creationId xmlns:a16="http://schemas.microsoft.com/office/drawing/2014/main" id="{01D8AFE5-385D-14B3-5800-989F3473527E}"/>
                  </a:ext>
                </a:extLst>
              </p:cNvPr>
              <p:cNvSpPr txBox="1"/>
              <p:nvPr/>
            </p:nvSpPr>
            <p:spPr>
              <a:xfrm>
                <a:off x="830843" y="1240761"/>
                <a:ext cx="583926" cy="369332"/>
              </a:xfrm>
              <a:prstGeom prst="rect">
                <a:avLst/>
              </a:prstGeom>
              <a:noFill/>
            </p:spPr>
            <p:txBody>
              <a:bodyPr wrap="square" rtlCol="0">
                <a:spAutoFit/>
              </a:bodyPr>
              <a:lstStyle/>
              <a:p>
                <a:r>
                  <a:rPr lang="de-DE" b="1" dirty="0">
                    <a:solidFill>
                      <a:srgbClr val="FFFF00"/>
                    </a:solidFill>
                  </a:rPr>
                  <a:t>Pr</a:t>
                </a:r>
              </a:p>
            </p:txBody>
          </p:sp>
        </p:grpSp>
        <p:grpSp>
          <p:nvGrpSpPr>
            <p:cNvPr id="93" name="Gruppieren 92">
              <a:extLst>
                <a:ext uri="{FF2B5EF4-FFF2-40B4-BE49-F238E27FC236}">
                  <a16:creationId xmlns:a16="http://schemas.microsoft.com/office/drawing/2014/main" id="{4890DBC2-FCC2-EFD6-A80A-BF8B023E2B09}"/>
                </a:ext>
              </a:extLst>
            </p:cNvPr>
            <p:cNvGrpSpPr/>
            <p:nvPr/>
          </p:nvGrpSpPr>
          <p:grpSpPr>
            <a:xfrm>
              <a:off x="8686566" y="2589269"/>
              <a:ext cx="580044" cy="483636"/>
              <a:chOff x="760015" y="1203714"/>
              <a:chExt cx="583926" cy="483636"/>
            </a:xfrm>
          </p:grpSpPr>
          <p:sp>
            <p:nvSpPr>
              <p:cNvPr id="94" name="Oval 93">
                <a:extLst>
                  <a:ext uri="{FF2B5EF4-FFF2-40B4-BE49-F238E27FC236}">
                    <a16:creationId xmlns:a16="http://schemas.microsoft.com/office/drawing/2014/main" id="{7EEAF4EA-1F20-63B0-4AFB-759050D58BF1}"/>
                  </a:ext>
                </a:extLst>
              </p:cNvPr>
              <p:cNvSpPr/>
              <p:nvPr/>
            </p:nvSpPr>
            <p:spPr>
              <a:xfrm>
                <a:off x="793376" y="1203714"/>
                <a:ext cx="484095" cy="483636"/>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Textfeld 94">
                <a:extLst>
                  <a:ext uri="{FF2B5EF4-FFF2-40B4-BE49-F238E27FC236}">
                    <a16:creationId xmlns:a16="http://schemas.microsoft.com/office/drawing/2014/main" id="{2FF1A74B-7D11-3442-A22B-EF418618EA16}"/>
                  </a:ext>
                </a:extLst>
              </p:cNvPr>
              <p:cNvSpPr txBox="1"/>
              <p:nvPr/>
            </p:nvSpPr>
            <p:spPr>
              <a:xfrm>
                <a:off x="760015" y="1216701"/>
                <a:ext cx="583926" cy="369332"/>
              </a:xfrm>
              <a:prstGeom prst="rect">
                <a:avLst/>
              </a:prstGeom>
              <a:noFill/>
            </p:spPr>
            <p:txBody>
              <a:bodyPr wrap="square" rtlCol="0">
                <a:spAutoFit/>
              </a:bodyPr>
              <a:lstStyle/>
              <a:p>
                <a:r>
                  <a:rPr lang="de-DE" b="1" dirty="0">
                    <a:solidFill>
                      <a:srgbClr val="FFFF00"/>
                    </a:solidFill>
                  </a:rPr>
                  <a:t>Nd</a:t>
                </a:r>
              </a:p>
            </p:txBody>
          </p:sp>
        </p:grpSp>
        <p:grpSp>
          <p:nvGrpSpPr>
            <p:cNvPr id="96" name="Gruppieren 95">
              <a:extLst>
                <a:ext uri="{FF2B5EF4-FFF2-40B4-BE49-F238E27FC236}">
                  <a16:creationId xmlns:a16="http://schemas.microsoft.com/office/drawing/2014/main" id="{BE0A0426-416F-2AFB-3409-0D797119128B}"/>
                </a:ext>
              </a:extLst>
            </p:cNvPr>
            <p:cNvGrpSpPr/>
            <p:nvPr/>
          </p:nvGrpSpPr>
          <p:grpSpPr>
            <a:xfrm>
              <a:off x="8825304" y="5714420"/>
              <a:ext cx="580044" cy="501308"/>
              <a:chOff x="761730" y="1186042"/>
              <a:chExt cx="583926" cy="501308"/>
            </a:xfrm>
          </p:grpSpPr>
          <p:sp>
            <p:nvSpPr>
              <p:cNvPr id="97" name="Oval 96">
                <a:extLst>
                  <a:ext uri="{FF2B5EF4-FFF2-40B4-BE49-F238E27FC236}">
                    <a16:creationId xmlns:a16="http://schemas.microsoft.com/office/drawing/2014/main" id="{1C7F6000-01A9-6C35-1FB7-716DA3956EDB}"/>
                  </a:ext>
                </a:extLst>
              </p:cNvPr>
              <p:cNvSpPr/>
              <p:nvPr/>
            </p:nvSpPr>
            <p:spPr>
              <a:xfrm>
                <a:off x="793376" y="1203714"/>
                <a:ext cx="484095" cy="48363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Textfeld 97">
                <a:extLst>
                  <a:ext uri="{FF2B5EF4-FFF2-40B4-BE49-F238E27FC236}">
                    <a16:creationId xmlns:a16="http://schemas.microsoft.com/office/drawing/2014/main" id="{0E1C1F47-EFD7-12DB-F643-848A08E8CC6F}"/>
                  </a:ext>
                </a:extLst>
              </p:cNvPr>
              <p:cNvSpPr txBox="1"/>
              <p:nvPr/>
            </p:nvSpPr>
            <p:spPr>
              <a:xfrm>
                <a:off x="761730" y="1186042"/>
                <a:ext cx="583926" cy="369332"/>
              </a:xfrm>
              <a:prstGeom prst="rect">
                <a:avLst/>
              </a:prstGeom>
              <a:noFill/>
            </p:spPr>
            <p:txBody>
              <a:bodyPr wrap="square" rtlCol="0">
                <a:spAutoFit/>
              </a:bodyPr>
              <a:lstStyle/>
              <a:p>
                <a:r>
                  <a:rPr lang="de-DE" b="1" dirty="0">
                    <a:solidFill>
                      <a:srgbClr val="FFFF00"/>
                    </a:solidFill>
                  </a:rPr>
                  <a:t>Dy</a:t>
                </a:r>
              </a:p>
            </p:txBody>
          </p:sp>
        </p:grpSp>
        <p:grpSp>
          <p:nvGrpSpPr>
            <p:cNvPr id="99" name="Gruppieren 98">
              <a:extLst>
                <a:ext uri="{FF2B5EF4-FFF2-40B4-BE49-F238E27FC236}">
                  <a16:creationId xmlns:a16="http://schemas.microsoft.com/office/drawing/2014/main" id="{C4D6A251-D1AC-6EC1-19FC-3520997A377A}"/>
                </a:ext>
              </a:extLst>
            </p:cNvPr>
            <p:cNvGrpSpPr/>
            <p:nvPr/>
          </p:nvGrpSpPr>
          <p:grpSpPr>
            <a:xfrm>
              <a:off x="9381177" y="5732092"/>
              <a:ext cx="580100" cy="483636"/>
              <a:chOff x="793376" y="1203714"/>
              <a:chExt cx="583982" cy="483636"/>
            </a:xfrm>
          </p:grpSpPr>
          <p:sp>
            <p:nvSpPr>
              <p:cNvPr id="100" name="Oval 99">
                <a:extLst>
                  <a:ext uri="{FF2B5EF4-FFF2-40B4-BE49-F238E27FC236}">
                    <a16:creationId xmlns:a16="http://schemas.microsoft.com/office/drawing/2014/main" id="{B2674A38-30DD-073D-7D67-0E772D5630DC}"/>
                  </a:ext>
                </a:extLst>
              </p:cNvPr>
              <p:cNvSpPr/>
              <p:nvPr/>
            </p:nvSpPr>
            <p:spPr>
              <a:xfrm>
                <a:off x="793376" y="1203714"/>
                <a:ext cx="484095" cy="483636"/>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Textfeld 100">
                <a:extLst>
                  <a:ext uri="{FF2B5EF4-FFF2-40B4-BE49-F238E27FC236}">
                    <a16:creationId xmlns:a16="http://schemas.microsoft.com/office/drawing/2014/main" id="{0068EF73-D12D-EDF7-8C23-D8AA2FD6DBB5}"/>
                  </a:ext>
                </a:extLst>
              </p:cNvPr>
              <p:cNvSpPr txBox="1"/>
              <p:nvPr/>
            </p:nvSpPr>
            <p:spPr>
              <a:xfrm>
                <a:off x="793432" y="1251887"/>
                <a:ext cx="583926" cy="369332"/>
              </a:xfrm>
              <a:prstGeom prst="rect">
                <a:avLst/>
              </a:prstGeom>
              <a:noFill/>
            </p:spPr>
            <p:txBody>
              <a:bodyPr wrap="square" rtlCol="0">
                <a:spAutoFit/>
              </a:bodyPr>
              <a:lstStyle/>
              <a:p>
                <a:r>
                  <a:rPr lang="de-DE" b="1" dirty="0">
                    <a:solidFill>
                      <a:srgbClr val="FFFF00"/>
                    </a:solidFill>
                  </a:rPr>
                  <a:t>Pr</a:t>
                </a:r>
              </a:p>
            </p:txBody>
          </p:sp>
        </p:grpSp>
        <p:grpSp>
          <p:nvGrpSpPr>
            <p:cNvPr id="102" name="Gruppieren 101">
              <a:extLst>
                <a:ext uri="{FF2B5EF4-FFF2-40B4-BE49-F238E27FC236}">
                  <a16:creationId xmlns:a16="http://schemas.microsoft.com/office/drawing/2014/main" id="{D98B35EF-F9F2-DDA6-D934-F1DB9FE82FA5}"/>
                </a:ext>
              </a:extLst>
            </p:cNvPr>
            <p:cNvGrpSpPr/>
            <p:nvPr/>
          </p:nvGrpSpPr>
          <p:grpSpPr>
            <a:xfrm>
              <a:off x="9875446" y="5732092"/>
              <a:ext cx="580044" cy="483636"/>
              <a:chOff x="752711" y="1203714"/>
              <a:chExt cx="583926" cy="483636"/>
            </a:xfrm>
          </p:grpSpPr>
          <p:sp>
            <p:nvSpPr>
              <p:cNvPr id="103" name="Oval 102">
                <a:extLst>
                  <a:ext uri="{FF2B5EF4-FFF2-40B4-BE49-F238E27FC236}">
                    <a16:creationId xmlns:a16="http://schemas.microsoft.com/office/drawing/2014/main" id="{67C453E3-4A94-DBA7-31EF-7F3A0B440F71}"/>
                  </a:ext>
                </a:extLst>
              </p:cNvPr>
              <p:cNvSpPr/>
              <p:nvPr/>
            </p:nvSpPr>
            <p:spPr>
              <a:xfrm>
                <a:off x="793376" y="1203714"/>
                <a:ext cx="484095" cy="483636"/>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Textfeld 103">
                <a:extLst>
                  <a:ext uri="{FF2B5EF4-FFF2-40B4-BE49-F238E27FC236}">
                    <a16:creationId xmlns:a16="http://schemas.microsoft.com/office/drawing/2014/main" id="{C18F0BA9-1B91-1051-F425-252F37515745}"/>
                  </a:ext>
                </a:extLst>
              </p:cNvPr>
              <p:cNvSpPr txBox="1"/>
              <p:nvPr/>
            </p:nvSpPr>
            <p:spPr>
              <a:xfrm>
                <a:off x="752711" y="1227453"/>
                <a:ext cx="583926" cy="369332"/>
              </a:xfrm>
              <a:prstGeom prst="rect">
                <a:avLst/>
              </a:prstGeom>
              <a:noFill/>
            </p:spPr>
            <p:txBody>
              <a:bodyPr wrap="square" rtlCol="0">
                <a:spAutoFit/>
              </a:bodyPr>
              <a:lstStyle/>
              <a:p>
                <a:r>
                  <a:rPr lang="de-DE" b="1" dirty="0">
                    <a:solidFill>
                      <a:srgbClr val="FFFF00"/>
                    </a:solidFill>
                  </a:rPr>
                  <a:t>Nd</a:t>
                </a:r>
              </a:p>
            </p:txBody>
          </p:sp>
        </p:grpSp>
        <p:grpSp>
          <p:nvGrpSpPr>
            <p:cNvPr id="105" name="Gruppieren 104">
              <a:extLst>
                <a:ext uri="{FF2B5EF4-FFF2-40B4-BE49-F238E27FC236}">
                  <a16:creationId xmlns:a16="http://schemas.microsoft.com/office/drawing/2014/main" id="{96D0B729-0BE1-FC78-E7B8-B14F92169122}"/>
                </a:ext>
              </a:extLst>
            </p:cNvPr>
            <p:cNvGrpSpPr/>
            <p:nvPr/>
          </p:nvGrpSpPr>
          <p:grpSpPr>
            <a:xfrm>
              <a:off x="9080131" y="5247876"/>
              <a:ext cx="580044" cy="483636"/>
              <a:chOff x="773043" y="1203714"/>
              <a:chExt cx="583926" cy="483636"/>
            </a:xfrm>
          </p:grpSpPr>
          <p:sp>
            <p:nvSpPr>
              <p:cNvPr id="106" name="Oval 105">
                <a:extLst>
                  <a:ext uri="{FF2B5EF4-FFF2-40B4-BE49-F238E27FC236}">
                    <a16:creationId xmlns:a16="http://schemas.microsoft.com/office/drawing/2014/main" id="{17651EB1-3096-524F-DE2E-5D97B9FCCEE3}"/>
                  </a:ext>
                </a:extLst>
              </p:cNvPr>
              <p:cNvSpPr/>
              <p:nvPr/>
            </p:nvSpPr>
            <p:spPr>
              <a:xfrm>
                <a:off x="793376" y="1203714"/>
                <a:ext cx="484095" cy="483636"/>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Textfeld 106">
                <a:extLst>
                  <a:ext uri="{FF2B5EF4-FFF2-40B4-BE49-F238E27FC236}">
                    <a16:creationId xmlns:a16="http://schemas.microsoft.com/office/drawing/2014/main" id="{1AA861E7-956B-7515-BC22-4BB82A5697FE}"/>
                  </a:ext>
                </a:extLst>
              </p:cNvPr>
              <p:cNvSpPr txBox="1"/>
              <p:nvPr/>
            </p:nvSpPr>
            <p:spPr>
              <a:xfrm>
                <a:off x="773043" y="1204122"/>
                <a:ext cx="583926" cy="369332"/>
              </a:xfrm>
              <a:prstGeom prst="rect">
                <a:avLst/>
              </a:prstGeom>
              <a:noFill/>
            </p:spPr>
            <p:txBody>
              <a:bodyPr wrap="square" rtlCol="0">
                <a:spAutoFit/>
              </a:bodyPr>
              <a:lstStyle/>
              <a:p>
                <a:r>
                  <a:rPr lang="de-DE" b="1" dirty="0">
                    <a:solidFill>
                      <a:srgbClr val="FFFF00"/>
                    </a:solidFill>
                  </a:rPr>
                  <a:t>Au</a:t>
                </a:r>
              </a:p>
            </p:txBody>
          </p:sp>
        </p:grpSp>
        <p:grpSp>
          <p:nvGrpSpPr>
            <p:cNvPr id="108" name="Gruppieren 107">
              <a:extLst>
                <a:ext uri="{FF2B5EF4-FFF2-40B4-BE49-F238E27FC236}">
                  <a16:creationId xmlns:a16="http://schemas.microsoft.com/office/drawing/2014/main" id="{6F2B6961-E5C7-030E-7CD1-B566B4E012F3}"/>
                </a:ext>
              </a:extLst>
            </p:cNvPr>
            <p:cNvGrpSpPr/>
            <p:nvPr/>
          </p:nvGrpSpPr>
          <p:grpSpPr>
            <a:xfrm>
              <a:off x="5739137" y="5057813"/>
              <a:ext cx="580044" cy="483636"/>
              <a:chOff x="793375" y="1203714"/>
              <a:chExt cx="583926" cy="483636"/>
            </a:xfrm>
          </p:grpSpPr>
          <p:sp>
            <p:nvSpPr>
              <p:cNvPr id="109" name="Oval 108">
                <a:extLst>
                  <a:ext uri="{FF2B5EF4-FFF2-40B4-BE49-F238E27FC236}">
                    <a16:creationId xmlns:a16="http://schemas.microsoft.com/office/drawing/2014/main" id="{0A8662E8-9A7F-982B-2A4E-3037F00B501D}"/>
                  </a:ext>
                </a:extLst>
              </p:cNvPr>
              <p:cNvSpPr/>
              <p:nvPr/>
            </p:nvSpPr>
            <p:spPr>
              <a:xfrm>
                <a:off x="793376" y="1203714"/>
                <a:ext cx="484095" cy="483636"/>
              </a:xfrm>
              <a:prstGeom prst="ellipse">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Textfeld 109">
                <a:extLst>
                  <a:ext uri="{FF2B5EF4-FFF2-40B4-BE49-F238E27FC236}">
                    <a16:creationId xmlns:a16="http://schemas.microsoft.com/office/drawing/2014/main" id="{AEAB75CE-FDAC-2EFC-6B42-44CB7B80617F}"/>
                  </a:ext>
                </a:extLst>
              </p:cNvPr>
              <p:cNvSpPr txBox="1"/>
              <p:nvPr/>
            </p:nvSpPr>
            <p:spPr>
              <a:xfrm>
                <a:off x="793375" y="1266238"/>
                <a:ext cx="583926" cy="369332"/>
              </a:xfrm>
              <a:prstGeom prst="rect">
                <a:avLst/>
              </a:prstGeom>
              <a:noFill/>
            </p:spPr>
            <p:txBody>
              <a:bodyPr wrap="square" rtlCol="0">
                <a:spAutoFit/>
              </a:bodyPr>
              <a:lstStyle/>
              <a:p>
                <a:r>
                  <a:rPr lang="de-DE" b="1" dirty="0">
                    <a:solidFill>
                      <a:srgbClr val="FFFF00"/>
                    </a:solidFill>
                  </a:rPr>
                  <a:t>Pt</a:t>
                </a:r>
              </a:p>
            </p:txBody>
          </p:sp>
        </p:grpSp>
        <p:grpSp>
          <p:nvGrpSpPr>
            <p:cNvPr id="111" name="Gruppieren 110">
              <a:extLst>
                <a:ext uri="{FF2B5EF4-FFF2-40B4-BE49-F238E27FC236}">
                  <a16:creationId xmlns:a16="http://schemas.microsoft.com/office/drawing/2014/main" id="{AE2E6887-6D4F-6F9F-7DBE-2BEFD30468CA}"/>
                </a:ext>
              </a:extLst>
            </p:cNvPr>
            <p:cNvGrpSpPr/>
            <p:nvPr/>
          </p:nvGrpSpPr>
          <p:grpSpPr>
            <a:xfrm>
              <a:off x="5849083" y="4491848"/>
              <a:ext cx="580044" cy="490836"/>
              <a:chOff x="762386" y="1196514"/>
              <a:chExt cx="583926" cy="490836"/>
            </a:xfrm>
          </p:grpSpPr>
          <p:sp>
            <p:nvSpPr>
              <p:cNvPr id="112" name="Oval 111">
                <a:extLst>
                  <a:ext uri="{FF2B5EF4-FFF2-40B4-BE49-F238E27FC236}">
                    <a16:creationId xmlns:a16="http://schemas.microsoft.com/office/drawing/2014/main" id="{8ABDC4F2-4946-977F-061A-E3C7CFD2C1FA}"/>
                  </a:ext>
                </a:extLst>
              </p:cNvPr>
              <p:cNvSpPr/>
              <p:nvPr/>
            </p:nvSpPr>
            <p:spPr>
              <a:xfrm>
                <a:off x="793376" y="1203714"/>
                <a:ext cx="484095" cy="483636"/>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Textfeld 112">
                <a:extLst>
                  <a:ext uri="{FF2B5EF4-FFF2-40B4-BE49-F238E27FC236}">
                    <a16:creationId xmlns:a16="http://schemas.microsoft.com/office/drawing/2014/main" id="{7AD0FFF6-E67C-A2BC-77BC-E73E5740831E}"/>
                  </a:ext>
                </a:extLst>
              </p:cNvPr>
              <p:cNvSpPr txBox="1"/>
              <p:nvPr/>
            </p:nvSpPr>
            <p:spPr>
              <a:xfrm>
                <a:off x="762386" y="1196514"/>
                <a:ext cx="583926" cy="369332"/>
              </a:xfrm>
              <a:prstGeom prst="rect">
                <a:avLst/>
              </a:prstGeom>
              <a:noFill/>
            </p:spPr>
            <p:txBody>
              <a:bodyPr wrap="square" rtlCol="0">
                <a:spAutoFit/>
              </a:bodyPr>
              <a:lstStyle/>
              <a:p>
                <a:r>
                  <a:rPr lang="de-DE" b="1" dirty="0">
                    <a:solidFill>
                      <a:srgbClr val="FFFF00"/>
                    </a:solidFill>
                  </a:rPr>
                  <a:t>Ta</a:t>
                </a:r>
              </a:p>
            </p:txBody>
          </p:sp>
        </p:grpSp>
        <p:sp>
          <p:nvSpPr>
            <p:cNvPr id="117" name="Textfeld 116">
              <a:extLst>
                <a:ext uri="{FF2B5EF4-FFF2-40B4-BE49-F238E27FC236}">
                  <a16:creationId xmlns:a16="http://schemas.microsoft.com/office/drawing/2014/main" id="{E84E31A2-52FF-52CF-46A9-A0C8D7BD4004}"/>
                </a:ext>
              </a:extLst>
            </p:cNvPr>
            <p:cNvSpPr txBox="1"/>
            <p:nvPr/>
          </p:nvSpPr>
          <p:spPr>
            <a:xfrm>
              <a:off x="462844" y="1494309"/>
              <a:ext cx="1315453" cy="400110"/>
            </a:xfrm>
            <a:prstGeom prst="rect">
              <a:avLst/>
            </a:prstGeom>
            <a:noFill/>
          </p:spPr>
          <p:txBody>
            <a:bodyPr wrap="square" rtlCol="0">
              <a:spAutoFit/>
            </a:bodyPr>
            <a:lstStyle/>
            <a:p>
              <a:r>
                <a:rPr lang="de-DE" sz="2000" dirty="0"/>
                <a:t>Kanada</a:t>
              </a:r>
            </a:p>
          </p:txBody>
        </p:sp>
        <p:sp>
          <p:nvSpPr>
            <p:cNvPr id="118" name="Textfeld 117">
              <a:extLst>
                <a:ext uri="{FF2B5EF4-FFF2-40B4-BE49-F238E27FC236}">
                  <a16:creationId xmlns:a16="http://schemas.microsoft.com/office/drawing/2014/main" id="{F3093633-18D5-8554-DB26-0E7A298E3A31}"/>
                </a:ext>
              </a:extLst>
            </p:cNvPr>
            <p:cNvSpPr txBox="1"/>
            <p:nvPr/>
          </p:nvSpPr>
          <p:spPr>
            <a:xfrm>
              <a:off x="2276884" y="3761310"/>
              <a:ext cx="1315453" cy="400110"/>
            </a:xfrm>
            <a:prstGeom prst="rect">
              <a:avLst/>
            </a:prstGeom>
            <a:noFill/>
          </p:spPr>
          <p:txBody>
            <a:bodyPr wrap="square" rtlCol="0">
              <a:spAutoFit/>
            </a:bodyPr>
            <a:lstStyle/>
            <a:p>
              <a:r>
                <a:rPr lang="de-DE" sz="2000" dirty="0"/>
                <a:t>Cuba</a:t>
              </a:r>
            </a:p>
          </p:txBody>
        </p:sp>
        <p:sp>
          <p:nvSpPr>
            <p:cNvPr id="119" name="Textfeld 118">
              <a:extLst>
                <a:ext uri="{FF2B5EF4-FFF2-40B4-BE49-F238E27FC236}">
                  <a16:creationId xmlns:a16="http://schemas.microsoft.com/office/drawing/2014/main" id="{30957D61-B941-5B2B-583C-75FF08824B5F}"/>
                </a:ext>
              </a:extLst>
            </p:cNvPr>
            <p:cNvSpPr txBox="1"/>
            <p:nvPr/>
          </p:nvSpPr>
          <p:spPr>
            <a:xfrm>
              <a:off x="2703515" y="4794605"/>
              <a:ext cx="1485082" cy="475628"/>
            </a:xfrm>
            <a:prstGeom prst="rect">
              <a:avLst/>
            </a:prstGeom>
            <a:noFill/>
          </p:spPr>
          <p:txBody>
            <a:bodyPr wrap="square" rtlCol="0">
              <a:spAutoFit/>
            </a:bodyPr>
            <a:lstStyle/>
            <a:p>
              <a:r>
                <a:rPr lang="de-DE" sz="2000" dirty="0"/>
                <a:t>Brasilien</a:t>
              </a:r>
            </a:p>
          </p:txBody>
        </p:sp>
        <p:sp>
          <p:nvSpPr>
            <p:cNvPr id="120" name="Textfeld 119">
              <a:extLst>
                <a:ext uri="{FF2B5EF4-FFF2-40B4-BE49-F238E27FC236}">
                  <a16:creationId xmlns:a16="http://schemas.microsoft.com/office/drawing/2014/main" id="{E73B128C-A164-586A-F423-070469331333}"/>
                </a:ext>
              </a:extLst>
            </p:cNvPr>
            <p:cNvSpPr txBox="1"/>
            <p:nvPr/>
          </p:nvSpPr>
          <p:spPr>
            <a:xfrm>
              <a:off x="638749" y="4795438"/>
              <a:ext cx="920663" cy="400110"/>
            </a:xfrm>
            <a:prstGeom prst="rect">
              <a:avLst/>
            </a:prstGeom>
            <a:noFill/>
          </p:spPr>
          <p:txBody>
            <a:bodyPr wrap="square" rtlCol="0">
              <a:spAutoFit/>
            </a:bodyPr>
            <a:lstStyle/>
            <a:p>
              <a:r>
                <a:rPr lang="de-DE" sz="2000" dirty="0"/>
                <a:t>Peru</a:t>
              </a:r>
            </a:p>
          </p:txBody>
        </p:sp>
        <p:sp>
          <p:nvSpPr>
            <p:cNvPr id="121" name="Textfeld 120">
              <a:extLst>
                <a:ext uri="{FF2B5EF4-FFF2-40B4-BE49-F238E27FC236}">
                  <a16:creationId xmlns:a16="http://schemas.microsoft.com/office/drawing/2014/main" id="{66372239-C8E5-4B2C-3179-C1014C61CC3B}"/>
                </a:ext>
              </a:extLst>
            </p:cNvPr>
            <p:cNvSpPr txBox="1"/>
            <p:nvPr/>
          </p:nvSpPr>
          <p:spPr>
            <a:xfrm>
              <a:off x="901685" y="5823568"/>
              <a:ext cx="1315454" cy="400110"/>
            </a:xfrm>
            <a:prstGeom prst="rect">
              <a:avLst/>
            </a:prstGeom>
            <a:noFill/>
          </p:spPr>
          <p:txBody>
            <a:bodyPr wrap="square" rtlCol="0">
              <a:spAutoFit/>
            </a:bodyPr>
            <a:lstStyle/>
            <a:p>
              <a:r>
                <a:rPr lang="de-DE" sz="2000" dirty="0"/>
                <a:t>Chile</a:t>
              </a:r>
            </a:p>
          </p:txBody>
        </p:sp>
        <p:sp>
          <p:nvSpPr>
            <p:cNvPr id="122" name="Textfeld 121">
              <a:extLst>
                <a:ext uri="{FF2B5EF4-FFF2-40B4-BE49-F238E27FC236}">
                  <a16:creationId xmlns:a16="http://schemas.microsoft.com/office/drawing/2014/main" id="{ECCC5E64-9B73-8E7E-E5C9-E3611779A4EE}"/>
                </a:ext>
              </a:extLst>
            </p:cNvPr>
            <p:cNvSpPr txBox="1"/>
            <p:nvPr/>
          </p:nvSpPr>
          <p:spPr>
            <a:xfrm>
              <a:off x="5661712" y="2528771"/>
              <a:ext cx="1315454" cy="400110"/>
            </a:xfrm>
            <a:prstGeom prst="rect">
              <a:avLst/>
            </a:prstGeom>
            <a:noFill/>
          </p:spPr>
          <p:txBody>
            <a:bodyPr wrap="square" rtlCol="0">
              <a:spAutoFit/>
            </a:bodyPr>
            <a:lstStyle/>
            <a:p>
              <a:r>
                <a:rPr lang="de-DE" sz="2000" dirty="0"/>
                <a:t>Ukraine</a:t>
              </a:r>
            </a:p>
          </p:txBody>
        </p:sp>
        <p:sp>
          <p:nvSpPr>
            <p:cNvPr id="123" name="Textfeld 122">
              <a:extLst>
                <a:ext uri="{FF2B5EF4-FFF2-40B4-BE49-F238E27FC236}">
                  <a16:creationId xmlns:a16="http://schemas.microsoft.com/office/drawing/2014/main" id="{2B6DCC6D-D4C1-87B6-0D18-C3D2F94AA814}"/>
                </a:ext>
              </a:extLst>
            </p:cNvPr>
            <p:cNvSpPr txBox="1"/>
            <p:nvPr/>
          </p:nvSpPr>
          <p:spPr>
            <a:xfrm>
              <a:off x="9566746" y="3282786"/>
              <a:ext cx="1681728" cy="475628"/>
            </a:xfrm>
            <a:prstGeom prst="rect">
              <a:avLst/>
            </a:prstGeom>
            <a:noFill/>
          </p:spPr>
          <p:txBody>
            <a:bodyPr wrap="square" rtlCol="0">
              <a:spAutoFit/>
            </a:bodyPr>
            <a:lstStyle/>
            <a:p>
              <a:r>
                <a:rPr lang="de-DE" sz="2000" dirty="0"/>
                <a:t>Südkorea</a:t>
              </a:r>
            </a:p>
          </p:txBody>
        </p:sp>
        <p:sp>
          <p:nvSpPr>
            <p:cNvPr id="124" name="Textfeld 123">
              <a:extLst>
                <a:ext uri="{FF2B5EF4-FFF2-40B4-BE49-F238E27FC236}">
                  <a16:creationId xmlns:a16="http://schemas.microsoft.com/office/drawing/2014/main" id="{4E568649-9351-B3DB-494E-DEE757BFE80D}"/>
                </a:ext>
              </a:extLst>
            </p:cNvPr>
            <p:cNvSpPr txBox="1"/>
            <p:nvPr/>
          </p:nvSpPr>
          <p:spPr>
            <a:xfrm>
              <a:off x="7449784" y="3361200"/>
              <a:ext cx="1315453" cy="400110"/>
            </a:xfrm>
            <a:prstGeom prst="rect">
              <a:avLst/>
            </a:prstGeom>
            <a:noFill/>
          </p:spPr>
          <p:txBody>
            <a:bodyPr wrap="square" rtlCol="0">
              <a:spAutoFit/>
            </a:bodyPr>
            <a:lstStyle/>
            <a:p>
              <a:r>
                <a:rPr lang="de-DE" sz="2000" dirty="0"/>
                <a:t>China</a:t>
              </a:r>
            </a:p>
          </p:txBody>
        </p:sp>
        <p:sp>
          <p:nvSpPr>
            <p:cNvPr id="125" name="Textfeld 124">
              <a:extLst>
                <a:ext uri="{FF2B5EF4-FFF2-40B4-BE49-F238E27FC236}">
                  <a16:creationId xmlns:a16="http://schemas.microsoft.com/office/drawing/2014/main" id="{5B427F86-B5DA-2205-7C2A-CE2A3D366DF6}"/>
                </a:ext>
              </a:extLst>
            </p:cNvPr>
            <p:cNvSpPr txBox="1"/>
            <p:nvPr/>
          </p:nvSpPr>
          <p:spPr>
            <a:xfrm>
              <a:off x="8107509" y="6228011"/>
              <a:ext cx="1563744" cy="475628"/>
            </a:xfrm>
            <a:prstGeom prst="rect">
              <a:avLst/>
            </a:prstGeom>
            <a:noFill/>
          </p:spPr>
          <p:txBody>
            <a:bodyPr wrap="square" rtlCol="0">
              <a:spAutoFit/>
            </a:bodyPr>
            <a:lstStyle/>
            <a:p>
              <a:r>
                <a:rPr lang="de-DE" sz="2000" dirty="0"/>
                <a:t>Australien</a:t>
              </a:r>
            </a:p>
          </p:txBody>
        </p:sp>
        <p:sp>
          <p:nvSpPr>
            <p:cNvPr id="126" name="Textfeld 125">
              <a:extLst>
                <a:ext uri="{FF2B5EF4-FFF2-40B4-BE49-F238E27FC236}">
                  <a16:creationId xmlns:a16="http://schemas.microsoft.com/office/drawing/2014/main" id="{AE3349D9-64E3-6906-7F41-E8F693EE7EC8}"/>
                </a:ext>
              </a:extLst>
            </p:cNvPr>
            <p:cNvSpPr txBox="1"/>
            <p:nvPr/>
          </p:nvSpPr>
          <p:spPr>
            <a:xfrm>
              <a:off x="4861955" y="6192544"/>
              <a:ext cx="1563746" cy="475628"/>
            </a:xfrm>
            <a:prstGeom prst="rect">
              <a:avLst/>
            </a:prstGeom>
            <a:noFill/>
          </p:spPr>
          <p:txBody>
            <a:bodyPr wrap="square" rtlCol="0">
              <a:spAutoFit/>
            </a:bodyPr>
            <a:lstStyle/>
            <a:p>
              <a:r>
                <a:rPr lang="de-DE" sz="2000" dirty="0"/>
                <a:t>Südafrika</a:t>
              </a:r>
            </a:p>
          </p:txBody>
        </p:sp>
        <p:sp>
          <p:nvSpPr>
            <p:cNvPr id="127" name="Textfeld 126">
              <a:extLst>
                <a:ext uri="{FF2B5EF4-FFF2-40B4-BE49-F238E27FC236}">
                  <a16:creationId xmlns:a16="http://schemas.microsoft.com/office/drawing/2014/main" id="{13FE9E89-314D-857D-4F90-B29BD3C4064D}"/>
                </a:ext>
              </a:extLst>
            </p:cNvPr>
            <p:cNvSpPr txBox="1"/>
            <p:nvPr/>
          </p:nvSpPr>
          <p:spPr>
            <a:xfrm>
              <a:off x="6054151" y="5423459"/>
              <a:ext cx="1755031" cy="475628"/>
            </a:xfrm>
            <a:prstGeom prst="rect">
              <a:avLst/>
            </a:prstGeom>
            <a:noFill/>
          </p:spPr>
          <p:txBody>
            <a:bodyPr wrap="square" rtlCol="0">
              <a:spAutoFit/>
            </a:bodyPr>
            <a:lstStyle/>
            <a:p>
              <a:r>
                <a:rPr lang="de-DE" sz="2000" dirty="0"/>
                <a:t>Simbabwe</a:t>
              </a:r>
            </a:p>
          </p:txBody>
        </p:sp>
        <p:sp>
          <p:nvSpPr>
            <p:cNvPr id="128" name="Textfeld 127">
              <a:extLst>
                <a:ext uri="{FF2B5EF4-FFF2-40B4-BE49-F238E27FC236}">
                  <a16:creationId xmlns:a16="http://schemas.microsoft.com/office/drawing/2014/main" id="{285A3A25-D6D8-C088-BCCC-7B1602E80CB7}"/>
                </a:ext>
              </a:extLst>
            </p:cNvPr>
            <p:cNvSpPr txBox="1"/>
            <p:nvPr/>
          </p:nvSpPr>
          <p:spPr>
            <a:xfrm>
              <a:off x="6319439" y="4594550"/>
              <a:ext cx="1395633" cy="400110"/>
            </a:xfrm>
            <a:prstGeom prst="rect">
              <a:avLst/>
            </a:prstGeom>
            <a:noFill/>
          </p:spPr>
          <p:txBody>
            <a:bodyPr wrap="square" rtlCol="0">
              <a:spAutoFit/>
            </a:bodyPr>
            <a:lstStyle/>
            <a:p>
              <a:r>
                <a:rPr lang="de-DE" sz="2000" dirty="0"/>
                <a:t>Ruanda</a:t>
              </a:r>
            </a:p>
          </p:txBody>
        </p:sp>
        <p:sp>
          <p:nvSpPr>
            <p:cNvPr id="129" name="Textfeld 128">
              <a:extLst>
                <a:ext uri="{FF2B5EF4-FFF2-40B4-BE49-F238E27FC236}">
                  <a16:creationId xmlns:a16="http://schemas.microsoft.com/office/drawing/2014/main" id="{68850434-6B2B-6612-B409-680B798F66FB}"/>
                </a:ext>
              </a:extLst>
            </p:cNvPr>
            <p:cNvSpPr txBox="1"/>
            <p:nvPr/>
          </p:nvSpPr>
          <p:spPr>
            <a:xfrm>
              <a:off x="4068815" y="4705497"/>
              <a:ext cx="1395633" cy="400110"/>
            </a:xfrm>
            <a:prstGeom prst="rect">
              <a:avLst/>
            </a:prstGeom>
            <a:noFill/>
          </p:spPr>
          <p:txBody>
            <a:bodyPr wrap="square" rtlCol="0">
              <a:spAutoFit/>
            </a:bodyPr>
            <a:lstStyle/>
            <a:p>
              <a:r>
                <a:rPr lang="de-DE" sz="2000" dirty="0"/>
                <a:t>DR Kongo</a:t>
              </a:r>
            </a:p>
          </p:txBody>
        </p:sp>
        <p:sp>
          <p:nvSpPr>
            <p:cNvPr id="130" name="Textfeld 129">
              <a:extLst>
                <a:ext uri="{FF2B5EF4-FFF2-40B4-BE49-F238E27FC236}">
                  <a16:creationId xmlns:a16="http://schemas.microsoft.com/office/drawing/2014/main" id="{A73D2BA6-E4EB-1485-F9A0-0B2879F6131B}"/>
                </a:ext>
              </a:extLst>
            </p:cNvPr>
            <p:cNvSpPr txBox="1"/>
            <p:nvPr/>
          </p:nvSpPr>
          <p:spPr>
            <a:xfrm>
              <a:off x="7924213" y="2000924"/>
              <a:ext cx="1563744" cy="475628"/>
            </a:xfrm>
            <a:prstGeom prst="rect">
              <a:avLst/>
            </a:prstGeom>
            <a:noFill/>
          </p:spPr>
          <p:txBody>
            <a:bodyPr wrap="square" rtlCol="0">
              <a:spAutoFit/>
            </a:bodyPr>
            <a:lstStyle/>
            <a:p>
              <a:r>
                <a:rPr lang="de-DE" sz="2000" dirty="0"/>
                <a:t>Russland</a:t>
              </a:r>
            </a:p>
          </p:txBody>
        </p:sp>
      </p:grpSp>
    </p:spTree>
    <p:extLst>
      <p:ext uri="{BB962C8B-B14F-4D97-AF65-F5344CB8AC3E}">
        <p14:creationId xmlns:p14="http://schemas.microsoft.com/office/powerpoint/2010/main" val="27821274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4DC84F7-5922-0F66-3481-5C0C73851B62}"/>
              </a:ext>
            </a:extLst>
          </p:cNvPr>
          <p:cNvSpPr txBox="1"/>
          <p:nvPr/>
        </p:nvSpPr>
        <p:spPr>
          <a:xfrm>
            <a:off x="588308" y="656385"/>
            <a:ext cx="11191316" cy="3939540"/>
          </a:xfrm>
          <a:prstGeom prst="rect">
            <a:avLst/>
          </a:prstGeom>
          <a:noFill/>
        </p:spPr>
        <p:txBody>
          <a:bodyPr wrap="square" rtlCol="0">
            <a:spAutoFit/>
          </a:bodyPr>
          <a:lstStyle/>
          <a:p>
            <a:r>
              <a:rPr lang="de-DE" sz="2400" dirty="0">
                <a:solidFill>
                  <a:schemeClr val="accent1"/>
                </a:solidFill>
                <a:latin typeface="Arial" panose="020B0604020202020204" pitchFamily="34" charset="0"/>
                <a:cs typeface="Arial" panose="020B0604020202020204" pitchFamily="34" charset="0"/>
              </a:rPr>
              <a:t>Vorschläge für die unterrichtliche Umsätze</a:t>
            </a:r>
          </a:p>
          <a:p>
            <a:endParaRPr lang="de-DE" sz="2400" dirty="0">
              <a:solidFill>
                <a:schemeClr val="accent1"/>
              </a:solidFill>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dirty="0">
                <a:latin typeface="Arial" panose="020B0604020202020204" pitchFamily="34" charset="0"/>
                <a:cs typeface="Arial" panose="020B0604020202020204" pitchFamily="34" charset="0"/>
              </a:rPr>
              <a:t>Information über Smartphone Metalle</a:t>
            </a:r>
          </a:p>
          <a:p>
            <a:pPr marL="342900" indent="-34290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dirty="0">
                <a:latin typeface="Arial" panose="020B0604020202020204" pitchFamily="34" charset="0"/>
                <a:cs typeface="Arial" panose="020B0604020202020204" pitchFamily="34" charset="0"/>
              </a:rPr>
              <a:t>Bergbau und Metallherstellung bzw. Smartphonerecycling: Ablauf, technischer Vorgang</a:t>
            </a:r>
          </a:p>
          <a:p>
            <a:pPr marL="342900" indent="-34290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dirty="0">
                <a:latin typeface="Arial" panose="020B0604020202020204" pitchFamily="34" charset="0"/>
                <a:cs typeface="Arial" panose="020B0604020202020204" pitchFamily="34" charset="0"/>
              </a:rPr>
              <a:t>Vergleich vom Aufwand, ein bestimmtes Metall aus der Natur zu gewinnen oder durch Recycling:  energetisch, ökonomisch, ökologisch</a:t>
            </a:r>
          </a:p>
          <a:p>
            <a:pPr marL="342900" indent="-34290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dirty="0">
                <a:latin typeface="Arial" panose="020B0604020202020204" pitchFamily="34" charset="0"/>
                <a:cs typeface="Arial" panose="020B0604020202020204" pitchFamily="34" charset="0"/>
              </a:rPr>
              <a:t>Kreislaufwirtschaft vs. Linearwirtschaft (Wegwerfgesellschaft)</a:t>
            </a:r>
          </a:p>
          <a:p>
            <a:endParaRPr lang="de-DE" sz="2000"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34889226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D8591DF-FB1F-23EA-B218-7F4162B2FD87}"/>
              </a:ext>
            </a:extLst>
          </p:cNvPr>
          <p:cNvSpPr txBox="1"/>
          <p:nvPr/>
        </p:nvSpPr>
        <p:spPr>
          <a:xfrm>
            <a:off x="751824" y="473840"/>
            <a:ext cx="8062992" cy="830997"/>
          </a:xfrm>
          <a:prstGeom prst="rect">
            <a:avLst/>
          </a:prstGeom>
          <a:noFill/>
        </p:spPr>
        <p:txBody>
          <a:bodyPr wrap="square" rtlCol="0">
            <a:spAutoFit/>
          </a:bodyPr>
          <a:lstStyle/>
          <a:p>
            <a:r>
              <a:rPr lang="de-DE" sz="2400" dirty="0">
                <a:solidFill>
                  <a:schemeClr val="accent1"/>
                </a:solidFill>
                <a:latin typeface="Arial" panose="020B0604020202020204" pitchFamily="34" charset="0"/>
                <a:cs typeface="Arial" panose="020B0604020202020204" pitchFamily="34" charset="0"/>
              </a:rPr>
              <a:t>Anwendung des Kreislaufprinzips</a:t>
            </a:r>
          </a:p>
          <a:p>
            <a:r>
              <a:rPr lang="de-DE" sz="2400" dirty="0">
                <a:solidFill>
                  <a:schemeClr val="accent1"/>
                </a:solidFill>
                <a:latin typeface="Arial" panose="020B0604020202020204" pitchFamily="34" charset="0"/>
                <a:cs typeface="Arial" panose="020B0604020202020204" pitchFamily="34" charset="0"/>
              </a:rPr>
              <a:t>auf Verpackungskunststoffe</a:t>
            </a:r>
          </a:p>
        </p:txBody>
      </p:sp>
      <p:sp>
        <p:nvSpPr>
          <p:cNvPr id="3" name="Textfeld 2">
            <a:extLst>
              <a:ext uri="{FF2B5EF4-FFF2-40B4-BE49-F238E27FC236}">
                <a16:creationId xmlns:a16="http://schemas.microsoft.com/office/drawing/2014/main" id="{097DB4AC-17B5-51E0-BE25-053804B0E20F}"/>
              </a:ext>
            </a:extLst>
          </p:cNvPr>
          <p:cNvSpPr txBox="1"/>
          <p:nvPr/>
        </p:nvSpPr>
        <p:spPr>
          <a:xfrm>
            <a:off x="900684" y="2690336"/>
            <a:ext cx="6273053" cy="1477328"/>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Beispiel PET-Flaschen</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Beispiel Folien in der Landwirtschaft</a:t>
            </a:r>
          </a:p>
          <a:p>
            <a:endParaRPr lang="de-DE" dirty="0"/>
          </a:p>
        </p:txBody>
      </p:sp>
    </p:spTree>
    <p:extLst>
      <p:ext uri="{BB962C8B-B14F-4D97-AF65-F5344CB8AC3E}">
        <p14:creationId xmlns:p14="http://schemas.microsoft.com/office/powerpoint/2010/main" val="17955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ED462B3-D359-943C-A2B5-1159F516BD1A}"/>
              </a:ext>
            </a:extLst>
          </p:cNvPr>
          <p:cNvSpPr txBox="1"/>
          <p:nvPr/>
        </p:nvSpPr>
        <p:spPr>
          <a:xfrm>
            <a:off x="617026" y="3454177"/>
            <a:ext cx="11141075" cy="1692771"/>
          </a:xfrm>
          <a:prstGeom prst="rect">
            <a:avLst/>
          </a:prstGeom>
          <a:noFill/>
        </p:spPr>
        <p:txBody>
          <a:bodyPr wrap="square" rtlCol="0">
            <a:spAutoFit/>
          </a:bodyPr>
          <a:lstStyle/>
          <a:p>
            <a:r>
              <a:rPr lang="de-CH" sz="2000" dirty="0">
                <a:latin typeface="Calibri" panose="020F0502020204030204" pitchFamily="34" charset="0"/>
                <a:ea typeface="Calibri" panose="020F0502020204030204" pitchFamily="34" charset="0"/>
                <a:cs typeface="Times New Roman" panose="02020603050405020304" pitchFamily="18" charset="0"/>
              </a:rPr>
              <a:t>2 C</a:t>
            </a:r>
            <a:r>
              <a:rPr lang="de-CH" sz="2000" baseline="-25000" dirty="0">
                <a:latin typeface="Calibri" panose="020F0502020204030204" pitchFamily="34" charset="0"/>
                <a:ea typeface="Calibri" panose="020F0502020204030204" pitchFamily="34" charset="0"/>
                <a:cs typeface="Times New Roman" panose="02020603050405020304" pitchFamily="18" charset="0"/>
              </a:rPr>
              <a:t>3</a:t>
            </a:r>
            <a:r>
              <a:rPr lang="de-CH" sz="2000" dirty="0">
                <a:latin typeface="Calibri" panose="020F0502020204030204" pitchFamily="34" charset="0"/>
                <a:ea typeface="Calibri" panose="020F0502020204030204" pitchFamily="34" charset="0"/>
                <a:cs typeface="Times New Roman" panose="02020603050405020304" pitchFamily="18" charset="0"/>
              </a:rPr>
              <a:t>H</a:t>
            </a:r>
            <a:r>
              <a:rPr lang="de-CH" sz="2000" baseline="-25000" dirty="0">
                <a:latin typeface="Calibri" panose="020F0502020204030204" pitchFamily="34" charset="0"/>
                <a:ea typeface="Calibri" panose="020F0502020204030204" pitchFamily="34" charset="0"/>
                <a:cs typeface="Times New Roman" panose="02020603050405020304" pitchFamily="18" charset="0"/>
              </a:rPr>
              <a:t>5</a:t>
            </a:r>
            <a:r>
              <a:rPr lang="de-CH" sz="2000" dirty="0">
                <a:latin typeface="Calibri" panose="020F0502020204030204" pitchFamily="34" charset="0"/>
                <a:ea typeface="Calibri" panose="020F0502020204030204" pitchFamily="34" charset="0"/>
                <a:cs typeface="Times New Roman" panose="02020603050405020304" pitchFamily="18" charset="0"/>
              </a:rPr>
              <a:t>O(COOH)</a:t>
            </a:r>
            <a:r>
              <a:rPr lang="de-CH" sz="2000" baseline="-25000" dirty="0">
                <a:latin typeface="Calibri" panose="020F0502020204030204" pitchFamily="34" charset="0"/>
                <a:ea typeface="Calibri" panose="020F0502020204030204" pitchFamily="34" charset="0"/>
                <a:cs typeface="Times New Roman" panose="02020603050405020304" pitchFamily="18" charset="0"/>
              </a:rPr>
              <a:t>3</a:t>
            </a:r>
            <a:r>
              <a:rPr lang="de-CH" sz="2000" dirty="0">
                <a:latin typeface="Calibri" panose="020F0502020204030204" pitchFamily="34" charset="0"/>
                <a:ea typeface="Calibri" panose="020F0502020204030204" pitchFamily="34" charset="0"/>
                <a:cs typeface="Times New Roman" panose="02020603050405020304" pitchFamily="18" charset="0"/>
              </a:rPr>
              <a:t> (</a:t>
            </a:r>
            <a:r>
              <a:rPr lang="de-CH" sz="2000" b="1" dirty="0">
                <a:latin typeface="Calibri" panose="020F0502020204030204" pitchFamily="34" charset="0"/>
                <a:ea typeface="Calibri" panose="020F0502020204030204" pitchFamily="34" charset="0"/>
                <a:cs typeface="Times New Roman" panose="02020603050405020304" pitchFamily="18" charset="0"/>
              </a:rPr>
              <a:t>s</a:t>
            </a:r>
            <a:r>
              <a:rPr lang="de-CH" sz="2000" dirty="0">
                <a:latin typeface="Calibri" panose="020F0502020204030204" pitchFamily="34" charset="0"/>
                <a:ea typeface="Calibri" panose="020F0502020204030204" pitchFamily="34" charset="0"/>
                <a:cs typeface="Times New Roman" panose="02020603050405020304" pitchFamily="18" charset="0"/>
              </a:rPr>
              <a:t>)  +  3 Na</a:t>
            </a:r>
            <a:r>
              <a:rPr lang="de-CH" sz="2000" baseline="-25000" dirty="0">
                <a:latin typeface="Calibri" panose="020F0502020204030204" pitchFamily="34" charset="0"/>
                <a:ea typeface="Calibri" panose="020F0502020204030204" pitchFamily="34" charset="0"/>
                <a:cs typeface="Times New Roman" panose="02020603050405020304" pitchFamily="18" charset="0"/>
              </a:rPr>
              <a:t>2</a:t>
            </a:r>
            <a:r>
              <a:rPr lang="de-CH" sz="2000" dirty="0">
                <a:latin typeface="Calibri" panose="020F0502020204030204" pitchFamily="34" charset="0"/>
                <a:ea typeface="Calibri" panose="020F0502020204030204" pitchFamily="34" charset="0"/>
                <a:cs typeface="Times New Roman" panose="02020603050405020304" pitchFamily="18" charset="0"/>
              </a:rPr>
              <a:t>CO</a:t>
            </a:r>
            <a:r>
              <a:rPr lang="de-CH" sz="2000" baseline="-25000" dirty="0">
                <a:latin typeface="Calibri" panose="020F0502020204030204" pitchFamily="34" charset="0"/>
                <a:ea typeface="Calibri" panose="020F0502020204030204" pitchFamily="34" charset="0"/>
                <a:cs typeface="Times New Roman" panose="02020603050405020304" pitchFamily="18" charset="0"/>
              </a:rPr>
              <a:t>3</a:t>
            </a:r>
            <a:r>
              <a:rPr lang="de-CH" sz="2000" dirty="0">
                <a:latin typeface="Calibri" panose="020F0502020204030204" pitchFamily="34" charset="0"/>
                <a:ea typeface="Calibri" panose="020F0502020204030204" pitchFamily="34" charset="0"/>
              </a:rPr>
              <a:t>·</a:t>
            </a:r>
            <a:r>
              <a:rPr lang="de-CH" sz="2000" dirty="0">
                <a:latin typeface="Calibri" panose="020F0502020204030204" pitchFamily="34" charset="0"/>
                <a:ea typeface="Calibri" panose="020F0502020204030204" pitchFamily="34" charset="0"/>
                <a:cs typeface="Times New Roman" panose="02020603050405020304" pitchFamily="18" charset="0"/>
              </a:rPr>
              <a:t>10H</a:t>
            </a:r>
            <a:r>
              <a:rPr lang="de-CH" sz="2000" baseline="-25000" dirty="0">
                <a:latin typeface="Calibri" panose="020F0502020204030204" pitchFamily="34" charset="0"/>
                <a:ea typeface="Calibri" panose="020F0502020204030204" pitchFamily="34" charset="0"/>
                <a:cs typeface="Times New Roman" panose="02020603050405020304" pitchFamily="18" charset="0"/>
              </a:rPr>
              <a:t>2</a:t>
            </a:r>
            <a:r>
              <a:rPr lang="de-CH" sz="2000" dirty="0">
                <a:latin typeface="Calibri" panose="020F0502020204030204" pitchFamily="34" charset="0"/>
                <a:ea typeface="Calibri" panose="020F0502020204030204" pitchFamily="34" charset="0"/>
                <a:cs typeface="Times New Roman" panose="02020603050405020304" pitchFamily="18" charset="0"/>
              </a:rPr>
              <a:t>O (</a:t>
            </a:r>
            <a:r>
              <a:rPr lang="de-CH" sz="2000" b="1" dirty="0">
                <a:latin typeface="Calibri" panose="020F0502020204030204" pitchFamily="34" charset="0"/>
                <a:ea typeface="Calibri" panose="020F0502020204030204" pitchFamily="34" charset="0"/>
                <a:cs typeface="Times New Roman" panose="02020603050405020304" pitchFamily="18" charset="0"/>
              </a:rPr>
              <a:t>s</a:t>
            </a:r>
            <a:r>
              <a:rPr lang="de-CH" sz="2000" dirty="0">
                <a:latin typeface="Calibri" panose="020F0502020204030204" pitchFamily="34" charset="0"/>
                <a:ea typeface="Calibri" panose="020F0502020204030204" pitchFamily="34" charset="0"/>
                <a:cs typeface="Times New Roman" panose="02020603050405020304" pitchFamily="18" charset="0"/>
              </a:rPr>
              <a:t>)  </a:t>
            </a:r>
            <a:r>
              <a:rPr lang="de-CH" sz="2000"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 </a:t>
            </a:r>
            <a:r>
              <a:rPr lang="de-CH" sz="2000" dirty="0">
                <a:latin typeface="Calibri" panose="020F0502020204030204" pitchFamily="34" charset="0"/>
                <a:ea typeface="Calibri" panose="020F0502020204030204" pitchFamily="34" charset="0"/>
                <a:cs typeface="Times New Roman" panose="02020603050405020304" pitchFamily="18" charset="0"/>
              </a:rPr>
              <a:t>13 H</a:t>
            </a:r>
            <a:r>
              <a:rPr lang="de-CH" sz="2000" baseline="-25000" dirty="0">
                <a:latin typeface="Calibri" panose="020F0502020204030204" pitchFamily="34" charset="0"/>
                <a:ea typeface="Calibri" panose="020F0502020204030204" pitchFamily="34" charset="0"/>
                <a:cs typeface="Times New Roman" panose="02020603050405020304" pitchFamily="18" charset="0"/>
              </a:rPr>
              <a:t>2</a:t>
            </a:r>
            <a:r>
              <a:rPr lang="de-CH" sz="2000" dirty="0">
                <a:latin typeface="Calibri" panose="020F0502020204030204" pitchFamily="34" charset="0"/>
                <a:ea typeface="Calibri" panose="020F0502020204030204" pitchFamily="34" charset="0"/>
                <a:cs typeface="Times New Roman" panose="02020603050405020304" pitchFamily="18" charset="0"/>
              </a:rPr>
              <a:t>O (</a:t>
            </a:r>
            <a:r>
              <a:rPr lang="de-CH"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l</a:t>
            </a:r>
            <a:r>
              <a:rPr lang="de-CH" sz="2000" dirty="0">
                <a:latin typeface="Calibri" panose="020F0502020204030204" pitchFamily="34" charset="0"/>
                <a:ea typeface="Calibri" panose="020F0502020204030204" pitchFamily="34" charset="0"/>
                <a:cs typeface="Times New Roman" panose="02020603050405020304" pitchFamily="18" charset="0"/>
              </a:rPr>
              <a:t>)  +  2 Na</a:t>
            </a:r>
            <a:r>
              <a:rPr lang="de-CH" sz="2000" baseline="-25000" dirty="0">
                <a:latin typeface="Calibri" panose="020F0502020204030204" pitchFamily="34" charset="0"/>
                <a:ea typeface="Calibri" panose="020F0502020204030204" pitchFamily="34" charset="0"/>
                <a:cs typeface="Times New Roman" panose="02020603050405020304" pitchFamily="18" charset="0"/>
              </a:rPr>
              <a:t>3</a:t>
            </a:r>
            <a:r>
              <a:rPr lang="de-CH" sz="2000" dirty="0">
                <a:latin typeface="Calibri" panose="020F0502020204030204" pitchFamily="34" charset="0"/>
                <a:ea typeface="Calibri" panose="020F0502020204030204" pitchFamily="34" charset="0"/>
                <a:cs typeface="Times New Roman" panose="02020603050405020304" pitchFamily="18" charset="0"/>
              </a:rPr>
              <a:t>C</a:t>
            </a:r>
            <a:r>
              <a:rPr lang="de-CH" sz="2000" baseline="-25000" dirty="0">
                <a:latin typeface="Calibri" panose="020F0502020204030204" pitchFamily="34" charset="0"/>
                <a:ea typeface="Calibri" panose="020F0502020204030204" pitchFamily="34" charset="0"/>
                <a:cs typeface="Times New Roman" panose="02020603050405020304" pitchFamily="18" charset="0"/>
              </a:rPr>
              <a:t>3</a:t>
            </a:r>
            <a:r>
              <a:rPr lang="de-CH" sz="2000" dirty="0">
                <a:latin typeface="Calibri" panose="020F0502020204030204" pitchFamily="34" charset="0"/>
                <a:ea typeface="Calibri" panose="020F0502020204030204" pitchFamily="34" charset="0"/>
                <a:cs typeface="Times New Roman" panose="02020603050405020304" pitchFamily="18" charset="0"/>
              </a:rPr>
              <a:t>H</a:t>
            </a:r>
            <a:r>
              <a:rPr lang="de-CH" sz="2000" baseline="-25000" dirty="0">
                <a:latin typeface="Calibri" panose="020F0502020204030204" pitchFamily="34" charset="0"/>
                <a:ea typeface="Calibri" panose="020F0502020204030204" pitchFamily="34" charset="0"/>
                <a:cs typeface="Times New Roman" panose="02020603050405020304" pitchFamily="18" charset="0"/>
              </a:rPr>
              <a:t>5</a:t>
            </a:r>
            <a:r>
              <a:rPr lang="de-CH" sz="2000" dirty="0">
                <a:latin typeface="Calibri" panose="020F0502020204030204" pitchFamily="34" charset="0"/>
                <a:ea typeface="Calibri" panose="020F0502020204030204" pitchFamily="34" charset="0"/>
                <a:cs typeface="Times New Roman" panose="02020603050405020304" pitchFamily="18" charset="0"/>
              </a:rPr>
              <a:t>O(COO)</a:t>
            </a:r>
            <a:r>
              <a:rPr lang="de-CH" sz="2000" baseline="-25000" dirty="0">
                <a:latin typeface="Calibri" panose="020F0502020204030204" pitchFamily="34" charset="0"/>
                <a:ea typeface="Calibri" panose="020F0502020204030204" pitchFamily="34" charset="0"/>
                <a:cs typeface="Times New Roman" panose="02020603050405020304" pitchFamily="18" charset="0"/>
              </a:rPr>
              <a:t>3</a:t>
            </a:r>
            <a:r>
              <a:rPr lang="de-CH" sz="2000" dirty="0">
                <a:latin typeface="Calibri" panose="020F0502020204030204" pitchFamily="34" charset="0"/>
                <a:ea typeface="Calibri" panose="020F0502020204030204" pitchFamily="34" charset="0"/>
                <a:cs typeface="Times New Roman" panose="02020603050405020304" pitchFamily="18" charset="0"/>
              </a:rPr>
              <a:t> (</a:t>
            </a:r>
            <a:r>
              <a:rPr lang="de-CH" sz="2000" b="1"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aq</a:t>
            </a:r>
            <a:r>
              <a:rPr lang="de-CH" sz="2000" dirty="0">
                <a:latin typeface="Calibri" panose="020F0502020204030204" pitchFamily="34" charset="0"/>
                <a:ea typeface="Calibri" panose="020F0502020204030204" pitchFamily="34" charset="0"/>
                <a:cs typeface="Times New Roman" panose="02020603050405020304" pitchFamily="18" charset="0"/>
              </a:rPr>
              <a:t>)  +  3 CO</a:t>
            </a:r>
            <a:r>
              <a:rPr lang="de-CH" sz="2000" baseline="-25000" dirty="0">
                <a:latin typeface="Calibri" panose="020F0502020204030204" pitchFamily="34" charset="0"/>
                <a:ea typeface="Calibri" panose="020F0502020204030204" pitchFamily="34" charset="0"/>
                <a:cs typeface="Times New Roman" panose="02020603050405020304" pitchFamily="18" charset="0"/>
              </a:rPr>
              <a:t>2</a:t>
            </a:r>
            <a:r>
              <a:rPr lang="de-CH" sz="2000" dirty="0">
                <a:latin typeface="Calibri" panose="020F0502020204030204" pitchFamily="34" charset="0"/>
                <a:ea typeface="Calibri" panose="020F0502020204030204" pitchFamily="34" charset="0"/>
                <a:cs typeface="Times New Roman" panose="02020603050405020304" pitchFamily="18" charset="0"/>
              </a:rPr>
              <a:t> (</a:t>
            </a:r>
            <a:r>
              <a:rPr lang="de-CH" sz="2000" b="1" dirty="0" err="1">
                <a:solidFill>
                  <a:srgbClr val="C45911"/>
                </a:solidFill>
                <a:latin typeface="Calibri" panose="020F0502020204030204" pitchFamily="34" charset="0"/>
                <a:ea typeface="Calibri" panose="020F0502020204030204" pitchFamily="34" charset="0"/>
              </a:rPr>
              <a:t>g</a:t>
            </a:r>
            <a:r>
              <a:rPr lang="de-CH" sz="2000" dirty="0">
                <a:latin typeface="Calibri" panose="020F0502020204030204" pitchFamily="34" charset="0"/>
                <a:ea typeface="Calibri" panose="020F0502020204030204" pitchFamily="34" charset="0"/>
                <a:cs typeface="Times New Roman" panose="02020603050405020304" pitchFamily="18" charset="0"/>
              </a:rPr>
              <a:t>)</a:t>
            </a:r>
            <a:r>
              <a:rPr lang="de-CH" sz="2000"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 </a:t>
            </a:r>
            <a:endParaRPr lang="de-CH" sz="2000" dirty="0">
              <a:latin typeface="Calibri" panose="020F0502020204030204" pitchFamily="34" charset="0"/>
              <a:ea typeface="Calibri" panose="020F0502020204030204" pitchFamily="34" charset="0"/>
              <a:cs typeface="Times New Roman" panose="02020603050405020304" pitchFamily="18" charset="0"/>
            </a:endParaRPr>
          </a:p>
          <a:p>
            <a:endParaRPr lang="de-CH" sz="3200"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endParaRPr>
          </a:p>
          <a:p>
            <a:r>
              <a:rPr lang="de-CH" sz="3200"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p>
          <a:p>
            <a:endParaRPr lang="de-CH" sz="2000" dirty="0"/>
          </a:p>
        </p:txBody>
      </p:sp>
      <p:grpSp>
        <p:nvGrpSpPr>
          <p:cNvPr id="10" name="Gruppieren 9">
            <a:extLst>
              <a:ext uri="{FF2B5EF4-FFF2-40B4-BE49-F238E27FC236}">
                <a16:creationId xmlns:a16="http://schemas.microsoft.com/office/drawing/2014/main" id="{B26E2BB9-ED7C-ECDA-22A8-2D29E57ADB47}"/>
              </a:ext>
            </a:extLst>
          </p:cNvPr>
          <p:cNvGrpSpPr/>
          <p:nvPr/>
        </p:nvGrpSpPr>
        <p:grpSpPr>
          <a:xfrm>
            <a:off x="617026" y="3900452"/>
            <a:ext cx="10957948" cy="513700"/>
            <a:chOff x="-6388046" y="907028"/>
            <a:chExt cx="10957948" cy="513700"/>
          </a:xfrm>
        </p:grpSpPr>
        <p:sp>
          <p:nvSpPr>
            <p:cNvPr id="5" name="Textfeld 4">
              <a:extLst>
                <a:ext uri="{FF2B5EF4-FFF2-40B4-BE49-F238E27FC236}">
                  <a16:creationId xmlns:a16="http://schemas.microsoft.com/office/drawing/2014/main" id="{258FDC02-1A94-F41A-3F8F-F66B0DE80F57}"/>
                </a:ext>
              </a:extLst>
            </p:cNvPr>
            <p:cNvSpPr txBox="1"/>
            <p:nvPr/>
          </p:nvSpPr>
          <p:spPr>
            <a:xfrm>
              <a:off x="-6388046" y="907028"/>
              <a:ext cx="1766830" cy="400110"/>
            </a:xfrm>
            <a:prstGeom prst="rect">
              <a:avLst/>
            </a:prstGeom>
            <a:noFill/>
          </p:spPr>
          <p:txBody>
            <a:bodyPr wrap="none" rtlCol="0">
              <a:spAutoFit/>
            </a:bodyPr>
            <a:lstStyle/>
            <a:p>
              <a:r>
                <a:rPr lang="de-DE" sz="2000" dirty="0"/>
                <a:t>Zitronensäure</a:t>
              </a:r>
            </a:p>
          </p:txBody>
        </p:sp>
        <p:sp>
          <p:nvSpPr>
            <p:cNvPr id="6" name="Textfeld 5">
              <a:extLst>
                <a:ext uri="{FF2B5EF4-FFF2-40B4-BE49-F238E27FC236}">
                  <a16:creationId xmlns:a16="http://schemas.microsoft.com/office/drawing/2014/main" id="{3DD9CC14-33DD-0332-39C0-08EC069095E1}"/>
                </a:ext>
              </a:extLst>
            </p:cNvPr>
            <p:cNvSpPr txBox="1"/>
            <p:nvPr/>
          </p:nvSpPr>
          <p:spPr>
            <a:xfrm>
              <a:off x="-5622903" y="907028"/>
              <a:ext cx="5039550" cy="400110"/>
            </a:xfrm>
            <a:prstGeom prst="rect">
              <a:avLst/>
            </a:prstGeom>
            <a:noFill/>
          </p:spPr>
          <p:txBody>
            <a:bodyPr wrap="square" rtlCol="0">
              <a:spAutoFit/>
            </a:bodyPr>
            <a:lstStyle/>
            <a:p>
              <a:pPr algn="ctr"/>
              <a:r>
                <a:rPr lang="de-DE" sz="2000" dirty="0"/>
                <a:t>Soda</a:t>
              </a:r>
              <a:endParaRPr lang="de-DE" sz="1400" dirty="0"/>
            </a:p>
          </p:txBody>
        </p:sp>
        <p:sp>
          <p:nvSpPr>
            <p:cNvPr id="7" name="Textfeld 6">
              <a:extLst>
                <a:ext uri="{FF2B5EF4-FFF2-40B4-BE49-F238E27FC236}">
                  <a16:creationId xmlns:a16="http://schemas.microsoft.com/office/drawing/2014/main" id="{5482623B-6D88-02BC-4EA7-DF5117E3210F}"/>
                </a:ext>
              </a:extLst>
            </p:cNvPr>
            <p:cNvSpPr txBox="1"/>
            <p:nvPr/>
          </p:nvSpPr>
          <p:spPr>
            <a:xfrm>
              <a:off x="-1636847" y="941551"/>
              <a:ext cx="1053494" cy="400110"/>
            </a:xfrm>
            <a:prstGeom prst="rect">
              <a:avLst/>
            </a:prstGeom>
            <a:noFill/>
          </p:spPr>
          <p:txBody>
            <a:bodyPr wrap="none" rtlCol="0">
              <a:spAutoFit/>
            </a:bodyPr>
            <a:lstStyle/>
            <a:p>
              <a:r>
                <a:rPr lang="de-DE" sz="2000" dirty="0"/>
                <a:t>Wasser</a:t>
              </a:r>
            </a:p>
          </p:txBody>
        </p:sp>
        <p:sp>
          <p:nvSpPr>
            <p:cNvPr id="8" name="Textfeld 7">
              <a:extLst>
                <a:ext uri="{FF2B5EF4-FFF2-40B4-BE49-F238E27FC236}">
                  <a16:creationId xmlns:a16="http://schemas.microsoft.com/office/drawing/2014/main" id="{009C439F-7076-22EE-18F7-E68FB3FBE5C0}"/>
                </a:ext>
              </a:extLst>
            </p:cNvPr>
            <p:cNvSpPr txBox="1"/>
            <p:nvPr/>
          </p:nvSpPr>
          <p:spPr>
            <a:xfrm>
              <a:off x="-187250" y="941551"/>
              <a:ext cx="1636987" cy="400110"/>
            </a:xfrm>
            <a:prstGeom prst="rect">
              <a:avLst/>
            </a:prstGeom>
            <a:noFill/>
          </p:spPr>
          <p:txBody>
            <a:bodyPr wrap="none" rtlCol="0">
              <a:spAutoFit/>
            </a:bodyPr>
            <a:lstStyle/>
            <a:p>
              <a:r>
                <a:rPr lang="de-DE" sz="2000" dirty="0"/>
                <a:t>Natriumcitrat</a:t>
              </a:r>
            </a:p>
          </p:txBody>
        </p:sp>
        <p:sp>
          <p:nvSpPr>
            <p:cNvPr id="9" name="Textfeld 8">
              <a:extLst>
                <a:ext uri="{FF2B5EF4-FFF2-40B4-BE49-F238E27FC236}">
                  <a16:creationId xmlns:a16="http://schemas.microsoft.com/office/drawing/2014/main" id="{4356FF12-8AF7-5376-1B48-D620C90E7589}"/>
                </a:ext>
              </a:extLst>
            </p:cNvPr>
            <p:cNvSpPr txBox="1"/>
            <p:nvPr/>
          </p:nvSpPr>
          <p:spPr>
            <a:xfrm>
              <a:off x="2431175" y="1020618"/>
              <a:ext cx="2138727" cy="400110"/>
            </a:xfrm>
            <a:prstGeom prst="rect">
              <a:avLst/>
            </a:prstGeom>
            <a:noFill/>
          </p:spPr>
          <p:txBody>
            <a:bodyPr wrap="none" rtlCol="0">
              <a:spAutoFit/>
            </a:bodyPr>
            <a:lstStyle/>
            <a:p>
              <a:r>
                <a:rPr lang="de-DE" sz="2000" dirty="0"/>
                <a:t>Kohlenstoffdioxid</a:t>
              </a:r>
            </a:p>
          </p:txBody>
        </p:sp>
      </p:grpSp>
      <p:pic>
        <p:nvPicPr>
          <p:cNvPr id="11" name="Grafik 10" descr="Ein Bild, das Transparenz, Im Haus, Plastik enthält.">
            <a:extLst>
              <a:ext uri="{FF2B5EF4-FFF2-40B4-BE49-F238E27FC236}">
                <a16:creationId xmlns:a16="http://schemas.microsoft.com/office/drawing/2014/main" id="{265D7058-5273-17A0-8BD8-FD849A77D3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2996" y="1516832"/>
            <a:ext cx="4908068" cy="1692771"/>
          </a:xfrm>
          <a:prstGeom prst="rect">
            <a:avLst/>
          </a:prstGeom>
        </p:spPr>
      </p:pic>
      <p:sp>
        <p:nvSpPr>
          <p:cNvPr id="12" name="Textfeld 11">
            <a:extLst>
              <a:ext uri="{FF2B5EF4-FFF2-40B4-BE49-F238E27FC236}">
                <a16:creationId xmlns:a16="http://schemas.microsoft.com/office/drawing/2014/main" id="{B872077A-45D7-0B3D-FD8C-275C0828ED8E}"/>
              </a:ext>
            </a:extLst>
          </p:cNvPr>
          <p:cNvSpPr txBox="1"/>
          <p:nvPr/>
        </p:nvSpPr>
        <p:spPr>
          <a:xfrm>
            <a:off x="617026" y="1516832"/>
            <a:ext cx="6569837" cy="1477328"/>
          </a:xfrm>
          <a:prstGeom prst="rect">
            <a:avLst/>
          </a:prstGeom>
          <a:noFill/>
          <a:ln>
            <a:noFill/>
          </a:ln>
        </p:spPr>
        <p:txBody>
          <a:bodyPr wrap="square" rtlCol="0">
            <a:spAutoFit/>
          </a:bodyPr>
          <a:lstStyle/>
          <a:p>
            <a:pPr marL="285750" indent="-285750">
              <a:buFont typeface="Arial" panose="020B0604020202020204" pitchFamily="34" charset="0"/>
              <a:buChar char="•"/>
            </a:pPr>
            <a:r>
              <a:rPr lang="de-DE" dirty="0"/>
              <a:t>kleine Plastiktüte werden mit je einer erbsengroßer Menge Zitronensäure und Soda gefüllt.</a:t>
            </a:r>
          </a:p>
          <a:p>
            <a:pPr marL="285750" indent="-285750">
              <a:buFont typeface="Arial" panose="020B0604020202020204" pitchFamily="34" charset="0"/>
              <a:buChar char="•"/>
            </a:pPr>
            <a:r>
              <a:rPr lang="de-DE" dirty="0"/>
              <a:t>verschließen und Stoffe vermischen</a:t>
            </a:r>
          </a:p>
          <a:p>
            <a:pPr marL="285750" indent="-285750">
              <a:buFont typeface="Arial" panose="020B0604020202020204" pitchFamily="34" charset="0"/>
              <a:buChar char="•"/>
            </a:pPr>
            <a:r>
              <a:rPr lang="de-DE" dirty="0"/>
              <a:t>sofort Münze auflegen</a:t>
            </a:r>
          </a:p>
          <a:p>
            <a:endParaRPr lang="de-DE" dirty="0"/>
          </a:p>
        </p:txBody>
      </p:sp>
      <p:sp>
        <p:nvSpPr>
          <p:cNvPr id="14" name="Textfeld 13">
            <a:extLst>
              <a:ext uri="{FF2B5EF4-FFF2-40B4-BE49-F238E27FC236}">
                <a16:creationId xmlns:a16="http://schemas.microsoft.com/office/drawing/2014/main" id="{072C7527-E8F1-D82B-770D-363B97F7EE41}"/>
              </a:ext>
            </a:extLst>
          </p:cNvPr>
          <p:cNvSpPr txBox="1"/>
          <p:nvPr/>
        </p:nvSpPr>
        <p:spPr>
          <a:xfrm>
            <a:off x="628600" y="4834843"/>
            <a:ext cx="10946374" cy="871970"/>
          </a:xfrm>
          <a:prstGeom prst="rect">
            <a:avLst/>
          </a:prstGeom>
          <a:noFill/>
          <a:ln>
            <a:solidFill>
              <a:schemeClr val="tx1"/>
            </a:solidFill>
          </a:ln>
        </p:spPr>
        <p:txBody>
          <a:bodyPr wrap="square">
            <a:spAutoFit/>
          </a:bodyPr>
          <a:lstStyle/>
          <a:p>
            <a:pPr>
              <a:lnSpc>
                <a:spcPct val="150000"/>
              </a:lnSpc>
            </a:pPr>
            <a:r>
              <a:rPr lang="de-CH" dirty="0">
                <a:latin typeface="+mj-lt"/>
                <a:cs typeface="Calibri" panose="020F0502020204030204" pitchFamily="34" charset="0"/>
              </a:rPr>
              <a:t>Eine Volumenzunahme gegen den </a:t>
            </a:r>
            <a:r>
              <a:rPr lang="de-CH" b="1" dirty="0">
                <a:highlight>
                  <a:srgbClr val="FFFF00"/>
                </a:highlight>
                <a:latin typeface="+mj-lt"/>
                <a:cs typeface="Calibri" panose="020F0502020204030204" pitchFamily="34" charset="0"/>
              </a:rPr>
              <a:t>Luftdruck </a:t>
            </a:r>
            <a:r>
              <a:rPr lang="de-CH" dirty="0">
                <a:latin typeface="+mj-lt"/>
                <a:cs typeface="Calibri" panose="020F0502020204030204" pitchFamily="34" charset="0"/>
              </a:rPr>
              <a:t>kostet Arbeit, also einen Teil der freigesetzten Energie. </a:t>
            </a:r>
          </a:p>
          <a:p>
            <a:pPr>
              <a:lnSpc>
                <a:spcPct val="150000"/>
              </a:lnSpc>
            </a:pPr>
            <a:r>
              <a:rPr lang="de-CH" dirty="0">
                <a:latin typeface="+mj-lt"/>
                <a:cs typeface="Calibri" panose="020F0502020204030204" pitchFamily="34" charset="0"/>
              </a:rPr>
              <a:t>Das wird bei der </a:t>
            </a:r>
            <a:r>
              <a:rPr lang="de-CH" b="1" dirty="0">
                <a:latin typeface="+mj-lt"/>
                <a:cs typeface="Calibri" panose="020F0502020204030204" pitchFamily="34" charset="0"/>
              </a:rPr>
              <a:t>Enthalpie</a:t>
            </a:r>
            <a:r>
              <a:rPr lang="de-CH" dirty="0">
                <a:latin typeface="+mj-lt"/>
                <a:cs typeface="Calibri" panose="020F0502020204030204" pitchFamily="34" charset="0"/>
              </a:rPr>
              <a:t> berücksichtigt.</a:t>
            </a:r>
            <a:endParaRPr lang="de-DE" dirty="0">
              <a:latin typeface="+mj-lt"/>
            </a:endParaRPr>
          </a:p>
        </p:txBody>
      </p:sp>
      <p:grpSp>
        <p:nvGrpSpPr>
          <p:cNvPr id="15" name="Gruppieren 14">
            <a:extLst>
              <a:ext uri="{FF2B5EF4-FFF2-40B4-BE49-F238E27FC236}">
                <a16:creationId xmlns:a16="http://schemas.microsoft.com/office/drawing/2014/main" id="{29B05185-898E-F00D-1AC9-FC33CDE04029}"/>
              </a:ext>
            </a:extLst>
          </p:cNvPr>
          <p:cNvGrpSpPr/>
          <p:nvPr/>
        </p:nvGrpSpPr>
        <p:grpSpPr>
          <a:xfrm>
            <a:off x="617026" y="341353"/>
            <a:ext cx="9858156" cy="569639"/>
            <a:chOff x="617026" y="341353"/>
            <a:chExt cx="9858156" cy="569639"/>
          </a:xfrm>
        </p:grpSpPr>
        <p:pic>
          <p:nvPicPr>
            <p:cNvPr id="2" name="Picture 3">
              <a:extLst>
                <a:ext uri="{FF2B5EF4-FFF2-40B4-BE49-F238E27FC236}">
                  <a16:creationId xmlns:a16="http://schemas.microsoft.com/office/drawing/2014/main" id="{10053282-4135-A69D-53C7-A686D1DF197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5146" y="364891"/>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BD63FCA-A5E7-F00C-819A-E382051ED4E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79046" y="341353"/>
              <a:ext cx="546100" cy="5461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D7073C7B-815C-97FB-C0D3-657AC424A9D9}"/>
                </a:ext>
              </a:extLst>
            </p:cNvPr>
            <p:cNvSpPr txBox="1"/>
            <p:nvPr/>
          </p:nvSpPr>
          <p:spPr>
            <a:xfrm>
              <a:off x="617026" y="487344"/>
              <a:ext cx="9858156" cy="400110"/>
            </a:xfrm>
            <a:prstGeom prst="rect">
              <a:avLst/>
            </a:prstGeom>
            <a:noFill/>
          </p:spPr>
          <p:txBody>
            <a:bodyPr wrap="square" rtlCol="0">
              <a:spAutoFit/>
            </a:bodyPr>
            <a:lstStyle/>
            <a:p>
              <a:r>
                <a:rPr lang="de-DE" sz="2000" b="1" dirty="0">
                  <a:solidFill>
                    <a:schemeClr val="accent1"/>
                  </a:solidFill>
                  <a:latin typeface="+mj-lt"/>
                  <a:cs typeface="Calibri" panose="020F0502020204030204" pitchFamily="34" charset="0"/>
                </a:rPr>
                <a:t>Versuch zur Volumenarbeit </a:t>
              </a:r>
            </a:p>
          </p:txBody>
        </p:sp>
      </p:grpSp>
    </p:spTree>
    <p:extLst>
      <p:ext uri="{BB962C8B-B14F-4D97-AF65-F5344CB8AC3E}">
        <p14:creationId xmlns:p14="http://schemas.microsoft.com/office/powerpoint/2010/main" val="16042018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8F711DB-5524-5BC6-4D10-B8C8A7B7DCB6}"/>
              </a:ext>
            </a:extLst>
          </p:cNvPr>
          <p:cNvSpPr txBox="1"/>
          <p:nvPr/>
        </p:nvSpPr>
        <p:spPr>
          <a:xfrm>
            <a:off x="940649" y="3429000"/>
            <a:ext cx="8349712" cy="3416320"/>
          </a:xfrm>
          <a:prstGeom prst="rect">
            <a:avLst/>
          </a:prstGeom>
          <a:noFill/>
        </p:spPr>
        <p:txBody>
          <a:bodyPr wrap="square">
            <a:spAutoFit/>
          </a:bodyPr>
          <a:lstStyle/>
          <a:p>
            <a:r>
              <a:rPr lang="de-DE" b="1" dirty="0"/>
              <a:t>Werkstoffliche Verwertung</a:t>
            </a:r>
          </a:p>
          <a:p>
            <a:endParaRPr lang="de-DE" dirty="0"/>
          </a:p>
          <a:p>
            <a:r>
              <a:rPr lang="de-DE" dirty="0"/>
              <a:t>Idealfall: Der verwendete Kunststoff ist sortenrein und kann gesäubert, geschreddert, eingeschmolzen und zu neuen Produkten gespritzt werden.</a:t>
            </a:r>
          </a:p>
          <a:p>
            <a:endParaRPr lang="de-DE" dirty="0"/>
          </a:p>
          <a:p>
            <a:r>
              <a:rPr lang="de-DE" dirty="0"/>
              <a:t>Voraussetzung: Ein Produkt – ein Kunststoff z.B. PET-Flaschen</a:t>
            </a:r>
          </a:p>
          <a:p>
            <a:endParaRPr lang="de-DE" dirty="0"/>
          </a:p>
          <a:p>
            <a:r>
              <a:rPr lang="de-DE" dirty="0"/>
              <a:t>Nicht ideal: kein sortenreiner Kunststoff: nur Herstellung dickwandiger Kunststoffprodukte möglich, z.B. Blumenkübel, Zaumpfähle (sog. Downcycling)</a:t>
            </a:r>
          </a:p>
          <a:p>
            <a:endParaRPr lang="de-DE" dirty="0"/>
          </a:p>
          <a:p>
            <a:endParaRPr lang="de-DE" dirty="0"/>
          </a:p>
          <a:p>
            <a:endParaRPr lang="de-DE" dirty="0"/>
          </a:p>
        </p:txBody>
      </p:sp>
      <p:sp>
        <p:nvSpPr>
          <p:cNvPr id="4" name="Textfeld 3">
            <a:extLst>
              <a:ext uri="{FF2B5EF4-FFF2-40B4-BE49-F238E27FC236}">
                <a16:creationId xmlns:a16="http://schemas.microsoft.com/office/drawing/2014/main" id="{81CB4832-78F6-CAE9-8E85-83A129148D3B}"/>
              </a:ext>
            </a:extLst>
          </p:cNvPr>
          <p:cNvSpPr txBox="1"/>
          <p:nvPr/>
        </p:nvSpPr>
        <p:spPr>
          <a:xfrm>
            <a:off x="1684950" y="247427"/>
            <a:ext cx="3592074" cy="523220"/>
          </a:xfrm>
          <a:prstGeom prst="rect">
            <a:avLst/>
          </a:prstGeom>
          <a:noFill/>
        </p:spPr>
        <p:txBody>
          <a:bodyPr wrap="none" rtlCol="0">
            <a:spAutoFit/>
          </a:bodyPr>
          <a:lstStyle/>
          <a:p>
            <a:r>
              <a:rPr lang="de-DE" sz="2800" b="1" dirty="0"/>
              <a:t>Kunststoff-Recycling</a:t>
            </a:r>
          </a:p>
        </p:txBody>
      </p:sp>
      <p:sp>
        <p:nvSpPr>
          <p:cNvPr id="5" name="Textfeld 4">
            <a:extLst>
              <a:ext uri="{FF2B5EF4-FFF2-40B4-BE49-F238E27FC236}">
                <a16:creationId xmlns:a16="http://schemas.microsoft.com/office/drawing/2014/main" id="{5261DA77-1DD4-4E1A-70C0-6CB87FBF95B5}"/>
              </a:ext>
            </a:extLst>
          </p:cNvPr>
          <p:cNvSpPr txBox="1"/>
          <p:nvPr/>
        </p:nvSpPr>
        <p:spPr>
          <a:xfrm>
            <a:off x="940649" y="1145716"/>
            <a:ext cx="9288832" cy="1908215"/>
          </a:xfrm>
          <a:prstGeom prst="rect">
            <a:avLst/>
          </a:prstGeom>
          <a:noFill/>
          <a:ln>
            <a:solidFill>
              <a:schemeClr val="tx1"/>
            </a:solidFill>
          </a:ln>
        </p:spPr>
        <p:txBody>
          <a:bodyPr wrap="square" rtlCol="0">
            <a:spAutoFit/>
          </a:bodyPr>
          <a:lstStyle/>
          <a:p>
            <a:r>
              <a:rPr lang="de-DE" dirty="0"/>
              <a:t>Begriffe:</a:t>
            </a:r>
          </a:p>
          <a:p>
            <a:pPr marL="285750" indent="-285750">
              <a:buFont typeface="Arial" panose="020B0604020202020204" pitchFamily="34" charset="0"/>
              <a:buChar char="•"/>
            </a:pPr>
            <a:r>
              <a:rPr lang="de-DE" dirty="0"/>
              <a:t>Werkstoffliche Verwertung (17% in D 2017)</a:t>
            </a:r>
          </a:p>
          <a:p>
            <a:pPr marL="285750" indent="-285750">
              <a:buFont typeface="Arial" panose="020B0604020202020204" pitchFamily="34" charset="0"/>
              <a:buChar char="•"/>
            </a:pPr>
            <a:r>
              <a:rPr lang="de-DE" dirty="0"/>
              <a:t>Rohstoffliche Verwertung (1% in D 2017)</a:t>
            </a:r>
          </a:p>
          <a:p>
            <a:pPr marL="285750" indent="-285750">
              <a:buFont typeface="Arial" panose="020B0604020202020204" pitchFamily="34" charset="0"/>
              <a:buChar char="•"/>
            </a:pPr>
            <a:r>
              <a:rPr lang="de-DE" dirty="0"/>
              <a:t>Energetische Verwertung (69% in D 2017) (13% Kunststoffmüll wurden exportiert)</a:t>
            </a:r>
          </a:p>
          <a:p>
            <a:endParaRPr lang="de-DE" dirty="0"/>
          </a:p>
          <a:p>
            <a:r>
              <a:rPr lang="de-DE" sz="1400" dirty="0"/>
              <a:t>Quelle: Tamara </a:t>
            </a:r>
            <a:r>
              <a:rPr lang="de-DE" sz="1400" dirty="0" err="1"/>
              <a:t>Worzewski</a:t>
            </a:r>
            <a:r>
              <a:rPr lang="de-DE" sz="1400" dirty="0"/>
              <a:t>: </a:t>
            </a:r>
            <a:r>
              <a:rPr lang="de-DE" sz="1400" i="1" dirty="0"/>
              <a:t>Zurück in den Kreislauf</a:t>
            </a:r>
            <a:r>
              <a:rPr lang="de-DE" sz="1400" dirty="0"/>
              <a:t>. Spektrum der Wissenschaft Verlagsgesellschaft mbH, 5. Oktober 2020, S. 5.</a:t>
            </a:r>
          </a:p>
        </p:txBody>
      </p:sp>
    </p:spTree>
    <p:extLst>
      <p:ext uri="{BB962C8B-B14F-4D97-AF65-F5344CB8AC3E}">
        <p14:creationId xmlns:p14="http://schemas.microsoft.com/office/powerpoint/2010/main" val="262407168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9A676-FDD1-4E1B-173F-7ECB2FACB441}"/>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3D38A155-FB67-6EF9-456F-4CF70B4EA610}"/>
              </a:ext>
            </a:extLst>
          </p:cNvPr>
          <p:cNvSpPr txBox="1"/>
          <p:nvPr/>
        </p:nvSpPr>
        <p:spPr>
          <a:xfrm>
            <a:off x="664326" y="610546"/>
            <a:ext cx="8349712" cy="1015663"/>
          </a:xfrm>
          <a:prstGeom prst="rect">
            <a:avLst/>
          </a:prstGeom>
          <a:noFill/>
        </p:spPr>
        <p:txBody>
          <a:bodyPr wrap="square">
            <a:spAutoFit/>
          </a:bodyPr>
          <a:lstStyle/>
          <a:p>
            <a:r>
              <a:rPr lang="de-DE" sz="2400" b="1" dirty="0">
                <a:solidFill>
                  <a:schemeClr val="accent1"/>
                </a:solidFill>
              </a:rPr>
              <a:t>Rohstoffliche Verwertung</a:t>
            </a:r>
          </a:p>
          <a:p>
            <a:endParaRPr lang="de-DE" dirty="0"/>
          </a:p>
          <a:p>
            <a:endParaRPr lang="de-DE" dirty="0"/>
          </a:p>
        </p:txBody>
      </p:sp>
      <p:grpSp>
        <p:nvGrpSpPr>
          <p:cNvPr id="9" name="Gruppieren 8">
            <a:extLst>
              <a:ext uri="{FF2B5EF4-FFF2-40B4-BE49-F238E27FC236}">
                <a16:creationId xmlns:a16="http://schemas.microsoft.com/office/drawing/2014/main" id="{C04A7733-710C-4E0C-8800-BA1AFF2363E2}"/>
              </a:ext>
            </a:extLst>
          </p:cNvPr>
          <p:cNvGrpSpPr/>
          <p:nvPr/>
        </p:nvGrpSpPr>
        <p:grpSpPr>
          <a:xfrm>
            <a:off x="1146712" y="1279713"/>
            <a:ext cx="7297201" cy="1477328"/>
            <a:chOff x="1635072" y="3932761"/>
            <a:chExt cx="7297201" cy="1477328"/>
          </a:xfrm>
        </p:grpSpPr>
        <p:sp>
          <p:nvSpPr>
            <p:cNvPr id="2" name="Textfeld 1">
              <a:extLst>
                <a:ext uri="{FF2B5EF4-FFF2-40B4-BE49-F238E27FC236}">
                  <a16:creationId xmlns:a16="http://schemas.microsoft.com/office/drawing/2014/main" id="{B470F9A6-5172-7CD5-5A01-F2B65FE80025}"/>
                </a:ext>
              </a:extLst>
            </p:cNvPr>
            <p:cNvSpPr txBox="1"/>
            <p:nvPr/>
          </p:nvSpPr>
          <p:spPr>
            <a:xfrm>
              <a:off x="1635072" y="4277532"/>
              <a:ext cx="1417824" cy="646331"/>
            </a:xfrm>
            <a:prstGeom prst="rect">
              <a:avLst/>
            </a:prstGeom>
            <a:noFill/>
          </p:spPr>
          <p:txBody>
            <a:bodyPr wrap="none" rtlCol="0">
              <a:spAutoFit/>
            </a:bodyPr>
            <a:lstStyle/>
            <a:p>
              <a:r>
                <a:rPr lang="de-DE" dirty="0"/>
                <a:t>Zerkleinerte </a:t>
              </a:r>
            </a:p>
            <a:p>
              <a:r>
                <a:rPr lang="de-DE" dirty="0"/>
                <a:t>Kunststoffe</a:t>
              </a:r>
            </a:p>
          </p:txBody>
        </p:sp>
        <p:sp>
          <p:nvSpPr>
            <p:cNvPr id="4" name="Textfeld 3">
              <a:extLst>
                <a:ext uri="{FF2B5EF4-FFF2-40B4-BE49-F238E27FC236}">
                  <a16:creationId xmlns:a16="http://schemas.microsoft.com/office/drawing/2014/main" id="{1B1B6B71-4E0C-6615-3E3D-B03874CFD0C1}"/>
                </a:ext>
              </a:extLst>
            </p:cNvPr>
            <p:cNvSpPr txBox="1"/>
            <p:nvPr/>
          </p:nvSpPr>
          <p:spPr>
            <a:xfrm>
              <a:off x="3690534" y="3932761"/>
              <a:ext cx="1480088" cy="1477328"/>
            </a:xfrm>
            <a:prstGeom prst="rect">
              <a:avLst/>
            </a:prstGeom>
            <a:noFill/>
            <a:ln>
              <a:solidFill>
                <a:schemeClr val="tx1"/>
              </a:solidFill>
            </a:ln>
          </p:spPr>
          <p:txBody>
            <a:bodyPr wrap="square" rtlCol="0">
              <a:spAutoFit/>
            </a:bodyPr>
            <a:lstStyle/>
            <a:p>
              <a:r>
                <a:rPr lang="de-DE" dirty="0"/>
                <a:t>Cracking</a:t>
              </a:r>
            </a:p>
            <a:p>
              <a:endParaRPr lang="de-DE" dirty="0"/>
            </a:p>
            <a:p>
              <a:r>
                <a:rPr lang="de-DE" dirty="0"/>
                <a:t>Vergasen</a:t>
              </a:r>
            </a:p>
            <a:p>
              <a:endParaRPr lang="de-DE" dirty="0"/>
            </a:p>
            <a:p>
              <a:r>
                <a:rPr lang="de-DE" dirty="0"/>
                <a:t>Hydrierung</a:t>
              </a:r>
            </a:p>
          </p:txBody>
        </p:sp>
        <p:sp>
          <p:nvSpPr>
            <p:cNvPr id="5" name="Pfeil nach rechts 4">
              <a:extLst>
                <a:ext uri="{FF2B5EF4-FFF2-40B4-BE49-F238E27FC236}">
                  <a16:creationId xmlns:a16="http://schemas.microsoft.com/office/drawing/2014/main" id="{847DD19F-792C-1F67-5610-C88AAE97D036}"/>
                </a:ext>
              </a:extLst>
            </p:cNvPr>
            <p:cNvSpPr/>
            <p:nvPr/>
          </p:nvSpPr>
          <p:spPr>
            <a:xfrm>
              <a:off x="2991173" y="4600697"/>
              <a:ext cx="643180"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rechts 5">
              <a:extLst>
                <a:ext uri="{FF2B5EF4-FFF2-40B4-BE49-F238E27FC236}">
                  <a16:creationId xmlns:a16="http://schemas.microsoft.com/office/drawing/2014/main" id="{0AEB3BBF-32F2-61C2-B83B-926F45F81C19}"/>
                </a:ext>
              </a:extLst>
            </p:cNvPr>
            <p:cNvSpPr/>
            <p:nvPr/>
          </p:nvSpPr>
          <p:spPr>
            <a:xfrm flipV="1">
              <a:off x="5297838" y="4625706"/>
              <a:ext cx="1412928"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5AF060CC-756E-34F1-522C-744EFC8B40D3}"/>
                </a:ext>
              </a:extLst>
            </p:cNvPr>
            <p:cNvSpPr txBox="1"/>
            <p:nvPr/>
          </p:nvSpPr>
          <p:spPr>
            <a:xfrm>
              <a:off x="5327542" y="4088391"/>
              <a:ext cx="1536915" cy="523220"/>
            </a:xfrm>
            <a:prstGeom prst="rect">
              <a:avLst/>
            </a:prstGeom>
            <a:noFill/>
          </p:spPr>
          <p:txBody>
            <a:bodyPr wrap="square" rtlCol="0">
              <a:spAutoFit/>
            </a:bodyPr>
            <a:lstStyle/>
            <a:p>
              <a:r>
                <a:rPr lang="de-DE" sz="1400" dirty="0"/>
                <a:t>fraktionierte</a:t>
              </a:r>
            </a:p>
            <a:p>
              <a:r>
                <a:rPr lang="de-DE" sz="1400" dirty="0"/>
                <a:t>Destillation</a:t>
              </a:r>
              <a:endParaRPr lang="de-DE" dirty="0"/>
            </a:p>
          </p:txBody>
        </p:sp>
        <p:sp>
          <p:nvSpPr>
            <p:cNvPr id="8" name="Textfeld 7">
              <a:extLst>
                <a:ext uri="{FF2B5EF4-FFF2-40B4-BE49-F238E27FC236}">
                  <a16:creationId xmlns:a16="http://schemas.microsoft.com/office/drawing/2014/main" id="{20B754E3-B99F-7F7B-B97E-2E343028C544}"/>
                </a:ext>
              </a:extLst>
            </p:cNvPr>
            <p:cNvSpPr txBox="1"/>
            <p:nvPr/>
          </p:nvSpPr>
          <p:spPr>
            <a:xfrm>
              <a:off x="6837982" y="4323250"/>
              <a:ext cx="2094291" cy="646331"/>
            </a:xfrm>
            <a:prstGeom prst="rect">
              <a:avLst/>
            </a:prstGeom>
            <a:noFill/>
          </p:spPr>
          <p:txBody>
            <a:bodyPr wrap="none" rtlCol="0">
              <a:spAutoFit/>
            </a:bodyPr>
            <a:lstStyle/>
            <a:p>
              <a:r>
                <a:rPr lang="de-DE" dirty="0"/>
                <a:t>Rohstoffe für </a:t>
              </a:r>
            </a:p>
            <a:p>
              <a:r>
                <a:rPr lang="de-DE" dirty="0"/>
                <a:t>Kunststoffsynthese</a:t>
              </a:r>
            </a:p>
          </p:txBody>
        </p:sp>
      </p:grpSp>
      <p:sp>
        <p:nvSpPr>
          <p:cNvPr id="10" name="Textfeld 9">
            <a:extLst>
              <a:ext uri="{FF2B5EF4-FFF2-40B4-BE49-F238E27FC236}">
                <a16:creationId xmlns:a16="http://schemas.microsoft.com/office/drawing/2014/main" id="{CEE98D3E-E6B8-C4D3-2AF0-53F7E2E45B39}"/>
              </a:ext>
            </a:extLst>
          </p:cNvPr>
          <p:cNvSpPr txBox="1"/>
          <p:nvPr/>
        </p:nvSpPr>
        <p:spPr>
          <a:xfrm>
            <a:off x="1146712" y="3745276"/>
            <a:ext cx="8349712" cy="2308324"/>
          </a:xfrm>
          <a:prstGeom prst="rect">
            <a:avLst/>
          </a:prstGeom>
          <a:noFill/>
        </p:spPr>
        <p:txBody>
          <a:bodyPr wrap="square">
            <a:spAutoFit/>
          </a:bodyPr>
          <a:lstStyle/>
          <a:p>
            <a:r>
              <a:rPr lang="de-DE" b="1" dirty="0"/>
              <a:t>Energetische Verwertung</a:t>
            </a:r>
          </a:p>
          <a:p>
            <a:endParaRPr lang="de-DE" dirty="0"/>
          </a:p>
          <a:p>
            <a:r>
              <a:rPr lang="de-DE" dirty="0"/>
              <a:t>Verbrennung in</a:t>
            </a:r>
          </a:p>
          <a:p>
            <a:pPr marL="285750" indent="-285750">
              <a:buFont typeface="Arial" panose="020B0604020202020204" pitchFamily="34" charset="0"/>
              <a:buChar char="•"/>
            </a:pPr>
            <a:r>
              <a:rPr lang="de-DE" dirty="0"/>
              <a:t>Müllverbrennungskraftwerken</a:t>
            </a:r>
          </a:p>
          <a:p>
            <a:pPr marL="285750" indent="-285750">
              <a:buFont typeface="Arial" panose="020B0604020202020204" pitchFamily="34" charset="0"/>
              <a:buChar char="•"/>
            </a:pPr>
            <a:r>
              <a:rPr lang="de-DE" dirty="0"/>
              <a:t>Zementwerken</a:t>
            </a:r>
          </a:p>
          <a:p>
            <a:endParaRPr lang="de-DE" dirty="0"/>
          </a:p>
          <a:p>
            <a:endParaRPr lang="de-DE" dirty="0"/>
          </a:p>
          <a:p>
            <a:endParaRPr lang="de-DE" dirty="0"/>
          </a:p>
        </p:txBody>
      </p:sp>
    </p:spTree>
    <p:extLst>
      <p:ext uri="{BB962C8B-B14F-4D97-AF65-F5344CB8AC3E}">
        <p14:creationId xmlns:p14="http://schemas.microsoft.com/office/powerpoint/2010/main" val="204616011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327761E3-0AB6-294C-EA48-79BE64151B20}"/>
              </a:ext>
            </a:extLst>
          </p:cNvPr>
          <p:cNvGrpSpPr/>
          <p:nvPr/>
        </p:nvGrpSpPr>
        <p:grpSpPr>
          <a:xfrm>
            <a:off x="2326805" y="1879002"/>
            <a:ext cx="6714305" cy="3400231"/>
            <a:chOff x="3228326" y="2548703"/>
            <a:chExt cx="6714305" cy="3400231"/>
          </a:xfrm>
        </p:grpSpPr>
        <p:sp>
          <p:nvSpPr>
            <p:cNvPr id="8" name="Rechteckiger Pfeil 7">
              <a:extLst>
                <a:ext uri="{FF2B5EF4-FFF2-40B4-BE49-F238E27FC236}">
                  <a16:creationId xmlns:a16="http://schemas.microsoft.com/office/drawing/2014/main" id="{A8B40436-73B4-3CDB-5CC4-21D7E3035F0E}"/>
                </a:ext>
              </a:extLst>
            </p:cNvPr>
            <p:cNvSpPr/>
            <p:nvPr/>
          </p:nvSpPr>
          <p:spPr>
            <a:xfrm>
              <a:off x="4974956" y="2983424"/>
              <a:ext cx="643180" cy="635430"/>
            </a:xfrm>
            <a:prstGeom prst="bentArrow">
              <a:avLst>
                <a:gd name="adj1" fmla="val 12805"/>
                <a:gd name="adj2" fmla="val 25000"/>
                <a:gd name="adj3" fmla="val 25000"/>
                <a:gd name="adj4" fmla="val 4375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9" name="Rechteckiger Pfeil 8">
              <a:extLst>
                <a:ext uri="{FF2B5EF4-FFF2-40B4-BE49-F238E27FC236}">
                  <a16:creationId xmlns:a16="http://schemas.microsoft.com/office/drawing/2014/main" id="{162CB54E-6769-B3CE-6E03-1A5A3880920C}"/>
                </a:ext>
              </a:extLst>
            </p:cNvPr>
            <p:cNvSpPr/>
            <p:nvPr/>
          </p:nvSpPr>
          <p:spPr>
            <a:xfrm rot="10800000">
              <a:off x="7166770" y="4713339"/>
              <a:ext cx="643180" cy="635430"/>
            </a:xfrm>
            <a:prstGeom prst="bentArrow">
              <a:avLst>
                <a:gd name="adj1" fmla="val 12805"/>
                <a:gd name="adj2" fmla="val 25000"/>
                <a:gd name="adj3" fmla="val 25000"/>
                <a:gd name="adj4" fmla="val 4375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Rechteckiger Pfeil 9">
              <a:extLst>
                <a:ext uri="{FF2B5EF4-FFF2-40B4-BE49-F238E27FC236}">
                  <a16:creationId xmlns:a16="http://schemas.microsoft.com/office/drawing/2014/main" id="{59536F49-85DC-866A-1294-3EAE24E45E82}"/>
                </a:ext>
              </a:extLst>
            </p:cNvPr>
            <p:cNvSpPr/>
            <p:nvPr/>
          </p:nvSpPr>
          <p:spPr>
            <a:xfrm rot="16200000">
              <a:off x="4870066" y="4557430"/>
              <a:ext cx="643180" cy="635430"/>
            </a:xfrm>
            <a:prstGeom prst="bentArrow">
              <a:avLst>
                <a:gd name="adj1" fmla="val 12805"/>
                <a:gd name="adj2" fmla="val 25000"/>
                <a:gd name="adj3" fmla="val 25000"/>
                <a:gd name="adj4" fmla="val 4375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Rechteckiger Pfeil 10">
              <a:extLst>
                <a:ext uri="{FF2B5EF4-FFF2-40B4-BE49-F238E27FC236}">
                  <a16:creationId xmlns:a16="http://schemas.microsoft.com/office/drawing/2014/main" id="{BEC87A08-57BC-E673-85E9-4A76A7F7A97E}"/>
                </a:ext>
              </a:extLst>
            </p:cNvPr>
            <p:cNvSpPr/>
            <p:nvPr/>
          </p:nvSpPr>
          <p:spPr>
            <a:xfrm rot="5400000">
              <a:off x="7287715" y="3108234"/>
              <a:ext cx="643180" cy="635430"/>
            </a:xfrm>
            <a:prstGeom prst="bentArrow">
              <a:avLst>
                <a:gd name="adj1" fmla="val 12805"/>
                <a:gd name="adj2" fmla="val 25000"/>
                <a:gd name="adj3" fmla="val 25000"/>
                <a:gd name="adj4" fmla="val 4375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2" name="Textfeld 11">
              <a:extLst>
                <a:ext uri="{FF2B5EF4-FFF2-40B4-BE49-F238E27FC236}">
                  <a16:creationId xmlns:a16="http://schemas.microsoft.com/office/drawing/2014/main" id="{118A233B-EB8C-3BD4-7567-08C1C8207D78}"/>
                </a:ext>
              </a:extLst>
            </p:cNvPr>
            <p:cNvSpPr txBox="1"/>
            <p:nvPr/>
          </p:nvSpPr>
          <p:spPr>
            <a:xfrm>
              <a:off x="4362773" y="3770787"/>
              <a:ext cx="1487837" cy="646331"/>
            </a:xfrm>
            <a:prstGeom prst="rect">
              <a:avLst/>
            </a:prstGeom>
            <a:noFill/>
            <a:ln>
              <a:solidFill>
                <a:schemeClr val="dk1"/>
              </a:solidFill>
            </a:ln>
          </p:spPr>
          <p:txBody>
            <a:bodyPr wrap="square" rtlCol="0">
              <a:spAutoFit/>
            </a:bodyPr>
            <a:lstStyle/>
            <a:p>
              <a:r>
                <a:rPr lang="de-DE" dirty="0"/>
                <a:t>Kunststoff-produktion</a:t>
              </a:r>
            </a:p>
          </p:txBody>
        </p:sp>
        <p:sp>
          <p:nvSpPr>
            <p:cNvPr id="13" name="Textfeld 12">
              <a:extLst>
                <a:ext uri="{FF2B5EF4-FFF2-40B4-BE49-F238E27FC236}">
                  <a16:creationId xmlns:a16="http://schemas.microsoft.com/office/drawing/2014/main" id="{D4A444B6-8626-8567-6A75-FDCFCDA70B64}"/>
                </a:ext>
              </a:extLst>
            </p:cNvPr>
            <p:cNvSpPr txBox="1"/>
            <p:nvPr/>
          </p:nvSpPr>
          <p:spPr>
            <a:xfrm>
              <a:off x="5672379" y="2764047"/>
              <a:ext cx="1619211" cy="923330"/>
            </a:xfrm>
            <a:prstGeom prst="rect">
              <a:avLst/>
            </a:prstGeom>
            <a:noFill/>
            <a:ln>
              <a:solidFill>
                <a:schemeClr val="dk1"/>
              </a:solidFill>
            </a:ln>
          </p:spPr>
          <p:txBody>
            <a:bodyPr wrap="square" rtlCol="0">
              <a:spAutoFit/>
            </a:bodyPr>
            <a:lstStyle/>
            <a:p>
              <a:r>
                <a:rPr lang="de-DE" dirty="0"/>
                <a:t>PET-Flaschen, gefüllt mit Getränken</a:t>
              </a:r>
            </a:p>
          </p:txBody>
        </p:sp>
        <p:sp>
          <p:nvSpPr>
            <p:cNvPr id="14" name="Textfeld 13">
              <a:extLst>
                <a:ext uri="{FF2B5EF4-FFF2-40B4-BE49-F238E27FC236}">
                  <a16:creationId xmlns:a16="http://schemas.microsoft.com/office/drawing/2014/main" id="{1C52C2CE-42CE-892F-1D70-A5C4C0AFC06B}"/>
                </a:ext>
              </a:extLst>
            </p:cNvPr>
            <p:cNvSpPr txBox="1"/>
            <p:nvPr/>
          </p:nvSpPr>
          <p:spPr>
            <a:xfrm>
              <a:off x="7000345" y="3907273"/>
              <a:ext cx="1619211" cy="646331"/>
            </a:xfrm>
            <a:prstGeom prst="rect">
              <a:avLst/>
            </a:prstGeom>
            <a:noFill/>
            <a:ln>
              <a:solidFill>
                <a:schemeClr val="dk1"/>
              </a:solidFill>
            </a:ln>
          </p:spPr>
          <p:txBody>
            <a:bodyPr wrap="square" rtlCol="0">
              <a:spAutoFit/>
            </a:bodyPr>
            <a:lstStyle/>
            <a:p>
              <a:r>
                <a:rPr lang="de-DE" dirty="0"/>
                <a:t>Leere PET-Flaschen </a:t>
              </a:r>
            </a:p>
          </p:txBody>
        </p:sp>
        <p:sp>
          <p:nvSpPr>
            <p:cNvPr id="15" name="Textfeld 14">
              <a:extLst>
                <a:ext uri="{FF2B5EF4-FFF2-40B4-BE49-F238E27FC236}">
                  <a16:creationId xmlns:a16="http://schemas.microsoft.com/office/drawing/2014/main" id="{55FEFC80-756F-3420-9DD3-F360A6AE160A}"/>
                </a:ext>
              </a:extLst>
            </p:cNvPr>
            <p:cNvSpPr txBox="1"/>
            <p:nvPr/>
          </p:nvSpPr>
          <p:spPr>
            <a:xfrm>
              <a:off x="5563892" y="4748605"/>
              <a:ext cx="1436453" cy="1200329"/>
            </a:xfrm>
            <a:prstGeom prst="rect">
              <a:avLst/>
            </a:prstGeom>
            <a:noFill/>
            <a:ln>
              <a:solidFill>
                <a:schemeClr val="dk1"/>
              </a:solidFill>
            </a:ln>
          </p:spPr>
          <p:txBody>
            <a:bodyPr wrap="square" rtlCol="0">
              <a:spAutoFit/>
            </a:bodyPr>
            <a:lstStyle/>
            <a:p>
              <a:r>
                <a:rPr lang="de-DE" dirty="0"/>
                <a:t>Sammeln, Sortieren, Schreddern, Waschen</a:t>
              </a:r>
            </a:p>
          </p:txBody>
        </p:sp>
        <p:sp>
          <p:nvSpPr>
            <p:cNvPr id="16" name="Rechteckiger Pfeil 15">
              <a:extLst>
                <a:ext uri="{FF2B5EF4-FFF2-40B4-BE49-F238E27FC236}">
                  <a16:creationId xmlns:a16="http://schemas.microsoft.com/office/drawing/2014/main" id="{757FD2FD-3A25-0EDC-991D-8911A2941E0D}"/>
                </a:ext>
              </a:extLst>
            </p:cNvPr>
            <p:cNvSpPr/>
            <p:nvPr/>
          </p:nvSpPr>
          <p:spPr>
            <a:xfrm rot="10800000" flipH="1">
              <a:off x="7862998" y="4713338"/>
              <a:ext cx="643180" cy="635430"/>
            </a:xfrm>
            <a:prstGeom prst="bentArrow">
              <a:avLst>
                <a:gd name="adj1" fmla="val 12805"/>
                <a:gd name="adj2" fmla="val 23781"/>
                <a:gd name="adj3" fmla="val 25000"/>
                <a:gd name="adj4" fmla="val 43750"/>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7" name="Textfeld 16">
              <a:extLst>
                <a:ext uri="{FF2B5EF4-FFF2-40B4-BE49-F238E27FC236}">
                  <a16:creationId xmlns:a16="http://schemas.microsoft.com/office/drawing/2014/main" id="{E55B2B45-A09D-0941-DC18-8507DB73BEE2}"/>
                </a:ext>
              </a:extLst>
            </p:cNvPr>
            <p:cNvSpPr txBox="1"/>
            <p:nvPr/>
          </p:nvSpPr>
          <p:spPr>
            <a:xfrm>
              <a:off x="8506178" y="4713338"/>
              <a:ext cx="1436453" cy="923330"/>
            </a:xfrm>
            <a:prstGeom prst="rect">
              <a:avLst/>
            </a:prstGeom>
            <a:noFill/>
            <a:ln>
              <a:solidFill>
                <a:schemeClr val="dk1"/>
              </a:solidFill>
            </a:ln>
          </p:spPr>
          <p:txBody>
            <a:bodyPr wrap="square" rtlCol="0">
              <a:spAutoFit/>
            </a:bodyPr>
            <a:lstStyle/>
            <a:p>
              <a:r>
                <a:rPr lang="de-DE" dirty="0"/>
                <a:t>Nicht Sammeln Entsorgung</a:t>
              </a:r>
            </a:p>
          </p:txBody>
        </p:sp>
        <p:sp>
          <p:nvSpPr>
            <p:cNvPr id="18" name="Rechteckiger Pfeil 17">
              <a:extLst>
                <a:ext uri="{FF2B5EF4-FFF2-40B4-BE49-F238E27FC236}">
                  <a16:creationId xmlns:a16="http://schemas.microsoft.com/office/drawing/2014/main" id="{80A52AC5-4585-0CB3-E1DC-FC8237EA9232}"/>
                </a:ext>
              </a:extLst>
            </p:cNvPr>
            <p:cNvSpPr/>
            <p:nvPr/>
          </p:nvSpPr>
          <p:spPr>
            <a:xfrm rot="10800000" flipH="1" flipV="1">
              <a:off x="3693069" y="4102274"/>
              <a:ext cx="643180" cy="646331"/>
            </a:xfrm>
            <a:prstGeom prst="bentArrow">
              <a:avLst>
                <a:gd name="adj1" fmla="val 12805"/>
                <a:gd name="adj2" fmla="val 23781"/>
                <a:gd name="adj3" fmla="val 25000"/>
                <a:gd name="adj4" fmla="val 43750"/>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9" name="Textfeld 18">
              <a:extLst>
                <a:ext uri="{FF2B5EF4-FFF2-40B4-BE49-F238E27FC236}">
                  <a16:creationId xmlns:a16="http://schemas.microsoft.com/office/drawing/2014/main" id="{70078A9C-DAD6-ACF4-C561-6A5D8A21CE65}"/>
                </a:ext>
              </a:extLst>
            </p:cNvPr>
            <p:cNvSpPr txBox="1"/>
            <p:nvPr/>
          </p:nvSpPr>
          <p:spPr>
            <a:xfrm>
              <a:off x="3228326" y="4846387"/>
              <a:ext cx="875332" cy="369332"/>
            </a:xfrm>
            <a:prstGeom prst="rect">
              <a:avLst/>
            </a:prstGeom>
            <a:noFill/>
            <a:ln>
              <a:solidFill>
                <a:schemeClr val="dk1"/>
              </a:solidFill>
            </a:ln>
          </p:spPr>
          <p:txBody>
            <a:bodyPr wrap="square" rtlCol="0">
              <a:spAutoFit/>
            </a:bodyPr>
            <a:lstStyle/>
            <a:p>
              <a:r>
                <a:rPr lang="de-DE" dirty="0"/>
                <a:t>Erdöl</a:t>
              </a:r>
            </a:p>
          </p:txBody>
        </p:sp>
        <p:sp>
          <p:nvSpPr>
            <p:cNvPr id="20" name="Textfeld 19">
              <a:extLst>
                <a:ext uri="{FF2B5EF4-FFF2-40B4-BE49-F238E27FC236}">
                  <a16:creationId xmlns:a16="http://schemas.microsoft.com/office/drawing/2014/main" id="{0EF043BB-769C-8A64-E43D-D19FADCC8E12}"/>
                </a:ext>
              </a:extLst>
            </p:cNvPr>
            <p:cNvSpPr txBox="1"/>
            <p:nvPr/>
          </p:nvSpPr>
          <p:spPr>
            <a:xfrm>
              <a:off x="3576992" y="2548703"/>
              <a:ext cx="875332" cy="369332"/>
            </a:xfrm>
            <a:prstGeom prst="rect">
              <a:avLst/>
            </a:prstGeom>
            <a:noFill/>
            <a:ln>
              <a:noFill/>
            </a:ln>
          </p:spPr>
          <p:txBody>
            <a:bodyPr wrap="square" rtlCol="0">
              <a:spAutoFit/>
            </a:bodyPr>
            <a:lstStyle/>
            <a:p>
              <a:r>
                <a:rPr lang="de-DE" dirty="0"/>
                <a:t>CO</a:t>
              </a:r>
              <a:r>
                <a:rPr lang="de-DE" baseline="-25000" dirty="0"/>
                <a:t>2</a:t>
              </a:r>
            </a:p>
          </p:txBody>
        </p:sp>
        <p:sp>
          <p:nvSpPr>
            <p:cNvPr id="21" name="Textfeld 20">
              <a:extLst>
                <a:ext uri="{FF2B5EF4-FFF2-40B4-BE49-F238E27FC236}">
                  <a16:creationId xmlns:a16="http://schemas.microsoft.com/office/drawing/2014/main" id="{E17DC86D-AAE2-1919-65D4-BDE585231909}"/>
                </a:ext>
              </a:extLst>
            </p:cNvPr>
            <p:cNvSpPr txBox="1"/>
            <p:nvPr/>
          </p:nvSpPr>
          <p:spPr>
            <a:xfrm>
              <a:off x="3290019" y="3168598"/>
              <a:ext cx="875332" cy="369332"/>
            </a:xfrm>
            <a:prstGeom prst="rect">
              <a:avLst/>
            </a:prstGeom>
            <a:noFill/>
            <a:ln>
              <a:noFill/>
            </a:ln>
          </p:spPr>
          <p:txBody>
            <a:bodyPr wrap="square" rtlCol="0">
              <a:spAutoFit/>
            </a:bodyPr>
            <a:lstStyle/>
            <a:p>
              <a:r>
                <a:rPr lang="de-DE" dirty="0"/>
                <a:t>Strom</a:t>
              </a:r>
              <a:endParaRPr lang="de-DE" baseline="-25000" dirty="0"/>
            </a:p>
          </p:txBody>
        </p:sp>
        <p:sp>
          <p:nvSpPr>
            <p:cNvPr id="22" name="Textfeld 21">
              <a:extLst>
                <a:ext uri="{FF2B5EF4-FFF2-40B4-BE49-F238E27FC236}">
                  <a16:creationId xmlns:a16="http://schemas.microsoft.com/office/drawing/2014/main" id="{4B59ADB6-1F39-A28B-2F77-2F8CF0648D2B}"/>
                </a:ext>
              </a:extLst>
            </p:cNvPr>
            <p:cNvSpPr txBox="1"/>
            <p:nvPr/>
          </p:nvSpPr>
          <p:spPr>
            <a:xfrm>
              <a:off x="3228326" y="3419161"/>
              <a:ext cx="1024207" cy="369332"/>
            </a:xfrm>
            <a:prstGeom prst="rect">
              <a:avLst/>
            </a:prstGeom>
            <a:noFill/>
            <a:ln>
              <a:noFill/>
            </a:ln>
          </p:spPr>
          <p:txBody>
            <a:bodyPr wrap="square" rtlCol="0">
              <a:spAutoFit/>
            </a:bodyPr>
            <a:lstStyle/>
            <a:p>
              <a:r>
                <a:rPr lang="de-DE" dirty="0"/>
                <a:t>Wasser</a:t>
              </a:r>
              <a:endParaRPr lang="de-DE" baseline="-25000" dirty="0"/>
            </a:p>
          </p:txBody>
        </p:sp>
        <p:sp>
          <p:nvSpPr>
            <p:cNvPr id="23" name="Pfeil nach unten 22">
              <a:extLst>
                <a:ext uri="{FF2B5EF4-FFF2-40B4-BE49-F238E27FC236}">
                  <a16:creationId xmlns:a16="http://schemas.microsoft.com/office/drawing/2014/main" id="{6659C6BE-246F-12EE-D074-788BD9A68539}"/>
                </a:ext>
              </a:extLst>
            </p:cNvPr>
            <p:cNvSpPr/>
            <p:nvPr/>
          </p:nvSpPr>
          <p:spPr>
            <a:xfrm rot="8236552">
              <a:off x="4321893" y="2747374"/>
              <a:ext cx="45719" cy="1169311"/>
            </a:xfrm>
            <a:prstGeom prst="down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Pfeil nach unten 23">
              <a:extLst>
                <a:ext uri="{FF2B5EF4-FFF2-40B4-BE49-F238E27FC236}">
                  <a16:creationId xmlns:a16="http://schemas.microsoft.com/office/drawing/2014/main" id="{F7038790-AFBF-FC71-F52C-39BB843ABEE9}"/>
                </a:ext>
              </a:extLst>
            </p:cNvPr>
            <p:cNvSpPr/>
            <p:nvPr/>
          </p:nvSpPr>
          <p:spPr>
            <a:xfrm rot="18614737">
              <a:off x="4259511" y="3273181"/>
              <a:ext cx="50952" cy="550332"/>
            </a:xfrm>
            <a:prstGeom prst="down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Pfeil nach unten 24">
              <a:extLst>
                <a:ext uri="{FF2B5EF4-FFF2-40B4-BE49-F238E27FC236}">
                  <a16:creationId xmlns:a16="http://schemas.microsoft.com/office/drawing/2014/main" id="{6EF54418-C2EB-9D52-A165-D572C1B515AA}"/>
                </a:ext>
              </a:extLst>
            </p:cNvPr>
            <p:cNvSpPr/>
            <p:nvPr/>
          </p:nvSpPr>
          <p:spPr>
            <a:xfrm rot="17849844">
              <a:off x="4062741" y="3594489"/>
              <a:ext cx="50952" cy="550332"/>
            </a:xfrm>
            <a:prstGeom prst="down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6" name="Textfeld 25">
            <a:extLst>
              <a:ext uri="{FF2B5EF4-FFF2-40B4-BE49-F238E27FC236}">
                <a16:creationId xmlns:a16="http://schemas.microsoft.com/office/drawing/2014/main" id="{5170BED5-F65A-736E-F4B0-60F3A4CF485A}"/>
              </a:ext>
            </a:extLst>
          </p:cNvPr>
          <p:cNvSpPr txBox="1"/>
          <p:nvPr/>
        </p:nvSpPr>
        <p:spPr>
          <a:xfrm>
            <a:off x="731879" y="571453"/>
            <a:ext cx="6683112" cy="461665"/>
          </a:xfrm>
          <a:prstGeom prst="rect">
            <a:avLst/>
          </a:prstGeom>
          <a:noFill/>
        </p:spPr>
        <p:txBody>
          <a:bodyPr wrap="none" rtlCol="0">
            <a:spAutoFit/>
          </a:bodyPr>
          <a:lstStyle/>
          <a:p>
            <a:r>
              <a:rPr lang="de-DE" sz="2400" dirty="0">
                <a:solidFill>
                  <a:schemeClr val="accent1"/>
                </a:solidFill>
                <a:latin typeface="Arial" panose="020B0604020202020204" pitchFamily="34" charset="0"/>
                <a:cs typeface="Arial" panose="020B0604020202020204" pitchFamily="34" charset="0"/>
              </a:rPr>
              <a:t>Kunststoff-Recycling am Beispiel PET-Flaschen</a:t>
            </a:r>
          </a:p>
        </p:txBody>
      </p:sp>
    </p:spTree>
    <p:extLst>
      <p:ext uri="{BB962C8B-B14F-4D97-AF65-F5344CB8AC3E}">
        <p14:creationId xmlns:p14="http://schemas.microsoft.com/office/powerpoint/2010/main" val="347453360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73B2A-FC5A-6014-E1F8-98A61EB29840}"/>
            </a:ext>
          </a:extLst>
        </p:cNvPr>
        <p:cNvGrpSpPr/>
        <p:nvPr/>
      </p:nvGrpSpPr>
      <p:grpSpPr>
        <a:xfrm>
          <a:off x="0" y="0"/>
          <a:ext cx="0" cy="0"/>
          <a:chOff x="0" y="0"/>
          <a:chExt cx="0" cy="0"/>
        </a:xfrm>
      </p:grpSpPr>
      <p:sp>
        <p:nvSpPr>
          <p:cNvPr id="12" name="Textfeld 11">
            <a:extLst>
              <a:ext uri="{FF2B5EF4-FFF2-40B4-BE49-F238E27FC236}">
                <a16:creationId xmlns:a16="http://schemas.microsoft.com/office/drawing/2014/main" id="{C62BD5EC-2197-6D79-C5B4-D2B4382B12BD}"/>
              </a:ext>
            </a:extLst>
          </p:cNvPr>
          <p:cNvSpPr txBox="1"/>
          <p:nvPr/>
        </p:nvSpPr>
        <p:spPr>
          <a:xfrm>
            <a:off x="2961194" y="3871047"/>
            <a:ext cx="1487837" cy="646331"/>
          </a:xfrm>
          <a:prstGeom prst="rect">
            <a:avLst/>
          </a:prstGeom>
          <a:noFill/>
          <a:ln>
            <a:solidFill>
              <a:schemeClr val="dk1"/>
            </a:solidFill>
          </a:ln>
        </p:spPr>
        <p:txBody>
          <a:bodyPr wrap="square" rtlCol="0">
            <a:spAutoFit/>
          </a:bodyPr>
          <a:lstStyle/>
          <a:p>
            <a:r>
              <a:rPr lang="de-DE" dirty="0"/>
              <a:t>Kunststoff-Granulat</a:t>
            </a:r>
          </a:p>
        </p:txBody>
      </p:sp>
      <p:sp>
        <p:nvSpPr>
          <p:cNvPr id="14" name="Textfeld 13">
            <a:extLst>
              <a:ext uri="{FF2B5EF4-FFF2-40B4-BE49-F238E27FC236}">
                <a16:creationId xmlns:a16="http://schemas.microsoft.com/office/drawing/2014/main" id="{9F976E42-FF07-B503-5427-98A5692C34FA}"/>
              </a:ext>
            </a:extLst>
          </p:cNvPr>
          <p:cNvSpPr txBox="1"/>
          <p:nvPr/>
        </p:nvSpPr>
        <p:spPr>
          <a:xfrm>
            <a:off x="2636095" y="2724512"/>
            <a:ext cx="1896687" cy="369332"/>
          </a:xfrm>
          <a:prstGeom prst="rect">
            <a:avLst/>
          </a:prstGeom>
          <a:noFill/>
          <a:ln>
            <a:solidFill>
              <a:schemeClr val="dk1"/>
            </a:solidFill>
          </a:ln>
        </p:spPr>
        <p:txBody>
          <a:bodyPr wrap="square" rtlCol="0">
            <a:spAutoFit/>
          </a:bodyPr>
          <a:lstStyle/>
          <a:p>
            <a:r>
              <a:rPr lang="de-DE" dirty="0"/>
              <a:t>Folienherstellung</a:t>
            </a:r>
          </a:p>
        </p:txBody>
      </p:sp>
      <p:sp>
        <p:nvSpPr>
          <p:cNvPr id="17" name="Textfeld 16">
            <a:extLst>
              <a:ext uri="{FF2B5EF4-FFF2-40B4-BE49-F238E27FC236}">
                <a16:creationId xmlns:a16="http://schemas.microsoft.com/office/drawing/2014/main" id="{7A5B6D49-9813-04F8-57AF-C5BF8C2E1E15}"/>
              </a:ext>
            </a:extLst>
          </p:cNvPr>
          <p:cNvSpPr txBox="1"/>
          <p:nvPr/>
        </p:nvSpPr>
        <p:spPr>
          <a:xfrm>
            <a:off x="5227018" y="4710837"/>
            <a:ext cx="1436453" cy="923330"/>
          </a:xfrm>
          <a:prstGeom prst="rect">
            <a:avLst/>
          </a:prstGeom>
          <a:noFill/>
          <a:ln>
            <a:solidFill>
              <a:schemeClr val="dk1"/>
            </a:solidFill>
          </a:ln>
        </p:spPr>
        <p:txBody>
          <a:bodyPr wrap="square" rtlCol="0">
            <a:spAutoFit/>
          </a:bodyPr>
          <a:lstStyle/>
          <a:p>
            <a:r>
              <a:rPr lang="de-DE" dirty="0"/>
              <a:t>Recycling </a:t>
            </a:r>
          </a:p>
          <a:p>
            <a:pPr algn="ctr"/>
            <a:r>
              <a:rPr lang="de-DE" dirty="0"/>
              <a:t>&amp; Verwertung</a:t>
            </a:r>
          </a:p>
        </p:txBody>
      </p:sp>
      <p:sp>
        <p:nvSpPr>
          <p:cNvPr id="26" name="Textfeld 25">
            <a:extLst>
              <a:ext uri="{FF2B5EF4-FFF2-40B4-BE49-F238E27FC236}">
                <a16:creationId xmlns:a16="http://schemas.microsoft.com/office/drawing/2014/main" id="{02BCC3A8-E38A-256F-C48B-66D3C34AA947}"/>
              </a:ext>
            </a:extLst>
          </p:cNvPr>
          <p:cNvSpPr txBox="1"/>
          <p:nvPr/>
        </p:nvSpPr>
        <p:spPr>
          <a:xfrm>
            <a:off x="472073" y="579505"/>
            <a:ext cx="6967035" cy="461665"/>
          </a:xfrm>
          <a:prstGeom prst="rect">
            <a:avLst/>
          </a:prstGeom>
          <a:noFill/>
        </p:spPr>
        <p:txBody>
          <a:bodyPr wrap="none" rtlCol="0">
            <a:spAutoFit/>
          </a:bodyPr>
          <a:lstStyle/>
          <a:p>
            <a:r>
              <a:rPr lang="de-DE" sz="2400" dirty="0">
                <a:solidFill>
                  <a:schemeClr val="accent1"/>
                </a:solidFill>
                <a:latin typeface="Arial" panose="020B0604020202020204" pitchFamily="34" charset="0"/>
                <a:cs typeface="Arial" panose="020B0604020202020204" pitchFamily="34" charset="0"/>
              </a:rPr>
              <a:t>Kunststoff-Recycling am Beispiel Erntekunststoffe</a:t>
            </a:r>
          </a:p>
        </p:txBody>
      </p:sp>
      <p:sp>
        <p:nvSpPr>
          <p:cNvPr id="2" name="Textfeld 1">
            <a:extLst>
              <a:ext uri="{FF2B5EF4-FFF2-40B4-BE49-F238E27FC236}">
                <a16:creationId xmlns:a16="http://schemas.microsoft.com/office/drawing/2014/main" id="{44209EC1-1334-213D-7DE3-1D9B97325CCA}"/>
              </a:ext>
            </a:extLst>
          </p:cNvPr>
          <p:cNvSpPr txBox="1"/>
          <p:nvPr/>
        </p:nvSpPr>
        <p:spPr>
          <a:xfrm>
            <a:off x="4766784" y="1694292"/>
            <a:ext cx="1896687" cy="646331"/>
          </a:xfrm>
          <a:prstGeom prst="rect">
            <a:avLst/>
          </a:prstGeom>
          <a:noFill/>
          <a:ln>
            <a:solidFill>
              <a:schemeClr val="dk1"/>
            </a:solidFill>
          </a:ln>
        </p:spPr>
        <p:txBody>
          <a:bodyPr wrap="square" rtlCol="0">
            <a:spAutoFit/>
          </a:bodyPr>
          <a:lstStyle/>
          <a:p>
            <a:r>
              <a:rPr lang="de-DE" dirty="0"/>
              <a:t>Anwendung (z.B. Spargelfelder)</a:t>
            </a:r>
          </a:p>
        </p:txBody>
      </p:sp>
      <p:sp>
        <p:nvSpPr>
          <p:cNvPr id="3" name="Textfeld 2">
            <a:extLst>
              <a:ext uri="{FF2B5EF4-FFF2-40B4-BE49-F238E27FC236}">
                <a16:creationId xmlns:a16="http://schemas.microsoft.com/office/drawing/2014/main" id="{3251D7FC-4178-31F3-8887-AE022B5883FD}"/>
              </a:ext>
            </a:extLst>
          </p:cNvPr>
          <p:cNvSpPr txBox="1"/>
          <p:nvPr/>
        </p:nvSpPr>
        <p:spPr>
          <a:xfrm>
            <a:off x="7088473" y="2967335"/>
            <a:ext cx="1630524" cy="1200329"/>
          </a:xfrm>
          <a:prstGeom prst="rect">
            <a:avLst/>
          </a:prstGeom>
          <a:noFill/>
          <a:ln>
            <a:solidFill>
              <a:schemeClr val="dk1"/>
            </a:solidFill>
          </a:ln>
        </p:spPr>
        <p:txBody>
          <a:bodyPr wrap="square" rtlCol="0">
            <a:spAutoFit/>
          </a:bodyPr>
          <a:lstStyle/>
          <a:p>
            <a:r>
              <a:rPr lang="de-DE" dirty="0"/>
              <a:t>Sammlung der Folien, Transport zur Reyclingfabrik</a:t>
            </a:r>
          </a:p>
        </p:txBody>
      </p:sp>
      <p:sp>
        <p:nvSpPr>
          <p:cNvPr id="4" name="Rechteckiger Pfeil 3">
            <a:extLst>
              <a:ext uri="{FF2B5EF4-FFF2-40B4-BE49-F238E27FC236}">
                <a16:creationId xmlns:a16="http://schemas.microsoft.com/office/drawing/2014/main" id="{15FE4854-BACA-63D1-7D4C-A2E026E739AD}"/>
              </a:ext>
            </a:extLst>
          </p:cNvPr>
          <p:cNvSpPr/>
          <p:nvPr/>
        </p:nvSpPr>
        <p:spPr>
          <a:xfrm rot="10800000">
            <a:off x="6904906" y="4578567"/>
            <a:ext cx="974135" cy="923330"/>
          </a:xfrm>
          <a:prstGeom prst="bentArrow">
            <a:avLst>
              <a:gd name="adj1" fmla="val 12805"/>
              <a:gd name="adj2" fmla="val 25000"/>
              <a:gd name="adj3" fmla="val 25000"/>
              <a:gd name="adj4" fmla="val 4375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 name="Rechteckiger Pfeil 4">
            <a:extLst>
              <a:ext uri="{FF2B5EF4-FFF2-40B4-BE49-F238E27FC236}">
                <a16:creationId xmlns:a16="http://schemas.microsoft.com/office/drawing/2014/main" id="{2285045F-03E5-80F7-362E-029D4DD246D7}"/>
              </a:ext>
            </a:extLst>
          </p:cNvPr>
          <p:cNvSpPr/>
          <p:nvPr/>
        </p:nvSpPr>
        <p:spPr>
          <a:xfrm rot="5400000">
            <a:off x="6930547" y="1859424"/>
            <a:ext cx="934591" cy="962397"/>
          </a:xfrm>
          <a:prstGeom prst="bentArrow">
            <a:avLst>
              <a:gd name="adj1" fmla="val 12805"/>
              <a:gd name="adj2" fmla="val 25000"/>
              <a:gd name="adj3" fmla="val 25000"/>
              <a:gd name="adj4" fmla="val 4375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6" name="Rechteckiger Pfeil 5">
            <a:extLst>
              <a:ext uri="{FF2B5EF4-FFF2-40B4-BE49-F238E27FC236}">
                <a16:creationId xmlns:a16="http://schemas.microsoft.com/office/drawing/2014/main" id="{A4E637B6-6439-E57E-5C17-F39032CFF107}"/>
              </a:ext>
            </a:extLst>
          </p:cNvPr>
          <p:cNvSpPr/>
          <p:nvPr/>
        </p:nvSpPr>
        <p:spPr>
          <a:xfrm>
            <a:off x="3597091" y="1852705"/>
            <a:ext cx="962396" cy="833269"/>
          </a:xfrm>
          <a:prstGeom prst="bentArrow">
            <a:avLst>
              <a:gd name="adj1" fmla="val 12805"/>
              <a:gd name="adj2" fmla="val 25000"/>
              <a:gd name="adj3" fmla="val 25000"/>
              <a:gd name="adj4" fmla="val 4375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7" name="Rechteckiger Pfeil 6">
            <a:extLst>
              <a:ext uri="{FF2B5EF4-FFF2-40B4-BE49-F238E27FC236}">
                <a16:creationId xmlns:a16="http://schemas.microsoft.com/office/drawing/2014/main" id="{80B2A6EA-951A-16DC-3C2F-F2AA0EB40EB1}"/>
              </a:ext>
            </a:extLst>
          </p:cNvPr>
          <p:cNvSpPr/>
          <p:nvPr/>
        </p:nvSpPr>
        <p:spPr>
          <a:xfrm rot="16200000">
            <a:off x="4009275" y="4604781"/>
            <a:ext cx="843432" cy="950800"/>
          </a:xfrm>
          <a:prstGeom prst="bentArrow">
            <a:avLst>
              <a:gd name="adj1" fmla="val 12805"/>
              <a:gd name="adj2" fmla="val 25000"/>
              <a:gd name="adj3" fmla="val 25000"/>
              <a:gd name="adj4" fmla="val 4375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9" name="Pfeil nach oben 28">
            <a:extLst>
              <a:ext uri="{FF2B5EF4-FFF2-40B4-BE49-F238E27FC236}">
                <a16:creationId xmlns:a16="http://schemas.microsoft.com/office/drawing/2014/main" id="{9F8F8C13-C5FE-6F4D-DBE9-3B39C2F0B8B5}"/>
              </a:ext>
            </a:extLst>
          </p:cNvPr>
          <p:cNvSpPr/>
          <p:nvPr/>
        </p:nvSpPr>
        <p:spPr>
          <a:xfrm>
            <a:off x="3602081" y="3132382"/>
            <a:ext cx="206062" cy="604451"/>
          </a:xfrm>
          <a:prstGeom prst="up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iger Pfeil 29">
            <a:extLst>
              <a:ext uri="{FF2B5EF4-FFF2-40B4-BE49-F238E27FC236}">
                <a16:creationId xmlns:a16="http://schemas.microsoft.com/office/drawing/2014/main" id="{84566B57-AA32-568F-B646-C7BA57760E9F}"/>
              </a:ext>
            </a:extLst>
          </p:cNvPr>
          <p:cNvSpPr/>
          <p:nvPr/>
        </p:nvSpPr>
        <p:spPr>
          <a:xfrm rot="5400000" flipH="1">
            <a:off x="2639228" y="4512568"/>
            <a:ext cx="458514" cy="676709"/>
          </a:xfrm>
          <a:prstGeom prst="bentArrow">
            <a:avLst>
              <a:gd name="adj1" fmla="val 12805"/>
              <a:gd name="adj2" fmla="val 23781"/>
              <a:gd name="adj3" fmla="val 25000"/>
              <a:gd name="adj4" fmla="val 43750"/>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31" name="Textfeld 30">
            <a:extLst>
              <a:ext uri="{FF2B5EF4-FFF2-40B4-BE49-F238E27FC236}">
                <a16:creationId xmlns:a16="http://schemas.microsoft.com/office/drawing/2014/main" id="{71A1EDAF-2689-6DD2-19FC-011626C14610}"/>
              </a:ext>
            </a:extLst>
          </p:cNvPr>
          <p:cNvSpPr txBox="1"/>
          <p:nvPr/>
        </p:nvSpPr>
        <p:spPr>
          <a:xfrm>
            <a:off x="1330477" y="4757014"/>
            <a:ext cx="1199653" cy="646331"/>
          </a:xfrm>
          <a:prstGeom prst="rect">
            <a:avLst/>
          </a:prstGeom>
          <a:noFill/>
          <a:ln>
            <a:solidFill>
              <a:schemeClr val="dk1"/>
            </a:solidFill>
          </a:ln>
        </p:spPr>
        <p:txBody>
          <a:bodyPr wrap="square" rtlCol="0">
            <a:spAutoFit/>
          </a:bodyPr>
          <a:lstStyle/>
          <a:p>
            <a:r>
              <a:rPr lang="de-DE" dirty="0"/>
              <a:t>Ergänzen </a:t>
            </a:r>
          </a:p>
          <a:p>
            <a:r>
              <a:rPr lang="de-DE" dirty="0"/>
              <a:t>aus Erdöl</a:t>
            </a:r>
          </a:p>
        </p:txBody>
      </p:sp>
      <p:sp>
        <p:nvSpPr>
          <p:cNvPr id="32" name="Rechteckiger Pfeil 31">
            <a:extLst>
              <a:ext uri="{FF2B5EF4-FFF2-40B4-BE49-F238E27FC236}">
                <a16:creationId xmlns:a16="http://schemas.microsoft.com/office/drawing/2014/main" id="{0B52D668-F916-A022-E2FE-1CCD53A35B98}"/>
              </a:ext>
            </a:extLst>
          </p:cNvPr>
          <p:cNvSpPr/>
          <p:nvPr/>
        </p:nvSpPr>
        <p:spPr>
          <a:xfrm rot="10800000" flipH="1">
            <a:off x="6095860" y="5610579"/>
            <a:ext cx="458514" cy="676709"/>
          </a:xfrm>
          <a:prstGeom prst="bentArrow">
            <a:avLst>
              <a:gd name="adj1" fmla="val 12805"/>
              <a:gd name="adj2" fmla="val 23781"/>
              <a:gd name="adj3" fmla="val 25000"/>
              <a:gd name="adj4" fmla="val 43750"/>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33" name="Textfeld 32">
            <a:extLst>
              <a:ext uri="{FF2B5EF4-FFF2-40B4-BE49-F238E27FC236}">
                <a16:creationId xmlns:a16="http://schemas.microsoft.com/office/drawing/2014/main" id="{79184274-866E-F1AD-3F2A-4C3B7AB02AA8}"/>
              </a:ext>
            </a:extLst>
          </p:cNvPr>
          <p:cNvSpPr txBox="1"/>
          <p:nvPr/>
        </p:nvSpPr>
        <p:spPr>
          <a:xfrm>
            <a:off x="6516641" y="5986742"/>
            <a:ext cx="875332" cy="369332"/>
          </a:xfrm>
          <a:prstGeom prst="rect">
            <a:avLst/>
          </a:prstGeom>
          <a:noFill/>
          <a:ln>
            <a:noFill/>
          </a:ln>
        </p:spPr>
        <p:txBody>
          <a:bodyPr wrap="square" rtlCol="0">
            <a:spAutoFit/>
          </a:bodyPr>
          <a:lstStyle/>
          <a:p>
            <a:r>
              <a:rPr lang="de-DE" dirty="0"/>
              <a:t>CO</a:t>
            </a:r>
            <a:r>
              <a:rPr lang="de-DE" baseline="-25000" dirty="0"/>
              <a:t>2</a:t>
            </a:r>
          </a:p>
        </p:txBody>
      </p:sp>
    </p:spTree>
    <p:extLst>
      <p:ext uri="{BB962C8B-B14F-4D97-AF65-F5344CB8AC3E}">
        <p14:creationId xmlns:p14="http://schemas.microsoft.com/office/powerpoint/2010/main" val="402136678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1"/>
          <p:cNvSpPr>
            <a:spLocks noGrp="1"/>
          </p:cNvSpPr>
          <p:nvPr>
            <p:ph type="title"/>
          </p:nvPr>
        </p:nvSpPr>
        <p:spPr bwMode="auto">
          <a:xfrm>
            <a:off x="320948" y="1215588"/>
            <a:ext cx="9798008" cy="4731039"/>
          </a:xfrm>
        </p:spPr>
        <p:txBody>
          <a:bodyPr>
            <a:noAutofit/>
          </a:bodyPr>
          <a:lstStyle/>
          <a:p>
            <a:pPr marL="719138" algn="ctr">
              <a:defRPr/>
            </a:pPr>
            <a:r>
              <a:rPr lang="de-DE" sz="3200">
                <a:solidFill>
                  <a:srgbClr val="00764B"/>
                </a:solidFill>
                <a:latin typeface="Arial"/>
                <a:cs typeface="Arial"/>
              </a:rPr>
              <a:t>Vielen Dank für Ihre Aufmerksamkeit !</a:t>
            </a:r>
            <a:br>
              <a:rPr lang="de-DE" sz="3200">
                <a:solidFill>
                  <a:srgbClr val="00764B"/>
                </a:solidFill>
                <a:latin typeface="Arial"/>
                <a:cs typeface="Arial"/>
              </a:rPr>
            </a:br>
            <a:br>
              <a:rPr lang="de-DE" sz="3200">
                <a:solidFill>
                  <a:srgbClr val="00764B"/>
                </a:solidFill>
                <a:latin typeface="Arial"/>
                <a:cs typeface="Arial"/>
              </a:rPr>
            </a:br>
            <a:r>
              <a:rPr lang="de-DE" sz="3200">
                <a:solidFill>
                  <a:srgbClr val="00764B"/>
                </a:solidFill>
                <a:latin typeface="Arial"/>
                <a:cs typeface="Arial"/>
              </a:rPr>
              <a:t>weitere Fragen?</a:t>
            </a:r>
            <a:br>
              <a:rPr lang="de-DE" sz="3200">
                <a:solidFill>
                  <a:srgbClr val="00764B"/>
                </a:solidFill>
                <a:latin typeface="Arial"/>
                <a:cs typeface="Arial"/>
              </a:rPr>
            </a:br>
            <a:br>
              <a:rPr lang="de-DE" sz="3200">
                <a:solidFill>
                  <a:srgbClr val="00764B"/>
                </a:solidFill>
                <a:latin typeface="Arial"/>
                <a:cs typeface="Arial"/>
              </a:rPr>
            </a:br>
            <a:br>
              <a:rPr lang="de-DE" sz="3200">
                <a:solidFill>
                  <a:srgbClr val="00764B"/>
                </a:solidFill>
                <a:latin typeface="Arial"/>
                <a:cs typeface="Arial"/>
              </a:rPr>
            </a:br>
            <a:br>
              <a:rPr lang="de-DE" sz="3200">
                <a:solidFill>
                  <a:srgbClr val="00764B"/>
                </a:solidFill>
                <a:latin typeface="Arial"/>
                <a:cs typeface="Arial"/>
              </a:rPr>
            </a:br>
            <a:br>
              <a:rPr lang="de-DE" sz="3200">
                <a:solidFill>
                  <a:srgbClr val="00764B"/>
                </a:solidFill>
                <a:latin typeface="Arial"/>
                <a:cs typeface="Arial"/>
              </a:rPr>
            </a:br>
            <a:endParaRPr lang="de-DE" sz="3200">
              <a:solidFill>
                <a:srgbClr val="00764B"/>
              </a:solidFill>
            </a:endParaRPr>
          </a:p>
        </p:txBody>
      </p:sp>
      <p:pic>
        <p:nvPicPr>
          <p:cNvPr id="16" name="Grafik 15" descr="Gruppenbrainstorming Silhouette"/>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4557326" y="2849377"/>
            <a:ext cx="1750442" cy="175044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37FA561-0961-3665-1C8F-E4ADE571D7FF}"/>
              </a:ext>
            </a:extLst>
          </p:cNvPr>
          <p:cNvSpPr txBox="1"/>
          <p:nvPr/>
        </p:nvSpPr>
        <p:spPr>
          <a:xfrm>
            <a:off x="617026" y="1250856"/>
            <a:ext cx="10099100" cy="1292662"/>
          </a:xfrm>
          <a:prstGeom prst="rect">
            <a:avLst/>
          </a:prstGeom>
          <a:noFill/>
        </p:spPr>
        <p:txBody>
          <a:bodyPr wrap="square">
            <a:spAutoFit/>
          </a:bodyPr>
          <a:lstStyle/>
          <a:p>
            <a:r>
              <a:rPr lang="de-DE" dirty="0">
                <a:effectLst/>
                <a:latin typeface="+mj-lt"/>
                <a:ea typeface="Times New Roman" panose="02020603050405020304" pitchFamily="18" charset="0"/>
                <a:cs typeface="Calibri" panose="020F0502020204030204" pitchFamily="34" charset="0"/>
              </a:rPr>
              <a:t>Viele Reaktionsenthalpien </a:t>
            </a:r>
            <a:r>
              <a:rPr lang="de-DE" dirty="0">
                <a:effectLst/>
                <a:latin typeface="+mj-lt"/>
                <a:ea typeface="Times New Roman" panose="02020603050405020304" pitchFamily="18" charset="0"/>
                <a:cs typeface="Calibri" panose="020F0502020204030204" pitchFamily="34" charset="0"/>
                <a:sym typeface="Symbol" pitchFamily="2" charset="2"/>
              </a:rPr>
              <a:t></a:t>
            </a:r>
            <a:r>
              <a:rPr lang="de-DE" baseline="-25000" dirty="0" err="1">
                <a:effectLst/>
                <a:latin typeface="+mj-lt"/>
                <a:ea typeface="Times New Roman" panose="02020603050405020304" pitchFamily="18" charset="0"/>
                <a:cs typeface="Calibri" panose="020F0502020204030204" pitchFamily="34" charset="0"/>
                <a:sym typeface="Symbol" pitchFamily="2" charset="2"/>
              </a:rPr>
              <a:t>r</a:t>
            </a:r>
            <a:r>
              <a:rPr lang="de-DE" dirty="0" err="1">
                <a:effectLst/>
                <a:latin typeface="+mj-lt"/>
                <a:ea typeface="Times New Roman" panose="02020603050405020304" pitchFamily="18" charset="0"/>
                <a:cs typeface="Calibri" panose="020F0502020204030204" pitchFamily="34" charset="0"/>
              </a:rPr>
              <a:t>H</a:t>
            </a:r>
            <a:r>
              <a:rPr lang="de-DE" dirty="0">
                <a:latin typeface="+mj-lt"/>
                <a:ea typeface="Times New Roman" panose="02020603050405020304" pitchFamily="18" charset="0"/>
                <a:cs typeface="Calibri" panose="020F0502020204030204" pitchFamily="34" charset="0"/>
              </a:rPr>
              <a:t> können experimentell bestimmt werden:</a:t>
            </a:r>
            <a:r>
              <a:rPr lang="de-DE" dirty="0">
                <a:effectLst/>
                <a:latin typeface="+mj-lt"/>
                <a:ea typeface="Times New Roman" panose="02020603050405020304" pitchFamily="18" charset="0"/>
                <a:cs typeface="Calibri" panose="020F0502020204030204" pitchFamily="34" charset="0"/>
              </a:rPr>
              <a:t> 	</a:t>
            </a:r>
          </a:p>
          <a:p>
            <a:endParaRPr lang="de-DE" dirty="0">
              <a:effectLst/>
              <a:latin typeface="+mj-lt"/>
              <a:ea typeface="Times New Roman" panose="02020603050405020304" pitchFamily="18" charset="0"/>
              <a:cs typeface="Calibri" panose="020F0502020204030204" pitchFamily="34" charset="0"/>
            </a:endParaRPr>
          </a:p>
          <a:p>
            <a:pPr algn="ctr"/>
            <a:r>
              <a:rPr lang="de-DE" sz="2400" dirty="0" err="1">
                <a:effectLst/>
                <a:latin typeface="+mj-lt"/>
                <a:ea typeface="Times New Roman" panose="02020603050405020304" pitchFamily="18" charset="0"/>
                <a:cs typeface="Calibri" panose="020F0502020204030204" pitchFamily="34" charset="0"/>
              </a:rPr>
              <a:t>Q</a:t>
            </a:r>
            <a:r>
              <a:rPr lang="de-DE" sz="2400" baseline="-25000" dirty="0" err="1">
                <a:effectLst/>
                <a:latin typeface="+mj-lt"/>
                <a:ea typeface="Times New Roman" panose="02020603050405020304" pitchFamily="18" charset="0"/>
                <a:cs typeface="Calibri" panose="020F0502020204030204" pitchFamily="34" charset="0"/>
              </a:rPr>
              <a:t>p</a:t>
            </a:r>
            <a:r>
              <a:rPr lang="de-DE" sz="2400" dirty="0">
                <a:effectLst/>
                <a:latin typeface="+mj-lt"/>
                <a:ea typeface="Times New Roman" panose="02020603050405020304" pitchFamily="18" charset="0"/>
                <a:cs typeface="Calibri" panose="020F0502020204030204" pitchFamily="34" charset="0"/>
              </a:rPr>
              <a:t> = </a:t>
            </a:r>
            <a:r>
              <a:rPr lang="de-DE" sz="2400" dirty="0">
                <a:effectLst/>
                <a:latin typeface="+mj-lt"/>
                <a:ea typeface="Times New Roman" panose="02020603050405020304" pitchFamily="18" charset="0"/>
                <a:cs typeface="Calibri" panose="020F0502020204030204" pitchFamily="34" charset="0"/>
                <a:sym typeface="Symbol" pitchFamily="2" charset="2"/>
              </a:rPr>
              <a:t></a:t>
            </a:r>
            <a:r>
              <a:rPr lang="de-DE" sz="2400" baseline="-25000" dirty="0" err="1">
                <a:latin typeface="+mj-lt"/>
                <a:ea typeface="Times New Roman" panose="02020603050405020304" pitchFamily="18" charset="0"/>
                <a:cs typeface="Calibri" panose="020F0502020204030204" pitchFamily="34" charset="0"/>
              </a:rPr>
              <a:t>r</a:t>
            </a:r>
            <a:r>
              <a:rPr lang="de-DE" sz="2400" dirty="0" err="1">
                <a:effectLst/>
                <a:latin typeface="+mj-lt"/>
                <a:ea typeface="Times New Roman" panose="02020603050405020304" pitchFamily="18" charset="0"/>
                <a:cs typeface="Calibri" panose="020F0502020204030204" pitchFamily="34" charset="0"/>
              </a:rPr>
              <a:t>H</a:t>
            </a:r>
            <a:r>
              <a:rPr lang="de-DE" sz="2400" dirty="0">
                <a:effectLst/>
                <a:latin typeface="+mj-lt"/>
                <a:ea typeface="Times New Roman" panose="02020603050405020304" pitchFamily="18" charset="0"/>
                <a:cs typeface="Calibri" panose="020F0502020204030204" pitchFamily="34" charset="0"/>
              </a:rPr>
              <a:t> = - c </a:t>
            </a:r>
            <a:r>
              <a:rPr lang="de-DE" sz="2400" baseline="30000" dirty="0">
                <a:effectLst/>
                <a:latin typeface="+mj-lt"/>
                <a:ea typeface="Times New Roman" panose="02020603050405020304" pitchFamily="18" charset="0"/>
                <a:cs typeface="Calibri" panose="020F0502020204030204" pitchFamily="34" charset="0"/>
              </a:rPr>
              <a:t>.</a:t>
            </a:r>
            <a:r>
              <a:rPr lang="de-DE" sz="2400" dirty="0">
                <a:effectLst/>
                <a:latin typeface="+mj-lt"/>
                <a:ea typeface="Times New Roman" panose="02020603050405020304" pitchFamily="18" charset="0"/>
                <a:cs typeface="Calibri" panose="020F0502020204030204" pitchFamily="34" charset="0"/>
              </a:rPr>
              <a:t> m</a:t>
            </a:r>
            <a:r>
              <a:rPr lang="de-DE" sz="2400" baseline="30000" dirty="0">
                <a:effectLst/>
                <a:latin typeface="+mj-lt"/>
                <a:ea typeface="Times New Roman" panose="02020603050405020304" pitchFamily="18" charset="0"/>
                <a:cs typeface="Calibri" panose="020F0502020204030204" pitchFamily="34" charset="0"/>
              </a:rPr>
              <a:t> .</a:t>
            </a:r>
            <a:r>
              <a:rPr lang="de-DE" sz="2400" dirty="0">
                <a:effectLst/>
                <a:latin typeface="+mj-lt"/>
                <a:ea typeface="Times New Roman" panose="02020603050405020304" pitchFamily="18" charset="0"/>
                <a:cs typeface="Calibri" panose="020F0502020204030204" pitchFamily="34" charset="0"/>
              </a:rPr>
              <a:t> </a:t>
            </a:r>
            <a:r>
              <a:rPr lang="de-DE" sz="2400" dirty="0">
                <a:effectLst/>
                <a:latin typeface="+mj-lt"/>
                <a:ea typeface="Times New Roman" panose="02020603050405020304" pitchFamily="18" charset="0"/>
                <a:cs typeface="Calibri" panose="020F0502020204030204" pitchFamily="34" charset="0"/>
                <a:sym typeface="Symbol" pitchFamily="2" charset="2"/>
              </a:rPr>
              <a:t></a:t>
            </a:r>
            <a:r>
              <a:rPr lang="de-DE" sz="2400" dirty="0">
                <a:effectLst/>
                <a:latin typeface="+mj-lt"/>
                <a:ea typeface="Times New Roman" panose="02020603050405020304" pitchFamily="18" charset="0"/>
                <a:cs typeface="Calibri" panose="020F0502020204030204" pitchFamily="34" charset="0"/>
              </a:rPr>
              <a:t>T</a:t>
            </a:r>
          </a:p>
          <a:p>
            <a:endParaRPr lang="de-DE" dirty="0"/>
          </a:p>
        </p:txBody>
      </p:sp>
      <p:sp>
        <p:nvSpPr>
          <p:cNvPr id="7" name="Textfeld 6">
            <a:extLst>
              <a:ext uri="{FF2B5EF4-FFF2-40B4-BE49-F238E27FC236}">
                <a16:creationId xmlns:a16="http://schemas.microsoft.com/office/drawing/2014/main" id="{83C97384-025B-3BC8-D8C5-C35903180D5C}"/>
              </a:ext>
            </a:extLst>
          </p:cNvPr>
          <p:cNvSpPr txBox="1"/>
          <p:nvPr/>
        </p:nvSpPr>
        <p:spPr>
          <a:xfrm>
            <a:off x="617026" y="2619161"/>
            <a:ext cx="11125200" cy="461665"/>
          </a:xfrm>
          <a:prstGeom prst="rect">
            <a:avLst/>
          </a:prstGeom>
          <a:noFill/>
        </p:spPr>
        <p:txBody>
          <a:bodyPr wrap="square" rtlCol="0">
            <a:spAutoFit/>
          </a:bodyPr>
          <a:lstStyle/>
          <a:p>
            <a:r>
              <a:rPr lang="de-DE" dirty="0">
                <a:latin typeface="+mj-lt"/>
                <a:cs typeface="Calibri" panose="020F0502020204030204" pitchFamily="34" charset="0"/>
              </a:rPr>
              <a:t>Experimentell nicht zugänglichen Reaktionsenthalpien</a:t>
            </a:r>
            <a:r>
              <a:rPr lang="de-DE" sz="2400" dirty="0">
                <a:latin typeface="+mj-lt"/>
                <a:cs typeface="Calibri" panose="020F0502020204030204" pitchFamily="34" charset="0"/>
              </a:rPr>
              <a:t>?</a:t>
            </a:r>
            <a:r>
              <a:rPr lang="de-DE" sz="2400" b="1" dirty="0">
                <a:latin typeface="+mj-lt"/>
                <a:cs typeface="Calibri" panose="020F0502020204030204" pitchFamily="34" charset="0"/>
              </a:rPr>
              <a:t>		</a:t>
            </a:r>
          </a:p>
        </p:txBody>
      </p:sp>
      <p:pic>
        <p:nvPicPr>
          <p:cNvPr id="19" name="Grafik 18">
            <a:extLst>
              <a:ext uri="{FF2B5EF4-FFF2-40B4-BE49-F238E27FC236}">
                <a16:creationId xmlns:a16="http://schemas.microsoft.com/office/drawing/2014/main" id="{354387E2-943A-C78F-CC34-6126C5969F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182" y="4736890"/>
            <a:ext cx="10104735" cy="2121110"/>
          </a:xfrm>
          <a:prstGeom prst="rect">
            <a:avLst/>
          </a:prstGeom>
        </p:spPr>
      </p:pic>
      <p:sp>
        <p:nvSpPr>
          <p:cNvPr id="20" name="Textfeld 19">
            <a:extLst>
              <a:ext uri="{FF2B5EF4-FFF2-40B4-BE49-F238E27FC236}">
                <a16:creationId xmlns:a16="http://schemas.microsoft.com/office/drawing/2014/main" id="{81F6761F-B3AD-E70A-B8A0-ED2D847548EA}"/>
              </a:ext>
            </a:extLst>
          </p:cNvPr>
          <p:cNvSpPr txBox="1"/>
          <p:nvPr/>
        </p:nvSpPr>
        <p:spPr>
          <a:xfrm>
            <a:off x="796182" y="3693511"/>
            <a:ext cx="9919944" cy="1200329"/>
          </a:xfrm>
          <a:prstGeom prst="rect">
            <a:avLst/>
          </a:prstGeom>
          <a:noFill/>
          <a:ln>
            <a:solidFill>
              <a:schemeClr val="tx1"/>
            </a:solidFill>
          </a:ln>
        </p:spPr>
        <p:txBody>
          <a:bodyPr wrap="square" rtlCol="0" anchor="ctr">
            <a:spAutoFit/>
          </a:bodyPr>
          <a:lstStyle/>
          <a:p>
            <a:r>
              <a:rPr lang="de-DE" b="1" dirty="0">
                <a:latin typeface="+mj-lt"/>
                <a:cs typeface="Calibri" panose="020F0502020204030204" pitchFamily="34" charset="0"/>
              </a:rPr>
              <a:t>Satz von Hess:</a:t>
            </a:r>
          </a:p>
          <a:p>
            <a:r>
              <a:rPr lang="de-DE" b="1" dirty="0">
                <a:latin typeface="+mj-lt"/>
                <a:cs typeface="Calibri" panose="020F0502020204030204" pitchFamily="34" charset="0"/>
              </a:rPr>
              <a:t>Die von einem chemischen System aufgenommenen oder abgegebenen Wärme ist unabhängig vom Weg der Reaktion </a:t>
            </a:r>
          </a:p>
          <a:p>
            <a:endParaRPr lang="de-DE" dirty="0"/>
          </a:p>
        </p:txBody>
      </p:sp>
      <p:sp>
        <p:nvSpPr>
          <p:cNvPr id="22" name="Textfeld 21">
            <a:extLst>
              <a:ext uri="{FF2B5EF4-FFF2-40B4-BE49-F238E27FC236}">
                <a16:creationId xmlns:a16="http://schemas.microsoft.com/office/drawing/2014/main" id="{068A5BDE-0A95-95A8-8A58-E15BE33BB242}"/>
              </a:ext>
            </a:extLst>
          </p:cNvPr>
          <p:cNvSpPr txBox="1"/>
          <p:nvPr/>
        </p:nvSpPr>
        <p:spPr>
          <a:xfrm>
            <a:off x="2390620" y="3164701"/>
            <a:ext cx="7578012" cy="369332"/>
          </a:xfrm>
          <a:prstGeom prst="rect">
            <a:avLst/>
          </a:prstGeom>
          <a:noFill/>
        </p:spPr>
        <p:txBody>
          <a:bodyPr wrap="square">
            <a:spAutoFit/>
          </a:bodyPr>
          <a:lstStyle/>
          <a:p>
            <a:r>
              <a:rPr lang="de-DE" b="1" dirty="0">
                <a:latin typeface="+mj-lt"/>
                <a:cs typeface="Calibri" panose="020F0502020204030204" pitchFamily="34" charset="0"/>
              </a:rPr>
              <a:t>⇒ Rechnerische Ermittlung aus </a:t>
            </a:r>
            <a:r>
              <a:rPr lang="de-DE" b="1" dirty="0">
                <a:solidFill>
                  <a:srgbClr val="FF0000"/>
                </a:solidFill>
                <a:latin typeface="+mj-lt"/>
                <a:cs typeface="Calibri" panose="020F0502020204030204" pitchFamily="34" charset="0"/>
              </a:rPr>
              <a:t>Bildungsenthalpien</a:t>
            </a:r>
          </a:p>
        </p:txBody>
      </p:sp>
      <p:grpSp>
        <p:nvGrpSpPr>
          <p:cNvPr id="4" name="Gruppieren 3">
            <a:extLst>
              <a:ext uri="{FF2B5EF4-FFF2-40B4-BE49-F238E27FC236}">
                <a16:creationId xmlns:a16="http://schemas.microsoft.com/office/drawing/2014/main" id="{82E9AD15-C4E8-FD45-1DAA-A55EEA3FEBB4}"/>
              </a:ext>
            </a:extLst>
          </p:cNvPr>
          <p:cNvGrpSpPr/>
          <p:nvPr/>
        </p:nvGrpSpPr>
        <p:grpSpPr>
          <a:xfrm>
            <a:off x="737498" y="321380"/>
            <a:ext cx="3097902" cy="553935"/>
            <a:chOff x="737498" y="321380"/>
            <a:chExt cx="3097902" cy="553935"/>
          </a:xfrm>
        </p:grpSpPr>
        <p:pic>
          <p:nvPicPr>
            <p:cNvPr id="5" name="Picture 3">
              <a:extLst>
                <a:ext uri="{FF2B5EF4-FFF2-40B4-BE49-F238E27FC236}">
                  <a16:creationId xmlns:a16="http://schemas.microsoft.com/office/drawing/2014/main" id="{9706183E-D6EB-56BC-9409-06F31678220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89300" y="329214"/>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A1736532-B03F-3C1C-3D05-10063B4AE26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43200" y="321380"/>
              <a:ext cx="546100" cy="54610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C4E854F1-62DD-405E-F41F-96E4C078C7B9}"/>
                </a:ext>
              </a:extLst>
            </p:cNvPr>
            <p:cNvSpPr txBox="1"/>
            <p:nvPr/>
          </p:nvSpPr>
          <p:spPr>
            <a:xfrm>
              <a:off x="737498" y="394376"/>
              <a:ext cx="2005702" cy="400110"/>
            </a:xfrm>
            <a:prstGeom prst="rect">
              <a:avLst/>
            </a:prstGeom>
            <a:noFill/>
          </p:spPr>
          <p:txBody>
            <a:bodyPr wrap="square" rtlCol="0">
              <a:spAutoFit/>
            </a:bodyPr>
            <a:lstStyle/>
            <a:p>
              <a:r>
                <a:rPr lang="de-DE" sz="2000" b="1" dirty="0">
                  <a:solidFill>
                    <a:schemeClr val="accent1"/>
                  </a:solidFill>
                  <a:latin typeface="+mj-lt"/>
                  <a:cs typeface="Calibri" panose="020F0502020204030204" pitchFamily="34" charset="0"/>
                </a:rPr>
                <a:t>Satz von Hess </a:t>
              </a:r>
            </a:p>
          </p:txBody>
        </p:sp>
      </p:grpSp>
      <p:sp>
        <p:nvSpPr>
          <p:cNvPr id="10" name="Textfeld 9">
            <a:extLst>
              <a:ext uri="{FF2B5EF4-FFF2-40B4-BE49-F238E27FC236}">
                <a16:creationId xmlns:a16="http://schemas.microsoft.com/office/drawing/2014/main" id="{C00D3AB0-5333-DE04-F985-5BC919034405}"/>
              </a:ext>
            </a:extLst>
          </p:cNvPr>
          <p:cNvSpPr txBox="1"/>
          <p:nvPr/>
        </p:nvSpPr>
        <p:spPr>
          <a:xfrm>
            <a:off x="7622566" y="1912806"/>
            <a:ext cx="3416373" cy="369332"/>
          </a:xfrm>
          <a:prstGeom prst="rect">
            <a:avLst/>
          </a:prstGeom>
          <a:noFill/>
        </p:spPr>
        <p:txBody>
          <a:bodyPr wrap="square" rtlCol="0">
            <a:spAutoFit/>
          </a:bodyPr>
          <a:lstStyle/>
          <a:p>
            <a:r>
              <a:rPr lang="de-DE" dirty="0"/>
              <a:t>c: spezifische Wärmekapazität</a:t>
            </a:r>
          </a:p>
        </p:txBody>
      </p:sp>
    </p:spTree>
    <p:extLst>
      <p:ext uri="{BB962C8B-B14F-4D97-AF65-F5344CB8AC3E}">
        <p14:creationId xmlns:p14="http://schemas.microsoft.com/office/powerpoint/2010/main" val="360233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0" grpId="0" animBg="1"/>
      <p:bldP spid="22"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AE152B3-7D98-3F8F-C334-CE1052F16A29}"/>
              </a:ext>
            </a:extLst>
          </p:cNvPr>
          <p:cNvSpPr txBox="1"/>
          <p:nvPr/>
        </p:nvSpPr>
        <p:spPr>
          <a:xfrm>
            <a:off x="596340" y="1186889"/>
            <a:ext cx="4707925" cy="3847207"/>
          </a:xfrm>
          <a:prstGeom prst="rect">
            <a:avLst/>
          </a:prstGeom>
          <a:noFill/>
        </p:spPr>
        <p:txBody>
          <a:bodyPr wrap="square" rtlCol="0">
            <a:spAutoFit/>
          </a:bodyPr>
          <a:lstStyle/>
          <a:p>
            <a:pPr fontAlgn="t"/>
            <a:r>
              <a:rPr lang="de-DE" sz="2000" b="1" u="sng" dirty="0">
                <a:latin typeface="Arial" panose="020B0604020202020204" pitchFamily="34" charset="0"/>
                <a:cs typeface="Arial" panose="020B0604020202020204" pitchFamily="34" charset="0"/>
              </a:rPr>
              <a:t>Quantitätsgrößen:</a:t>
            </a:r>
          </a:p>
          <a:p>
            <a:pPr fontAlgn="t"/>
            <a:endParaRPr lang="de-DE" sz="2000" b="1" dirty="0"/>
          </a:p>
          <a:p>
            <a:pPr fontAlgn="t"/>
            <a:r>
              <a:rPr lang="de-DE" sz="2000" dirty="0"/>
              <a:t>beschreiben die absolute Energiemenge, die bei chemischen Reaktionen umgesetzt wird</a:t>
            </a:r>
            <a:endParaRPr lang="de-DE" sz="2000" b="1" u="sng" dirty="0">
              <a:latin typeface="Arial" panose="020B0604020202020204" pitchFamily="34" charset="0"/>
              <a:cs typeface="Arial" panose="020B0604020202020204" pitchFamily="34" charset="0"/>
            </a:endParaRPr>
          </a:p>
          <a:p>
            <a:pPr fontAlgn="t"/>
            <a:endParaRPr lang="de-DE" u="sng" dirty="0"/>
          </a:p>
          <a:p>
            <a:pPr marL="285750" indent="-285750" fontAlgn="ctr">
              <a:lnSpc>
                <a:spcPct val="150000"/>
              </a:lnSpc>
              <a:buFont typeface="Arial" panose="020B0604020202020204" pitchFamily="34" charset="0"/>
              <a:buChar char="•"/>
            </a:pPr>
            <a:r>
              <a:rPr lang="de-DE" b="1" dirty="0">
                <a:latin typeface="Arial" panose="020B0604020202020204" pitchFamily="34" charset="0"/>
                <a:cs typeface="Arial" panose="020B0604020202020204" pitchFamily="34" charset="0"/>
              </a:rPr>
              <a:t>Enthalpie-Änderung ∆H</a:t>
            </a:r>
          </a:p>
          <a:p>
            <a:pPr marL="285750" indent="-285750" fontAlgn="ctr">
              <a:lnSpc>
                <a:spcPct val="150000"/>
              </a:lnSpc>
              <a:buFont typeface="Arial" panose="020B0604020202020204" pitchFamily="34" charset="0"/>
              <a:buChar char="•"/>
            </a:pPr>
            <a:r>
              <a:rPr lang="de-DE" b="1" dirty="0">
                <a:latin typeface="Arial" panose="020B0604020202020204" pitchFamily="34" charset="0"/>
                <a:cs typeface="Arial" panose="020B0604020202020204" pitchFamily="34" charset="0"/>
              </a:rPr>
              <a:t>Reaktionsenthalpie ∆ </a:t>
            </a:r>
            <a:r>
              <a:rPr lang="de-DE" b="1" baseline="-25000" dirty="0" err="1">
                <a:latin typeface="Arial" panose="020B0604020202020204" pitchFamily="34" charset="0"/>
                <a:cs typeface="Arial" panose="020B0604020202020204" pitchFamily="34" charset="0"/>
              </a:rPr>
              <a:t>r</a:t>
            </a:r>
            <a:r>
              <a:rPr lang="de-DE" b="1" dirty="0" err="1">
                <a:latin typeface="Arial" panose="020B0604020202020204" pitchFamily="34" charset="0"/>
                <a:cs typeface="Arial" panose="020B0604020202020204" pitchFamily="34" charset="0"/>
              </a:rPr>
              <a:t>H</a:t>
            </a:r>
            <a:endParaRPr lang="de-DE" dirty="0">
              <a:latin typeface="Arial" panose="020B0604020202020204" pitchFamily="34" charset="0"/>
              <a:cs typeface="Arial" panose="020B0604020202020204" pitchFamily="34" charset="0"/>
            </a:endParaRPr>
          </a:p>
          <a:p>
            <a:pPr marL="285750" indent="-285750" fontAlgn="ctr">
              <a:lnSpc>
                <a:spcPct val="150000"/>
              </a:lnSpc>
              <a:buFont typeface="Arial" panose="020B0604020202020204" pitchFamily="34" charset="0"/>
              <a:buChar char="•"/>
            </a:pPr>
            <a:r>
              <a:rPr lang="de-DE" b="1" dirty="0">
                <a:latin typeface="Arial" panose="020B0604020202020204" pitchFamily="34" charset="0"/>
                <a:cs typeface="Arial" panose="020B0604020202020204" pitchFamily="34" charset="0"/>
              </a:rPr>
              <a:t>Bildungsenthalpie ∆ </a:t>
            </a:r>
            <a:r>
              <a:rPr lang="de-DE" b="1" baseline="-25000" dirty="0" err="1">
                <a:latin typeface="Arial" panose="020B0604020202020204" pitchFamily="34" charset="0"/>
                <a:cs typeface="Arial" panose="020B0604020202020204" pitchFamily="34" charset="0"/>
              </a:rPr>
              <a:t>f</a:t>
            </a:r>
            <a:r>
              <a:rPr lang="de-DE" b="1" dirty="0" err="1">
                <a:latin typeface="Arial" panose="020B0604020202020204" pitchFamily="34" charset="0"/>
                <a:cs typeface="Arial" panose="020B0604020202020204" pitchFamily="34" charset="0"/>
              </a:rPr>
              <a:t>H</a:t>
            </a:r>
            <a:endParaRPr lang="de-DE" dirty="0">
              <a:latin typeface="Arial" panose="020B0604020202020204" pitchFamily="34" charset="0"/>
              <a:cs typeface="Arial" panose="020B0604020202020204" pitchFamily="34" charset="0"/>
            </a:endParaRPr>
          </a:p>
          <a:p>
            <a:pPr marL="285750" indent="-285750" fontAlgn="ctr">
              <a:lnSpc>
                <a:spcPct val="150000"/>
              </a:lnSpc>
              <a:buFont typeface="Arial" panose="020B0604020202020204" pitchFamily="34" charset="0"/>
              <a:buChar char="•"/>
            </a:pPr>
            <a:r>
              <a:rPr lang="de-DE" b="1" dirty="0">
                <a:latin typeface="Arial" panose="020B0604020202020204" pitchFamily="34" charset="0"/>
                <a:cs typeface="Arial" panose="020B0604020202020204" pitchFamily="34" charset="0"/>
              </a:rPr>
              <a:t>Standard-Bildungsenthalpie ∆ </a:t>
            </a:r>
            <a:r>
              <a:rPr lang="de-DE" b="1" baseline="-25000" dirty="0">
                <a:latin typeface="Arial" panose="020B0604020202020204" pitchFamily="34" charset="0"/>
                <a:cs typeface="Arial" panose="020B0604020202020204" pitchFamily="34" charset="0"/>
              </a:rPr>
              <a:t>f</a:t>
            </a:r>
            <a:r>
              <a:rPr lang="de-DE" b="1" dirty="0">
                <a:latin typeface="Arial" panose="020B0604020202020204" pitchFamily="34" charset="0"/>
                <a:cs typeface="Arial" panose="020B0604020202020204" pitchFamily="34" charset="0"/>
              </a:rPr>
              <a:t>H</a:t>
            </a:r>
            <a:r>
              <a:rPr lang="de-DE" b="1" baseline="30000" dirty="0">
                <a:latin typeface="Arial" panose="020B0604020202020204" pitchFamily="34" charset="0"/>
                <a:cs typeface="Arial" panose="020B0604020202020204" pitchFamily="34" charset="0"/>
              </a:rPr>
              <a:t>0</a:t>
            </a:r>
            <a:endParaRPr lang="de-DE" dirty="0">
              <a:latin typeface="Arial" panose="020B0604020202020204" pitchFamily="34" charset="0"/>
              <a:cs typeface="Arial" panose="020B0604020202020204" pitchFamily="34" charset="0"/>
            </a:endParaRPr>
          </a:p>
          <a:p>
            <a:pPr fontAlgn="t"/>
            <a:endParaRPr lang="de-DE"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4E8C409B-0C23-F1EA-294E-E6D6D712A152}"/>
                  </a:ext>
                </a:extLst>
              </p:cNvPr>
              <p:cNvSpPr txBox="1"/>
              <p:nvPr/>
            </p:nvSpPr>
            <p:spPr>
              <a:xfrm>
                <a:off x="5494573" y="1186889"/>
                <a:ext cx="5667632" cy="4495077"/>
              </a:xfrm>
              <a:prstGeom prst="rect">
                <a:avLst/>
              </a:prstGeom>
              <a:noFill/>
            </p:spPr>
            <p:txBody>
              <a:bodyPr wrap="square" rtlCol="0">
                <a:spAutoFit/>
              </a:bodyPr>
              <a:lstStyle/>
              <a:p>
                <a:pPr fontAlgn="t"/>
                <a:r>
                  <a:rPr lang="de-DE" sz="2000" b="1" u="sng" dirty="0">
                    <a:latin typeface="Arial" panose="020B0604020202020204" pitchFamily="34" charset="0"/>
                    <a:cs typeface="Arial" panose="020B0604020202020204" pitchFamily="34" charset="0"/>
                  </a:rPr>
                  <a:t>Umrechnungsgrößen:</a:t>
                </a:r>
              </a:p>
              <a:p>
                <a:pPr fontAlgn="t"/>
                <a:endParaRPr lang="de-DE" sz="2000" b="1" u="sng" dirty="0">
                  <a:latin typeface="Arial" panose="020B0604020202020204" pitchFamily="34" charset="0"/>
                  <a:cs typeface="Arial" panose="020B0604020202020204" pitchFamily="34" charset="0"/>
                </a:endParaRPr>
              </a:p>
              <a:p>
                <a:pPr fontAlgn="t"/>
                <a:r>
                  <a:rPr lang="de-DE" sz="2000" dirty="0"/>
                  <a:t>beziehen die Energie auf eine bestimmte Stoffmenge (meist 1 Mol), um Reaktionen vergleichbar und rechnerisch handhabbar zu machen.</a:t>
                </a:r>
                <a:endParaRPr lang="de-DE" u="sng" dirty="0"/>
              </a:p>
              <a:p>
                <a:pPr marL="285750" indent="-285750" fontAlgn="ctr">
                  <a:lnSpc>
                    <a:spcPct val="115000"/>
                  </a:lnSpc>
                  <a:spcBef>
                    <a:spcPts val="600"/>
                  </a:spcBef>
                  <a:spcAft>
                    <a:spcPts val="600"/>
                  </a:spcAft>
                  <a:buFont typeface="Arial" panose="020B0604020202020204" pitchFamily="34" charset="0"/>
                  <a:buChar char="•"/>
                </a:pPr>
                <a:r>
                  <a:rPr lang="de-DE" b="1" dirty="0">
                    <a:latin typeface="Arial" panose="020B0604020202020204" pitchFamily="34" charset="0"/>
                    <a:ea typeface="Calibri" panose="020F0502020204030204" pitchFamily="34" charset="0"/>
                    <a:cs typeface="Times New Roman" panose="02020603050405020304" pitchFamily="18" charset="0"/>
                  </a:rPr>
                  <a:t>Molare Enthalpie-Änderung </a:t>
                </a:r>
                <a14:m>
                  <m:oMath xmlns:m="http://schemas.openxmlformats.org/officeDocument/2006/math">
                    <m:r>
                      <a:rPr lang="de-DE" b="1" i="1">
                        <a:latin typeface="Cambria Math" panose="02040503050406030204" pitchFamily="18" charset="0"/>
                        <a:ea typeface="Calibri" panose="020F0502020204030204" pitchFamily="34" charset="0"/>
                        <a:cs typeface="Times New Roman" panose="02020603050405020304" pitchFamily="18" charset="0"/>
                      </a:rPr>
                      <m:t>∆</m:t>
                    </m:r>
                    <m:sSub>
                      <m:sSubPr>
                        <m:ctrlPr>
                          <a:rPr lang="ar-AE" b="1" i="1">
                            <a:latin typeface="Cambria Math" panose="02040503050406030204" pitchFamily="18" charset="0"/>
                            <a:ea typeface="Calibri" panose="020F0502020204030204" pitchFamily="34" charset="0"/>
                            <a:cs typeface="Times New Roman" panose="02020603050405020304" pitchFamily="18" charset="0"/>
                          </a:rPr>
                        </m:ctrlPr>
                      </m:sSubPr>
                      <m:e>
                        <m:r>
                          <a:rPr lang="ar-AE" b="1" i="1">
                            <a:latin typeface="Cambria Math" panose="02040503050406030204" pitchFamily="18" charset="0"/>
                            <a:ea typeface="Calibri" panose="020F0502020204030204" pitchFamily="34" charset="0"/>
                            <a:cs typeface="Times New Roman" panose="02020603050405020304" pitchFamily="18" charset="0"/>
                          </a:rPr>
                          <m:t>𝑯</m:t>
                        </m:r>
                      </m:e>
                      <m:sub>
                        <m:r>
                          <a:rPr lang="ar-AE" b="1" i="1">
                            <a:latin typeface="Cambria Math" panose="02040503050406030204" pitchFamily="18" charset="0"/>
                            <a:ea typeface="Calibri" panose="020F0502020204030204" pitchFamily="34" charset="0"/>
                            <a:cs typeface="Times New Roman" panose="02020603050405020304" pitchFamily="18" charset="0"/>
                          </a:rPr>
                          <m:t>𝒎</m:t>
                        </m:r>
                      </m:sub>
                    </m:sSub>
                    <m:r>
                      <a:rPr lang="ar-AE" b="1" i="1">
                        <a:latin typeface="Cambria Math" panose="02040503050406030204" pitchFamily="18" charset="0"/>
                        <a:ea typeface="Calibri" panose="020F0502020204030204" pitchFamily="34" charset="0"/>
                        <a:cs typeface="Times New Roman" panose="02020603050405020304" pitchFamily="18" charset="0"/>
                      </a:rPr>
                      <m:t>= </m:t>
                    </m:r>
                    <m:f>
                      <m:fPr>
                        <m:ctrlPr>
                          <a:rPr lang="ar-AE" b="1" i="1">
                            <a:latin typeface="Cambria Math" panose="02040503050406030204" pitchFamily="18" charset="0"/>
                            <a:ea typeface="Calibri" panose="020F0502020204030204" pitchFamily="34" charset="0"/>
                            <a:cs typeface="Times New Roman" panose="02020603050405020304" pitchFamily="18" charset="0"/>
                          </a:rPr>
                        </m:ctrlPr>
                      </m:fPr>
                      <m:num>
                        <m:r>
                          <a:rPr lang="ar-AE" b="1" i="1">
                            <a:latin typeface="Cambria Math" panose="02040503050406030204" pitchFamily="18" charset="0"/>
                            <a:ea typeface="Calibri" panose="020F0502020204030204" pitchFamily="34" charset="0"/>
                            <a:cs typeface="Times New Roman" panose="02020603050405020304" pitchFamily="18" charset="0"/>
                          </a:rPr>
                          <m:t>∆</m:t>
                        </m:r>
                        <m:r>
                          <a:rPr lang="ar-AE" b="1" i="1">
                            <a:latin typeface="Cambria Math" panose="02040503050406030204" pitchFamily="18" charset="0"/>
                            <a:ea typeface="Calibri" panose="020F0502020204030204" pitchFamily="34" charset="0"/>
                            <a:cs typeface="Times New Roman" panose="02020603050405020304" pitchFamily="18" charset="0"/>
                          </a:rPr>
                          <m:t>𝑯</m:t>
                        </m:r>
                      </m:num>
                      <m:den>
                        <m:r>
                          <a:rPr lang="ar-AE" b="1" i="1">
                            <a:latin typeface="Cambria Math" panose="02040503050406030204" pitchFamily="18" charset="0"/>
                            <a:ea typeface="Calibri" panose="020F0502020204030204" pitchFamily="34" charset="0"/>
                            <a:cs typeface="Times New Roman" panose="02020603050405020304" pitchFamily="18" charset="0"/>
                          </a:rPr>
                          <m:t>𝒏</m:t>
                        </m:r>
                        <m:r>
                          <a:rPr lang="ar-AE" b="1" i="1">
                            <a:latin typeface="Cambria Math" panose="02040503050406030204" pitchFamily="18" charset="0"/>
                            <a:ea typeface="Calibri" panose="020F0502020204030204" pitchFamily="34" charset="0"/>
                            <a:cs typeface="Times New Roman" panose="02020603050405020304" pitchFamily="18" charset="0"/>
                          </a:rPr>
                          <m:t> </m:t>
                        </m:r>
                      </m:den>
                    </m:f>
                  </m:oMath>
                </a14:m>
                <a:endParaRPr lang="de-DE" b="1" dirty="0">
                  <a:latin typeface="Arial" panose="020B0604020202020204" pitchFamily="34" charset="0"/>
                  <a:ea typeface="Calibri" panose="020F0502020204030204" pitchFamily="34" charset="0"/>
                  <a:cs typeface="Times New Roman" panose="02020603050405020304" pitchFamily="18" charset="0"/>
                </a:endParaRPr>
              </a:p>
              <a:p>
                <a:pPr marL="285750" indent="-285750" fontAlgn="ctr">
                  <a:lnSpc>
                    <a:spcPct val="115000"/>
                  </a:lnSpc>
                  <a:spcBef>
                    <a:spcPts val="600"/>
                  </a:spcBef>
                  <a:spcAft>
                    <a:spcPts val="600"/>
                  </a:spcAft>
                  <a:buFont typeface="Arial" panose="020B0604020202020204" pitchFamily="34" charset="0"/>
                  <a:buChar char="•"/>
                </a:pPr>
                <a:r>
                  <a:rPr lang="de-DE" b="1" dirty="0">
                    <a:latin typeface="Arial" panose="020B0604020202020204" pitchFamily="34" charset="0"/>
                    <a:ea typeface="Calibri" panose="020F0502020204030204" pitchFamily="34" charset="0"/>
                    <a:cs typeface="Times New Roman" panose="02020603050405020304" pitchFamily="18" charset="0"/>
                  </a:rPr>
                  <a:t>Molare Standard-Reaktionsenthalpie </a:t>
                </a:r>
                <a:r>
                  <a:rPr lang="de-DE" b="1" dirty="0">
                    <a:latin typeface="Symbol" panose="05050102010706020507" pitchFamily="18" charset="2"/>
                    <a:ea typeface="Symbol" panose="05050102010706020507" pitchFamily="18" charset="2"/>
                    <a:cs typeface="Symbol" panose="05050102010706020507" pitchFamily="18" charset="2"/>
                  </a:rPr>
                  <a:t>D</a:t>
                </a:r>
                <a:r>
                  <a:rPr lang="de-DE" b="1" baseline="-25000" dirty="0">
                    <a:latin typeface="Arial" panose="020B0604020202020204" pitchFamily="34" charset="0"/>
                    <a:ea typeface="Calibri" panose="020F0502020204030204" pitchFamily="34" charset="0"/>
                    <a:cs typeface="Times New Roman" panose="02020603050405020304" pitchFamily="18" charset="0"/>
                  </a:rPr>
                  <a:t>r</a:t>
                </a:r>
                <a:r>
                  <a:rPr lang="de-DE" b="1" dirty="0">
                    <a:latin typeface="Arial" panose="020B0604020202020204" pitchFamily="34" charset="0"/>
                    <a:ea typeface="Calibri" panose="020F0502020204030204" pitchFamily="34" charset="0"/>
                    <a:cs typeface="Times New Roman" panose="02020603050405020304" pitchFamily="18" charset="0"/>
                  </a:rPr>
                  <a:t>H</a:t>
                </a:r>
                <a:r>
                  <a:rPr lang="de-DE" b="1" baseline="30000" dirty="0">
                    <a:latin typeface="Arial" panose="020B0604020202020204" pitchFamily="34" charset="0"/>
                    <a:ea typeface="Calibri" panose="020F0502020204030204" pitchFamily="34" charset="0"/>
                    <a:cs typeface="Times New Roman" panose="02020603050405020304" pitchFamily="18" charset="0"/>
                  </a:rPr>
                  <a:t>0</a:t>
                </a:r>
                <a:r>
                  <a:rPr lang="de-DE" b="1" baseline="-25000" dirty="0">
                    <a:latin typeface="Arial" panose="020B0604020202020204" pitchFamily="34" charset="0"/>
                    <a:ea typeface="Calibri" panose="020F0502020204030204" pitchFamily="34" charset="0"/>
                    <a:cs typeface="Times New Roman" panose="02020603050405020304" pitchFamily="18" charset="0"/>
                  </a:rPr>
                  <a:t>m</a:t>
                </a:r>
                <a:endParaRPr lang="de-DE" dirty="0">
                  <a:latin typeface="Arial" panose="020B0604020202020204" pitchFamily="34" charset="0"/>
                </a:endParaRPr>
              </a:p>
              <a:p>
                <a:pPr marL="285750" indent="-285750" fontAlgn="ctr">
                  <a:lnSpc>
                    <a:spcPct val="115000"/>
                  </a:lnSpc>
                  <a:spcBef>
                    <a:spcPts val="600"/>
                  </a:spcBef>
                  <a:spcAft>
                    <a:spcPts val="600"/>
                  </a:spcAft>
                  <a:buFont typeface="Arial" panose="020B0604020202020204" pitchFamily="34" charset="0"/>
                  <a:buChar char="•"/>
                </a:pPr>
                <a:r>
                  <a:rPr lang="de-DE" b="1" dirty="0">
                    <a:latin typeface="Arial" panose="020B0604020202020204" pitchFamily="34" charset="0"/>
                    <a:ea typeface="Calibri" panose="020F0502020204030204" pitchFamily="34" charset="0"/>
                    <a:cs typeface="Times New Roman" panose="02020603050405020304" pitchFamily="18" charset="0"/>
                  </a:rPr>
                  <a:t>Molare Standard-Bildungsenthalpie </a:t>
                </a:r>
                <a:r>
                  <a:rPr lang="de-DE" b="1" dirty="0" err="1">
                    <a:latin typeface="Symbol" panose="05050102010706020507" pitchFamily="18" charset="2"/>
                    <a:ea typeface="Symbol" panose="05050102010706020507" pitchFamily="18" charset="2"/>
                    <a:cs typeface="Symbol" panose="05050102010706020507" pitchFamily="18" charset="2"/>
                  </a:rPr>
                  <a:t>D</a:t>
                </a:r>
                <a:r>
                  <a:rPr lang="de-DE" b="1" baseline="-25000" dirty="0" err="1">
                    <a:latin typeface="Arial" panose="020B0604020202020204" pitchFamily="34" charset="0"/>
                    <a:ea typeface="Calibri" panose="020F0502020204030204" pitchFamily="34" charset="0"/>
                    <a:cs typeface="Times New Roman" panose="02020603050405020304" pitchFamily="18" charset="0"/>
                  </a:rPr>
                  <a:t>f</a:t>
                </a:r>
                <a:r>
                  <a:rPr lang="de-DE" b="1" dirty="0" err="1">
                    <a:latin typeface="Arial" panose="020B0604020202020204" pitchFamily="34" charset="0"/>
                    <a:ea typeface="Calibri" panose="020F0502020204030204" pitchFamily="34" charset="0"/>
                    <a:cs typeface="Times New Roman" panose="02020603050405020304" pitchFamily="18" charset="0"/>
                  </a:rPr>
                  <a:t>H°</a:t>
                </a:r>
                <a:r>
                  <a:rPr lang="de-DE" b="1" baseline="-25000" dirty="0" err="1">
                    <a:latin typeface="Arial" panose="020B0604020202020204" pitchFamily="34" charset="0"/>
                    <a:ea typeface="Calibri" panose="020F0502020204030204" pitchFamily="34" charset="0"/>
                    <a:cs typeface="Times New Roman" panose="02020603050405020304" pitchFamily="18" charset="0"/>
                  </a:rPr>
                  <a:t>m</a:t>
                </a:r>
                <a:endParaRPr lang="de-DE" dirty="0">
                  <a:latin typeface="Arial" panose="020B0604020202020204" pitchFamily="34" charset="0"/>
                </a:endParaRPr>
              </a:p>
              <a:p>
                <a:pPr fontAlgn="ctr">
                  <a:lnSpc>
                    <a:spcPct val="115000"/>
                  </a:lnSpc>
                  <a:spcBef>
                    <a:spcPts val="600"/>
                  </a:spcBef>
                  <a:spcAft>
                    <a:spcPts val="600"/>
                  </a:spcAft>
                </a:pPr>
                <a:endParaRPr lang="de-DE" sz="3200" dirty="0">
                  <a:latin typeface="Arial" panose="020B0604020202020204" pitchFamily="34" charset="0"/>
                </a:endParaRPr>
              </a:p>
              <a:p>
                <a:pPr fontAlgn="t"/>
                <a:endParaRPr lang="de-DE" dirty="0"/>
              </a:p>
            </p:txBody>
          </p:sp>
        </mc:Choice>
        <mc:Fallback xmlns="">
          <p:sp>
            <p:nvSpPr>
              <p:cNvPr id="6" name="Textfeld 5">
                <a:extLst>
                  <a:ext uri="{FF2B5EF4-FFF2-40B4-BE49-F238E27FC236}">
                    <a16:creationId xmlns:a16="http://schemas.microsoft.com/office/drawing/2014/main" id="{4E8C409B-0C23-F1EA-294E-E6D6D712A152}"/>
                  </a:ext>
                </a:extLst>
              </p:cNvPr>
              <p:cNvSpPr txBox="1">
                <a:spLocks noRot="1" noChangeAspect="1" noMove="1" noResize="1" noEditPoints="1" noAdjustHandles="1" noChangeArrowheads="1" noChangeShapeType="1" noTextEdit="1"/>
              </p:cNvSpPr>
              <p:nvPr/>
            </p:nvSpPr>
            <p:spPr>
              <a:xfrm>
                <a:off x="5494573" y="1186889"/>
                <a:ext cx="5667632" cy="4495077"/>
              </a:xfrm>
              <a:prstGeom prst="rect">
                <a:avLst/>
              </a:prstGeom>
              <a:blipFill>
                <a:blip r:embed="rId2"/>
                <a:stretch>
                  <a:fillRect l="-1119" t="-845"/>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CF0A3DC3-07E3-3CA6-313C-3BA5FAB45683}"/>
              </a:ext>
            </a:extLst>
          </p:cNvPr>
          <p:cNvSpPr txBox="1"/>
          <p:nvPr/>
        </p:nvSpPr>
        <p:spPr>
          <a:xfrm>
            <a:off x="813036" y="5336150"/>
            <a:ext cx="5667632" cy="1200329"/>
          </a:xfrm>
          <a:prstGeom prst="rect">
            <a:avLst/>
          </a:prstGeom>
          <a:noFill/>
        </p:spPr>
        <p:txBody>
          <a:bodyPr wrap="square" rtlCol="0">
            <a:spAutoFit/>
          </a:bodyPr>
          <a:lstStyle/>
          <a:p>
            <a:r>
              <a:rPr lang="de-DE" dirty="0"/>
              <a:t>LIS-Material:</a:t>
            </a:r>
          </a:p>
          <a:p>
            <a:pPr marL="285750" indent="-285750">
              <a:buFont typeface="Arial" panose="020B0604020202020204" pitchFamily="34" charset="0"/>
              <a:buChar char="•"/>
            </a:pPr>
            <a:r>
              <a:rPr lang="de-DE" dirty="0"/>
              <a:t>GYM_C_12_LB_5_Energetik</a:t>
            </a:r>
          </a:p>
          <a:p>
            <a:pPr marL="285750" indent="-285750">
              <a:buFont typeface="Arial" panose="020B0604020202020204" pitchFamily="34" charset="0"/>
              <a:buChar char="•"/>
            </a:pPr>
            <a:r>
              <a:rPr lang="de-DE" dirty="0"/>
              <a:t>GYM_C_12_LB_5_Energetik_Umsetzung</a:t>
            </a:r>
          </a:p>
          <a:p>
            <a:endParaRPr lang="de-DE" dirty="0"/>
          </a:p>
        </p:txBody>
      </p:sp>
      <p:pic>
        <p:nvPicPr>
          <p:cNvPr id="3" name="Picture 3">
            <a:extLst>
              <a:ext uri="{FF2B5EF4-FFF2-40B4-BE49-F238E27FC236}">
                <a16:creationId xmlns:a16="http://schemas.microsoft.com/office/drawing/2014/main" id="{A38CC568-5E45-77FA-AF32-72A87EAA25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50760" y="411729"/>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395D1BDC-4589-135A-AC2B-070DE7F3349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96860" y="426638"/>
            <a:ext cx="546100" cy="54610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428B0E88-5243-95B8-5103-CAC4CE5C3C7B}"/>
              </a:ext>
            </a:extLst>
          </p:cNvPr>
          <p:cNvSpPr txBox="1"/>
          <p:nvPr/>
        </p:nvSpPr>
        <p:spPr>
          <a:xfrm>
            <a:off x="613440" y="484725"/>
            <a:ext cx="9858156" cy="400110"/>
          </a:xfrm>
          <a:prstGeom prst="rect">
            <a:avLst/>
          </a:prstGeom>
          <a:noFill/>
        </p:spPr>
        <p:txBody>
          <a:bodyPr wrap="square" rtlCol="0">
            <a:spAutoFit/>
          </a:bodyPr>
          <a:lstStyle/>
          <a:p>
            <a:r>
              <a:rPr lang="de-DE" sz="2000" b="1" dirty="0">
                <a:solidFill>
                  <a:schemeClr val="accent1"/>
                </a:solidFill>
                <a:latin typeface="+mj-lt"/>
                <a:cs typeface="Calibri" panose="020F0502020204030204" pitchFamily="34" charset="0"/>
              </a:rPr>
              <a:t>Größen in Energetik </a:t>
            </a:r>
          </a:p>
        </p:txBody>
      </p:sp>
    </p:spTree>
    <p:extLst>
      <p:ext uri="{BB962C8B-B14F-4D97-AF65-F5344CB8AC3E}">
        <p14:creationId xmlns:p14="http://schemas.microsoft.com/office/powerpoint/2010/main" val="2096013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BACE4A65-D995-31E1-4185-41C7562EF375}"/>
              </a:ext>
            </a:extLst>
          </p:cNvPr>
          <p:cNvSpPr txBox="1"/>
          <p:nvPr/>
        </p:nvSpPr>
        <p:spPr>
          <a:xfrm>
            <a:off x="771372" y="1199912"/>
            <a:ext cx="10257183" cy="1174745"/>
          </a:xfrm>
          <a:prstGeom prst="rect">
            <a:avLst/>
          </a:prstGeom>
          <a:noFill/>
        </p:spPr>
        <p:txBody>
          <a:bodyPr wrap="square">
            <a:spAutoFit/>
          </a:bodyPr>
          <a:lstStyle/>
          <a:p>
            <a:pPr lvl="0">
              <a:lnSpc>
                <a:spcPct val="115000"/>
              </a:lnSpc>
              <a:spcBef>
                <a:spcPts val="600"/>
              </a:spcBef>
              <a:spcAft>
                <a:spcPts val="600"/>
              </a:spcAft>
            </a:pPr>
            <a:r>
              <a:rPr lang="de-DE" sz="1800" dirty="0">
                <a:effectLst/>
                <a:latin typeface="Arial" panose="020B0604020202020204" pitchFamily="34" charset="0"/>
                <a:ea typeface="Calibri" panose="020F0502020204030204" pitchFamily="34" charset="0"/>
                <a:cs typeface="Times New Roman" panose="02020603050405020304" pitchFamily="18" charset="0"/>
              </a:rPr>
              <a:t>Inhalt aus dem LB 12.5:</a:t>
            </a:r>
          </a:p>
          <a:p>
            <a:pPr lvl="0">
              <a:lnSpc>
                <a:spcPct val="115000"/>
              </a:lnSpc>
              <a:spcBef>
                <a:spcPts val="600"/>
              </a:spcBef>
              <a:spcAft>
                <a:spcPts val="600"/>
              </a:spcAft>
            </a:pPr>
            <a:r>
              <a:rPr lang="de-DE" i="1" dirty="0">
                <a:latin typeface="Arial" panose="020B0604020202020204" pitchFamily="34" charset="0"/>
                <a:ea typeface="Calibri" panose="020F0502020204030204" pitchFamily="34" charset="0"/>
                <a:cs typeface="Times New Roman" panose="02020603050405020304" pitchFamily="18" charset="0"/>
              </a:rPr>
              <a:t>„... </a:t>
            </a:r>
            <a:r>
              <a:rPr lang="de-DE" sz="1800" i="1" dirty="0">
                <a:effectLst/>
                <a:latin typeface="Arial" panose="020B0604020202020204" pitchFamily="34" charset="0"/>
                <a:ea typeface="Calibri" panose="020F0502020204030204" pitchFamily="34" charset="0"/>
                <a:cs typeface="Times New Roman" panose="02020603050405020304" pitchFamily="18" charset="0"/>
              </a:rPr>
              <a:t>Abschätzen des Zusammenhangs zwischen Molekülbau (Einfach- oder Mehrfachbindung, polare oder unpolare Elektronenpaarbindung) und Verbrennungswärme“</a:t>
            </a:r>
          </a:p>
        </p:txBody>
      </p:sp>
      <p:sp>
        <p:nvSpPr>
          <p:cNvPr id="11" name="Textfeld 10">
            <a:extLst>
              <a:ext uri="{FF2B5EF4-FFF2-40B4-BE49-F238E27FC236}">
                <a16:creationId xmlns:a16="http://schemas.microsoft.com/office/drawing/2014/main" id="{0F974E2B-9391-2997-04DC-5100185B806A}"/>
              </a:ext>
            </a:extLst>
          </p:cNvPr>
          <p:cNvSpPr txBox="1"/>
          <p:nvPr/>
        </p:nvSpPr>
        <p:spPr>
          <a:xfrm>
            <a:off x="771372" y="2912143"/>
            <a:ext cx="10874288" cy="2745945"/>
          </a:xfrm>
          <a:prstGeom prst="rect">
            <a:avLst/>
          </a:prstGeom>
          <a:noFill/>
        </p:spPr>
        <p:txBody>
          <a:bodyPr wrap="square">
            <a:spAutoFit/>
          </a:bodyPr>
          <a:lstStyle/>
          <a:p>
            <a:pPr>
              <a:lnSpc>
                <a:spcPct val="115000"/>
              </a:lnSpc>
              <a:spcBef>
                <a:spcPts val="600"/>
              </a:spcBef>
              <a:spcAft>
                <a:spcPts val="6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CH</a:t>
            </a:r>
            <a:r>
              <a:rPr lang="en-US" sz="1800" baseline="-25000" dirty="0">
                <a:effectLst/>
                <a:latin typeface="Arial" panose="020B0604020202020204" pitchFamily="34" charset="0"/>
                <a:ea typeface="Calibri" panose="020F0502020204030204" pitchFamily="34" charset="0"/>
                <a:cs typeface="Times New Roman" panose="02020603050405020304" pitchFamily="18" charset="0"/>
              </a:rPr>
              <a:t>4</a:t>
            </a:r>
            <a:r>
              <a:rPr lang="en-US" sz="1800" dirty="0">
                <a:effectLst/>
                <a:latin typeface="Arial" panose="020B0604020202020204" pitchFamily="34" charset="0"/>
                <a:ea typeface="Calibri" panose="020F0502020204030204" pitchFamily="34" charset="0"/>
                <a:cs typeface="Times New Roman" panose="02020603050405020304" pitchFamily="18" charset="0"/>
              </a:rPr>
              <a:t>(g)  +  2 O</a:t>
            </a:r>
            <a:r>
              <a:rPr lang="en-US" sz="18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en-US" sz="1800" dirty="0">
                <a:effectLst/>
                <a:latin typeface="Arial" panose="020B0604020202020204" pitchFamily="34" charset="0"/>
                <a:ea typeface="Calibri" panose="020F0502020204030204" pitchFamily="34" charset="0"/>
                <a:cs typeface="Times New Roman" panose="02020603050405020304" pitchFamily="18" charset="0"/>
              </a:rPr>
              <a:t>(g)     </a:t>
            </a:r>
            <a:r>
              <a:rPr lang="de-DE" sz="1800"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en-US" sz="1800" dirty="0">
                <a:effectLst/>
                <a:latin typeface="Arial" panose="020B0604020202020204" pitchFamily="34" charset="0"/>
                <a:ea typeface="Calibri" panose="020F0502020204030204" pitchFamily="34" charset="0"/>
                <a:cs typeface="Times New Roman" panose="02020603050405020304" pitchFamily="18" charset="0"/>
              </a:rPr>
              <a:t>   CO</a:t>
            </a:r>
            <a:r>
              <a:rPr lang="en-US" sz="18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en-US" sz="1800" dirty="0">
                <a:effectLst/>
                <a:latin typeface="Arial" panose="020B0604020202020204" pitchFamily="34" charset="0"/>
                <a:ea typeface="Calibri" panose="020F0502020204030204" pitchFamily="34" charset="0"/>
                <a:cs typeface="Times New Roman" panose="02020603050405020304" pitchFamily="18" charset="0"/>
              </a:rPr>
              <a:t>(g) +  2 H</a:t>
            </a:r>
            <a:r>
              <a:rPr lang="en-US" sz="18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en-US" sz="1800" dirty="0">
                <a:effectLst/>
                <a:latin typeface="Arial" panose="020B0604020202020204" pitchFamily="34" charset="0"/>
                <a:ea typeface="Calibri" panose="020F0502020204030204" pitchFamily="34" charset="0"/>
                <a:cs typeface="Times New Roman" panose="02020603050405020304" pitchFamily="18" charset="0"/>
              </a:rPr>
              <a:t>O(g)</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buNone/>
            </a:pPr>
            <a:r>
              <a:rPr lang="de-DE" dirty="0">
                <a:latin typeface="Arial" panose="020B0604020202020204" pitchFamily="34" charset="0"/>
                <a:ea typeface="Calibri" panose="020F0502020204030204" pitchFamily="34" charset="0"/>
                <a:cs typeface="Times New Roman" panose="02020603050405020304" pitchFamily="18" charset="0"/>
              </a:rPr>
              <a:t>z</a:t>
            </a:r>
            <a:r>
              <a:rPr lang="de-DE" sz="1800" dirty="0">
                <a:effectLst/>
                <a:latin typeface="Arial" panose="020B0604020202020204" pitchFamily="34" charset="0"/>
                <a:ea typeface="Calibri" panose="020F0502020204030204" pitchFamily="34" charset="0"/>
                <a:cs typeface="Times New Roman" panose="02020603050405020304" pitchFamily="18" charset="0"/>
              </a:rPr>
              <a:t>u spaltende Bindungen:			4 x C-H:		4 x 414 kJ/mol =   1656kJ/mol</a:t>
            </a:r>
          </a:p>
          <a:p>
            <a:pPr>
              <a:lnSpc>
                <a:spcPct val="115000"/>
              </a:lnSpc>
              <a:spcBef>
                <a:spcPts val="600"/>
              </a:spcBef>
              <a:spcAft>
                <a:spcPts val="6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2 x O=O:	2 x 498 kJ/mol =     996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kJmol</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buNone/>
            </a:pPr>
            <a:r>
              <a:rPr lang="de-DE" dirty="0">
                <a:latin typeface="Arial" panose="020B0604020202020204" pitchFamily="34" charset="0"/>
                <a:ea typeface="Calibri" panose="020F0502020204030204" pitchFamily="34" charset="0"/>
                <a:cs typeface="Times New Roman" panose="02020603050405020304" pitchFamily="18" charset="0"/>
              </a:rPr>
              <a:t>s</a:t>
            </a:r>
            <a:r>
              <a:rPr lang="de-DE" sz="1800" dirty="0">
                <a:effectLst/>
                <a:latin typeface="Arial" panose="020B0604020202020204" pitchFamily="34" charset="0"/>
                <a:ea typeface="Calibri" panose="020F0502020204030204" pitchFamily="34" charset="0"/>
                <a:cs typeface="Times New Roman" panose="02020603050405020304" pitchFamily="18" charset="0"/>
              </a:rPr>
              <a:t>ich ausbildende Bindungen:		2 x C=O:		2 x -804 kJ/mol = -1608 kJ/mol</a:t>
            </a:r>
          </a:p>
          <a:p>
            <a:pPr>
              <a:lnSpc>
                <a:spcPct val="115000"/>
              </a:lnSpc>
              <a:spcBef>
                <a:spcPts val="600"/>
              </a:spcBef>
              <a:spcAft>
                <a:spcPts val="600"/>
              </a:spcAft>
              <a:buNone/>
            </a:pPr>
            <a:r>
              <a:rPr lang="de-DE" sz="1800" u="sng" dirty="0">
                <a:effectLst/>
                <a:latin typeface="Arial" panose="020B0604020202020204" pitchFamily="34" charset="0"/>
                <a:ea typeface="Calibri" panose="020F0502020204030204" pitchFamily="34" charset="0"/>
                <a:cs typeface="Times New Roman" panose="02020603050405020304" pitchFamily="18" charset="0"/>
              </a:rPr>
              <a:t>								4 x O-H:		4 x -463 kJ7mol = -1852 kJ/</a:t>
            </a:r>
            <a:r>
              <a:rPr lang="de-DE" sz="1800" u="sng" dirty="0" err="1">
                <a:effectLst/>
                <a:latin typeface="Arial" panose="020B0604020202020204" pitchFamily="34" charset="0"/>
                <a:ea typeface="Calibri" panose="020F0502020204030204" pitchFamily="34" charset="0"/>
                <a:cs typeface="Times New Roman" panose="02020603050405020304" pitchFamily="18" charset="0"/>
              </a:rPr>
              <a:t>mol</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de-DE" b="1" dirty="0">
                <a:latin typeface="Arial" panose="020B0604020202020204" pitchFamily="34" charset="0"/>
                <a:ea typeface="Calibri" panose="020F0502020204030204" pitchFamily="34" charset="0"/>
                <a:cs typeface="Times New Roman" panose="02020603050405020304" pitchFamily="18" charset="0"/>
              </a:rPr>
              <a:t>f</a:t>
            </a:r>
            <a:r>
              <a:rPr lang="de-DE" sz="1800" b="1" dirty="0">
                <a:effectLst/>
                <a:latin typeface="Arial" panose="020B0604020202020204" pitchFamily="34" charset="0"/>
                <a:ea typeface="Calibri" panose="020F0502020204030204" pitchFamily="34" charset="0"/>
                <a:cs typeface="Times New Roman" panose="02020603050405020304" pitchFamily="18" charset="0"/>
              </a:rPr>
              <a:t>reiwerdende Energie:					       					 - 808kJ/</a:t>
            </a:r>
            <a:r>
              <a:rPr lang="de-DE" sz="1800" b="1" dirty="0" err="1">
                <a:effectLst/>
                <a:latin typeface="Arial" panose="020B0604020202020204" pitchFamily="34" charset="0"/>
                <a:ea typeface="Calibri" panose="020F0502020204030204" pitchFamily="34" charset="0"/>
                <a:cs typeface="Times New Roman" panose="02020603050405020304" pitchFamily="18" charset="0"/>
              </a:rPr>
              <a:t>mol</a:t>
            </a:r>
            <a:endParaRPr lang="de-DE" sz="1800"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Grafik 11" descr="Ein Bild, das Farbigkeit, Kreis, Grafiken enthält.&#10;&#10;KI-generierte Inhalte können fehlerhaft sein.">
            <a:extLst>
              <a:ext uri="{FF2B5EF4-FFF2-40B4-BE49-F238E27FC236}">
                <a16:creationId xmlns:a16="http://schemas.microsoft.com/office/drawing/2014/main" id="{12B8912E-E6B7-512E-509C-DB4278B0D3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1404" y="5586202"/>
            <a:ext cx="7269192" cy="1218744"/>
          </a:xfrm>
          <a:prstGeom prst="rect">
            <a:avLst/>
          </a:prstGeom>
        </p:spPr>
      </p:pic>
      <p:pic>
        <p:nvPicPr>
          <p:cNvPr id="2" name="Picture 3">
            <a:extLst>
              <a:ext uri="{FF2B5EF4-FFF2-40B4-BE49-F238E27FC236}">
                <a16:creationId xmlns:a16="http://schemas.microsoft.com/office/drawing/2014/main" id="{3B4804CC-AEF6-4909-1376-1D58E0A9E8C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0" y="479918"/>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7AF7622-418F-41DC-3013-96027A5A425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49900" y="479918"/>
            <a:ext cx="546100" cy="546101"/>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F3566EEE-F0A4-C1DC-415A-CC3D892795E2}"/>
              </a:ext>
            </a:extLst>
          </p:cNvPr>
          <p:cNvSpPr txBox="1"/>
          <p:nvPr/>
        </p:nvSpPr>
        <p:spPr>
          <a:xfrm>
            <a:off x="771372" y="552913"/>
            <a:ext cx="9858156" cy="400110"/>
          </a:xfrm>
          <a:prstGeom prst="rect">
            <a:avLst/>
          </a:prstGeom>
          <a:noFill/>
        </p:spPr>
        <p:txBody>
          <a:bodyPr wrap="square" rtlCol="0">
            <a:spAutoFit/>
          </a:bodyPr>
          <a:lstStyle/>
          <a:p>
            <a:r>
              <a:rPr lang="de-DE" sz="2000" b="1" dirty="0">
                <a:solidFill>
                  <a:schemeClr val="accent1"/>
                </a:solidFill>
                <a:latin typeface="+mj-lt"/>
                <a:cs typeface="Calibri" panose="020F0502020204030204" pitchFamily="34" charset="0"/>
              </a:rPr>
              <a:t>Molekülbau und Verbrennungswärme</a:t>
            </a:r>
          </a:p>
        </p:txBody>
      </p:sp>
      <p:sp>
        <p:nvSpPr>
          <p:cNvPr id="9" name="Textfeld 8">
            <a:extLst>
              <a:ext uri="{FF2B5EF4-FFF2-40B4-BE49-F238E27FC236}">
                <a16:creationId xmlns:a16="http://schemas.microsoft.com/office/drawing/2014/main" id="{CF09E3C3-A66F-8E2E-52A2-B7ED410E7595}"/>
              </a:ext>
            </a:extLst>
          </p:cNvPr>
          <p:cNvSpPr txBox="1"/>
          <p:nvPr/>
        </p:nvSpPr>
        <p:spPr>
          <a:xfrm>
            <a:off x="771372" y="2548550"/>
            <a:ext cx="3788217" cy="369332"/>
          </a:xfrm>
          <a:prstGeom prst="rect">
            <a:avLst/>
          </a:prstGeom>
          <a:noFill/>
        </p:spPr>
        <p:txBody>
          <a:bodyPr wrap="none" rtlCol="0">
            <a:spAutoFit/>
          </a:bodyPr>
          <a:lstStyle/>
          <a:p>
            <a:r>
              <a:rPr lang="de-DE" dirty="0"/>
              <a:t>Beispiel: Verbrennung von Methan:</a:t>
            </a:r>
          </a:p>
        </p:txBody>
      </p:sp>
    </p:spTree>
    <p:extLst>
      <p:ext uri="{BB962C8B-B14F-4D97-AF65-F5344CB8AC3E}">
        <p14:creationId xmlns:p14="http://schemas.microsoft.com/office/powerpoint/2010/main" val="2027129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094D588-035B-CEEA-150C-7E94C15ABE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263946"/>
            <a:ext cx="9981747" cy="6347276"/>
          </a:xfrm>
          <a:prstGeom prst="rect">
            <a:avLst/>
          </a:prstGeom>
        </p:spPr>
      </p:pic>
      <p:sp>
        <p:nvSpPr>
          <p:cNvPr id="7" name="Oval 6">
            <a:extLst>
              <a:ext uri="{FF2B5EF4-FFF2-40B4-BE49-F238E27FC236}">
                <a16:creationId xmlns:a16="http://schemas.microsoft.com/office/drawing/2014/main" id="{867D7BF3-FE80-A78B-0D23-F1E08A0EFF2C}"/>
              </a:ext>
            </a:extLst>
          </p:cNvPr>
          <p:cNvSpPr/>
          <p:nvPr/>
        </p:nvSpPr>
        <p:spPr>
          <a:xfrm>
            <a:off x="1600200" y="3536576"/>
            <a:ext cx="1734671" cy="1694330"/>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4275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7C290CD-0885-159C-E5B8-86EC43A0A3CE}"/>
              </a:ext>
            </a:extLst>
          </p:cNvPr>
          <p:cNvSpPr txBox="1"/>
          <p:nvPr/>
        </p:nvSpPr>
        <p:spPr>
          <a:xfrm>
            <a:off x="771372" y="1536935"/>
            <a:ext cx="9823621" cy="1801070"/>
          </a:xfrm>
          <a:prstGeom prst="rect">
            <a:avLst/>
          </a:prstGeom>
          <a:noFill/>
        </p:spPr>
        <p:txBody>
          <a:bodyPr wrap="square">
            <a:spAutoFit/>
          </a:bodyPr>
          <a:lstStyle/>
          <a:p>
            <a:pPr>
              <a:lnSpc>
                <a:spcPct val="115000"/>
              </a:lnSpc>
              <a:spcBef>
                <a:spcPts val="600"/>
              </a:spcBef>
              <a:spcAft>
                <a:spcPts val="6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Beispiel Brennstoff Methan</a:t>
            </a:r>
          </a:p>
          <a:p>
            <a:pPr>
              <a:lnSpc>
                <a:spcPct val="115000"/>
              </a:lnSpc>
              <a:spcBef>
                <a:spcPts val="600"/>
              </a:spcBef>
              <a:spcAft>
                <a:spcPts val="6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CH</a:t>
            </a:r>
            <a:r>
              <a:rPr lang="de-DE" sz="1800" baseline="-25000" dirty="0">
                <a:effectLst/>
                <a:latin typeface="Arial" panose="020B0604020202020204" pitchFamily="34" charset="0"/>
                <a:ea typeface="Calibri" panose="020F0502020204030204" pitchFamily="34" charset="0"/>
                <a:cs typeface="Times New Roman" panose="02020603050405020304" pitchFamily="18" charset="0"/>
              </a:rPr>
              <a:t>4</a:t>
            </a:r>
            <a:r>
              <a:rPr lang="de-DE" sz="1800" dirty="0">
                <a:effectLst/>
                <a:latin typeface="Arial" panose="020B0604020202020204" pitchFamily="34" charset="0"/>
                <a:ea typeface="Calibri" panose="020F0502020204030204" pitchFamily="34" charset="0"/>
                <a:cs typeface="Times New Roman" panose="02020603050405020304" pitchFamily="18" charset="0"/>
              </a:rPr>
              <a:t>(</a:t>
            </a:r>
            <a:r>
              <a:rPr lang="de-DE" sz="1800" dirty="0" err="1">
                <a:effectLst/>
                <a:latin typeface="Arial" panose="020B0604020202020204" pitchFamily="34" charset="0"/>
                <a:ea typeface="Calibri" panose="020F0502020204030204" pitchFamily="34" charset="0"/>
                <a:cs typeface="Times New Roman" panose="02020603050405020304" pitchFamily="18" charset="0"/>
              </a:rPr>
              <a:t>g</a:t>
            </a:r>
            <a:r>
              <a:rPr lang="de-DE" sz="1800" dirty="0">
                <a:effectLst/>
                <a:latin typeface="Arial" panose="020B0604020202020204" pitchFamily="34" charset="0"/>
                <a:ea typeface="Calibri" panose="020F0502020204030204" pitchFamily="34" charset="0"/>
                <a:cs typeface="Times New Roman" panose="02020603050405020304" pitchFamily="18" charset="0"/>
              </a:rPr>
              <a:t>)  +  2 O</a:t>
            </a:r>
            <a:r>
              <a:rPr lang="de-DE" sz="18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de-DE" sz="1800" dirty="0">
                <a:effectLst/>
                <a:latin typeface="Arial" panose="020B0604020202020204" pitchFamily="34" charset="0"/>
                <a:ea typeface="Calibri" panose="020F0502020204030204" pitchFamily="34" charset="0"/>
                <a:cs typeface="Times New Roman" panose="02020603050405020304" pitchFamily="18" charset="0"/>
              </a:rPr>
              <a:t>(</a:t>
            </a:r>
            <a:r>
              <a:rPr lang="de-DE" sz="1800" dirty="0" err="1">
                <a:effectLst/>
                <a:latin typeface="Arial" panose="020B0604020202020204" pitchFamily="34" charset="0"/>
                <a:ea typeface="Calibri" panose="020F0502020204030204" pitchFamily="34" charset="0"/>
                <a:cs typeface="Times New Roman" panose="02020603050405020304" pitchFamily="18" charset="0"/>
              </a:rPr>
              <a:t>g</a:t>
            </a:r>
            <a:r>
              <a:rPr lang="de-DE" sz="1800" dirty="0">
                <a:effectLst/>
                <a:latin typeface="Arial" panose="020B0604020202020204" pitchFamily="34" charset="0"/>
                <a:ea typeface="Calibri" panose="020F0502020204030204" pitchFamily="34" charset="0"/>
                <a:cs typeface="Times New Roman" panose="02020603050405020304" pitchFamily="18" charset="0"/>
              </a:rPr>
              <a:t>)  </a:t>
            </a:r>
            <a:r>
              <a:rPr lang="de-DE" sz="1800"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de-DE" sz="1800" dirty="0">
                <a:effectLst/>
                <a:latin typeface="Arial" panose="020B0604020202020204" pitchFamily="34" charset="0"/>
                <a:ea typeface="Calibri" panose="020F0502020204030204" pitchFamily="34" charset="0"/>
                <a:cs typeface="Times New Roman" panose="02020603050405020304" pitchFamily="18" charset="0"/>
              </a:rPr>
              <a:t>   CO</a:t>
            </a:r>
            <a:r>
              <a:rPr lang="de-DE" sz="18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de-DE" sz="1800" dirty="0">
                <a:effectLst/>
                <a:latin typeface="Arial" panose="020B0604020202020204" pitchFamily="34" charset="0"/>
                <a:ea typeface="Calibri" panose="020F0502020204030204" pitchFamily="34" charset="0"/>
                <a:cs typeface="Times New Roman" panose="02020603050405020304" pitchFamily="18" charset="0"/>
              </a:rPr>
              <a:t>(</a:t>
            </a:r>
            <a:r>
              <a:rPr lang="de-DE" sz="1800" dirty="0" err="1">
                <a:effectLst/>
                <a:latin typeface="Arial" panose="020B0604020202020204" pitchFamily="34" charset="0"/>
                <a:ea typeface="Calibri" panose="020F0502020204030204" pitchFamily="34" charset="0"/>
                <a:cs typeface="Times New Roman" panose="02020603050405020304" pitchFamily="18" charset="0"/>
              </a:rPr>
              <a:t>g</a:t>
            </a:r>
            <a:r>
              <a:rPr lang="de-DE" sz="1800" dirty="0">
                <a:effectLst/>
                <a:latin typeface="Arial" panose="020B0604020202020204" pitchFamily="34" charset="0"/>
                <a:ea typeface="Calibri" panose="020F0502020204030204" pitchFamily="34" charset="0"/>
                <a:cs typeface="Times New Roman" panose="02020603050405020304" pitchFamily="18" charset="0"/>
              </a:rPr>
              <a:t>)  +  2H</a:t>
            </a:r>
            <a:r>
              <a:rPr lang="de-DE" sz="18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de-DE" sz="1800" dirty="0">
                <a:effectLst/>
                <a:latin typeface="Arial" panose="020B0604020202020204" pitchFamily="34" charset="0"/>
                <a:ea typeface="Calibri" panose="020F0502020204030204" pitchFamily="34" charset="0"/>
                <a:cs typeface="Times New Roman" panose="02020603050405020304" pitchFamily="18" charset="0"/>
              </a:rPr>
              <a:t>O</a:t>
            </a:r>
            <a:r>
              <a:rPr lang="de-DE"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de-DE" sz="18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t>
            </a:r>
            <a:r>
              <a:rPr lang="de-DE"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de-DE" sz="1800" dirty="0">
                <a:effectLst/>
                <a:latin typeface="Arial" panose="020B0604020202020204" pitchFamily="34" charset="0"/>
                <a:ea typeface="Calibri" panose="020F0502020204030204" pitchFamily="34" charset="0"/>
                <a:cs typeface="Times New Roman" panose="02020603050405020304" pitchFamily="18" charset="0"/>
              </a:rPr>
              <a:t>	Heizwert x Masse = Verbrennungsenthalpie</a:t>
            </a:r>
          </a:p>
          <a:p>
            <a:pPr>
              <a:lnSpc>
                <a:spcPct val="115000"/>
              </a:lnSpc>
              <a:spcBef>
                <a:spcPts val="600"/>
              </a:spcBef>
              <a:spcAft>
                <a:spcPts val="6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CH</a:t>
            </a:r>
            <a:r>
              <a:rPr lang="de-DE" sz="1800" baseline="-25000" dirty="0">
                <a:effectLst/>
                <a:latin typeface="Arial" panose="020B0604020202020204" pitchFamily="34" charset="0"/>
                <a:ea typeface="Calibri" panose="020F0502020204030204" pitchFamily="34" charset="0"/>
                <a:cs typeface="Times New Roman" panose="02020603050405020304" pitchFamily="18" charset="0"/>
              </a:rPr>
              <a:t>4</a:t>
            </a:r>
            <a:r>
              <a:rPr lang="de-DE" sz="1800" dirty="0">
                <a:effectLst/>
                <a:latin typeface="Arial" panose="020B0604020202020204" pitchFamily="34" charset="0"/>
                <a:ea typeface="Calibri" panose="020F0502020204030204" pitchFamily="34" charset="0"/>
                <a:cs typeface="Times New Roman" panose="02020603050405020304" pitchFamily="18" charset="0"/>
              </a:rPr>
              <a:t>(</a:t>
            </a:r>
            <a:r>
              <a:rPr lang="de-DE" sz="1800" dirty="0" err="1">
                <a:effectLst/>
                <a:latin typeface="Arial" panose="020B0604020202020204" pitchFamily="34" charset="0"/>
                <a:ea typeface="Calibri" panose="020F0502020204030204" pitchFamily="34" charset="0"/>
                <a:cs typeface="Times New Roman" panose="02020603050405020304" pitchFamily="18" charset="0"/>
              </a:rPr>
              <a:t>g</a:t>
            </a:r>
            <a:r>
              <a:rPr lang="de-DE" sz="1800" dirty="0">
                <a:effectLst/>
                <a:latin typeface="Arial" panose="020B0604020202020204" pitchFamily="34" charset="0"/>
                <a:ea typeface="Calibri" panose="020F0502020204030204" pitchFamily="34" charset="0"/>
                <a:cs typeface="Times New Roman" panose="02020603050405020304" pitchFamily="18" charset="0"/>
              </a:rPr>
              <a:t>)  +  2 O</a:t>
            </a:r>
            <a:r>
              <a:rPr lang="de-DE" sz="18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de-DE" sz="1800" dirty="0">
                <a:effectLst/>
                <a:latin typeface="Arial" panose="020B0604020202020204" pitchFamily="34" charset="0"/>
                <a:ea typeface="Calibri" panose="020F0502020204030204" pitchFamily="34" charset="0"/>
                <a:cs typeface="Times New Roman" panose="02020603050405020304" pitchFamily="18" charset="0"/>
              </a:rPr>
              <a:t>(</a:t>
            </a:r>
            <a:r>
              <a:rPr lang="de-DE" sz="1800" dirty="0" err="1">
                <a:effectLst/>
                <a:latin typeface="Arial" panose="020B0604020202020204" pitchFamily="34" charset="0"/>
                <a:ea typeface="Calibri" panose="020F0502020204030204" pitchFamily="34" charset="0"/>
                <a:cs typeface="Times New Roman" panose="02020603050405020304" pitchFamily="18" charset="0"/>
              </a:rPr>
              <a:t>g</a:t>
            </a:r>
            <a:r>
              <a:rPr lang="de-DE" sz="1800" dirty="0">
                <a:effectLst/>
                <a:latin typeface="Arial" panose="020B0604020202020204" pitchFamily="34" charset="0"/>
                <a:ea typeface="Calibri" panose="020F0502020204030204" pitchFamily="34" charset="0"/>
                <a:cs typeface="Times New Roman" panose="02020603050405020304" pitchFamily="18" charset="0"/>
              </a:rPr>
              <a:t>)  </a:t>
            </a:r>
            <a:r>
              <a:rPr lang="de-DE" sz="1800"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de-DE" sz="1800" dirty="0">
                <a:effectLst/>
                <a:latin typeface="Arial" panose="020B0604020202020204" pitchFamily="34" charset="0"/>
                <a:ea typeface="Calibri" panose="020F0502020204030204" pitchFamily="34" charset="0"/>
                <a:cs typeface="Times New Roman" panose="02020603050405020304" pitchFamily="18" charset="0"/>
              </a:rPr>
              <a:t>   CO</a:t>
            </a:r>
            <a:r>
              <a:rPr lang="de-DE" sz="18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de-DE" sz="1800" dirty="0">
                <a:effectLst/>
                <a:latin typeface="Arial" panose="020B0604020202020204" pitchFamily="34" charset="0"/>
                <a:ea typeface="Calibri" panose="020F0502020204030204" pitchFamily="34" charset="0"/>
                <a:cs typeface="Times New Roman" panose="02020603050405020304" pitchFamily="18" charset="0"/>
              </a:rPr>
              <a:t>(</a:t>
            </a:r>
            <a:r>
              <a:rPr lang="de-DE" sz="1800" dirty="0" err="1">
                <a:effectLst/>
                <a:latin typeface="Arial" panose="020B0604020202020204" pitchFamily="34" charset="0"/>
                <a:ea typeface="Calibri" panose="020F0502020204030204" pitchFamily="34" charset="0"/>
                <a:cs typeface="Times New Roman" panose="02020603050405020304" pitchFamily="18" charset="0"/>
              </a:rPr>
              <a:t>g</a:t>
            </a:r>
            <a:r>
              <a:rPr lang="de-DE" sz="1800" dirty="0">
                <a:effectLst/>
                <a:latin typeface="Arial" panose="020B0604020202020204" pitchFamily="34" charset="0"/>
                <a:ea typeface="Calibri" panose="020F0502020204030204" pitchFamily="34" charset="0"/>
                <a:cs typeface="Times New Roman" panose="02020603050405020304" pitchFamily="18" charset="0"/>
              </a:rPr>
              <a:t>)  +  2H</a:t>
            </a:r>
            <a:r>
              <a:rPr lang="de-DE" sz="18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de-DE" sz="1800" dirty="0">
                <a:effectLst/>
                <a:latin typeface="Arial" panose="020B0604020202020204" pitchFamily="34" charset="0"/>
                <a:ea typeface="Calibri" panose="020F0502020204030204" pitchFamily="34" charset="0"/>
                <a:cs typeface="Times New Roman" panose="02020603050405020304" pitchFamily="18" charset="0"/>
              </a:rPr>
              <a:t>O</a:t>
            </a:r>
            <a:r>
              <a:rPr lang="de-DE"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t>
            </a:r>
            <a:r>
              <a:rPr lang="de-DE" sz="1800" dirty="0">
                <a:effectLst/>
                <a:latin typeface="Arial" panose="020B0604020202020204" pitchFamily="34" charset="0"/>
                <a:ea typeface="Calibri" panose="020F0502020204030204" pitchFamily="34" charset="0"/>
                <a:cs typeface="Times New Roman" panose="02020603050405020304" pitchFamily="18" charset="0"/>
              </a:rPr>
              <a:t>	Brennwert = Heizwert + Kondensationsenthalpie</a:t>
            </a:r>
          </a:p>
          <a:p>
            <a:pPr>
              <a:lnSpc>
                <a:spcPct val="115000"/>
              </a:lnSpc>
              <a:spcBef>
                <a:spcPts val="600"/>
              </a:spcBef>
              <a:spcAft>
                <a:spcPts val="6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a:t>
            </a:r>
          </a:p>
        </p:txBody>
      </p:sp>
      <p:pic>
        <p:nvPicPr>
          <p:cNvPr id="2" name="Grafik 1" descr="Ein Bild, das Text, Screenshot, Diagramm, Design enthält.&#10;&#10;Automatisch generierte Beschreibung">
            <a:extLst>
              <a:ext uri="{FF2B5EF4-FFF2-40B4-BE49-F238E27FC236}">
                <a16:creationId xmlns:a16="http://schemas.microsoft.com/office/drawing/2014/main" id="{FF319F39-D27B-EE1A-7AEB-7CF6FDE24D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4794" y="3411747"/>
            <a:ext cx="5760720" cy="3221355"/>
          </a:xfrm>
          <a:prstGeom prst="rect">
            <a:avLst/>
          </a:prstGeom>
        </p:spPr>
      </p:pic>
      <p:sp>
        <p:nvSpPr>
          <p:cNvPr id="4" name="Textfeld 3">
            <a:extLst>
              <a:ext uri="{FF2B5EF4-FFF2-40B4-BE49-F238E27FC236}">
                <a16:creationId xmlns:a16="http://schemas.microsoft.com/office/drawing/2014/main" id="{569CA1EE-69F5-EC66-8459-6BBDB34D4C59}"/>
              </a:ext>
            </a:extLst>
          </p:cNvPr>
          <p:cNvSpPr txBox="1"/>
          <p:nvPr/>
        </p:nvSpPr>
        <p:spPr>
          <a:xfrm>
            <a:off x="771372" y="5169295"/>
            <a:ext cx="6006772" cy="958596"/>
          </a:xfrm>
          <a:prstGeom prst="rect">
            <a:avLst/>
          </a:prstGeom>
          <a:noFill/>
          <a:ln>
            <a:solidFill>
              <a:prstClr val="black"/>
            </a:solidFill>
          </a:ln>
        </p:spPr>
        <p:txBody>
          <a:bodyPr wrap="square" rtlCol="0">
            <a:spAutoFit/>
          </a:bodyPr>
          <a:lstStyle/>
          <a:p>
            <a:pPr>
              <a:lnSpc>
                <a:spcPct val="150000"/>
              </a:lnSpc>
            </a:pPr>
            <a:r>
              <a:rPr lang="de-DE" sz="2000" b="1" dirty="0">
                <a:latin typeface="+mj-lt"/>
              </a:rPr>
              <a:t>Bei Standardbedingungen ist Wasser flüssig!</a:t>
            </a:r>
          </a:p>
          <a:p>
            <a:pPr>
              <a:lnSpc>
                <a:spcPct val="150000"/>
              </a:lnSpc>
            </a:pPr>
            <a:r>
              <a:rPr lang="de-DE" sz="2000" b="1" dirty="0">
                <a:latin typeface="+mj-lt"/>
              </a:rPr>
              <a:t>Brennwert ~ </a:t>
            </a:r>
            <a:r>
              <a:rPr lang="de-DE" sz="2000" b="1" dirty="0">
                <a:latin typeface="+mj-lt"/>
                <a:ea typeface="Calibri" panose="020F0502020204030204" pitchFamily="34" charset="0"/>
                <a:cs typeface="Arial" panose="020B0604020202020204" pitchFamily="34" charset="0"/>
              </a:rPr>
              <a:t>Standard-Reaktionsenthalpie </a:t>
            </a:r>
            <a:r>
              <a:rPr lang="de-DE" sz="2000" b="1" dirty="0">
                <a:latin typeface="+mj-lt"/>
                <a:ea typeface="Symbol" panose="05050102010706020507" pitchFamily="18" charset="2"/>
                <a:cs typeface="Arial" panose="020B0604020202020204" pitchFamily="34" charset="0"/>
              </a:rPr>
              <a:t>∆</a:t>
            </a:r>
            <a:r>
              <a:rPr lang="de-DE" sz="2000" b="1" baseline="-25000" dirty="0">
                <a:latin typeface="+mj-lt"/>
                <a:ea typeface="Calibri" panose="020F0502020204030204" pitchFamily="34" charset="0"/>
                <a:cs typeface="Arial" panose="020B0604020202020204" pitchFamily="34" charset="0"/>
              </a:rPr>
              <a:t>r</a:t>
            </a:r>
            <a:r>
              <a:rPr lang="de-DE" sz="2000" b="1" dirty="0">
                <a:latin typeface="+mj-lt"/>
                <a:ea typeface="Calibri" panose="020F0502020204030204" pitchFamily="34" charset="0"/>
                <a:cs typeface="Arial" panose="020B0604020202020204" pitchFamily="34" charset="0"/>
              </a:rPr>
              <a:t>H</a:t>
            </a:r>
            <a:r>
              <a:rPr lang="de-DE" sz="2000" b="1" baseline="30000" dirty="0">
                <a:latin typeface="+mj-lt"/>
                <a:ea typeface="Calibri" panose="020F0502020204030204" pitchFamily="34" charset="0"/>
                <a:cs typeface="Arial" panose="020B0604020202020204" pitchFamily="34" charset="0"/>
              </a:rPr>
              <a:t>0</a:t>
            </a:r>
            <a:r>
              <a:rPr lang="de-DE" sz="2000" b="1" baseline="-25000" dirty="0">
                <a:latin typeface="+mj-lt"/>
                <a:ea typeface="Calibri" panose="020F0502020204030204" pitchFamily="34" charset="0"/>
                <a:cs typeface="Arial" panose="020B0604020202020204" pitchFamily="34" charset="0"/>
              </a:rPr>
              <a:t>m</a:t>
            </a:r>
            <a:endParaRPr lang="de-DE" sz="2000" b="1" dirty="0">
              <a:latin typeface="+mj-lt"/>
              <a:cs typeface="Arial" panose="020B0604020202020204" pitchFamily="34" charset="0"/>
            </a:endParaRPr>
          </a:p>
        </p:txBody>
      </p:sp>
      <p:pic>
        <p:nvPicPr>
          <p:cNvPr id="6" name="Picture 3">
            <a:extLst>
              <a:ext uri="{FF2B5EF4-FFF2-40B4-BE49-F238E27FC236}">
                <a16:creationId xmlns:a16="http://schemas.microsoft.com/office/drawing/2014/main" id="{004332C2-9019-5C49-261E-3E590B0CCD0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17246" y="491012"/>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C41B3E25-838F-C834-6BBB-F3E2376D100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71146" y="479917"/>
            <a:ext cx="546100" cy="54610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DCB4AE5B-1327-DC12-0A48-335CD828DB3A}"/>
              </a:ext>
            </a:extLst>
          </p:cNvPr>
          <p:cNvSpPr txBox="1"/>
          <p:nvPr/>
        </p:nvSpPr>
        <p:spPr>
          <a:xfrm>
            <a:off x="771372" y="552912"/>
            <a:ext cx="3472824" cy="400110"/>
          </a:xfrm>
          <a:prstGeom prst="rect">
            <a:avLst/>
          </a:prstGeom>
          <a:noFill/>
        </p:spPr>
        <p:txBody>
          <a:bodyPr wrap="square" rtlCol="0">
            <a:spAutoFit/>
          </a:bodyPr>
          <a:lstStyle/>
          <a:p>
            <a:r>
              <a:rPr lang="de-DE" sz="2000" b="1" dirty="0">
                <a:solidFill>
                  <a:schemeClr val="accent1"/>
                </a:solidFill>
                <a:latin typeface="+mj-lt"/>
                <a:cs typeface="Calibri" panose="020F0502020204030204" pitchFamily="34" charset="0"/>
              </a:rPr>
              <a:t>Heizwert und Brennwert</a:t>
            </a:r>
          </a:p>
        </p:txBody>
      </p:sp>
      <p:sp>
        <p:nvSpPr>
          <p:cNvPr id="10" name="Textfeld 9">
            <a:extLst>
              <a:ext uri="{FF2B5EF4-FFF2-40B4-BE49-F238E27FC236}">
                <a16:creationId xmlns:a16="http://schemas.microsoft.com/office/drawing/2014/main" id="{7565C0DA-F352-6356-F8CE-93F814A2F646}"/>
              </a:ext>
            </a:extLst>
          </p:cNvPr>
          <p:cNvSpPr txBox="1"/>
          <p:nvPr/>
        </p:nvSpPr>
        <p:spPr>
          <a:xfrm>
            <a:off x="771371" y="3068263"/>
            <a:ext cx="6006773" cy="1595821"/>
          </a:xfrm>
          <a:prstGeom prst="rect">
            <a:avLst/>
          </a:prstGeom>
          <a:noFill/>
        </p:spPr>
        <p:txBody>
          <a:bodyPr wrap="none" rtlCol="0">
            <a:spAutoFit/>
          </a:bodyPr>
          <a:lstStyle/>
          <a:p>
            <a:pPr>
              <a:lnSpc>
                <a:spcPct val="115000"/>
              </a:lnSpc>
              <a:spcBef>
                <a:spcPts val="600"/>
              </a:spcBef>
              <a:spcAft>
                <a:spcPts val="600"/>
              </a:spcAft>
              <a:buNone/>
            </a:pPr>
            <a:r>
              <a:rPr lang="de-DE" dirty="0">
                <a:latin typeface="Arial" panose="020B0604020202020204" pitchFamily="34" charset="0"/>
                <a:ea typeface="Calibri" panose="020F0502020204030204" pitchFamily="34" charset="0"/>
                <a:cs typeface="Times New Roman" panose="02020603050405020304" pitchFamily="18" charset="0"/>
              </a:rPr>
              <a:t>Bei Methan liegt der Brennwert 11% über dem Heizwert: </a:t>
            </a:r>
          </a:p>
          <a:p>
            <a:pPr>
              <a:lnSpc>
                <a:spcPct val="150000"/>
              </a:lnSpc>
            </a:pPr>
            <a:r>
              <a:rPr lang="de-DE" dirty="0">
                <a:latin typeface="Arial" panose="020B0604020202020204" pitchFamily="34" charset="0"/>
                <a:ea typeface="Calibri" panose="020F0502020204030204" pitchFamily="34" charset="0"/>
                <a:cs typeface="Times New Roman" panose="02020603050405020304" pitchFamily="18" charset="0"/>
              </a:rPr>
              <a:t>Heizwert: 50,013MJ/kg	</a:t>
            </a:r>
          </a:p>
          <a:p>
            <a:pPr>
              <a:lnSpc>
                <a:spcPct val="150000"/>
              </a:lnSpc>
            </a:pPr>
            <a:r>
              <a:rPr lang="de-DE" dirty="0">
                <a:latin typeface="Arial" panose="020B0604020202020204" pitchFamily="34" charset="0"/>
                <a:ea typeface="Calibri" panose="020F0502020204030204" pitchFamily="34" charset="0"/>
                <a:cs typeface="Times New Roman" panose="02020603050405020304" pitchFamily="18" charset="0"/>
              </a:rPr>
              <a:t>Brennwert: 55,498 MJ/kg</a:t>
            </a:r>
          </a:p>
          <a:p>
            <a:endParaRPr lang="de-DE" dirty="0"/>
          </a:p>
        </p:txBody>
      </p:sp>
    </p:spTree>
    <p:extLst>
      <p:ext uri="{BB962C8B-B14F-4D97-AF65-F5344CB8AC3E}">
        <p14:creationId xmlns:p14="http://schemas.microsoft.com/office/powerpoint/2010/main" val="3058774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8E15D9A-E276-8C45-F1FA-2087D09AE3FD}"/>
              </a:ext>
            </a:extLst>
          </p:cNvPr>
          <p:cNvSpPr txBox="1"/>
          <p:nvPr/>
        </p:nvSpPr>
        <p:spPr>
          <a:xfrm>
            <a:off x="771371" y="1584032"/>
            <a:ext cx="8561716" cy="1477328"/>
          </a:xfrm>
          <a:prstGeom prst="rect">
            <a:avLst/>
          </a:prstGeom>
          <a:noFill/>
        </p:spPr>
        <p:txBody>
          <a:bodyPr wrap="square">
            <a:spAutoFit/>
          </a:bodyPr>
          <a:lstStyle/>
          <a:p>
            <a:pPr algn="l" rtl="0"/>
            <a:r>
              <a:rPr lang="de-DE" b="0" i="1" u="none" strike="noStrike" dirty="0">
                <a:solidFill>
                  <a:srgbClr val="000000"/>
                </a:solidFill>
                <a:effectLst/>
                <a:latin typeface="Arial" panose="020B0604020202020204" pitchFamily="34" charset="0"/>
              </a:rPr>
              <a:t>Die Schülerinnen und Schüler…</a:t>
            </a:r>
          </a:p>
          <a:p>
            <a:pPr algn="l" rtl="0"/>
            <a:r>
              <a:rPr lang="de-DE" b="0" i="1" u="none" strike="noStrike" dirty="0">
                <a:solidFill>
                  <a:srgbClr val="000000"/>
                </a:solidFill>
                <a:effectLst/>
                <a:latin typeface="Arial" panose="020B0604020202020204" pitchFamily="34" charset="0"/>
              </a:rPr>
              <a:t>… recherchieren und bewerten den Einsatz von Halogenkohlenwasserstoffen in Alltag und Technik, indem sie Auswirkungen auf Mensch und Umwelt bei deren Freisetzung abwägen. Dabei prüfen sie die Vertrauenswürdigkeit der verwendeten Informationen, belegen diese durch Quellen und kennzeichnen Zitate.</a:t>
            </a:r>
          </a:p>
        </p:txBody>
      </p:sp>
      <p:sp>
        <p:nvSpPr>
          <p:cNvPr id="5" name="Textfeld 4">
            <a:extLst>
              <a:ext uri="{FF2B5EF4-FFF2-40B4-BE49-F238E27FC236}">
                <a16:creationId xmlns:a16="http://schemas.microsoft.com/office/drawing/2014/main" id="{5B76B60A-8DF3-15CE-4546-93868CDB9C53}"/>
              </a:ext>
            </a:extLst>
          </p:cNvPr>
          <p:cNvSpPr txBox="1"/>
          <p:nvPr/>
        </p:nvSpPr>
        <p:spPr>
          <a:xfrm>
            <a:off x="771371" y="4022422"/>
            <a:ext cx="7269503" cy="1841466"/>
          </a:xfrm>
          <a:prstGeom prst="rect">
            <a:avLst/>
          </a:prstGeom>
          <a:noFill/>
        </p:spPr>
        <p:txBody>
          <a:bodyPr wrap="square">
            <a:spAutoFit/>
          </a:bodyPr>
          <a:lstStyle/>
          <a:p>
            <a:r>
              <a:rPr lang="de-DE" dirty="0"/>
              <a:t>Was macht einen Stoff zum Treibhausgas?</a:t>
            </a:r>
          </a:p>
          <a:p>
            <a:endParaRPr lang="de-DE" dirty="0"/>
          </a:p>
          <a:p>
            <a:pPr marL="285750" indent="-285750">
              <a:lnSpc>
                <a:spcPct val="150000"/>
              </a:lnSpc>
              <a:buFont typeface="Arial" panose="020B0604020202020204" pitchFamily="34" charset="0"/>
              <a:buChar char="•"/>
            </a:pPr>
            <a:r>
              <a:rPr lang="de-DE" dirty="0"/>
              <a:t>Stoff muss gasförmig sein!</a:t>
            </a:r>
          </a:p>
          <a:p>
            <a:pPr marL="285750" indent="-285750">
              <a:lnSpc>
                <a:spcPct val="150000"/>
              </a:lnSpc>
              <a:buFont typeface="Arial" panose="020B0604020202020204" pitchFamily="34" charset="0"/>
              <a:buChar char="•"/>
            </a:pPr>
            <a:r>
              <a:rPr lang="de-DE" dirty="0"/>
              <a:t>Moleküle müssen polare Elektronenpaarbindungen besitzen!</a:t>
            </a:r>
          </a:p>
          <a:p>
            <a:pPr marL="285750" indent="-285750">
              <a:lnSpc>
                <a:spcPct val="150000"/>
              </a:lnSpc>
              <a:buFont typeface="Arial" panose="020B0604020202020204" pitchFamily="34" charset="0"/>
              <a:buChar char="•"/>
            </a:pPr>
            <a:r>
              <a:rPr lang="de-DE" dirty="0"/>
              <a:t>Molekülbau muss viele Schwingungstypen ermöglichen!</a:t>
            </a:r>
          </a:p>
        </p:txBody>
      </p:sp>
      <p:sp>
        <p:nvSpPr>
          <p:cNvPr id="6" name="Textfeld 5">
            <a:extLst>
              <a:ext uri="{FF2B5EF4-FFF2-40B4-BE49-F238E27FC236}">
                <a16:creationId xmlns:a16="http://schemas.microsoft.com/office/drawing/2014/main" id="{F38E5F6A-EE5C-3CB0-0BA7-A740F79DD056}"/>
              </a:ext>
            </a:extLst>
          </p:cNvPr>
          <p:cNvSpPr txBox="1"/>
          <p:nvPr/>
        </p:nvSpPr>
        <p:spPr>
          <a:xfrm>
            <a:off x="771371" y="3357225"/>
            <a:ext cx="616867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Viele Treibgase sind Halogen-KW: FKW, HFKW, NF</a:t>
            </a:r>
            <a:r>
              <a:rPr lang="de-DE" baseline="-25000" dirty="0">
                <a:latin typeface="Arial" panose="020B0604020202020204" pitchFamily="34" charset="0"/>
                <a:cs typeface="Arial" panose="020B0604020202020204" pitchFamily="34" charset="0"/>
              </a:rPr>
              <a:t>3</a:t>
            </a:r>
            <a:r>
              <a:rPr lang="de-DE" dirty="0">
                <a:latin typeface="Arial" panose="020B0604020202020204" pitchFamily="34" charset="0"/>
                <a:cs typeface="Arial" panose="020B0604020202020204" pitchFamily="34" charset="0"/>
              </a:rPr>
              <a:t>, SF</a:t>
            </a:r>
            <a:r>
              <a:rPr lang="de-DE" baseline="-25000" dirty="0">
                <a:latin typeface="Arial" panose="020B0604020202020204" pitchFamily="34" charset="0"/>
                <a:cs typeface="Arial" panose="020B0604020202020204" pitchFamily="34" charset="0"/>
              </a:rPr>
              <a:t>6 </a:t>
            </a:r>
          </a:p>
        </p:txBody>
      </p:sp>
      <p:pic>
        <p:nvPicPr>
          <p:cNvPr id="8" name="Grafik 7">
            <a:extLst>
              <a:ext uri="{FF2B5EF4-FFF2-40B4-BE49-F238E27FC236}">
                <a16:creationId xmlns:a16="http://schemas.microsoft.com/office/drawing/2014/main" id="{4D692E39-5F44-F06B-E722-2778F0D08BC9}"/>
              </a:ext>
            </a:extLst>
          </p:cNvPr>
          <p:cNvPicPr>
            <a:picLocks noChangeAspect="1"/>
          </p:cNvPicPr>
          <p:nvPr/>
        </p:nvPicPr>
        <p:blipFill>
          <a:blip r:embed="rId2"/>
          <a:stretch>
            <a:fillRect/>
          </a:stretch>
        </p:blipFill>
        <p:spPr>
          <a:xfrm rot="1388629">
            <a:off x="10062712" y="2160141"/>
            <a:ext cx="1414970" cy="1131976"/>
          </a:xfrm>
          <a:prstGeom prst="rect">
            <a:avLst/>
          </a:prstGeom>
        </p:spPr>
      </p:pic>
      <p:pic>
        <p:nvPicPr>
          <p:cNvPr id="9" name="Grafik 8">
            <a:extLst>
              <a:ext uri="{FF2B5EF4-FFF2-40B4-BE49-F238E27FC236}">
                <a16:creationId xmlns:a16="http://schemas.microsoft.com/office/drawing/2014/main" id="{F05009EE-22BA-EFC5-E8FC-58475237239A}"/>
              </a:ext>
            </a:extLst>
          </p:cNvPr>
          <p:cNvPicPr>
            <a:picLocks noChangeAspect="1"/>
          </p:cNvPicPr>
          <p:nvPr/>
        </p:nvPicPr>
        <p:blipFill>
          <a:blip r:embed="rId3"/>
          <a:stretch>
            <a:fillRect/>
          </a:stretch>
        </p:blipFill>
        <p:spPr>
          <a:xfrm rot="1081881">
            <a:off x="10510540" y="3849893"/>
            <a:ext cx="1132661" cy="1391555"/>
          </a:xfrm>
          <a:prstGeom prst="rect">
            <a:avLst/>
          </a:prstGeom>
        </p:spPr>
      </p:pic>
      <p:pic>
        <p:nvPicPr>
          <p:cNvPr id="2" name="Picture 3">
            <a:extLst>
              <a:ext uri="{FF2B5EF4-FFF2-40B4-BE49-F238E27FC236}">
                <a16:creationId xmlns:a16="http://schemas.microsoft.com/office/drawing/2014/main" id="{70FC7176-CD2B-5126-6042-8CF2B2F2D42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02832" y="537010"/>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57E38F5B-B292-40B0-6AA8-8911A0DA7DE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56732" y="552912"/>
            <a:ext cx="546100" cy="5461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63C0FB38-9D4F-DBD7-9F2D-1FA2CE3AE985}"/>
              </a:ext>
            </a:extLst>
          </p:cNvPr>
          <p:cNvSpPr txBox="1"/>
          <p:nvPr/>
        </p:nvSpPr>
        <p:spPr>
          <a:xfrm>
            <a:off x="771371" y="620403"/>
            <a:ext cx="7026907" cy="400110"/>
          </a:xfrm>
          <a:prstGeom prst="rect">
            <a:avLst/>
          </a:prstGeom>
          <a:noFill/>
        </p:spPr>
        <p:txBody>
          <a:bodyPr wrap="square" rtlCol="0">
            <a:spAutoFit/>
          </a:bodyPr>
          <a:lstStyle/>
          <a:p>
            <a:r>
              <a:rPr lang="de-DE" sz="2000" b="1" dirty="0">
                <a:solidFill>
                  <a:schemeClr val="accent1"/>
                </a:solidFill>
                <a:latin typeface="+mj-lt"/>
                <a:cs typeface="Calibri" panose="020F0502020204030204" pitchFamily="34" charset="0"/>
              </a:rPr>
              <a:t>Halogenkohlenwasserstoffe in Alltag und Technik </a:t>
            </a:r>
          </a:p>
        </p:txBody>
      </p:sp>
    </p:spTree>
    <p:extLst>
      <p:ext uri="{BB962C8B-B14F-4D97-AF65-F5344CB8AC3E}">
        <p14:creationId xmlns:p14="http://schemas.microsoft.com/office/powerpoint/2010/main" val="269199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8" name="Dreieck 7"/>
          <p:cNvSpPr/>
          <p:nvPr/>
        </p:nvSpPr>
        <p:spPr bwMode="auto">
          <a:xfrm rot="10800000">
            <a:off x="0" y="-1"/>
            <a:ext cx="511444" cy="2293749"/>
          </a:xfrm>
          <a:prstGeom prst="triangle">
            <a:avLst>
              <a:gd name="adj" fmla="val 98051"/>
            </a:avLst>
          </a:prstGeom>
          <a:solidFill>
            <a:srgbClr val="1A79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2" name="Inhaltsplatzhalter 21" descr="Ein Bild, das Schrift, Grafiken, Logo, Symbol enthält.&#10;&#10;KI-generierte Inhalte können fehlerhaft sein."/>
          <p:cNvPicPr>
            <a:picLocks noGrp="1" noChangeAspect="1"/>
          </p:cNvPicPr>
          <p:nvPr>
            <p:ph idx="1"/>
          </p:nvPr>
        </p:nvPicPr>
        <p:blipFill>
          <a:blip r:embed="rId3" cstate="screen">
            <a:extLst>
              <a:ext uri="{28A0092B-C50C-407E-A947-70E740481C1C}">
                <a14:useLocalDpi xmlns:a14="http://schemas.microsoft.com/office/drawing/2010/main"/>
              </a:ext>
            </a:extLst>
          </a:blip>
          <a:stretch/>
        </p:blipFill>
        <p:spPr bwMode="auto">
          <a:xfrm>
            <a:off x="10890140" y="176805"/>
            <a:ext cx="1125053" cy="1125053"/>
          </a:xfrm>
        </p:spPr>
      </p:pic>
      <p:sp>
        <p:nvSpPr>
          <p:cNvPr id="2" name="Titel 1"/>
          <p:cNvSpPr txBox="1"/>
          <p:nvPr/>
        </p:nvSpPr>
        <p:spPr bwMode="auto">
          <a:xfrm>
            <a:off x="0" y="356454"/>
            <a:ext cx="12192000" cy="871337"/>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de-DE" sz="3200" dirty="0">
                <a:solidFill>
                  <a:srgbClr val="00764B"/>
                </a:solidFill>
                <a:latin typeface="Arial"/>
                <a:cs typeface="Arial"/>
              </a:rPr>
              <a:t>		  Der Lehrplanüberblick  </a:t>
            </a:r>
            <a:endParaRPr lang="de-DE" sz="3200" dirty="0"/>
          </a:p>
        </p:txBody>
      </p:sp>
      <p:sp>
        <p:nvSpPr>
          <p:cNvPr id="3" name="Titel 1"/>
          <p:cNvSpPr txBox="1"/>
          <p:nvPr/>
        </p:nvSpPr>
        <p:spPr bwMode="auto">
          <a:xfrm>
            <a:off x="120867" y="1219521"/>
            <a:ext cx="12192000" cy="430522"/>
          </a:xfrm>
          <a:prstGeom prst="rect">
            <a:avLst/>
          </a:prstGeom>
        </p:spPr>
        <p:txBody>
          <a:bodyPr vert="horz" lIns="91440" tIns="45720" rIns="91440" bIns="45720" rtlCol="0" anchor="t">
            <a:no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1206500" indent="-38100">
              <a:defRPr/>
            </a:pPr>
            <a:r>
              <a:rPr lang="de-DE" sz="2400" dirty="0">
                <a:solidFill>
                  <a:schemeClr val="tx1"/>
                </a:solidFill>
                <a:latin typeface="Arial"/>
                <a:cs typeface="Arial"/>
              </a:rPr>
              <a:t>Stundenausstattung </a:t>
            </a:r>
            <a:endParaRPr lang="de-DE" sz="2400" dirty="0">
              <a:solidFill>
                <a:schemeClr val="tx1"/>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2594979714"/>
              </p:ext>
            </p:extLst>
          </p:nvPr>
        </p:nvGraphicFramePr>
        <p:xfrm>
          <a:off x="1283920" y="2153376"/>
          <a:ext cx="9865895" cy="1935480"/>
        </p:xfrm>
        <a:graphic>
          <a:graphicData uri="http://schemas.openxmlformats.org/drawingml/2006/table">
            <a:tbl>
              <a:tblPr firstRow="1" bandRow="1">
                <a:tableStyleId>{9D7B26C5-4107-4FEC-AEDC-1716B250A1EF}</a:tableStyleId>
              </a:tblPr>
              <a:tblGrid>
                <a:gridCol w="3044251">
                  <a:extLst>
                    <a:ext uri="{9D8B030D-6E8A-4147-A177-3AD203B41FA5}">
                      <a16:colId xmlns:a16="http://schemas.microsoft.com/office/drawing/2014/main" val="20000"/>
                    </a:ext>
                  </a:extLst>
                </a:gridCol>
                <a:gridCol w="3410822">
                  <a:extLst>
                    <a:ext uri="{9D8B030D-6E8A-4147-A177-3AD203B41FA5}">
                      <a16:colId xmlns:a16="http://schemas.microsoft.com/office/drawing/2014/main" val="20001"/>
                    </a:ext>
                  </a:extLst>
                </a:gridCol>
                <a:gridCol w="3410822">
                  <a:extLst>
                    <a:ext uri="{9D8B030D-6E8A-4147-A177-3AD203B41FA5}">
                      <a16:colId xmlns:a16="http://schemas.microsoft.com/office/drawing/2014/main" val="20002"/>
                    </a:ext>
                  </a:extLst>
                </a:gridCol>
              </a:tblGrid>
              <a:tr h="370840">
                <a:tc>
                  <a:txBody>
                    <a:bodyPr/>
                    <a:lstStyle/>
                    <a:p>
                      <a:pPr>
                        <a:defRPr/>
                      </a:pPr>
                      <a:endParaRPr lang="de-DE" sz="1600" dirty="0">
                        <a:latin typeface="Arial"/>
                        <a:cs typeface="Arial"/>
                      </a:endParaRPr>
                    </a:p>
                  </a:txBody>
                  <a:tcPr>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00764B"/>
                    </a:solidFill>
                  </a:tcPr>
                </a:tc>
                <a:tc>
                  <a:txBody>
                    <a:bodyPr/>
                    <a:lstStyle/>
                    <a:p>
                      <a:pPr algn="ctr">
                        <a:defRPr/>
                      </a:pPr>
                      <a:r>
                        <a:rPr lang="de-DE" sz="1600" b="1" dirty="0">
                          <a:solidFill>
                            <a:schemeClr val="bg1">
                              <a:lumMod val="95000"/>
                            </a:schemeClr>
                          </a:solidFill>
                          <a:latin typeface="Arial"/>
                          <a:cs typeface="Arial"/>
                        </a:rPr>
                        <a:t>grundlegendes </a:t>
                      </a:r>
                      <a:endParaRPr dirty="0"/>
                    </a:p>
                    <a:p>
                      <a:pPr algn="ctr">
                        <a:defRPr/>
                      </a:pPr>
                      <a:r>
                        <a:rPr lang="de-DE" sz="1600" b="1" dirty="0">
                          <a:solidFill>
                            <a:schemeClr val="bg1">
                              <a:lumMod val="95000"/>
                            </a:schemeClr>
                          </a:solidFill>
                          <a:latin typeface="Arial"/>
                          <a:cs typeface="Arial"/>
                        </a:rPr>
                        <a:t>Anforderungsniveau (gA)</a:t>
                      </a:r>
                      <a:endParaRPr dirty="0"/>
                    </a:p>
                    <a:p>
                      <a:pPr algn="ctr">
                        <a:defRPr/>
                      </a:pPr>
                      <a:r>
                        <a:rPr lang="de-DE" sz="1600" b="0" i="1" dirty="0">
                          <a:solidFill>
                            <a:schemeClr val="bg1">
                              <a:lumMod val="95000"/>
                            </a:schemeClr>
                          </a:solidFill>
                          <a:latin typeface="Arial"/>
                          <a:cs typeface="Arial"/>
                        </a:rPr>
                        <a:t>3 Wochenstunden</a:t>
                      </a:r>
                      <a:endParaRPr sz="1600" b="0" i="1" dirty="0">
                        <a:solidFill>
                          <a:schemeClr val="bg1">
                            <a:lumMod val="95000"/>
                          </a:schemeClr>
                        </a:solidFill>
                        <a:latin typeface="Arial"/>
                        <a:cs typeface="Arial"/>
                      </a:endParaRPr>
                    </a:p>
                  </a:txBody>
                  <a:tcPr>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00764B"/>
                    </a:solidFill>
                  </a:tcPr>
                </a:tc>
                <a:tc>
                  <a:txBody>
                    <a:bodyPr/>
                    <a:lstStyle/>
                    <a:p>
                      <a:pPr algn="ctr">
                        <a:defRPr/>
                      </a:pPr>
                      <a:r>
                        <a:rPr lang="de-DE" sz="1600" b="1">
                          <a:solidFill>
                            <a:schemeClr val="bg1">
                              <a:lumMod val="95000"/>
                            </a:schemeClr>
                          </a:solidFill>
                          <a:latin typeface="Arial"/>
                          <a:cs typeface="Arial"/>
                        </a:rPr>
                        <a:t>erhöhtes</a:t>
                      </a:r>
                      <a:endParaRPr/>
                    </a:p>
                    <a:p>
                      <a:pPr algn="ctr">
                        <a:defRPr/>
                      </a:pPr>
                      <a:r>
                        <a:rPr lang="de-DE" sz="1600" b="1">
                          <a:solidFill>
                            <a:schemeClr val="bg1">
                              <a:lumMod val="95000"/>
                            </a:schemeClr>
                          </a:solidFill>
                          <a:latin typeface="Arial"/>
                          <a:cs typeface="Arial"/>
                        </a:rPr>
                        <a:t> Anforderungsniveau (eA)</a:t>
                      </a:r>
                      <a:endParaRPr/>
                    </a:p>
                    <a:p>
                      <a:pPr algn="ctr">
                        <a:defRPr/>
                      </a:pPr>
                      <a:r>
                        <a:rPr lang="de-DE" sz="1600" b="0" i="1">
                          <a:solidFill>
                            <a:schemeClr val="bg1">
                              <a:lumMod val="95000"/>
                            </a:schemeClr>
                          </a:solidFill>
                          <a:latin typeface="Arial"/>
                          <a:cs typeface="Arial"/>
                        </a:rPr>
                        <a:t>5 Wochenstunden</a:t>
                      </a:r>
                      <a:endParaRPr sz="1600" b="0" i="1">
                        <a:solidFill>
                          <a:schemeClr val="bg1">
                            <a:lumMod val="95000"/>
                          </a:schemeClr>
                        </a:solidFill>
                        <a:latin typeface="Arial"/>
                        <a:cs typeface="Arial"/>
                      </a:endParaRPr>
                    </a:p>
                  </a:txBody>
                  <a:tcPr>
                    <a:lnL w="12700" algn="ctr">
                      <a:solidFill>
                        <a:schemeClr val="tx1"/>
                      </a:solidFill>
                    </a:lnL>
                    <a:lnR w="12700" algn="ctr">
                      <a:solidFill>
                        <a:schemeClr val="tx1"/>
                      </a:solidFill>
                    </a:lnR>
                    <a:lnT w="12700" algn="ctr">
                      <a:solidFill>
                        <a:schemeClr val="tx1"/>
                      </a:solidFill>
                    </a:lnT>
                    <a:lnB w="12700" algn="ctr">
                      <a:solidFill>
                        <a:schemeClr val="tx1"/>
                      </a:solidFill>
                    </a:lnB>
                    <a:solidFill>
                      <a:srgbClr val="00764B"/>
                    </a:solidFill>
                  </a:tcPr>
                </a:tc>
                <a:extLst>
                  <a:ext uri="{0D108BD9-81ED-4DB2-BD59-A6C34878D82A}">
                    <a16:rowId xmlns:a16="http://schemas.microsoft.com/office/drawing/2014/main" val="10000"/>
                  </a:ext>
                </a:extLst>
              </a:tr>
              <a:tr h="370840">
                <a:tc>
                  <a:txBody>
                    <a:bodyPr/>
                    <a:lstStyle/>
                    <a:p>
                      <a:pPr>
                        <a:defRPr/>
                      </a:pPr>
                      <a:r>
                        <a:rPr lang="de-DE" sz="1600">
                          <a:latin typeface="Arial"/>
                          <a:cs typeface="Arial"/>
                        </a:rPr>
                        <a:t>Jahrgangsstufe 12</a:t>
                      </a:r>
                      <a:endParaRPr sz="1600">
                        <a:latin typeface="Arial"/>
                        <a:cs typeface="Arial"/>
                      </a:endParaRPr>
                    </a:p>
                  </a:txBody>
                  <a:tcP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ctr">
                        <a:defRPr/>
                      </a:pPr>
                      <a:r>
                        <a:rPr lang="de-DE" sz="1600">
                          <a:latin typeface="Arial"/>
                          <a:cs typeface="Arial"/>
                        </a:rPr>
                        <a:t>84</a:t>
                      </a:r>
                      <a:endParaRPr sz="1600">
                        <a:latin typeface="Arial"/>
                        <a:cs typeface="Arial"/>
                      </a:endParaRPr>
                    </a:p>
                  </a:txBody>
                  <a:tcP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ctr">
                        <a:defRPr/>
                      </a:pPr>
                      <a:r>
                        <a:rPr lang="de-DE" sz="1600">
                          <a:latin typeface="Arial"/>
                          <a:cs typeface="Arial"/>
                        </a:rPr>
                        <a:t>140</a:t>
                      </a:r>
                      <a:endParaRPr sz="1600">
                        <a:latin typeface="Arial"/>
                        <a:cs typeface="Arial"/>
                      </a:endParaRPr>
                    </a:p>
                  </a:txBody>
                  <a:tcPr>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1"/>
                  </a:ext>
                </a:extLst>
              </a:tr>
              <a:tr h="370840">
                <a:tc>
                  <a:txBody>
                    <a:bodyPr/>
                    <a:lstStyle/>
                    <a:p>
                      <a:pPr marL="0" marR="0" lvl="0" indent="0" algn="l" defTabSz="914400">
                        <a:lnSpc>
                          <a:spcPct val="100000"/>
                        </a:lnSpc>
                        <a:spcBef>
                          <a:spcPts val="0"/>
                        </a:spcBef>
                        <a:spcAft>
                          <a:spcPts val="0"/>
                        </a:spcAft>
                        <a:buClrTx/>
                        <a:buSzTx/>
                        <a:buFontTx/>
                        <a:buNone/>
                        <a:defRPr/>
                      </a:pPr>
                      <a:r>
                        <a:rPr lang="de-DE" sz="1600">
                          <a:latin typeface="Arial"/>
                          <a:cs typeface="Arial"/>
                        </a:rPr>
                        <a:t>Jahrgangsstufe 13</a:t>
                      </a:r>
                      <a:endParaRPr sz="1600">
                        <a:latin typeface="Arial"/>
                        <a:cs typeface="Arial"/>
                      </a:endParaRPr>
                    </a:p>
                  </a:txBody>
                  <a:tcP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ctr">
                        <a:defRPr/>
                      </a:pPr>
                      <a:r>
                        <a:rPr lang="de-DE" sz="1600">
                          <a:latin typeface="Arial"/>
                          <a:cs typeface="Arial"/>
                        </a:rPr>
                        <a:t>63</a:t>
                      </a:r>
                      <a:endParaRPr sz="1600">
                        <a:latin typeface="Arial"/>
                        <a:cs typeface="Arial"/>
                      </a:endParaRPr>
                    </a:p>
                  </a:txBody>
                  <a:tcP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ctr">
                        <a:defRPr/>
                      </a:pPr>
                      <a:r>
                        <a:rPr lang="de-DE" sz="1600">
                          <a:latin typeface="Arial"/>
                          <a:cs typeface="Arial"/>
                        </a:rPr>
                        <a:t>105</a:t>
                      </a:r>
                      <a:endParaRPr sz="1600">
                        <a:latin typeface="Arial"/>
                        <a:cs typeface="Arial"/>
                      </a:endParaRPr>
                    </a:p>
                  </a:txBody>
                  <a:tcPr>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2"/>
                  </a:ext>
                </a:extLst>
              </a:tr>
              <a:tr h="370840">
                <a:tc>
                  <a:txBody>
                    <a:bodyPr/>
                    <a:lstStyle/>
                    <a:p>
                      <a:pPr marL="0" marR="0" lvl="0" indent="0" algn="l" defTabSz="914400">
                        <a:lnSpc>
                          <a:spcPct val="100000"/>
                        </a:lnSpc>
                        <a:spcBef>
                          <a:spcPts val="0"/>
                        </a:spcBef>
                        <a:spcAft>
                          <a:spcPts val="0"/>
                        </a:spcAft>
                        <a:buClrTx/>
                        <a:buSzTx/>
                        <a:buFontTx/>
                        <a:buNone/>
                        <a:defRPr/>
                      </a:pPr>
                      <a:r>
                        <a:rPr lang="de-DE" sz="1600" b="1">
                          <a:latin typeface="Arial"/>
                          <a:cs typeface="Arial"/>
                        </a:rPr>
                        <a:t>Gesamt</a:t>
                      </a:r>
                      <a:endParaRPr sz="1600">
                        <a:latin typeface="Arial"/>
                        <a:cs typeface="Arial"/>
                      </a:endParaRPr>
                    </a:p>
                  </a:txBody>
                  <a:tcP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ctr">
                        <a:defRPr/>
                      </a:pPr>
                      <a:r>
                        <a:rPr lang="de-DE" sz="1600" b="1">
                          <a:latin typeface="Arial"/>
                          <a:cs typeface="Arial"/>
                        </a:rPr>
                        <a:t>147</a:t>
                      </a:r>
                      <a:endParaRPr sz="1600">
                        <a:latin typeface="Arial"/>
                        <a:cs typeface="Arial"/>
                      </a:endParaRPr>
                    </a:p>
                  </a:txBody>
                  <a:tcP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lstStyle/>
                    <a:p>
                      <a:pPr algn="ctr">
                        <a:defRPr/>
                      </a:pPr>
                      <a:r>
                        <a:rPr lang="de-DE" sz="1600" b="1" dirty="0">
                          <a:latin typeface="Arial"/>
                          <a:cs typeface="Arial"/>
                        </a:rPr>
                        <a:t>245</a:t>
                      </a:r>
                      <a:endParaRPr sz="1600" dirty="0">
                        <a:latin typeface="Arial"/>
                        <a:cs typeface="Arial"/>
                      </a:endParaRPr>
                    </a:p>
                  </a:txBody>
                  <a:tcPr>
                    <a:lnL w="12700" algn="ctr">
                      <a:solidFill>
                        <a:schemeClr val="tx1"/>
                      </a:solidFill>
                    </a:lnL>
                    <a:lnR w="12700" algn="ctr">
                      <a:solidFill>
                        <a:schemeClr val="tx1"/>
                      </a:solidFill>
                    </a:lnR>
                    <a:lnT w="12700" algn="ctr">
                      <a:solidFill>
                        <a:schemeClr val="tx1"/>
                      </a:solidFill>
                    </a:lnT>
                    <a:lnB w="12700" algn="ctr">
                      <a:solidFill>
                        <a:schemeClr val="tx1"/>
                      </a:solidFill>
                    </a:lnB>
                  </a:tcPr>
                </a:tc>
                <a:extLst>
                  <a:ext uri="{0D108BD9-81ED-4DB2-BD59-A6C34878D82A}">
                    <a16:rowId xmlns:a16="http://schemas.microsoft.com/office/drawing/2014/main" val="10003"/>
                  </a:ext>
                </a:extLst>
              </a:tr>
            </a:tbl>
          </a:graphicData>
        </a:graphic>
      </p:graphicFrame>
      <p:sp>
        <p:nvSpPr>
          <p:cNvPr id="5" name="Rechteck 4">
            <a:extLst>
              <a:ext uri="{FF2B5EF4-FFF2-40B4-BE49-F238E27FC236}">
                <a16:creationId xmlns:a16="http://schemas.microsoft.com/office/drawing/2014/main" id="{D6297543-7C2C-4E57-9E75-7B8E7C905589}"/>
              </a:ext>
            </a:extLst>
          </p:cNvPr>
          <p:cNvSpPr/>
          <p:nvPr/>
        </p:nvSpPr>
        <p:spPr bwMode="auto">
          <a:xfrm>
            <a:off x="1283920" y="4737549"/>
            <a:ext cx="9865895" cy="13960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t>Lernbereich 1 </a:t>
            </a:r>
          </a:p>
          <a:p>
            <a:pPr algn="ctr"/>
            <a:r>
              <a:rPr lang="de-DE" dirty="0"/>
              <a:t>für 12 und 13; gA /eA   </a:t>
            </a:r>
          </a:p>
          <a:p>
            <a:pPr algn="ctr"/>
            <a:r>
              <a:rPr lang="de-DE" dirty="0"/>
              <a:t>gleiche Kompetenzen</a:t>
            </a:r>
          </a:p>
          <a:p>
            <a:pPr algn="ctr"/>
            <a:r>
              <a:rPr lang="de-DE" dirty="0"/>
              <a:t>jedoch Progression  </a:t>
            </a:r>
          </a:p>
        </p:txBody>
      </p:sp>
      <p:sp>
        <p:nvSpPr>
          <p:cNvPr id="6" name="Ellipse 9">
            <a:extLst>
              <a:ext uri="{FF2B5EF4-FFF2-40B4-BE49-F238E27FC236}">
                <a16:creationId xmlns:a16="http://schemas.microsoft.com/office/drawing/2014/main" id="{1803EEE0-3D5F-2EC7-5701-064EFDE947AF}"/>
              </a:ext>
            </a:extLst>
          </p:cNvPr>
          <p:cNvSpPr/>
          <p:nvPr/>
        </p:nvSpPr>
        <p:spPr bwMode="auto">
          <a:xfrm>
            <a:off x="9262618" y="1584246"/>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defRPr/>
            </a:pPr>
            <a:r>
              <a:rPr lang="de-DE" sz="1400" dirty="0"/>
              <a:t>eA</a:t>
            </a:r>
          </a:p>
        </p:txBody>
      </p:sp>
      <p:sp>
        <p:nvSpPr>
          <p:cNvPr id="9" name="Ellipse 8">
            <a:extLst>
              <a:ext uri="{FF2B5EF4-FFF2-40B4-BE49-F238E27FC236}">
                <a16:creationId xmlns:a16="http://schemas.microsoft.com/office/drawing/2014/main" id="{B80B2044-DD23-1751-E705-80F0D731C181}"/>
              </a:ext>
            </a:extLst>
          </p:cNvPr>
          <p:cNvSpPr/>
          <p:nvPr/>
        </p:nvSpPr>
        <p:spPr bwMode="auto">
          <a:xfrm>
            <a:off x="5807292" y="1555982"/>
            <a:ext cx="409575" cy="4095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defRPr/>
            </a:pPr>
            <a:r>
              <a:rPr lang="de-DE" sz="1400" dirty="0"/>
              <a:t>gA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Screenshot, Design enthält.&#10;&#10;KI-generierte Inhalte können fehlerhaft sein.">
            <a:extLst>
              <a:ext uri="{FF2B5EF4-FFF2-40B4-BE49-F238E27FC236}">
                <a16:creationId xmlns:a16="http://schemas.microsoft.com/office/drawing/2014/main" id="{ABAA2E0A-BC94-A7DB-14F4-BE7F591D06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141" y="614030"/>
            <a:ext cx="9170995" cy="5629940"/>
          </a:xfrm>
          <a:prstGeom prst="rect">
            <a:avLst/>
          </a:prstGeom>
        </p:spPr>
      </p:pic>
      <p:sp>
        <p:nvSpPr>
          <p:cNvPr id="4" name="Textfeld 3">
            <a:extLst>
              <a:ext uri="{FF2B5EF4-FFF2-40B4-BE49-F238E27FC236}">
                <a16:creationId xmlns:a16="http://schemas.microsoft.com/office/drawing/2014/main" id="{774CAB4A-AC72-61BC-9DE9-3C2D1D71E7EC}"/>
              </a:ext>
            </a:extLst>
          </p:cNvPr>
          <p:cNvSpPr txBox="1"/>
          <p:nvPr/>
        </p:nvSpPr>
        <p:spPr>
          <a:xfrm>
            <a:off x="7738554" y="5997749"/>
            <a:ext cx="4037163" cy="246221"/>
          </a:xfrm>
          <a:prstGeom prst="rect">
            <a:avLst/>
          </a:prstGeom>
          <a:noFill/>
        </p:spPr>
        <p:txBody>
          <a:bodyPr wrap="square" rtlCol="0">
            <a:spAutoFit/>
          </a:bodyPr>
          <a:lstStyle/>
          <a:p>
            <a:r>
              <a:rPr lang="de-DE" sz="1000" dirty="0"/>
              <a:t> </a:t>
            </a:r>
            <a:r>
              <a:rPr lang="de-DE" sz="1000" dirty="0" err="1"/>
              <a:t>eskp.de</a:t>
            </a:r>
            <a:r>
              <a:rPr lang="de-DE" sz="1000" dirty="0"/>
              <a:t>; </a:t>
            </a:r>
            <a:r>
              <a:rPr lang="de-DE" sz="1000" dirty="0">
                <a:hlinkClick r:id="rId4"/>
              </a:rPr>
              <a:t>CC BY 4.0</a:t>
            </a:r>
            <a:endParaRPr lang="de-DE" sz="1000" dirty="0"/>
          </a:p>
        </p:txBody>
      </p:sp>
    </p:spTree>
    <p:extLst>
      <p:ext uri="{BB962C8B-B14F-4D97-AF65-F5344CB8AC3E}">
        <p14:creationId xmlns:p14="http://schemas.microsoft.com/office/powerpoint/2010/main" val="2409202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F0C75-BB86-65AA-B8D7-7F3003FBEE9F}"/>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53E05AA2-4FE0-4CAF-FCA3-6BEC9F0386BE}"/>
              </a:ext>
            </a:extLst>
          </p:cNvPr>
          <p:cNvSpPr txBox="1"/>
          <p:nvPr/>
        </p:nvSpPr>
        <p:spPr bwMode="auto">
          <a:xfrm>
            <a:off x="2814222" y="1705860"/>
            <a:ext cx="12192000" cy="871337"/>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de-DE" sz="3200" dirty="0">
                <a:solidFill>
                  <a:srgbClr val="00764B"/>
                </a:solidFill>
                <a:latin typeface="Arial"/>
                <a:cs typeface="Arial"/>
              </a:rPr>
              <a:t>		  </a:t>
            </a:r>
            <a:endParaRPr lang="de-DE" sz="3200" dirty="0"/>
          </a:p>
        </p:txBody>
      </p:sp>
      <p:sp>
        <p:nvSpPr>
          <p:cNvPr id="5" name="Titel 1">
            <a:extLst>
              <a:ext uri="{FF2B5EF4-FFF2-40B4-BE49-F238E27FC236}">
                <a16:creationId xmlns:a16="http://schemas.microsoft.com/office/drawing/2014/main" id="{A5547C6D-004D-69C8-0784-BFBFD8397EEE}"/>
              </a:ext>
            </a:extLst>
          </p:cNvPr>
          <p:cNvSpPr txBox="1"/>
          <p:nvPr/>
        </p:nvSpPr>
        <p:spPr bwMode="auto">
          <a:xfrm>
            <a:off x="1855434" y="2141528"/>
            <a:ext cx="7998780" cy="1960618"/>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7938" lvl="0" algn="ctr" defTabSz="914400" rtl="0">
              <a:defRPr/>
            </a:pPr>
            <a:r>
              <a:rPr lang="de-DE" sz="3200" dirty="0">
                <a:latin typeface="Arial" panose="020B0604020202020204" pitchFamily="34" charset="0"/>
                <a:cs typeface="Arial" panose="020B0604020202020204" pitchFamily="34" charset="0"/>
              </a:rPr>
              <a:t> 12.8</a:t>
            </a:r>
          </a:p>
          <a:p>
            <a:pPr marL="534988" lvl="0" indent="-528638" algn="ctr" defTabSz="914400" rtl="0">
              <a:defRPr/>
            </a:pPr>
            <a:r>
              <a:rPr lang="de-DE" sz="3200" dirty="0" err="1">
                <a:latin typeface="Arial" panose="020B0604020202020204" pitchFamily="34" charset="0"/>
                <a:cs typeface="Arial" panose="020B0604020202020204" pitchFamily="34" charset="0"/>
              </a:rPr>
              <a:t>Redoxgleichgewichte</a:t>
            </a:r>
            <a:r>
              <a:rPr lang="de-DE" sz="3200" dirty="0">
                <a:latin typeface="Arial" panose="020B0604020202020204" pitchFamily="34" charset="0"/>
                <a:cs typeface="Arial" panose="020B0604020202020204" pitchFamily="34" charset="0"/>
              </a:rPr>
              <a:t> – Energetik und technische Anwendung </a:t>
            </a:r>
            <a:endParaRPr lang="en-DE"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808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F8CC0-D3AA-18BD-5817-532F7FE8AE0A}"/>
            </a:ext>
          </a:extLst>
        </p:cNvPr>
        <p:cNvGrpSpPr/>
        <p:nvPr/>
      </p:nvGrpSpPr>
      <p:grpSpPr>
        <a:xfrm>
          <a:off x="0" y="0"/>
          <a:ext cx="0" cy="0"/>
          <a:chOff x="0" y="0"/>
          <a:chExt cx="0" cy="0"/>
        </a:xfrm>
      </p:grpSpPr>
      <p:graphicFrame>
        <p:nvGraphicFramePr>
          <p:cNvPr id="2" name="Content Placeholder 8">
            <a:extLst>
              <a:ext uri="{FF2B5EF4-FFF2-40B4-BE49-F238E27FC236}">
                <a16:creationId xmlns:a16="http://schemas.microsoft.com/office/drawing/2014/main" id="{78C14823-A770-3A83-084D-CC0CE80A82CB}"/>
              </a:ext>
            </a:extLst>
          </p:cNvPr>
          <p:cNvGraphicFramePr>
            <a:graphicFrameLocks/>
          </p:cNvGraphicFramePr>
          <p:nvPr>
            <p:extLst>
              <p:ext uri="{D42A27DB-BD31-4B8C-83A1-F6EECF244321}">
                <p14:modId xmlns:p14="http://schemas.microsoft.com/office/powerpoint/2010/main" val="931472066"/>
              </p:ext>
            </p:extLst>
          </p:nvPr>
        </p:nvGraphicFramePr>
        <p:xfrm>
          <a:off x="425014" y="759653"/>
          <a:ext cx="10271741" cy="5878613"/>
        </p:xfrm>
        <a:graphic>
          <a:graphicData uri="http://schemas.openxmlformats.org/drawingml/2006/table">
            <a:tbl>
              <a:tblPr firstRow="1" bandRow="1">
                <a:tableStyleId>{5940675A-B579-460E-94D1-54222C63F5DA}</a:tableStyleId>
              </a:tblPr>
              <a:tblGrid>
                <a:gridCol w="719977">
                  <a:extLst>
                    <a:ext uri="{9D8B030D-6E8A-4147-A177-3AD203B41FA5}">
                      <a16:colId xmlns:a16="http://schemas.microsoft.com/office/drawing/2014/main" val="2477786883"/>
                    </a:ext>
                  </a:extLst>
                </a:gridCol>
                <a:gridCol w="9551764">
                  <a:extLst>
                    <a:ext uri="{9D8B030D-6E8A-4147-A177-3AD203B41FA5}">
                      <a16:colId xmlns:a16="http://schemas.microsoft.com/office/drawing/2014/main" val="3952754299"/>
                    </a:ext>
                  </a:extLst>
                </a:gridCol>
              </a:tblGrid>
              <a:tr h="370613">
                <a:tc>
                  <a:txBody>
                    <a:bodyPr/>
                    <a:lstStyle/>
                    <a:p>
                      <a:endParaRPr lang="de-DE" sz="1600" b="1" dirty="0">
                        <a:solidFill>
                          <a:schemeClr val="accent1"/>
                        </a:solidFill>
                        <a:highlight>
                          <a:srgbClr val="008000"/>
                        </a:highlight>
                      </a:endParaRPr>
                    </a:p>
                  </a:txBody>
                  <a:tcPr marL="91384" marR="91384" marT="45692" marB="45692" anchor="ctr">
                    <a:solidFill>
                      <a:schemeClr val="accent1"/>
                    </a:solidFill>
                  </a:tcPr>
                </a:tc>
                <a:tc>
                  <a:txBody>
                    <a:bodyPr/>
                    <a:lstStyle/>
                    <a:p>
                      <a:r>
                        <a:rPr lang="de-DE" sz="1600" b="1" dirty="0">
                          <a:solidFill>
                            <a:schemeClr val="bg1"/>
                          </a:solidFill>
                        </a:rPr>
                        <a:t>Stundenthema </a:t>
                      </a:r>
                      <a:r>
                        <a:rPr lang="de-DE" sz="1600" b="1" dirty="0" err="1">
                          <a:solidFill>
                            <a:schemeClr val="bg1"/>
                          </a:solidFill>
                        </a:rPr>
                        <a:t>gA</a:t>
                      </a:r>
                      <a:r>
                        <a:rPr lang="de-DE" sz="1600" b="1" dirty="0">
                          <a:solidFill>
                            <a:schemeClr val="bg1"/>
                          </a:solidFill>
                        </a:rPr>
                        <a:t>(18) + </a:t>
                      </a:r>
                      <a:r>
                        <a:rPr lang="de-DE" sz="1600" b="1" dirty="0" err="1">
                          <a:solidFill>
                            <a:schemeClr val="bg1"/>
                          </a:solidFill>
                        </a:rPr>
                        <a:t>eA</a:t>
                      </a:r>
                      <a:r>
                        <a:rPr lang="de-DE" sz="1600" b="1" dirty="0">
                          <a:solidFill>
                            <a:schemeClr val="bg1"/>
                          </a:solidFill>
                        </a:rPr>
                        <a:t>(25)</a:t>
                      </a:r>
                    </a:p>
                  </a:txBody>
                  <a:tcPr marL="91384" marR="91384" marT="45692" marB="45692" anchor="ctr">
                    <a:solidFill>
                      <a:schemeClr val="accent1"/>
                    </a:solidFill>
                  </a:tcPr>
                </a:tc>
                <a:extLst>
                  <a:ext uri="{0D108BD9-81ED-4DB2-BD59-A6C34878D82A}">
                    <a16:rowId xmlns:a16="http://schemas.microsoft.com/office/drawing/2014/main" val="3505926189"/>
                  </a:ext>
                </a:extLst>
              </a:tr>
              <a:tr h="306000">
                <a:tc>
                  <a:txBody>
                    <a:bodyPr/>
                    <a:lstStyle/>
                    <a:p>
                      <a:pPr algn="l"/>
                      <a:r>
                        <a:rPr lang="de-DE" sz="1400" dirty="0"/>
                        <a:t>1</a:t>
                      </a:r>
                    </a:p>
                  </a:txBody>
                  <a:tcPr marL="91384" marR="91384" marT="45692" marB="45692" anchor="ctr"/>
                </a:tc>
                <a:tc rowSpan="2">
                  <a:txBody>
                    <a:bodyPr/>
                    <a:lstStyle/>
                    <a:p>
                      <a:pPr marL="90170" algn="l">
                        <a:buNone/>
                      </a:pPr>
                      <a:r>
                        <a:rPr lang="de-DE" sz="1400" dirty="0">
                          <a:solidFill>
                            <a:srgbClr val="000000"/>
                          </a:solidFill>
                          <a:effectLst/>
                          <a:latin typeface="Arial" panose="020B0604020202020204" pitchFamily="34" charset="0"/>
                          <a:ea typeface="+mj-ea"/>
                          <a:cs typeface="Arial" panose="020B0604020202020204" pitchFamily="34" charset="0"/>
                        </a:rPr>
                        <a:t>Galvanische Zelle: Wiederholung Grundprinzip, </a:t>
                      </a:r>
                    </a:p>
                    <a:p>
                      <a:pPr marL="90170" algn="l">
                        <a:buNone/>
                      </a:pPr>
                      <a:r>
                        <a:rPr lang="de-DE" sz="1400" dirty="0">
                          <a:solidFill>
                            <a:srgbClr val="000000"/>
                          </a:solidFill>
                          <a:effectLst/>
                          <a:latin typeface="Arial" panose="020B0604020202020204" pitchFamily="34" charset="0"/>
                          <a:ea typeface="+mj-ea"/>
                          <a:cs typeface="Arial" panose="020B0604020202020204" pitchFamily="34" charset="0"/>
                        </a:rPr>
                        <a:t>Einfluss der Bauweise auf Spannung und Stromstärke.   </a:t>
                      </a:r>
                      <a:r>
                        <a:rPr lang="de-DE" sz="1400" b="1" dirty="0" err="1">
                          <a:solidFill>
                            <a:srgbClr val="000000"/>
                          </a:solidFill>
                          <a:effectLst/>
                          <a:latin typeface="Arial" panose="020B0604020202020204" pitchFamily="34" charset="0"/>
                          <a:ea typeface="+mj-ea"/>
                          <a:cs typeface="Arial" panose="020B0604020202020204" pitchFamily="34" charset="0"/>
                        </a:rPr>
                        <a:t>SExp</a:t>
                      </a:r>
                      <a:endParaRPr lang="de-DE" sz="1400" dirty="0">
                        <a:effectLst/>
                        <a:latin typeface="Arial" panose="020B0604020202020204" pitchFamily="34" charset="0"/>
                        <a:ea typeface="+mj-ea"/>
                        <a:cs typeface="Arial" panose="020B0604020202020204" pitchFamily="34" charset="0"/>
                      </a:endParaRPr>
                    </a:p>
                  </a:txBody>
                  <a:tcPr marL="44443" marR="44443" marT="0" marB="0" anchor="ctr"/>
                </a:tc>
                <a:extLst>
                  <a:ext uri="{0D108BD9-81ED-4DB2-BD59-A6C34878D82A}">
                    <a16:rowId xmlns:a16="http://schemas.microsoft.com/office/drawing/2014/main" val="393659130"/>
                  </a:ext>
                </a:extLst>
              </a:tr>
              <a:tr h="306000">
                <a:tc>
                  <a:txBody>
                    <a:bodyPr/>
                    <a:lstStyle/>
                    <a:p>
                      <a:pPr algn="l"/>
                      <a:r>
                        <a:rPr lang="de-DE" sz="1400" dirty="0"/>
                        <a:t>2</a:t>
                      </a:r>
                    </a:p>
                  </a:txBody>
                  <a:tcPr marL="91384" marR="91384" marT="45692" marB="45692" anchor="ctr"/>
                </a:tc>
                <a:tc vMerge="1">
                  <a:txBody>
                    <a:bodyPr/>
                    <a:lstStyle/>
                    <a:p>
                      <a:endParaRPr dirty="0"/>
                    </a:p>
                  </a:txBody>
                  <a:tcPr marL="44450" marR="44450" marT="0" marB="0" anchor="b"/>
                </a:tc>
                <a:extLst>
                  <a:ext uri="{0D108BD9-81ED-4DB2-BD59-A6C34878D82A}">
                    <a16:rowId xmlns:a16="http://schemas.microsoft.com/office/drawing/2014/main" val="3361531281"/>
                  </a:ext>
                </a:extLst>
              </a:tr>
              <a:tr h="306000">
                <a:tc>
                  <a:txBody>
                    <a:bodyPr/>
                    <a:lstStyle/>
                    <a:p>
                      <a:pPr algn="l"/>
                      <a:r>
                        <a:rPr lang="de-DE" sz="1400" dirty="0"/>
                        <a:t>3</a:t>
                      </a:r>
                    </a:p>
                  </a:txBody>
                  <a:tcPr marL="91384" marR="91384" marT="45692" marB="45692" anchor="ctr"/>
                </a:tc>
                <a:tc>
                  <a:txBody>
                    <a:bodyPr/>
                    <a:lstStyle/>
                    <a:p>
                      <a:pPr marL="90170" algn="l">
                        <a:buNone/>
                      </a:pPr>
                      <a:r>
                        <a:rPr lang="de-DE" sz="1400" dirty="0">
                          <a:solidFill>
                            <a:srgbClr val="000000"/>
                          </a:solidFill>
                          <a:effectLst/>
                          <a:latin typeface="Arial" panose="020B0604020202020204" pitchFamily="34" charset="0"/>
                          <a:ea typeface="+mj-ea"/>
                          <a:cs typeface="Arial" panose="020B0604020202020204" pitchFamily="34" charset="0"/>
                        </a:rPr>
                        <a:t>Spannungsreihe Standardpotenzial, Standard Wasserstoff Halbzelle</a:t>
                      </a:r>
                      <a:endParaRPr lang="de-DE" sz="1400" dirty="0">
                        <a:effectLst/>
                        <a:latin typeface="Arial" panose="020B0604020202020204" pitchFamily="34" charset="0"/>
                        <a:ea typeface="+mj-ea"/>
                        <a:cs typeface="Arial" panose="020B0604020202020204" pitchFamily="34" charset="0"/>
                      </a:endParaRPr>
                    </a:p>
                  </a:txBody>
                  <a:tcPr marL="44423" marR="44423" marT="0" marB="0" anchor="ctr"/>
                </a:tc>
                <a:extLst>
                  <a:ext uri="{0D108BD9-81ED-4DB2-BD59-A6C34878D82A}">
                    <a16:rowId xmlns:a16="http://schemas.microsoft.com/office/drawing/2014/main" val="2461136964"/>
                  </a:ext>
                </a:extLst>
              </a:tr>
              <a:tr h="306000">
                <a:tc>
                  <a:txBody>
                    <a:bodyPr/>
                    <a:lstStyle/>
                    <a:p>
                      <a:pPr algn="l"/>
                      <a:r>
                        <a:rPr lang="de-DE" sz="1400" dirty="0"/>
                        <a:t>4</a:t>
                      </a:r>
                    </a:p>
                  </a:txBody>
                  <a:tcPr marL="91384" marR="91384" marT="45692" marB="45692" anchor="ctr"/>
                </a:tc>
                <a:tc>
                  <a:txBody>
                    <a:bodyPr/>
                    <a:lstStyle/>
                    <a:p>
                      <a:pPr marL="90170" algn="l">
                        <a:buNone/>
                      </a:pPr>
                      <a:r>
                        <a:rPr lang="de-DE" sz="1400" dirty="0">
                          <a:solidFill>
                            <a:srgbClr val="000000"/>
                          </a:solidFill>
                          <a:effectLst/>
                          <a:latin typeface="Arial" panose="020B0604020202020204" pitchFamily="34" charset="0"/>
                          <a:ea typeface="+mj-ea"/>
                          <a:cs typeface="Arial" panose="020B0604020202020204" pitchFamily="34" charset="0"/>
                        </a:rPr>
                        <a:t>Berechnung von Leerlaufspannungen</a:t>
                      </a:r>
                      <a:endParaRPr lang="de-DE" sz="1400" dirty="0">
                        <a:effectLst/>
                        <a:latin typeface="Arial" panose="020B0604020202020204" pitchFamily="34" charset="0"/>
                        <a:ea typeface="+mj-ea"/>
                        <a:cs typeface="Arial" panose="020B0604020202020204" pitchFamily="34" charset="0"/>
                      </a:endParaRPr>
                    </a:p>
                  </a:txBody>
                  <a:tcPr marL="44423" marR="44423" marT="0" marB="0" anchor="ctr"/>
                </a:tc>
                <a:extLst>
                  <a:ext uri="{0D108BD9-81ED-4DB2-BD59-A6C34878D82A}">
                    <a16:rowId xmlns:a16="http://schemas.microsoft.com/office/drawing/2014/main" val="1888821700"/>
                  </a:ext>
                </a:extLst>
              </a:tr>
              <a:tr h="306000">
                <a:tc>
                  <a:txBody>
                    <a:bodyPr/>
                    <a:lstStyle/>
                    <a:p>
                      <a:pPr algn="l"/>
                      <a:r>
                        <a:rPr lang="de-DE" sz="1400" dirty="0"/>
                        <a:t>5</a:t>
                      </a:r>
                    </a:p>
                  </a:txBody>
                  <a:tcPr marL="91384" marR="91384" marT="45692" marB="45692" anchor="ctr"/>
                </a:tc>
                <a:tc>
                  <a:txBody>
                    <a:bodyPr/>
                    <a:lstStyle/>
                    <a:p>
                      <a:pPr marL="90170" algn="l">
                        <a:buNone/>
                      </a:pPr>
                      <a:r>
                        <a:rPr lang="de-DE" sz="1400" dirty="0">
                          <a:solidFill>
                            <a:srgbClr val="000000"/>
                          </a:solidFill>
                          <a:effectLst/>
                          <a:latin typeface="Arial" panose="020B0604020202020204" pitchFamily="34" charset="0"/>
                          <a:ea typeface="+mj-ea"/>
                          <a:cs typeface="Arial" panose="020B0604020202020204" pitchFamily="34" charset="0"/>
                        </a:rPr>
                        <a:t>Primärzellen</a:t>
                      </a:r>
                      <a:r>
                        <a:rPr lang="de-DE" sz="1400" b="1" dirty="0">
                          <a:solidFill>
                            <a:srgbClr val="000000"/>
                          </a:solidFill>
                          <a:effectLst/>
                          <a:latin typeface="Arial" panose="020B0604020202020204" pitchFamily="34" charset="0"/>
                          <a:ea typeface="+mj-ea"/>
                          <a:cs typeface="Arial" panose="020B0604020202020204" pitchFamily="34" charset="0"/>
                        </a:rPr>
                        <a:t> </a:t>
                      </a:r>
                      <a:r>
                        <a:rPr lang="de-DE" sz="1400" b="1" dirty="0" err="1">
                          <a:solidFill>
                            <a:srgbClr val="000000"/>
                          </a:solidFill>
                          <a:effectLst/>
                          <a:latin typeface="Arial" panose="020B0604020202020204" pitchFamily="34" charset="0"/>
                          <a:ea typeface="+mj-ea"/>
                          <a:cs typeface="Arial" panose="020B0604020202020204" pitchFamily="34" charset="0"/>
                        </a:rPr>
                        <a:t>SExp</a:t>
                      </a:r>
                      <a:endParaRPr lang="de-DE" sz="1400" dirty="0">
                        <a:effectLst/>
                        <a:latin typeface="Arial" panose="020B0604020202020204" pitchFamily="34" charset="0"/>
                        <a:ea typeface="+mj-ea"/>
                        <a:cs typeface="Arial" panose="020B0604020202020204" pitchFamily="34" charset="0"/>
                      </a:endParaRPr>
                    </a:p>
                  </a:txBody>
                  <a:tcPr marL="44423" marR="44423" marT="0" marB="0" anchor="ctr"/>
                </a:tc>
                <a:extLst>
                  <a:ext uri="{0D108BD9-81ED-4DB2-BD59-A6C34878D82A}">
                    <a16:rowId xmlns:a16="http://schemas.microsoft.com/office/drawing/2014/main" val="97768354"/>
                  </a:ext>
                </a:extLst>
              </a:tr>
              <a:tr h="306000">
                <a:tc>
                  <a:txBody>
                    <a:bodyPr/>
                    <a:lstStyle/>
                    <a:p>
                      <a:pPr algn="l"/>
                      <a:r>
                        <a:rPr lang="de-DE" sz="1400" dirty="0"/>
                        <a:t>6</a:t>
                      </a:r>
                    </a:p>
                  </a:txBody>
                  <a:tcPr marL="91384" marR="91384" marT="45692" marB="45692" anchor="ctr"/>
                </a:tc>
                <a:tc>
                  <a:txBody>
                    <a:bodyPr/>
                    <a:lstStyle/>
                    <a:p>
                      <a:pPr marL="90170" algn="l">
                        <a:buNone/>
                      </a:pPr>
                      <a:r>
                        <a:rPr lang="de-DE" sz="1400" dirty="0">
                          <a:solidFill>
                            <a:srgbClr val="000000"/>
                          </a:solidFill>
                          <a:effectLst/>
                          <a:latin typeface="Arial" panose="020B0604020202020204" pitchFamily="34" charset="0"/>
                          <a:ea typeface="+mj-ea"/>
                          <a:cs typeface="Arial" panose="020B0604020202020204" pitchFamily="34" charset="0"/>
                        </a:rPr>
                        <a:t>Brennstoffzellen</a:t>
                      </a:r>
                      <a:r>
                        <a:rPr lang="de-DE" sz="1400" b="1" dirty="0">
                          <a:solidFill>
                            <a:srgbClr val="000000"/>
                          </a:solidFill>
                          <a:effectLst/>
                          <a:latin typeface="Arial" panose="020B0604020202020204" pitchFamily="34" charset="0"/>
                          <a:ea typeface="+mj-ea"/>
                          <a:cs typeface="Arial" panose="020B0604020202020204" pitchFamily="34" charset="0"/>
                        </a:rPr>
                        <a:t> </a:t>
                      </a:r>
                      <a:r>
                        <a:rPr lang="de-DE" sz="1400" b="1" dirty="0" err="1">
                          <a:solidFill>
                            <a:srgbClr val="000000"/>
                          </a:solidFill>
                          <a:effectLst/>
                          <a:latin typeface="Arial" panose="020B0604020202020204" pitchFamily="34" charset="0"/>
                          <a:ea typeface="+mj-ea"/>
                          <a:cs typeface="Arial" panose="020B0604020202020204" pitchFamily="34" charset="0"/>
                        </a:rPr>
                        <a:t>SExp</a:t>
                      </a:r>
                      <a:endParaRPr lang="de-DE" sz="1400" dirty="0">
                        <a:effectLst/>
                        <a:latin typeface="Arial" panose="020B0604020202020204" pitchFamily="34" charset="0"/>
                        <a:ea typeface="+mj-ea"/>
                        <a:cs typeface="Arial" panose="020B0604020202020204" pitchFamily="34" charset="0"/>
                      </a:endParaRPr>
                    </a:p>
                  </a:txBody>
                  <a:tcPr marL="44423" marR="44423" marT="0" marB="0" anchor="ctr"/>
                </a:tc>
                <a:extLst>
                  <a:ext uri="{0D108BD9-81ED-4DB2-BD59-A6C34878D82A}">
                    <a16:rowId xmlns:a16="http://schemas.microsoft.com/office/drawing/2014/main" val="1889808610"/>
                  </a:ext>
                </a:extLst>
              </a:tr>
              <a:tr h="306000">
                <a:tc>
                  <a:txBody>
                    <a:bodyPr/>
                    <a:lstStyle/>
                    <a:p>
                      <a:pPr algn="l"/>
                      <a:r>
                        <a:rPr lang="de-DE" sz="1400" kern="1200" dirty="0">
                          <a:solidFill>
                            <a:schemeClr val="tx1"/>
                          </a:solidFill>
                          <a:latin typeface="+mn-lt"/>
                          <a:ea typeface="+mn-ea"/>
                          <a:cs typeface="+mn-cs"/>
                        </a:rPr>
                        <a:t>7</a:t>
                      </a:r>
                    </a:p>
                  </a:txBody>
                  <a:tcPr marL="91384" marR="91384" marT="45692" marB="45692" anchor="ctr"/>
                </a:tc>
                <a:tc>
                  <a:txBody>
                    <a:bodyPr/>
                    <a:lstStyle/>
                    <a:p>
                      <a:pPr marL="90170" algn="l">
                        <a:buNone/>
                      </a:pPr>
                      <a:r>
                        <a:rPr lang="de-DE" sz="1400" dirty="0">
                          <a:solidFill>
                            <a:srgbClr val="000000"/>
                          </a:solidFill>
                          <a:effectLst/>
                          <a:latin typeface="Arial" panose="020B0604020202020204" pitchFamily="34" charset="0"/>
                          <a:ea typeface="+mj-ea"/>
                          <a:cs typeface="Arial" panose="020B0604020202020204" pitchFamily="34" charset="0"/>
                        </a:rPr>
                        <a:t>Brennstoffzellen</a:t>
                      </a:r>
                      <a:endParaRPr lang="de-DE" sz="1400" dirty="0">
                        <a:effectLst/>
                        <a:latin typeface="Arial" panose="020B0604020202020204" pitchFamily="34" charset="0"/>
                        <a:ea typeface="+mj-ea"/>
                        <a:cs typeface="Arial" panose="020B0604020202020204" pitchFamily="34" charset="0"/>
                      </a:endParaRPr>
                    </a:p>
                  </a:txBody>
                  <a:tcPr marL="44423" marR="44423" marT="0" marB="0" anchor="ctr"/>
                </a:tc>
                <a:extLst>
                  <a:ext uri="{0D108BD9-81ED-4DB2-BD59-A6C34878D82A}">
                    <a16:rowId xmlns:a16="http://schemas.microsoft.com/office/drawing/2014/main" val="3511748153"/>
                  </a:ext>
                </a:extLst>
              </a:tr>
              <a:tr h="306000">
                <a:tc>
                  <a:txBody>
                    <a:bodyPr/>
                    <a:lstStyle/>
                    <a:p>
                      <a:pPr algn="l"/>
                      <a:r>
                        <a:rPr lang="de-DE" sz="1400" dirty="0"/>
                        <a:t>8</a:t>
                      </a:r>
                    </a:p>
                  </a:txBody>
                  <a:tcPr marL="91384" marR="91384" marT="45692" marB="45692" anchor="ctr"/>
                </a:tc>
                <a:tc rowSpan="2">
                  <a:txBody>
                    <a:bodyPr/>
                    <a:lstStyle/>
                    <a:p>
                      <a:pPr marL="90170" algn="l">
                        <a:buNone/>
                      </a:pPr>
                      <a:r>
                        <a:rPr lang="de-DE" sz="1400" dirty="0">
                          <a:effectLst/>
                          <a:latin typeface="Arial" panose="020B0604020202020204" pitchFamily="34" charset="0"/>
                          <a:ea typeface="+mj-ea"/>
                          <a:cs typeface="Arial" panose="020B0604020202020204" pitchFamily="34" charset="0"/>
                        </a:rPr>
                        <a:t>Reaktionsenthalpie und elektrische Arbeit: Vergleich von Redoxreaktion mit und ohne räumliche Trennung der Oxidation und </a:t>
                      </a:r>
                      <a:r>
                        <a:rPr lang="de-DE" sz="1400" dirty="0" err="1">
                          <a:effectLst/>
                          <a:latin typeface="Arial" panose="020B0604020202020204" pitchFamily="34" charset="0"/>
                          <a:ea typeface="+mj-ea"/>
                          <a:cs typeface="Arial" panose="020B0604020202020204" pitchFamily="34" charset="0"/>
                        </a:rPr>
                        <a:t>Rededuktion</a:t>
                      </a:r>
                      <a:r>
                        <a:rPr lang="de-DE" sz="1400" dirty="0">
                          <a:effectLst/>
                          <a:latin typeface="Arial" panose="020B0604020202020204" pitchFamily="34" charset="0"/>
                          <a:ea typeface="+mj-ea"/>
                          <a:cs typeface="Arial" panose="020B0604020202020204" pitchFamily="34" charset="0"/>
                        </a:rPr>
                        <a:t> </a:t>
                      </a:r>
                      <a:r>
                        <a:rPr lang="de-DE" sz="1400" b="1" dirty="0" err="1">
                          <a:solidFill>
                            <a:srgbClr val="000000"/>
                          </a:solidFill>
                          <a:effectLst/>
                          <a:latin typeface="Arial" panose="020B0604020202020204" pitchFamily="34" charset="0"/>
                          <a:ea typeface="+mj-ea"/>
                          <a:cs typeface="Arial" panose="020B0604020202020204" pitchFamily="34" charset="0"/>
                        </a:rPr>
                        <a:t>SExp</a:t>
                      </a:r>
                      <a:endParaRPr lang="de-DE" sz="1400" dirty="0">
                        <a:effectLst/>
                        <a:latin typeface="Arial" panose="020B0604020202020204" pitchFamily="34" charset="0"/>
                        <a:ea typeface="+mj-ea"/>
                        <a:cs typeface="Arial" panose="020B0604020202020204" pitchFamily="34" charset="0"/>
                      </a:endParaRPr>
                    </a:p>
                  </a:txBody>
                  <a:tcPr marL="44443" marR="44443" marT="0" marB="0" anchor="ctr"/>
                </a:tc>
                <a:extLst>
                  <a:ext uri="{0D108BD9-81ED-4DB2-BD59-A6C34878D82A}">
                    <a16:rowId xmlns:a16="http://schemas.microsoft.com/office/drawing/2014/main" val="2105656499"/>
                  </a:ext>
                </a:extLst>
              </a:tr>
              <a:tr h="306000">
                <a:tc>
                  <a:txBody>
                    <a:bodyPr/>
                    <a:lstStyle/>
                    <a:p>
                      <a:pPr algn="l"/>
                      <a:r>
                        <a:rPr lang="de-DE" sz="1400" dirty="0"/>
                        <a:t>9</a:t>
                      </a:r>
                    </a:p>
                  </a:txBody>
                  <a:tcPr marL="91384" marR="91384" marT="45692" marB="45692" anchor="ctr"/>
                </a:tc>
                <a:tc vMerge="1">
                  <a:txBody>
                    <a:bodyPr/>
                    <a:lstStyle/>
                    <a:p>
                      <a:pPr marL="90170">
                        <a:buNone/>
                      </a:pPr>
                      <a:endParaRPr lang="de-DE" sz="1600" dirty="0">
                        <a:effectLst/>
                        <a:latin typeface="Arial" panose="020B0604020202020204" pitchFamily="34" charset="0"/>
                        <a:ea typeface="+mj-ea"/>
                        <a:cs typeface="Arial" panose="020B0604020202020204" pitchFamily="34" charset="0"/>
                      </a:endParaRPr>
                    </a:p>
                  </a:txBody>
                  <a:tcPr marL="44450" marR="44450" marT="0" marB="0" anchor="b"/>
                </a:tc>
                <a:extLst>
                  <a:ext uri="{0D108BD9-81ED-4DB2-BD59-A6C34878D82A}">
                    <a16:rowId xmlns:a16="http://schemas.microsoft.com/office/drawing/2014/main" val="2555313873"/>
                  </a:ext>
                </a:extLst>
              </a:tr>
              <a:tr h="306000">
                <a:tc>
                  <a:txBody>
                    <a:bodyPr/>
                    <a:lstStyle/>
                    <a:p>
                      <a:pPr algn="l"/>
                      <a:r>
                        <a:rPr lang="de-DE" sz="1400" dirty="0"/>
                        <a:t>10</a:t>
                      </a:r>
                    </a:p>
                  </a:txBody>
                  <a:tcPr marL="91384" marR="91384" marT="45692" marB="45692" anchor="ctr"/>
                </a:tc>
                <a:tc>
                  <a:txBody>
                    <a:bodyPr/>
                    <a:lstStyle/>
                    <a:p>
                      <a:pPr marL="90170" algn="l">
                        <a:buNone/>
                      </a:pPr>
                      <a:r>
                        <a:rPr lang="de-DE" sz="1400" dirty="0">
                          <a:solidFill>
                            <a:srgbClr val="000000"/>
                          </a:solidFill>
                          <a:effectLst/>
                          <a:highlight>
                            <a:srgbClr val="FFFF00"/>
                          </a:highlight>
                          <a:latin typeface="Arial" panose="020B0604020202020204" pitchFamily="34" charset="0"/>
                          <a:ea typeface="+mj-ea"/>
                          <a:cs typeface="Arial" panose="020B0604020202020204" pitchFamily="34" charset="0"/>
                        </a:rPr>
                        <a:t>Entropie und gebundene Energie</a:t>
                      </a:r>
                      <a:endParaRPr lang="de-DE" sz="1400" dirty="0">
                        <a:effectLst/>
                        <a:highlight>
                          <a:srgbClr val="FFFF00"/>
                        </a:highlight>
                        <a:latin typeface="Arial" panose="020B0604020202020204" pitchFamily="34" charset="0"/>
                        <a:ea typeface="+mj-ea"/>
                        <a:cs typeface="Arial" panose="020B0604020202020204" pitchFamily="34" charset="0"/>
                      </a:endParaRPr>
                    </a:p>
                  </a:txBody>
                  <a:tcPr marL="44423" marR="44423" marT="0" marB="0" anchor="ctr"/>
                </a:tc>
                <a:extLst>
                  <a:ext uri="{0D108BD9-81ED-4DB2-BD59-A6C34878D82A}">
                    <a16:rowId xmlns:a16="http://schemas.microsoft.com/office/drawing/2014/main" val="3121989460"/>
                  </a:ext>
                </a:extLst>
              </a:tr>
              <a:tr h="306000">
                <a:tc>
                  <a:txBody>
                    <a:bodyPr/>
                    <a:lstStyle/>
                    <a:p>
                      <a:pPr algn="l"/>
                      <a:r>
                        <a:rPr lang="de-DE" sz="1400" dirty="0"/>
                        <a:t>11</a:t>
                      </a:r>
                    </a:p>
                  </a:txBody>
                  <a:tcPr marL="91384" marR="91384" marT="45692" marB="45692" anchor="ctr"/>
                </a:tc>
                <a:tc>
                  <a:txBody>
                    <a:bodyPr/>
                    <a:lstStyle/>
                    <a:p>
                      <a:pPr marL="90170" algn="l">
                        <a:buNone/>
                      </a:pPr>
                      <a:r>
                        <a:rPr lang="de-DE" sz="1400" dirty="0">
                          <a:solidFill>
                            <a:srgbClr val="000000"/>
                          </a:solidFill>
                          <a:effectLst/>
                          <a:highlight>
                            <a:srgbClr val="FFFF00"/>
                          </a:highlight>
                          <a:latin typeface="Arial" panose="020B0604020202020204" pitchFamily="34" charset="0"/>
                          <a:ea typeface="+mj-ea"/>
                          <a:cs typeface="Arial" panose="020B0604020202020204" pitchFamily="34" charset="0"/>
                        </a:rPr>
                        <a:t>exergone und </a:t>
                      </a:r>
                      <a:r>
                        <a:rPr lang="de-DE" sz="1400" dirty="0" err="1">
                          <a:solidFill>
                            <a:srgbClr val="000000"/>
                          </a:solidFill>
                          <a:effectLst/>
                          <a:highlight>
                            <a:srgbClr val="FFFF00"/>
                          </a:highlight>
                          <a:latin typeface="Arial" panose="020B0604020202020204" pitchFamily="34" charset="0"/>
                          <a:ea typeface="+mj-ea"/>
                          <a:cs typeface="Arial" panose="020B0604020202020204" pitchFamily="34" charset="0"/>
                        </a:rPr>
                        <a:t>endergone</a:t>
                      </a:r>
                      <a:r>
                        <a:rPr lang="de-DE" sz="1400" dirty="0">
                          <a:solidFill>
                            <a:srgbClr val="000000"/>
                          </a:solidFill>
                          <a:effectLst/>
                          <a:highlight>
                            <a:srgbClr val="FFFF00"/>
                          </a:highlight>
                          <a:latin typeface="Arial" panose="020B0604020202020204" pitchFamily="34" charset="0"/>
                          <a:ea typeface="+mj-ea"/>
                          <a:cs typeface="Arial" panose="020B0604020202020204" pitchFamily="34" charset="0"/>
                        </a:rPr>
                        <a:t> Reaktionen mit Gibbs-Helmholtz ohne Einfluss der Temperatur</a:t>
                      </a:r>
                      <a:endParaRPr lang="de-DE" sz="1400" dirty="0">
                        <a:effectLst/>
                        <a:highlight>
                          <a:srgbClr val="FFFF00"/>
                        </a:highlight>
                        <a:latin typeface="Arial" panose="020B0604020202020204" pitchFamily="34" charset="0"/>
                        <a:ea typeface="+mj-ea"/>
                        <a:cs typeface="Arial" panose="020B0604020202020204" pitchFamily="34" charset="0"/>
                      </a:endParaRPr>
                    </a:p>
                  </a:txBody>
                  <a:tcPr marL="44423" marR="44423" marT="0" marB="0" anchor="ctr"/>
                </a:tc>
                <a:extLst>
                  <a:ext uri="{0D108BD9-81ED-4DB2-BD59-A6C34878D82A}">
                    <a16:rowId xmlns:a16="http://schemas.microsoft.com/office/drawing/2014/main" val="1551582113"/>
                  </a:ext>
                </a:extLst>
              </a:tr>
              <a:tr h="306000">
                <a:tc>
                  <a:txBody>
                    <a:bodyPr/>
                    <a:lstStyle/>
                    <a:p>
                      <a:pPr algn="l"/>
                      <a:r>
                        <a:rPr lang="de-DE" sz="1400" dirty="0"/>
                        <a:t>12</a:t>
                      </a:r>
                    </a:p>
                  </a:txBody>
                  <a:tcPr marL="91384" marR="91384" marT="45692" marB="45692" anchor="ctr"/>
                </a:tc>
                <a:tc>
                  <a:txBody>
                    <a:bodyPr/>
                    <a:lstStyle/>
                    <a:p>
                      <a:pPr marL="90170" algn="l">
                        <a:buNone/>
                      </a:pPr>
                      <a:r>
                        <a:rPr lang="de-DE" sz="1400" dirty="0">
                          <a:solidFill>
                            <a:srgbClr val="000000"/>
                          </a:solidFill>
                          <a:effectLst/>
                          <a:highlight>
                            <a:srgbClr val="FFFF00"/>
                          </a:highlight>
                          <a:latin typeface="Arial" panose="020B0604020202020204" pitchFamily="34" charset="0"/>
                          <a:ea typeface="+mj-ea"/>
                          <a:cs typeface="Arial" panose="020B0604020202020204" pitchFamily="34" charset="0"/>
                        </a:rPr>
                        <a:t>energetische Kopplung, Entropieerzeugung bei der Elektrolyse</a:t>
                      </a:r>
                      <a:endParaRPr lang="de-DE" sz="1400" dirty="0">
                        <a:effectLst/>
                        <a:highlight>
                          <a:srgbClr val="FFFF00"/>
                        </a:highlight>
                        <a:latin typeface="Arial" panose="020B0604020202020204" pitchFamily="34" charset="0"/>
                        <a:ea typeface="+mj-ea"/>
                        <a:cs typeface="Arial" panose="020B0604020202020204" pitchFamily="34" charset="0"/>
                      </a:endParaRPr>
                    </a:p>
                  </a:txBody>
                  <a:tcPr marL="44423" marR="44423" marT="0" marB="0" anchor="ctr"/>
                </a:tc>
                <a:extLst>
                  <a:ext uri="{0D108BD9-81ED-4DB2-BD59-A6C34878D82A}">
                    <a16:rowId xmlns:a16="http://schemas.microsoft.com/office/drawing/2014/main" val="3548448587"/>
                  </a:ext>
                </a:extLst>
              </a:tr>
              <a:tr h="306000">
                <a:tc>
                  <a:txBody>
                    <a:bodyPr/>
                    <a:lstStyle/>
                    <a:p>
                      <a:pPr algn="l"/>
                      <a:r>
                        <a:rPr lang="de-DE" sz="1400" dirty="0"/>
                        <a:t>13</a:t>
                      </a:r>
                    </a:p>
                  </a:txBody>
                  <a:tcPr marL="91384" marR="91384" marT="45692" marB="45692" anchor="ctr"/>
                </a:tc>
                <a:tc rowSpan="2">
                  <a:txBody>
                    <a:bodyPr/>
                    <a:lstStyle/>
                    <a:p>
                      <a:pPr marL="90170" algn="l">
                        <a:buNone/>
                      </a:pPr>
                      <a:r>
                        <a:rPr lang="de-DE" sz="1400" dirty="0">
                          <a:solidFill>
                            <a:srgbClr val="000000"/>
                          </a:solidFill>
                          <a:effectLst/>
                          <a:highlight>
                            <a:srgbClr val="FFFF00"/>
                          </a:highlight>
                          <a:latin typeface="Arial" panose="020B0604020202020204" pitchFamily="34" charset="0"/>
                          <a:ea typeface="+mj-ea"/>
                          <a:cs typeface="Arial" panose="020B0604020202020204" pitchFamily="34" charset="0"/>
                        </a:rPr>
                        <a:t>Wertigkeit von Energieformen: Energieentwertung, </a:t>
                      </a:r>
                    </a:p>
                    <a:p>
                      <a:pPr marL="90170" algn="l">
                        <a:buNone/>
                      </a:pPr>
                      <a:r>
                        <a:rPr lang="de-DE" sz="1400" dirty="0">
                          <a:solidFill>
                            <a:srgbClr val="000000"/>
                          </a:solidFill>
                          <a:effectLst/>
                          <a:highlight>
                            <a:srgbClr val="FFFF00"/>
                          </a:highlight>
                          <a:latin typeface="Arial" panose="020B0604020202020204" pitchFamily="34" charset="0"/>
                          <a:ea typeface="+mj-ea"/>
                          <a:cs typeface="Arial" panose="020B0604020202020204" pitchFamily="34" charset="0"/>
                        </a:rPr>
                        <a:t>Vergleich von Gaskraftwerk mit Brennstoffzelle</a:t>
                      </a:r>
                      <a:endParaRPr lang="de-DE" sz="1400" dirty="0">
                        <a:effectLst/>
                        <a:highlight>
                          <a:srgbClr val="FFFF00"/>
                        </a:highlight>
                        <a:latin typeface="Arial" panose="020B0604020202020204" pitchFamily="34" charset="0"/>
                        <a:ea typeface="+mj-ea"/>
                        <a:cs typeface="Arial" panose="020B0604020202020204" pitchFamily="34" charset="0"/>
                      </a:endParaRPr>
                    </a:p>
                  </a:txBody>
                  <a:tcPr marL="44443" marR="44443" marT="0" marB="0" anchor="ctr"/>
                </a:tc>
                <a:extLst>
                  <a:ext uri="{0D108BD9-81ED-4DB2-BD59-A6C34878D82A}">
                    <a16:rowId xmlns:a16="http://schemas.microsoft.com/office/drawing/2014/main" val="136944176"/>
                  </a:ext>
                </a:extLst>
              </a:tr>
              <a:tr h="306000">
                <a:tc>
                  <a:txBody>
                    <a:bodyPr/>
                    <a:lstStyle/>
                    <a:p>
                      <a:pPr algn="l"/>
                      <a:r>
                        <a:rPr lang="de-DE" sz="1400" dirty="0"/>
                        <a:t>14</a:t>
                      </a:r>
                    </a:p>
                  </a:txBody>
                  <a:tcPr marL="91384" marR="91384" marT="45692" marB="45692" anchor="ctr"/>
                </a:tc>
                <a:tc vMerge="1">
                  <a:txBody>
                    <a:bodyPr/>
                    <a:lstStyle/>
                    <a:p>
                      <a:endParaRPr dirty="0"/>
                    </a:p>
                  </a:txBody>
                  <a:tcPr marL="44450" marR="44450" marT="0" marB="0" anchor="b"/>
                </a:tc>
                <a:extLst>
                  <a:ext uri="{0D108BD9-81ED-4DB2-BD59-A6C34878D82A}">
                    <a16:rowId xmlns:a16="http://schemas.microsoft.com/office/drawing/2014/main" val="769916773"/>
                  </a:ext>
                </a:extLst>
              </a:tr>
              <a:tr h="306000">
                <a:tc>
                  <a:txBody>
                    <a:bodyPr/>
                    <a:lstStyle/>
                    <a:p>
                      <a:pPr algn="l"/>
                      <a:r>
                        <a:rPr lang="de-DE" sz="1400" dirty="0"/>
                        <a:t>15</a:t>
                      </a:r>
                    </a:p>
                  </a:txBody>
                  <a:tcPr marL="91384" marR="91384" marT="45692" marB="45692" anchor="ctr"/>
                </a:tc>
                <a:tc>
                  <a:txBody>
                    <a:bodyPr/>
                    <a:lstStyle/>
                    <a:p>
                      <a:pPr marL="90170" marR="0" lvl="0" indent="0" algn="l" defTabSz="914400" eaLnBrk="1" fontAlgn="auto" latinLnBrk="0" hangingPunct="1">
                        <a:lnSpc>
                          <a:spcPct val="100000"/>
                        </a:lnSpc>
                        <a:spcBef>
                          <a:spcPts val="0"/>
                        </a:spcBef>
                        <a:spcAft>
                          <a:spcPts val="0"/>
                        </a:spcAft>
                        <a:buClrTx/>
                        <a:buSzTx/>
                        <a:buFontTx/>
                        <a:buNone/>
                        <a:tabLst/>
                        <a:defRPr/>
                      </a:pPr>
                      <a:r>
                        <a:rPr lang="de-DE" sz="1400" dirty="0">
                          <a:solidFill>
                            <a:srgbClr val="000000"/>
                          </a:solidFill>
                          <a:effectLst/>
                          <a:latin typeface="Arial" panose="020B0604020202020204" pitchFamily="34" charset="0"/>
                          <a:ea typeface="+mj-ea"/>
                          <a:cs typeface="Arial" panose="020B0604020202020204" pitchFamily="34" charset="0"/>
                        </a:rPr>
                        <a:t>Akku </a:t>
                      </a:r>
                      <a:r>
                        <a:rPr lang="de-DE" sz="1400" dirty="0" err="1">
                          <a:solidFill>
                            <a:srgbClr val="000000"/>
                          </a:solidFill>
                          <a:effectLst/>
                          <a:latin typeface="Arial" panose="020B0604020202020204" pitchFamily="34" charset="0"/>
                          <a:ea typeface="+mj-ea"/>
                          <a:cs typeface="Arial" panose="020B0604020202020204" pitchFamily="34" charset="0"/>
                        </a:rPr>
                        <a:t>SExp</a:t>
                      </a:r>
                      <a:endParaRPr lang="de-DE" sz="1400" dirty="0">
                        <a:solidFill>
                          <a:srgbClr val="000000"/>
                        </a:solidFill>
                        <a:effectLst/>
                        <a:latin typeface="Arial" panose="020B0604020202020204" pitchFamily="34" charset="0"/>
                        <a:ea typeface="+mj-ea"/>
                        <a:cs typeface="Arial" panose="020B0604020202020204" pitchFamily="34" charset="0"/>
                      </a:endParaRPr>
                    </a:p>
                  </a:txBody>
                  <a:tcPr marL="44423" marR="44423" marT="0" marB="0" anchor="ctr"/>
                </a:tc>
                <a:extLst>
                  <a:ext uri="{0D108BD9-81ED-4DB2-BD59-A6C34878D82A}">
                    <a16:rowId xmlns:a16="http://schemas.microsoft.com/office/drawing/2014/main" val="4172314199"/>
                  </a:ext>
                </a:extLst>
              </a:tr>
              <a:tr h="306000">
                <a:tc>
                  <a:txBody>
                    <a:bodyPr/>
                    <a:lstStyle/>
                    <a:p>
                      <a:pPr algn="l"/>
                      <a:r>
                        <a:rPr lang="de-DE" sz="1400" dirty="0"/>
                        <a:t>16</a:t>
                      </a:r>
                    </a:p>
                  </a:txBody>
                  <a:tcPr marL="91384" marR="91384" marT="45692" marB="45692" anchor="ctr"/>
                </a:tc>
                <a:tc>
                  <a:txBody>
                    <a:bodyPr/>
                    <a:lstStyle/>
                    <a:p>
                      <a:pPr marL="90170" algn="l">
                        <a:buNone/>
                      </a:pPr>
                      <a:r>
                        <a:rPr lang="de-DE" sz="1400" dirty="0">
                          <a:solidFill>
                            <a:srgbClr val="000000"/>
                          </a:solidFill>
                          <a:effectLst/>
                          <a:latin typeface="Arial" panose="020B0604020202020204" pitchFamily="34" charset="0"/>
                          <a:ea typeface="+mj-ea"/>
                          <a:cs typeface="Arial" panose="020B0604020202020204" pitchFamily="34" charset="0"/>
                        </a:rPr>
                        <a:t>Li-Ionen-Akku</a:t>
                      </a:r>
                    </a:p>
                  </a:txBody>
                  <a:tcPr marL="44423" marR="44423" marT="0" marB="0" anchor="ctr"/>
                </a:tc>
                <a:extLst>
                  <a:ext uri="{0D108BD9-81ED-4DB2-BD59-A6C34878D82A}">
                    <a16:rowId xmlns:a16="http://schemas.microsoft.com/office/drawing/2014/main" val="2370201136"/>
                  </a:ext>
                </a:extLst>
              </a:tr>
              <a:tr h="306000">
                <a:tc>
                  <a:txBody>
                    <a:bodyPr/>
                    <a:lstStyle/>
                    <a:p>
                      <a:pPr algn="l"/>
                      <a:r>
                        <a:rPr lang="de-DE" sz="1400" dirty="0"/>
                        <a:t>17</a:t>
                      </a:r>
                    </a:p>
                  </a:txBody>
                  <a:tcPr marL="91384" marR="91384" marT="45692" marB="45692" anchor="ctr"/>
                </a:tc>
                <a:tc rowSpan="2">
                  <a:txBody>
                    <a:bodyPr/>
                    <a:lstStyle/>
                    <a:p>
                      <a:pPr marL="90170" algn="l">
                        <a:buNone/>
                      </a:pPr>
                      <a:r>
                        <a:rPr lang="de-DE" sz="1400" dirty="0">
                          <a:solidFill>
                            <a:srgbClr val="000000"/>
                          </a:solidFill>
                          <a:effectLst/>
                          <a:latin typeface="Arial" panose="020B0604020202020204" pitchFamily="34" charset="0"/>
                          <a:ea typeface="+mj-ea"/>
                          <a:cs typeface="Arial" panose="020B0604020202020204" pitchFamily="34" charset="0"/>
                        </a:rPr>
                        <a:t>E-Mobilität</a:t>
                      </a:r>
                    </a:p>
                  </a:txBody>
                  <a:tcPr marL="44423" marR="44423" marT="0" marB="0" anchor="ctr"/>
                </a:tc>
                <a:extLst>
                  <a:ext uri="{0D108BD9-81ED-4DB2-BD59-A6C34878D82A}">
                    <a16:rowId xmlns:a16="http://schemas.microsoft.com/office/drawing/2014/main" val="1941591194"/>
                  </a:ext>
                </a:extLst>
              </a:tr>
              <a:tr h="306000">
                <a:tc>
                  <a:txBody>
                    <a:bodyPr/>
                    <a:lstStyle/>
                    <a:p>
                      <a:r>
                        <a:rPr lang="de-DE" sz="1400" dirty="0"/>
                        <a:t>18</a:t>
                      </a:r>
                    </a:p>
                  </a:txBody>
                  <a:tcPr marL="91384" marR="91384" marT="45692" marB="45692" anchor="ctr"/>
                </a:tc>
                <a:tc vMerge="1">
                  <a:txBody>
                    <a:bodyPr/>
                    <a:lstStyle/>
                    <a:p>
                      <a:pPr marL="90170">
                        <a:buNone/>
                      </a:pPr>
                      <a:endParaRPr lang="de-DE" sz="1600" dirty="0">
                        <a:solidFill>
                          <a:srgbClr val="000000"/>
                        </a:solidFill>
                        <a:effectLst/>
                        <a:latin typeface="Arial" panose="020B0604020202020204" pitchFamily="34" charset="0"/>
                        <a:ea typeface="+mj-ea"/>
                        <a:cs typeface="Arial" panose="020B0604020202020204" pitchFamily="34" charset="0"/>
                      </a:endParaRPr>
                    </a:p>
                  </a:txBody>
                  <a:tcPr marL="44423" marR="44423" marT="0" marB="0" anchor="b"/>
                </a:tc>
                <a:extLst>
                  <a:ext uri="{0D108BD9-81ED-4DB2-BD59-A6C34878D82A}">
                    <a16:rowId xmlns:a16="http://schemas.microsoft.com/office/drawing/2014/main" val="1528060423"/>
                  </a:ext>
                </a:extLst>
              </a:tr>
            </a:tbl>
          </a:graphicData>
        </a:graphic>
      </p:graphicFrame>
      <p:sp>
        <p:nvSpPr>
          <p:cNvPr id="4" name="Textfeld 3">
            <a:extLst>
              <a:ext uri="{FF2B5EF4-FFF2-40B4-BE49-F238E27FC236}">
                <a16:creationId xmlns:a16="http://schemas.microsoft.com/office/drawing/2014/main" id="{FB98E8DD-3825-C7CE-0BB9-31A3C4E6B4B9}"/>
              </a:ext>
            </a:extLst>
          </p:cNvPr>
          <p:cNvSpPr txBox="1"/>
          <p:nvPr/>
        </p:nvSpPr>
        <p:spPr>
          <a:xfrm>
            <a:off x="7463482" y="1142233"/>
            <a:ext cx="3233274" cy="1384995"/>
          </a:xfrm>
          <a:prstGeom prst="rect">
            <a:avLst/>
          </a:prstGeom>
          <a:solidFill>
            <a:schemeClr val="bg1"/>
          </a:solidFill>
          <a:ln>
            <a:solidFill>
              <a:prstClr val="black"/>
            </a:solidFill>
          </a:ln>
        </p:spPr>
        <p:txBody>
          <a:bodyPr wrap="square" rtlCol="0">
            <a:spAutoFit/>
          </a:bodyPr>
          <a:lstStyle/>
          <a:p>
            <a:r>
              <a:rPr lang="de-DE" b="1" u="sng" dirty="0"/>
              <a:t>zusätzlich eA 5h</a:t>
            </a:r>
          </a:p>
          <a:p>
            <a:endParaRPr lang="de-DE" b="1" dirty="0"/>
          </a:p>
          <a:p>
            <a:pPr marL="285750" indent="-285750">
              <a:buFont typeface="Arial" panose="020B0604020202020204" pitchFamily="34" charset="0"/>
              <a:buChar char="•"/>
            </a:pPr>
            <a:r>
              <a:rPr lang="de-DE" sz="1600" dirty="0">
                <a:solidFill>
                  <a:srgbClr val="000000"/>
                </a:solidFill>
                <a:latin typeface="Arial" panose="020B0604020202020204" pitchFamily="34" charset="0"/>
                <a:ea typeface="+mj-ea"/>
                <a:cs typeface="Arial" panose="020B0604020202020204" pitchFamily="34" charset="0"/>
              </a:rPr>
              <a:t>Anwendung chemisches GG</a:t>
            </a:r>
          </a:p>
          <a:p>
            <a:pPr marL="285750" indent="-285750">
              <a:buFont typeface="Arial" panose="020B0604020202020204" pitchFamily="34" charset="0"/>
              <a:buChar char="•"/>
            </a:pPr>
            <a:r>
              <a:rPr lang="de-DE" sz="1600" dirty="0">
                <a:solidFill>
                  <a:srgbClr val="000000"/>
                </a:solidFill>
                <a:latin typeface="Arial" panose="020B0604020202020204" pitchFamily="34" charset="0"/>
                <a:ea typeface="+mj-ea"/>
                <a:cs typeface="Arial" panose="020B0604020202020204" pitchFamily="34" charset="0"/>
              </a:rPr>
              <a:t>Konzentrationszelle</a:t>
            </a:r>
          </a:p>
          <a:p>
            <a:pPr marL="285750" indent="-285750">
              <a:buFont typeface="Arial" panose="020B0604020202020204" pitchFamily="34" charset="0"/>
              <a:buChar char="•"/>
            </a:pPr>
            <a:r>
              <a:rPr lang="de-DE" sz="1600" dirty="0">
                <a:solidFill>
                  <a:srgbClr val="000000"/>
                </a:solidFill>
                <a:latin typeface="Arial" panose="020B0604020202020204" pitchFamily="34" charset="0"/>
                <a:ea typeface="+mj-ea"/>
                <a:cs typeface="Arial" panose="020B0604020202020204" pitchFamily="34" charset="0"/>
              </a:rPr>
              <a:t>Nernst-Gleichung</a:t>
            </a:r>
          </a:p>
        </p:txBody>
      </p:sp>
      <p:sp>
        <p:nvSpPr>
          <p:cNvPr id="5" name="Textfeld 4">
            <a:extLst>
              <a:ext uri="{FF2B5EF4-FFF2-40B4-BE49-F238E27FC236}">
                <a16:creationId xmlns:a16="http://schemas.microsoft.com/office/drawing/2014/main" id="{AE945C18-5A0D-D27E-4983-3FA202E6BAE9}"/>
              </a:ext>
            </a:extLst>
          </p:cNvPr>
          <p:cNvSpPr txBox="1"/>
          <p:nvPr/>
        </p:nvSpPr>
        <p:spPr>
          <a:xfrm>
            <a:off x="7463482" y="4760829"/>
            <a:ext cx="3233273" cy="1877437"/>
          </a:xfrm>
          <a:prstGeom prst="rect">
            <a:avLst/>
          </a:prstGeom>
          <a:solidFill>
            <a:schemeClr val="bg1"/>
          </a:solidFill>
          <a:ln>
            <a:solidFill>
              <a:prstClr val="black"/>
            </a:solidFill>
          </a:ln>
        </p:spPr>
        <p:txBody>
          <a:bodyPr wrap="square" rtlCol="0">
            <a:spAutoFit/>
          </a:bodyPr>
          <a:lstStyle/>
          <a:p>
            <a:r>
              <a:rPr lang="de-DE" b="1" u="sng" dirty="0"/>
              <a:t>zusätzlich eA 2h</a:t>
            </a:r>
          </a:p>
          <a:p>
            <a:endParaRPr lang="de-DE" b="1" u="sng" dirty="0"/>
          </a:p>
          <a:p>
            <a:pPr marL="285750" indent="-285750">
              <a:buFont typeface="Arial" panose="020B0604020202020204" pitchFamily="34" charset="0"/>
              <a:buChar char="•"/>
            </a:pPr>
            <a:r>
              <a:rPr lang="de-DE" sz="1600" dirty="0">
                <a:solidFill>
                  <a:srgbClr val="000000"/>
                </a:solidFill>
                <a:latin typeface="Arial" panose="020B0604020202020204" pitchFamily="34" charset="0"/>
                <a:ea typeface="+mj-ea"/>
                <a:cs typeface="Arial" panose="020B0604020202020204" pitchFamily="34" charset="0"/>
              </a:rPr>
              <a:t>Berechnen von ∆G</a:t>
            </a:r>
          </a:p>
          <a:p>
            <a:pPr marL="285750" indent="-285750">
              <a:buFont typeface="Arial" panose="020B0604020202020204" pitchFamily="34" charset="0"/>
              <a:buChar char="•"/>
            </a:pPr>
            <a:r>
              <a:rPr lang="de-DE" sz="1600" dirty="0">
                <a:solidFill>
                  <a:srgbClr val="000000"/>
                </a:solidFill>
                <a:latin typeface="Arial" panose="020B0604020202020204" pitchFamily="34" charset="0"/>
                <a:ea typeface="+mj-ea"/>
                <a:cs typeface="Arial" panose="020B0604020202020204" pitchFamily="34" charset="0"/>
              </a:rPr>
              <a:t>Einfluss von T auf </a:t>
            </a:r>
            <a:r>
              <a:rPr lang="de-DE" sz="1600" dirty="0">
                <a:solidFill>
                  <a:srgbClr val="000000"/>
                </a:solidFill>
                <a:latin typeface="Arial" panose="020B0604020202020204" pitchFamily="34" charset="0"/>
                <a:cs typeface="Arial" panose="020B0604020202020204" pitchFamily="34" charset="0"/>
              </a:rPr>
              <a:t>∆G</a:t>
            </a:r>
          </a:p>
          <a:p>
            <a:pPr marL="285750" indent="-285750">
              <a:buFont typeface="Arial" panose="020B0604020202020204" pitchFamily="34" charset="0"/>
              <a:buChar char="•"/>
            </a:pPr>
            <a:r>
              <a:rPr lang="de-DE" sz="1600" dirty="0">
                <a:solidFill>
                  <a:srgbClr val="000000"/>
                </a:solidFill>
                <a:latin typeface="Arial" panose="020B0604020202020204" pitchFamily="34" charset="0"/>
                <a:cs typeface="Arial" panose="020B0604020202020204" pitchFamily="34" charset="0"/>
              </a:rPr>
              <a:t>Einfluss von T auf Reaktionsrichtung</a:t>
            </a:r>
            <a:endParaRPr lang="de-DE" sz="1600" dirty="0">
              <a:solidFill>
                <a:srgbClr val="000000"/>
              </a:solidFill>
              <a:latin typeface="Arial" panose="020B0604020202020204" pitchFamily="34" charset="0"/>
              <a:ea typeface="+mj-ea"/>
              <a:cs typeface="Arial" panose="020B0604020202020204" pitchFamily="34" charset="0"/>
            </a:endParaRPr>
          </a:p>
          <a:p>
            <a:pPr marL="285750" indent="-285750">
              <a:buFont typeface="Arial" panose="020B0604020202020204" pitchFamily="34" charset="0"/>
              <a:buChar char="•"/>
            </a:pPr>
            <a:endParaRPr lang="de-DE" sz="1600" dirty="0">
              <a:solidFill>
                <a:srgbClr val="00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239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722E704-6A25-0290-6515-EB56A1EB9098}"/>
              </a:ext>
            </a:extLst>
          </p:cNvPr>
          <p:cNvSpPr txBox="1"/>
          <p:nvPr/>
        </p:nvSpPr>
        <p:spPr>
          <a:xfrm>
            <a:off x="1119223" y="1359400"/>
            <a:ext cx="9310255" cy="3693319"/>
          </a:xfrm>
          <a:prstGeom prst="rect">
            <a:avLst/>
          </a:prstGeom>
          <a:noFill/>
        </p:spPr>
        <p:txBody>
          <a:bodyPr wrap="square">
            <a:spAutoFit/>
          </a:bodyPr>
          <a:lstStyle/>
          <a:p>
            <a:pPr algn="l">
              <a:buNone/>
            </a:pPr>
            <a:r>
              <a:rPr lang="de-DE" b="0" i="0" u="none" strike="noStrike" dirty="0">
                <a:solidFill>
                  <a:srgbClr val="000000"/>
                </a:solidFill>
                <a:effectLst/>
                <a:latin typeface="Arial" panose="020B0604020202020204" pitchFamily="34" charset="0"/>
              </a:rPr>
              <a:t>Die Schülerinnen und Schüler ...</a:t>
            </a:r>
          </a:p>
          <a:p>
            <a:pPr algn="l">
              <a:buNone/>
            </a:pPr>
            <a:endParaRPr lang="de-DE" b="0" i="0" u="none" strike="noStrike" dirty="0">
              <a:solidFill>
                <a:srgbClr val="000000"/>
              </a:solidFill>
              <a:effectLst/>
              <a:latin typeface="Arial" panose="020B0604020202020204" pitchFamily="34" charset="0"/>
            </a:endParaRPr>
          </a:p>
          <a:p>
            <a:pPr marL="285750" indent="-285750" algn="l">
              <a:buFont typeface="Arial" panose="020B0604020202020204" pitchFamily="34" charset="0"/>
              <a:buChar char="•"/>
            </a:pPr>
            <a:r>
              <a:rPr lang="de-DE" b="0" i="0" u="none" strike="noStrike" dirty="0">
                <a:solidFill>
                  <a:srgbClr val="000000"/>
                </a:solidFill>
                <a:effectLst/>
                <a:latin typeface="Arial" panose="020B0604020202020204" pitchFamily="34" charset="0"/>
              </a:rPr>
              <a:t>wenden das Energiekonzept auf Donator-Akzeptor-Reaktionen an und führen dazu thermometrische Messungen durch. </a:t>
            </a:r>
          </a:p>
          <a:p>
            <a:pPr marL="285750" indent="-285750" algn="l">
              <a:buFont typeface="Arial" panose="020B0604020202020204" pitchFamily="34" charset="0"/>
              <a:buChar char="•"/>
            </a:pPr>
            <a:r>
              <a:rPr lang="de-DE" b="0" i="0" u="none" strike="noStrike" dirty="0">
                <a:solidFill>
                  <a:srgbClr val="000000"/>
                </a:solidFill>
                <a:effectLst/>
                <a:latin typeface="Arial" panose="020B0604020202020204" pitchFamily="34" charset="0"/>
              </a:rPr>
              <a:t>erklären die räumliche Trennung von Oxidation und Reduktion in galvanischen Zellen als Voraussetzung für die Nutzung der Reaktionsenthalpie als elektrische Energie und ermitteln die von galvanischen Zellen leistbare elektrische Arbeit anhand von Spannungs- und Stromstärkemessungen. </a:t>
            </a:r>
          </a:p>
          <a:p>
            <a:pPr marL="285750" indent="-285750" algn="l">
              <a:buFont typeface="Arial" panose="020B0604020202020204" pitchFamily="34" charset="0"/>
              <a:buChar char="•"/>
            </a:pPr>
            <a:r>
              <a:rPr lang="de-DE" b="0" i="1" u="none" strike="noStrike" dirty="0">
                <a:solidFill>
                  <a:schemeClr val="accent6">
                    <a:lumMod val="75000"/>
                  </a:schemeClr>
                </a:solidFill>
                <a:effectLst/>
                <a:latin typeface="Arial" panose="020B0604020202020204" pitchFamily="34" charset="0"/>
              </a:rPr>
              <a:t>wenden das Prinzip von Le Chatelier zur Optimierung galvanischer Zellen an und begründen die Auswirkungen der gewählten Veränderungen auf Teilchenebene. </a:t>
            </a:r>
          </a:p>
          <a:p>
            <a:pPr marL="285750" indent="-285750" algn="l">
              <a:buFont typeface="Arial" panose="020B0604020202020204" pitchFamily="34" charset="0"/>
              <a:buChar char="•"/>
            </a:pPr>
            <a:r>
              <a:rPr lang="de-DE" b="0" i="0" u="none" strike="noStrike" dirty="0">
                <a:solidFill>
                  <a:srgbClr val="000000"/>
                </a:solidFill>
                <a:effectLst/>
                <a:latin typeface="Arial" panose="020B0604020202020204" pitchFamily="34" charset="0"/>
              </a:rPr>
              <a:t>treffen Vorhersagen über den Verlauf von Redoxreaktionen und ermitteln die Leerlaufspannung/Zellspannung galvanischer Zellen mithilfe der elektrochemischen Spannungsreihe und der Nernst-Gleichung.</a:t>
            </a:r>
          </a:p>
        </p:txBody>
      </p:sp>
    </p:spTree>
    <p:extLst>
      <p:ext uri="{BB962C8B-B14F-4D97-AF65-F5344CB8AC3E}">
        <p14:creationId xmlns:p14="http://schemas.microsoft.com/office/powerpoint/2010/main" val="187547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026">
            <a:hlinkClick r:id="rId3" action="ppaction://hlinkfile"/>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37175" y="2284824"/>
            <a:ext cx="3457803" cy="280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102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59157" y="2284824"/>
            <a:ext cx="2163107" cy="280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1028"/>
          <p:cNvSpPr>
            <a:spLocks noChangeArrowheads="1"/>
          </p:cNvSpPr>
          <p:nvPr/>
        </p:nvSpPr>
        <p:spPr bwMode="auto">
          <a:xfrm>
            <a:off x="6160807" y="1541240"/>
            <a:ext cx="4180759" cy="3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pPr defTabSz="914515"/>
            <a:r>
              <a:rPr lang="en-GB" sz="1814" dirty="0"/>
              <a:t>Cu</a:t>
            </a:r>
            <a:r>
              <a:rPr lang="en-GB" sz="1814" baseline="30000" dirty="0"/>
              <a:t>2+</a:t>
            </a:r>
            <a:r>
              <a:rPr lang="en-GB" sz="1814" dirty="0"/>
              <a:t>(</a:t>
            </a:r>
            <a:r>
              <a:rPr lang="en-GB" sz="1814" dirty="0" err="1"/>
              <a:t>aq</a:t>
            </a:r>
            <a:r>
              <a:rPr lang="en-GB" sz="1814" dirty="0"/>
              <a:t>) + Fe (s) </a:t>
            </a:r>
            <a:r>
              <a:rPr lang="de-DE" sz="1814" dirty="0">
                <a:sym typeface="Mathematica4"/>
              </a:rPr>
              <a:t>     </a:t>
            </a:r>
            <a:r>
              <a:rPr lang="en-GB" sz="1814" dirty="0"/>
              <a:t> </a:t>
            </a:r>
            <a:r>
              <a:rPr lang="en-GB" sz="1814" dirty="0">
                <a:sym typeface="Mathematica4"/>
              </a:rPr>
              <a:t>Cu(s) + Fe</a:t>
            </a:r>
            <a:r>
              <a:rPr lang="en-GB" sz="1814" baseline="30000" dirty="0">
                <a:sym typeface="Mathematica4"/>
              </a:rPr>
              <a:t>2+</a:t>
            </a:r>
            <a:r>
              <a:rPr lang="en-GB" sz="1814" dirty="0">
                <a:sym typeface="Mathematica4"/>
              </a:rPr>
              <a:t>(</a:t>
            </a:r>
            <a:r>
              <a:rPr lang="en-GB" sz="1814" dirty="0" err="1">
                <a:sym typeface="Mathematica4"/>
              </a:rPr>
              <a:t>aq</a:t>
            </a:r>
            <a:r>
              <a:rPr lang="en-GB" sz="1814" dirty="0">
                <a:sym typeface="Mathematica4"/>
              </a:rPr>
              <a:t>)</a:t>
            </a:r>
            <a:endParaRPr lang="de-DE" sz="1996" dirty="0">
              <a:sym typeface="Mathematica4"/>
            </a:endParaRPr>
          </a:p>
        </p:txBody>
      </p:sp>
      <p:sp>
        <p:nvSpPr>
          <p:cNvPr id="59397" name="Rectangle 1029"/>
          <p:cNvSpPr>
            <a:spLocks noChangeArrowheads="1"/>
          </p:cNvSpPr>
          <p:nvPr/>
        </p:nvSpPr>
        <p:spPr bwMode="auto">
          <a:xfrm>
            <a:off x="628964" y="1529235"/>
            <a:ext cx="4506233" cy="37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pPr defTabSz="914515"/>
            <a:r>
              <a:rPr lang="en-GB" sz="1814" dirty="0"/>
              <a:t>2 Ag</a:t>
            </a:r>
            <a:r>
              <a:rPr lang="en-GB" sz="1814" baseline="30000" dirty="0"/>
              <a:t>+</a:t>
            </a:r>
            <a:r>
              <a:rPr lang="en-GB" sz="1814" baseline="-30000" dirty="0"/>
              <a:t>(aq)</a:t>
            </a:r>
            <a:r>
              <a:rPr lang="en-GB" sz="1814" dirty="0"/>
              <a:t> + Cu (s) </a:t>
            </a:r>
            <a:r>
              <a:rPr lang="de-DE" sz="1814" dirty="0">
                <a:sym typeface="Mathematica4"/>
              </a:rPr>
              <a:t>	    </a:t>
            </a:r>
            <a:r>
              <a:rPr lang="en-GB" sz="1814" dirty="0"/>
              <a:t> </a:t>
            </a:r>
            <a:r>
              <a:rPr lang="en-GB" sz="1814" dirty="0">
                <a:sym typeface="Mathematica4"/>
              </a:rPr>
              <a:t>2 Ag (s) + Cu</a:t>
            </a:r>
            <a:r>
              <a:rPr lang="en-GB" sz="1814" baseline="30000" dirty="0">
                <a:sym typeface="Mathematica4"/>
              </a:rPr>
              <a:t>2+</a:t>
            </a:r>
            <a:r>
              <a:rPr lang="en-GB" sz="1814" dirty="0">
                <a:sym typeface="Mathematica4"/>
              </a:rPr>
              <a:t>(aq)</a:t>
            </a:r>
            <a:endParaRPr lang="de-DE" sz="1814" dirty="0">
              <a:sym typeface="Mathematica4"/>
            </a:endParaRPr>
          </a:p>
        </p:txBody>
      </p:sp>
      <p:sp>
        <p:nvSpPr>
          <p:cNvPr id="59398" name="Text Box 1030"/>
          <p:cNvSpPr txBox="1">
            <a:spLocks noChangeArrowheads="1"/>
          </p:cNvSpPr>
          <p:nvPr/>
        </p:nvSpPr>
        <p:spPr bwMode="auto">
          <a:xfrm>
            <a:off x="628964" y="4731812"/>
            <a:ext cx="1981648" cy="70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1008063" eaLnBrk="0" hangingPunct="0">
              <a:defRPr>
                <a:solidFill>
                  <a:schemeClr val="tx1"/>
                </a:solidFill>
                <a:latin typeface="Arial" pitchFamily="34" charset="0"/>
                <a:cs typeface="Arial" pitchFamily="34" charset="0"/>
              </a:defRPr>
            </a:lvl1pPr>
            <a:lvl2pPr marL="742950" indent="-285750" defTabSz="1008063" eaLnBrk="0" hangingPunct="0">
              <a:defRPr>
                <a:solidFill>
                  <a:schemeClr val="tx1"/>
                </a:solidFill>
                <a:latin typeface="Arial" pitchFamily="34" charset="0"/>
                <a:cs typeface="Arial" pitchFamily="34" charset="0"/>
              </a:defRPr>
            </a:lvl2pPr>
            <a:lvl3pPr marL="1143000" indent="-228600" defTabSz="1008063" eaLnBrk="0" hangingPunct="0">
              <a:defRPr>
                <a:solidFill>
                  <a:schemeClr val="tx1"/>
                </a:solidFill>
                <a:latin typeface="Arial" pitchFamily="34" charset="0"/>
                <a:cs typeface="Arial" pitchFamily="34" charset="0"/>
              </a:defRPr>
            </a:lvl3pPr>
            <a:lvl4pPr marL="1600200" indent="-228600" defTabSz="1008063" eaLnBrk="0" hangingPunct="0">
              <a:defRPr>
                <a:solidFill>
                  <a:schemeClr val="tx1"/>
                </a:solidFill>
                <a:latin typeface="Arial" pitchFamily="34" charset="0"/>
                <a:cs typeface="Arial" pitchFamily="34" charset="0"/>
              </a:defRPr>
            </a:lvl4pPr>
            <a:lvl5pPr marL="2057400" indent="-228600" defTabSz="1008063" eaLnBrk="0" hangingPunct="0">
              <a:defRPr>
                <a:solidFill>
                  <a:schemeClr val="tx1"/>
                </a:solidFill>
                <a:latin typeface="Arial" pitchFamily="34" charset="0"/>
                <a:cs typeface="Arial" pitchFamily="34" charset="0"/>
              </a:defRPr>
            </a:lvl5pPr>
            <a:lvl6pPr marL="2514600" indent="-228600" defTabSz="10080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0080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0080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0080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de-DE" sz="1996" dirty="0"/>
              <a:t>amorphes Silber</a:t>
            </a:r>
          </a:p>
        </p:txBody>
      </p:sp>
      <p:sp>
        <p:nvSpPr>
          <p:cNvPr id="59399" name="Line 1031"/>
          <p:cNvSpPr>
            <a:spLocks noChangeShapeType="1"/>
          </p:cNvSpPr>
          <p:nvPr/>
        </p:nvSpPr>
        <p:spPr bwMode="auto">
          <a:xfrm flipV="1">
            <a:off x="1619788" y="4426500"/>
            <a:ext cx="1591367" cy="305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sz="1633"/>
          </a:p>
        </p:txBody>
      </p:sp>
      <p:sp>
        <p:nvSpPr>
          <p:cNvPr id="59400" name="Text Box 1032"/>
          <p:cNvSpPr txBox="1">
            <a:spLocks noChangeArrowheads="1"/>
          </p:cNvSpPr>
          <p:nvPr/>
        </p:nvSpPr>
        <p:spPr bwMode="auto">
          <a:xfrm>
            <a:off x="9832843" y="2420350"/>
            <a:ext cx="1142039" cy="39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1008063" eaLnBrk="0" hangingPunct="0">
              <a:defRPr>
                <a:solidFill>
                  <a:schemeClr val="tx1"/>
                </a:solidFill>
                <a:latin typeface="Arial" pitchFamily="34" charset="0"/>
                <a:cs typeface="Arial" pitchFamily="34" charset="0"/>
              </a:defRPr>
            </a:lvl1pPr>
            <a:lvl2pPr marL="742950" indent="-285750" defTabSz="1008063" eaLnBrk="0" hangingPunct="0">
              <a:defRPr>
                <a:solidFill>
                  <a:schemeClr val="tx1"/>
                </a:solidFill>
                <a:latin typeface="Arial" pitchFamily="34" charset="0"/>
                <a:cs typeface="Arial" pitchFamily="34" charset="0"/>
              </a:defRPr>
            </a:lvl2pPr>
            <a:lvl3pPr marL="1143000" indent="-228600" defTabSz="1008063" eaLnBrk="0" hangingPunct="0">
              <a:defRPr>
                <a:solidFill>
                  <a:schemeClr val="tx1"/>
                </a:solidFill>
                <a:latin typeface="Arial" pitchFamily="34" charset="0"/>
                <a:cs typeface="Arial" pitchFamily="34" charset="0"/>
              </a:defRPr>
            </a:lvl3pPr>
            <a:lvl4pPr marL="1600200" indent="-228600" defTabSz="1008063" eaLnBrk="0" hangingPunct="0">
              <a:defRPr>
                <a:solidFill>
                  <a:schemeClr val="tx1"/>
                </a:solidFill>
                <a:latin typeface="Arial" pitchFamily="34" charset="0"/>
                <a:cs typeface="Arial" pitchFamily="34" charset="0"/>
              </a:defRPr>
            </a:lvl4pPr>
            <a:lvl5pPr marL="2057400" indent="-228600" defTabSz="1008063" eaLnBrk="0" hangingPunct="0">
              <a:defRPr>
                <a:solidFill>
                  <a:schemeClr val="tx1"/>
                </a:solidFill>
                <a:latin typeface="Arial" pitchFamily="34" charset="0"/>
                <a:cs typeface="Arial" pitchFamily="34" charset="0"/>
              </a:defRPr>
            </a:lvl5pPr>
            <a:lvl6pPr marL="2514600" indent="-228600" defTabSz="10080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0080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0080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0080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de-DE" sz="1996" dirty="0"/>
              <a:t>Kupfer</a:t>
            </a:r>
          </a:p>
        </p:txBody>
      </p:sp>
      <p:sp>
        <p:nvSpPr>
          <p:cNvPr id="59401" name="Line 1033"/>
          <p:cNvSpPr>
            <a:spLocks noChangeShapeType="1"/>
          </p:cNvSpPr>
          <p:nvPr/>
        </p:nvSpPr>
        <p:spPr bwMode="auto">
          <a:xfrm flipV="1">
            <a:off x="7665187" y="2693773"/>
            <a:ext cx="2167656" cy="5062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sz="1633"/>
          </a:p>
        </p:txBody>
      </p:sp>
      <p:sp>
        <p:nvSpPr>
          <p:cNvPr id="59402" name="Text Box 1034"/>
          <p:cNvSpPr txBox="1">
            <a:spLocks noChangeArrowheads="1"/>
          </p:cNvSpPr>
          <p:nvPr/>
        </p:nvSpPr>
        <p:spPr bwMode="auto">
          <a:xfrm>
            <a:off x="628964" y="2245701"/>
            <a:ext cx="1981648"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1008063" eaLnBrk="0" hangingPunct="0">
              <a:defRPr>
                <a:solidFill>
                  <a:schemeClr val="tx1"/>
                </a:solidFill>
                <a:latin typeface="Arial" pitchFamily="34" charset="0"/>
                <a:cs typeface="Arial" pitchFamily="34" charset="0"/>
              </a:defRPr>
            </a:lvl1pPr>
            <a:lvl2pPr marL="742950" indent="-285750" defTabSz="1008063" eaLnBrk="0" hangingPunct="0">
              <a:defRPr>
                <a:solidFill>
                  <a:schemeClr val="tx1"/>
                </a:solidFill>
                <a:latin typeface="Arial" pitchFamily="34" charset="0"/>
                <a:cs typeface="Arial" pitchFamily="34" charset="0"/>
              </a:defRPr>
            </a:lvl2pPr>
            <a:lvl3pPr marL="1143000" indent="-228600" defTabSz="1008063" eaLnBrk="0" hangingPunct="0">
              <a:defRPr>
                <a:solidFill>
                  <a:schemeClr val="tx1"/>
                </a:solidFill>
                <a:latin typeface="Arial" pitchFamily="34" charset="0"/>
                <a:cs typeface="Arial" pitchFamily="34" charset="0"/>
              </a:defRPr>
            </a:lvl3pPr>
            <a:lvl4pPr marL="1600200" indent="-228600" defTabSz="1008063" eaLnBrk="0" hangingPunct="0">
              <a:defRPr>
                <a:solidFill>
                  <a:schemeClr val="tx1"/>
                </a:solidFill>
                <a:latin typeface="Arial" pitchFamily="34" charset="0"/>
                <a:cs typeface="Arial" pitchFamily="34" charset="0"/>
              </a:defRPr>
            </a:lvl4pPr>
            <a:lvl5pPr marL="2057400" indent="-228600" defTabSz="1008063" eaLnBrk="0" hangingPunct="0">
              <a:defRPr>
                <a:solidFill>
                  <a:schemeClr val="tx1"/>
                </a:solidFill>
                <a:latin typeface="Arial" pitchFamily="34" charset="0"/>
                <a:cs typeface="Arial" pitchFamily="34" charset="0"/>
              </a:defRPr>
            </a:lvl5pPr>
            <a:lvl6pPr marL="2514600" indent="-228600" defTabSz="10080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0080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0080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0080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de-DE" dirty="0"/>
              <a:t>Blaufärbung durch gebildete Cu</a:t>
            </a:r>
            <a:r>
              <a:rPr lang="de-DE" baseline="30000" dirty="0"/>
              <a:t>2+</a:t>
            </a:r>
            <a:r>
              <a:rPr lang="de-DE" dirty="0"/>
              <a:t>-Ionen (</a:t>
            </a:r>
            <a:r>
              <a:rPr lang="de-DE" dirty="0" err="1"/>
              <a:t>aq</a:t>
            </a:r>
            <a:r>
              <a:rPr lang="de-DE" dirty="0"/>
              <a:t>)</a:t>
            </a:r>
          </a:p>
        </p:txBody>
      </p:sp>
      <p:sp>
        <p:nvSpPr>
          <p:cNvPr id="59403" name="Line 1035"/>
          <p:cNvSpPr>
            <a:spLocks noChangeShapeType="1"/>
          </p:cNvSpPr>
          <p:nvPr/>
        </p:nvSpPr>
        <p:spPr bwMode="auto">
          <a:xfrm>
            <a:off x="1619788" y="3193359"/>
            <a:ext cx="1447352" cy="305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sz="1633"/>
          </a:p>
        </p:txBody>
      </p:sp>
      <p:sp>
        <p:nvSpPr>
          <p:cNvPr id="59404" name="Text Box 1036"/>
          <p:cNvSpPr txBox="1">
            <a:spLocks noChangeArrowheads="1"/>
          </p:cNvSpPr>
          <p:nvPr/>
        </p:nvSpPr>
        <p:spPr bwMode="auto">
          <a:xfrm>
            <a:off x="6304857" y="5640347"/>
            <a:ext cx="4305983" cy="101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defTabSz="1008063" eaLnBrk="0" hangingPunct="0">
              <a:defRPr>
                <a:solidFill>
                  <a:schemeClr val="tx1"/>
                </a:solidFill>
                <a:latin typeface="Arial" pitchFamily="34" charset="0"/>
                <a:cs typeface="Arial" pitchFamily="34" charset="0"/>
              </a:defRPr>
            </a:lvl1pPr>
            <a:lvl2pPr marL="742950" indent="-285750" defTabSz="1008063" eaLnBrk="0" hangingPunct="0">
              <a:defRPr>
                <a:solidFill>
                  <a:schemeClr val="tx1"/>
                </a:solidFill>
                <a:latin typeface="Arial" pitchFamily="34" charset="0"/>
                <a:cs typeface="Arial" pitchFamily="34" charset="0"/>
              </a:defRPr>
            </a:lvl2pPr>
            <a:lvl3pPr marL="1143000" indent="-228600" defTabSz="1008063" eaLnBrk="0" hangingPunct="0">
              <a:defRPr>
                <a:solidFill>
                  <a:schemeClr val="tx1"/>
                </a:solidFill>
                <a:latin typeface="Arial" pitchFamily="34" charset="0"/>
                <a:cs typeface="Arial" pitchFamily="34" charset="0"/>
              </a:defRPr>
            </a:lvl3pPr>
            <a:lvl4pPr marL="1600200" indent="-228600" defTabSz="1008063" eaLnBrk="0" hangingPunct="0">
              <a:defRPr>
                <a:solidFill>
                  <a:schemeClr val="tx1"/>
                </a:solidFill>
                <a:latin typeface="Arial" pitchFamily="34" charset="0"/>
                <a:cs typeface="Arial" pitchFamily="34" charset="0"/>
              </a:defRPr>
            </a:lvl4pPr>
            <a:lvl5pPr marL="2057400" indent="-228600" defTabSz="1008063" eaLnBrk="0" hangingPunct="0">
              <a:defRPr>
                <a:solidFill>
                  <a:schemeClr val="tx1"/>
                </a:solidFill>
                <a:latin typeface="Arial" pitchFamily="34" charset="0"/>
                <a:cs typeface="Arial" pitchFamily="34" charset="0"/>
              </a:defRPr>
            </a:lvl5pPr>
            <a:lvl6pPr marL="2514600" indent="-228600" defTabSz="10080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0080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0080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0080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996" dirty="0"/>
              <a:t>zusätzliches Experiment: </a:t>
            </a:r>
          </a:p>
          <a:p>
            <a:pPr eaLnBrk="1" hangingPunct="1"/>
            <a:r>
              <a:rPr lang="de-DE" sz="1996" dirty="0"/>
              <a:t>Eisenwolle (-pulver) in CuSO</a:t>
            </a:r>
            <a:r>
              <a:rPr lang="de-DE" sz="1996" baseline="-25000" dirty="0"/>
              <a:t>4</a:t>
            </a:r>
            <a:r>
              <a:rPr lang="de-DE" sz="1996" dirty="0"/>
              <a:t>-Lsg. </a:t>
            </a:r>
          </a:p>
          <a:p>
            <a:pPr eaLnBrk="1" hangingPunct="1"/>
            <a:r>
              <a:rPr lang="de-DE" sz="1996" dirty="0">
                <a:sym typeface="Symbol" pitchFamily="18" charset="2"/>
              </a:rPr>
              <a:t> Umfärbung in Richtung blassgrün</a:t>
            </a:r>
            <a:endParaRPr lang="de-DE" sz="1996" dirty="0"/>
          </a:p>
        </p:txBody>
      </p:sp>
      <p:sp>
        <p:nvSpPr>
          <p:cNvPr id="59405" name="Text Box 1037"/>
          <p:cNvSpPr txBox="1">
            <a:spLocks noChangeArrowheads="1"/>
          </p:cNvSpPr>
          <p:nvPr/>
        </p:nvSpPr>
        <p:spPr bwMode="auto">
          <a:xfrm>
            <a:off x="1619788" y="5640347"/>
            <a:ext cx="3132328" cy="101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1008063" eaLnBrk="0" hangingPunct="0">
              <a:defRPr>
                <a:solidFill>
                  <a:schemeClr val="tx1"/>
                </a:solidFill>
                <a:latin typeface="Arial" pitchFamily="34" charset="0"/>
                <a:cs typeface="Arial" pitchFamily="34" charset="0"/>
              </a:defRPr>
            </a:lvl1pPr>
            <a:lvl2pPr marL="742950" indent="-285750" defTabSz="1008063" eaLnBrk="0" hangingPunct="0">
              <a:defRPr>
                <a:solidFill>
                  <a:schemeClr val="tx1"/>
                </a:solidFill>
                <a:latin typeface="Arial" pitchFamily="34" charset="0"/>
                <a:cs typeface="Arial" pitchFamily="34" charset="0"/>
              </a:defRPr>
            </a:lvl2pPr>
            <a:lvl3pPr marL="1143000" indent="-228600" defTabSz="1008063" eaLnBrk="0" hangingPunct="0">
              <a:defRPr>
                <a:solidFill>
                  <a:schemeClr val="tx1"/>
                </a:solidFill>
                <a:latin typeface="Arial" pitchFamily="34" charset="0"/>
                <a:cs typeface="Arial" pitchFamily="34" charset="0"/>
              </a:defRPr>
            </a:lvl3pPr>
            <a:lvl4pPr marL="1600200" indent="-228600" defTabSz="1008063" eaLnBrk="0" hangingPunct="0">
              <a:defRPr>
                <a:solidFill>
                  <a:schemeClr val="tx1"/>
                </a:solidFill>
                <a:latin typeface="Arial" pitchFamily="34" charset="0"/>
                <a:cs typeface="Arial" pitchFamily="34" charset="0"/>
              </a:defRPr>
            </a:lvl4pPr>
            <a:lvl5pPr marL="2057400" indent="-228600" defTabSz="1008063" eaLnBrk="0" hangingPunct="0">
              <a:defRPr>
                <a:solidFill>
                  <a:schemeClr val="tx1"/>
                </a:solidFill>
                <a:latin typeface="Arial" pitchFamily="34" charset="0"/>
                <a:cs typeface="Arial" pitchFamily="34" charset="0"/>
              </a:defRPr>
            </a:lvl5pPr>
            <a:lvl6pPr marL="2514600" indent="-228600" defTabSz="10080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0080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0080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0080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sz="1996" dirty="0"/>
              <a:t>zusätzliches </a:t>
            </a:r>
            <a:r>
              <a:rPr lang="de-DE" sz="1996" dirty="0" err="1"/>
              <a:t>Expriment</a:t>
            </a:r>
            <a:r>
              <a:rPr lang="de-DE" sz="1996" dirty="0"/>
              <a:t>: </a:t>
            </a:r>
          </a:p>
          <a:p>
            <a:pPr eaLnBrk="1" hangingPunct="1"/>
            <a:r>
              <a:rPr lang="de-DE" sz="1996" dirty="0"/>
              <a:t>Silberdraht in CuSO</a:t>
            </a:r>
            <a:r>
              <a:rPr lang="de-DE" sz="1996" baseline="-25000" dirty="0"/>
              <a:t>4</a:t>
            </a:r>
            <a:r>
              <a:rPr lang="de-DE" sz="1996" dirty="0"/>
              <a:t>-Lsg. </a:t>
            </a:r>
            <a:r>
              <a:rPr lang="de-DE" sz="1996" dirty="0">
                <a:sym typeface="Symbol" pitchFamily="18" charset="2"/>
              </a:rPr>
              <a:t> keine Reaktion</a:t>
            </a:r>
          </a:p>
        </p:txBody>
      </p:sp>
      <p:sp>
        <p:nvSpPr>
          <p:cNvPr id="59406" name="Rectangle 1038"/>
          <p:cNvSpPr txBox="1">
            <a:spLocks noGrp="1" noChangeArrowheads="1"/>
          </p:cNvSpPr>
          <p:nvPr>
            <p:ph type="title" idx="4294967295"/>
          </p:nvPr>
        </p:nvSpPr>
        <p:spPr>
          <a:xfrm>
            <a:off x="753665" y="524937"/>
            <a:ext cx="9496846" cy="600543"/>
          </a:xfrm>
          <a:noFill/>
        </p:spPr>
        <p:txBody>
          <a:bodyPr vert="horz" lIns="91438" tIns="45719" rIns="91438" bIns="45719" rtlCol="0" anchor="t">
            <a:normAutofit/>
          </a:bodyPr>
          <a:lstStyle/>
          <a:p>
            <a:r>
              <a:rPr lang="de-DE" sz="2000" dirty="0">
                <a:latin typeface="Arial" pitchFamily="34" charset="0"/>
                <a:ea typeface="SimSun" pitchFamily="2" charset="-122"/>
              </a:rPr>
              <a:t>Einstieg und Wiederholung </a:t>
            </a:r>
            <a:r>
              <a:rPr lang="de-DE" sz="2000" dirty="0" err="1">
                <a:latin typeface="Arial" pitchFamily="34" charset="0"/>
                <a:ea typeface="SimSun" pitchFamily="2" charset="-122"/>
              </a:rPr>
              <a:t>Redox</a:t>
            </a:r>
            <a:r>
              <a:rPr lang="de-DE" sz="2000" dirty="0">
                <a:latin typeface="Arial" pitchFamily="34" charset="0"/>
                <a:ea typeface="SimSun" pitchFamily="2" charset="-122"/>
              </a:rPr>
              <a:t>, Redoxpotential und </a:t>
            </a:r>
            <a:r>
              <a:rPr lang="de-DE" sz="2000" dirty="0" err="1">
                <a:latin typeface="Arial" pitchFamily="34" charset="0"/>
                <a:ea typeface="SimSun" pitchFamily="2" charset="-122"/>
              </a:rPr>
              <a:t>Redoxreihe</a:t>
            </a:r>
            <a:endParaRPr sz="2000" dirty="0">
              <a:latin typeface="Arial" pitchFamily="34" charset="0"/>
              <a:ea typeface="SimSun" pitchFamily="2" charset="-122"/>
            </a:endParaRPr>
          </a:p>
        </p:txBody>
      </p:sp>
      <p:grpSp>
        <p:nvGrpSpPr>
          <p:cNvPr id="59407" name="Group 1039"/>
          <p:cNvGrpSpPr>
            <a:grpSpLocks/>
          </p:cNvGrpSpPr>
          <p:nvPr/>
        </p:nvGrpSpPr>
        <p:grpSpPr bwMode="auto">
          <a:xfrm>
            <a:off x="2515064" y="1680668"/>
            <a:ext cx="303871" cy="76328"/>
            <a:chOff x="240" y="720"/>
            <a:chExt cx="240" cy="48"/>
          </a:xfrm>
        </p:grpSpPr>
        <p:sp>
          <p:nvSpPr>
            <p:cNvPr id="59412" name="Line 1040"/>
            <p:cNvSpPr>
              <a:spLocks noChangeShapeType="1"/>
            </p:cNvSpPr>
            <p:nvPr/>
          </p:nvSpPr>
          <p:spPr bwMode="auto">
            <a:xfrm>
              <a:off x="240" y="720"/>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sz="1633"/>
            </a:p>
          </p:txBody>
        </p:sp>
        <p:sp>
          <p:nvSpPr>
            <p:cNvPr id="59413" name="Line 1041"/>
            <p:cNvSpPr>
              <a:spLocks noChangeShapeType="1"/>
            </p:cNvSpPr>
            <p:nvPr/>
          </p:nvSpPr>
          <p:spPr bwMode="auto">
            <a:xfrm flipH="1">
              <a:off x="240" y="76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sz="1633"/>
            </a:p>
          </p:txBody>
        </p:sp>
      </p:grpSp>
      <p:grpSp>
        <p:nvGrpSpPr>
          <p:cNvPr id="59408" name="Group 1042"/>
          <p:cNvGrpSpPr>
            <a:grpSpLocks/>
          </p:cNvGrpSpPr>
          <p:nvPr/>
        </p:nvGrpSpPr>
        <p:grpSpPr bwMode="auto">
          <a:xfrm>
            <a:off x="8098530" y="1700872"/>
            <a:ext cx="305312" cy="76328"/>
            <a:chOff x="240" y="720"/>
            <a:chExt cx="240" cy="48"/>
          </a:xfrm>
        </p:grpSpPr>
        <p:sp>
          <p:nvSpPr>
            <p:cNvPr id="59410" name="Line 1043"/>
            <p:cNvSpPr>
              <a:spLocks noChangeShapeType="1"/>
            </p:cNvSpPr>
            <p:nvPr/>
          </p:nvSpPr>
          <p:spPr bwMode="auto">
            <a:xfrm>
              <a:off x="240" y="720"/>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sz="1633"/>
            </a:p>
          </p:txBody>
        </p:sp>
        <p:sp>
          <p:nvSpPr>
            <p:cNvPr id="59411" name="Line 1044"/>
            <p:cNvSpPr>
              <a:spLocks noChangeShapeType="1"/>
            </p:cNvSpPr>
            <p:nvPr/>
          </p:nvSpPr>
          <p:spPr bwMode="auto">
            <a:xfrm flipH="1">
              <a:off x="240" y="768"/>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sz="1633"/>
            </a:p>
          </p:txBody>
        </p:sp>
      </p:grpSp>
      <p:pic>
        <p:nvPicPr>
          <p:cNvPr id="2" name="Picture 3">
            <a:extLst>
              <a:ext uri="{FF2B5EF4-FFF2-40B4-BE49-F238E27FC236}">
                <a16:creationId xmlns:a16="http://schemas.microsoft.com/office/drawing/2014/main" id="{05A56998-C344-481D-9730-7CB94833315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003949" y="449351"/>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999A558-88F4-9324-998A-362D34E6E51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457849" y="449351"/>
            <a:ext cx="546100" cy="546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7E27CA-300F-E708-4EE3-F9B5B651F7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040" y="1636919"/>
            <a:ext cx="4693806" cy="4713445"/>
          </a:xfrm>
          <a:prstGeom prst="rect">
            <a:avLst/>
          </a:prstGeom>
          <a:noFill/>
          <a:ln>
            <a:solidFill>
              <a:prstClr val="black"/>
            </a:solidFill>
          </a:ln>
        </p:spPr>
      </p:pic>
      <p:pic>
        <p:nvPicPr>
          <p:cNvPr id="12" name="Grafik 11">
            <a:extLst>
              <a:ext uri="{FF2B5EF4-FFF2-40B4-BE49-F238E27FC236}">
                <a16:creationId xmlns:a16="http://schemas.microsoft.com/office/drawing/2014/main" id="{E8303994-90FB-8C5A-3028-292694A83763}"/>
              </a:ext>
            </a:extLst>
          </p:cNvPr>
          <p:cNvPicPr>
            <a:picLocks noChangeAspect="1"/>
          </p:cNvPicPr>
          <p:nvPr/>
        </p:nvPicPr>
        <p:blipFill>
          <a:blip r:embed="rId4" cstate="print">
            <a:extLst>
              <a:ext uri="{28A0092B-C50C-407E-A947-70E740481C1C}">
                <a14:useLocalDpi xmlns:a14="http://schemas.microsoft.com/office/drawing/2010/main" val="0"/>
              </a:ext>
            </a:extLst>
          </a:blip>
          <a:srcRect r="2321"/>
          <a:stretch>
            <a:fillRect/>
          </a:stretch>
        </p:blipFill>
        <p:spPr bwMode="auto">
          <a:xfrm>
            <a:off x="5297877" y="1636919"/>
            <a:ext cx="6998594" cy="4142695"/>
          </a:xfrm>
          <a:prstGeom prst="rect">
            <a:avLst/>
          </a:prstGeom>
          <a:noFill/>
          <a:ln>
            <a:solidFill>
              <a:prstClr val="black"/>
            </a:solidFill>
          </a:ln>
        </p:spPr>
      </p:pic>
      <p:sp>
        <p:nvSpPr>
          <p:cNvPr id="5" name="Rectangle 1038">
            <a:extLst>
              <a:ext uri="{FF2B5EF4-FFF2-40B4-BE49-F238E27FC236}">
                <a16:creationId xmlns:a16="http://schemas.microsoft.com/office/drawing/2014/main" id="{341F665A-0978-F8A5-23F4-9DB63C48CA5D}"/>
              </a:ext>
            </a:extLst>
          </p:cNvPr>
          <p:cNvSpPr txBox="1">
            <a:spLocks noChangeArrowheads="1"/>
          </p:cNvSpPr>
          <p:nvPr/>
        </p:nvSpPr>
        <p:spPr bwMode="auto">
          <a:xfrm>
            <a:off x="753665" y="524938"/>
            <a:ext cx="9496846" cy="427546"/>
          </a:xfrm>
          <a:prstGeom prst="rect">
            <a:avLst/>
          </a:prstGeom>
          <a:noFill/>
        </p:spPr>
        <p:txBody>
          <a:bodyPr vert="horz" lIns="91438" tIns="45719" rIns="91438" bIns="45719" rtlCol="0" anchor="t">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de-DE" sz="2000" dirty="0"/>
              <a:t>Hinführung zur Galvanischen Zelle</a:t>
            </a:r>
          </a:p>
        </p:txBody>
      </p:sp>
      <p:pic>
        <p:nvPicPr>
          <p:cNvPr id="6" name="Picture 3">
            <a:extLst>
              <a:ext uri="{FF2B5EF4-FFF2-40B4-BE49-F238E27FC236}">
                <a16:creationId xmlns:a16="http://schemas.microsoft.com/office/drawing/2014/main" id="{9087B9B1-75E1-F104-E2D7-389AA7CCB01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47471" y="406382"/>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2829B214-2709-B10A-0D55-3047F9F77AF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91711" y="406382"/>
            <a:ext cx="546100" cy="5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06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200DAF8-6ADA-F386-8FCE-D51E35C62CDE}"/>
              </a:ext>
            </a:extLst>
          </p:cNvPr>
          <p:cNvSpPr txBox="1"/>
          <p:nvPr/>
        </p:nvSpPr>
        <p:spPr>
          <a:xfrm>
            <a:off x="702837" y="482290"/>
            <a:ext cx="9825120" cy="6695551"/>
          </a:xfrm>
          <a:prstGeom prst="rect">
            <a:avLst/>
          </a:prstGeom>
          <a:noFill/>
        </p:spPr>
        <p:txBody>
          <a:bodyPr wrap="square">
            <a:spAutoFit/>
          </a:bodyPr>
          <a:lstStyle/>
          <a:p>
            <a:pPr>
              <a:lnSpc>
                <a:spcPct val="150000"/>
              </a:lnSpc>
              <a:buNone/>
            </a:pPr>
            <a:r>
              <a:rPr lang="de-DE" sz="1800" b="1" dirty="0">
                <a:effectLst/>
                <a:latin typeface="Arial" panose="020B0604020202020204" pitchFamily="34" charset="0"/>
                <a:ea typeface="Calibri" panose="020F0502020204030204" pitchFamily="34" charset="0"/>
                <a:cs typeface="Times New Roman" panose="02020603050405020304" pitchFamily="18" charset="0"/>
              </a:rPr>
              <a:t>Halbzelle</a:t>
            </a:r>
            <a:r>
              <a:rPr lang="de-DE" sz="1800" dirty="0">
                <a:effectLst/>
                <a:latin typeface="Arial" panose="020B0604020202020204" pitchFamily="34" charset="0"/>
                <a:ea typeface="Calibri" panose="020F0502020204030204" pitchFamily="34" charset="0"/>
                <a:cs typeface="Times New Roman" panose="02020603050405020304" pitchFamily="18" charset="0"/>
              </a:rPr>
              <a:t>: 			z. B. Metall und die Metallsalz-Lösung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None/>
            </a:pPr>
            <a:r>
              <a:rPr lang="de-DE" sz="1800" b="1" dirty="0">
                <a:effectLst/>
                <a:latin typeface="Arial" panose="020B0604020202020204" pitchFamily="34" charset="0"/>
                <a:ea typeface="Calibri" panose="020F0502020204030204" pitchFamily="34" charset="0"/>
                <a:cs typeface="Times New Roman" panose="02020603050405020304" pitchFamily="18" charset="0"/>
              </a:rPr>
              <a:t>Galvanische Zelle</a:t>
            </a:r>
            <a:r>
              <a:rPr lang="de-DE" sz="1800" dirty="0">
                <a:effectLst/>
                <a:latin typeface="Arial" panose="020B0604020202020204" pitchFamily="34" charset="0"/>
                <a:ea typeface="Calibri" panose="020F0502020204030204" pitchFamily="34" charset="0"/>
                <a:cs typeface="Times New Roman" panose="02020603050405020304" pitchFamily="18" charset="0"/>
              </a:rPr>
              <a:t>: 	zwei Halbzellen durch eine Ionenbrücke leitend verbunden, elektrische 						Gleichspannungsquelle!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None/>
            </a:pPr>
            <a:r>
              <a:rPr lang="de-DE" sz="1800" b="1" dirty="0">
                <a:effectLst/>
                <a:latin typeface="Arial" panose="020B0604020202020204" pitchFamily="34" charset="0"/>
                <a:ea typeface="Calibri" panose="020F0502020204030204" pitchFamily="34" charset="0"/>
                <a:cs typeface="Times New Roman" panose="02020603050405020304" pitchFamily="18" charset="0"/>
              </a:rPr>
              <a:t>Donatorhalbzelle</a:t>
            </a:r>
            <a:r>
              <a:rPr lang="de-DE" sz="1800" dirty="0">
                <a:effectLst/>
                <a:latin typeface="Arial" panose="020B0604020202020204" pitchFamily="34" charset="0"/>
                <a:ea typeface="Calibri" panose="020F0502020204030204" pitchFamily="34" charset="0"/>
                <a:cs typeface="Times New Roman" panose="02020603050405020304" pitchFamily="18" charset="0"/>
              </a:rPr>
              <a:t>: 	Halbzelle mit negativerem Redoxpotential</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None/>
            </a:pPr>
            <a:r>
              <a:rPr lang="de-DE" sz="1800" b="1" dirty="0">
                <a:effectLst/>
                <a:latin typeface="Arial" panose="020B0604020202020204" pitchFamily="34" charset="0"/>
                <a:ea typeface="Calibri" panose="020F0502020204030204" pitchFamily="34" charset="0"/>
                <a:cs typeface="Times New Roman" panose="02020603050405020304" pitchFamily="18" charset="0"/>
              </a:rPr>
              <a:t>Akzeptorhalbzelle</a:t>
            </a:r>
            <a:r>
              <a:rPr lang="de-DE" sz="1800" dirty="0">
                <a:effectLst/>
                <a:latin typeface="Arial" panose="020B0604020202020204" pitchFamily="34" charset="0"/>
                <a:ea typeface="Calibri" panose="020F0502020204030204" pitchFamily="34" charset="0"/>
                <a:cs typeface="Times New Roman" panose="02020603050405020304" pitchFamily="18" charset="0"/>
              </a:rPr>
              <a:t>: 	Halbzelle mit positiverem Redoxpotential</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None/>
            </a:pPr>
            <a:r>
              <a:rPr lang="de-DE" sz="1800" b="1" dirty="0">
                <a:effectLst/>
                <a:latin typeface="Arial" panose="020B0604020202020204" pitchFamily="34" charset="0"/>
                <a:ea typeface="Calibri" panose="020F0502020204030204" pitchFamily="34" charset="0"/>
                <a:cs typeface="Times New Roman" panose="02020603050405020304" pitchFamily="18" charset="0"/>
              </a:rPr>
              <a:t>Leerlaufspannung</a:t>
            </a:r>
            <a:r>
              <a:rPr lang="de-DE" sz="1800" dirty="0">
                <a:effectLst/>
                <a:latin typeface="Arial" panose="020B0604020202020204" pitchFamily="34" charset="0"/>
                <a:ea typeface="Calibri" panose="020F0502020204030204" pitchFamily="34" charset="0"/>
                <a:cs typeface="Times New Roman" panose="02020603050405020304" pitchFamily="18" charset="0"/>
              </a:rPr>
              <a:t>: 	Spannung einer galvanischen Zelle ohne Stromfluss.</a:t>
            </a:r>
          </a:p>
          <a:p>
            <a:pPr>
              <a:lnSpc>
                <a:spcPct val="150000"/>
              </a:lnSpc>
              <a:buNone/>
            </a:pPr>
            <a:endParaRPr lang="de-DE" dirty="0">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de-DE" dirty="0"/>
              <a:t>			U = </a:t>
            </a:r>
            <a:r>
              <a:rPr lang="de-DE" dirty="0">
                <a:sym typeface="Symbol" pitchFamily="2" charset="2"/>
              </a:rPr>
              <a:t></a:t>
            </a:r>
            <a:r>
              <a:rPr lang="de-DE" dirty="0"/>
              <a:t>E = E (Akzeptorhalbzelle) – E (Donatorhalbzelle)</a:t>
            </a:r>
          </a:p>
          <a:p>
            <a:pPr>
              <a:lnSpc>
                <a:spcPct val="150000"/>
              </a:lnSpc>
            </a:pPr>
            <a:r>
              <a:rPr lang="de-DE" dirty="0"/>
              <a:t> </a:t>
            </a:r>
          </a:p>
          <a:p>
            <a:pPr>
              <a:lnSpc>
                <a:spcPct val="150000"/>
              </a:lnSpc>
            </a:pPr>
            <a:r>
              <a:rPr lang="de-DE" b="1" dirty="0"/>
              <a:t>Spannung</a:t>
            </a:r>
            <a:r>
              <a:rPr lang="de-DE" dirty="0"/>
              <a:t> einer galvanischen Zelle: 		Abhängig vom </a:t>
            </a:r>
            <a:r>
              <a:rPr lang="de-DE" dirty="0" err="1"/>
              <a:t>Redoxpot</a:t>
            </a:r>
            <a:r>
              <a:rPr lang="de-DE" dirty="0"/>
              <a:t>. der Halbzellen</a:t>
            </a:r>
          </a:p>
          <a:p>
            <a:pPr>
              <a:lnSpc>
                <a:spcPct val="150000"/>
              </a:lnSpc>
            </a:pPr>
            <a:r>
              <a:rPr lang="de-DE" dirty="0"/>
              <a:t> </a:t>
            </a:r>
          </a:p>
          <a:p>
            <a:pPr>
              <a:lnSpc>
                <a:spcPct val="150000"/>
              </a:lnSpc>
            </a:pPr>
            <a:r>
              <a:rPr lang="de-DE" dirty="0"/>
              <a:t> </a:t>
            </a:r>
          </a:p>
          <a:p>
            <a:pPr>
              <a:lnSpc>
                <a:spcPct val="150000"/>
              </a:lnSpc>
            </a:pPr>
            <a:r>
              <a:rPr lang="de-DE" b="1" dirty="0"/>
              <a:t>Stromfluss</a:t>
            </a:r>
            <a:r>
              <a:rPr lang="de-DE" dirty="0"/>
              <a:t> einer galvanischen Zelle: 	        Abhängig von der Oberfläche der Elektroden</a:t>
            </a:r>
          </a:p>
          <a:p>
            <a:pPr>
              <a:lnSpc>
                <a:spcPct val="150000"/>
              </a:lnSpc>
              <a:buNone/>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de-DE" sz="1800" dirty="0">
                <a:effectLst/>
                <a:latin typeface="Arial" panose="020B060402020202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4366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in Bild, das Text, Diagramm, Screenshot, Plan enthält.&#10;&#10;KI-generierte Inhalte können fehlerhaft sein.">
            <a:extLst>
              <a:ext uri="{FF2B5EF4-FFF2-40B4-BE49-F238E27FC236}">
                <a16:creationId xmlns:a16="http://schemas.microsoft.com/office/drawing/2014/main" id="{1B7ACB2F-D726-C15D-E39A-1805AF195BB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92656" y="1965979"/>
            <a:ext cx="2820657" cy="3032333"/>
          </a:xfrm>
          <a:prstGeom prst="rect">
            <a:avLst/>
          </a:prstGeom>
          <a:noFill/>
          <a:ln>
            <a:noFill/>
          </a:ln>
        </p:spPr>
      </p:pic>
      <p:sp>
        <p:nvSpPr>
          <p:cNvPr id="3" name="Textfeld 2">
            <a:extLst>
              <a:ext uri="{FF2B5EF4-FFF2-40B4-BE49-F238E27FC236}">
                <a16:creationId xmlns:a16="http://schemas.microsoft.com/office/drawing/2014/main" id="{EE3F9AF8-FBCC-13B7-1DC1-04797C9891FC}"/>
              </a:ext>
            </a:extLst>
          </p:cNvPr>
          <p:cNvSpPr txBox="1"/>
          <p:nvPr/>
        </p:nvSpPr>
        <p:spPr>
          <a:xfrm>
            <a:off x="120998" y="1975142"/>
            <a:ext cx="2621230" cy="2585323"/>
          </a:xfrm>
          <a:prstGeom prst="rect">
            <a:avLst/>
          </a:prstGeom>
          <a:noFill/>
        </p:spPr>
        <p:txBody>
          <a:bodyPr wrap="none" rtlCol="0">
            <a:spAutoFit/>
          </a:bodyPr>
          <a:lstStyle/>
          <a:p>
            <a:endParaRPr lang="de-DE" dirty="0"/>
          </a:p>
          <a:p>
            <a:endParaRPr lang="de-DE" dirty="0"/>
          </a:p>
          <a:p>
            <a:endParaRPr lang="de-DE" dirty="0"/>
          </a:p>
          <a:p>
            <a:r>
              <a:rPr lang="de-DE" dirty="0"/>
              <a:t>Standard-Bedingungen:</a:t>
            </a:r>
          </a:p>
          <a:p>
            <a:endParaRPr lang="de-DE" dirty="0"/>
          </a:p>
          <a:p>
            <a:pPr lvl="0"/>
            <a:r>
              <a:rPr lang="de-DE" dirty="0"/>
              <a:t>T = 298K bzw. 25°C</a:t>
            </a:r>
          </a:p>
          <a:p>
            <a:pPr lvl="0"/>
            <a:r>
              <a:rPr lang="de-DE" dirty="0"/>
              <a:t>c = 1mol/L</a:t>
            </a:r>
          </a:p>
          <a:p>
            <a:pPr lvl="0"/>
            <a:r>
              <a:rPr lang="de-DE" dirty="0"/>
              <a:t>p =  101,1kPa</a:t>
            </a:r>
          </a:p>
          <a:p>
            <a:endParaRPr lang="de-DE" dirty="0"/>
          </a:p>
        </p:txBody>
      </p:sp>
      <p:sp>
        <p:nvSpPr>
          <p:cNvPr id="10" name="Rectangle 8">
            <a:extLst>
              <a:ext uri="{FF2B5EF4-FFF2-40B4-BE49-F238E27FC236}">
                <a16:creationId xmlns:a16="http://schemas.microsoft.com/office/drawing/2014/main" id="{B745946E-5AB1-50E0-18E9-32F7031E7CE6}"/>
              </a:ext>
            </a:extLst>
          </p:cNvPr>
          <p:cNvSpPr>
            <a:spLocks noChangeArrowheads="1"/>
          </p:cNvSpPr>
          <p:nvPr/>
        </p:nvSpPr>
        <p:spPr bwMode="auto">
          <a:xfrm>
            <a:off x="-96982"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1" name="Objekt 10">
            <a:extLst>
              <a:ext uri="{FF2B5EF4-FFF2-40B4-BE49-F238E27FC236}">
                <a16:creationId xmlns:a16="http://schemas.microsoft.com/office/drawing/2014/main" id="{07D20393-7C40-5B36-2AE1-84BE660A1C06}"/>
              </a:ext>
            </a:extLst>
          </p:cNvPr>
          <p:cNvGraphicFramePr>
            <a:graphicFrameLocks noChangeAspect="1"/>
          </p:cNvGraphicFramePr>
          <p:nvPr>
            <p:extLst>
              <p:ext uri="{D42A27DB-BD31-4B8C-83A1-F6EECF244321}">
                <p14:modId xmlns:p14="http://schemas.microsoft.com/office/powerpoint/2010/main" val="3020450209"/>
              </p:ext>
            </p:extLst>
          </p:nvPr>
        </p:nvGraphicFramePr>
        <p:xfrm>
          <a:off x="1898805" y="1524258"/>
          <a:ext cx="444500" cy="165100"/>
        </p:xfrm>
        <a:graphic>
          <a:graphicData uri="http://schemas.openxmlformats.org/presentationml/2006/ole">
            <mc:AlternateContent xmlns:mc="http://schemas.openxmlformats.org/markup-compatibility/2006">
              <mc:Choice xmlns:v="urn:schemas-microsoft-com:vml" Requires="v">
                <p:oleObj name="Bild" r:id="rId3" imgW="1587500" imgH="406400" progId="Word.Picture.8">
                  <p:embed/>
                </p:oleObj>
              </mc:Choice>
              <mc:Fallback>
                <p:oleObj name="Bild" r:id="rId3" imgW="1587500" imgH="406400" progId="Word.Picture.8">
                  <p:embed/>
                  <p:pic>
                    <p:nvPicPr>
                      <p:cNvPr id="11" name="Objekt 10">
                        <a:extLst>
                          <a:ext uri="{FF2B5EF4-FFF2-40B4-BE49-F238E27FC236}">
                            <a16:creationId xmlns:a16="http://schemas.microsoft.com/office/drawing/2014/main" id="{07D20393-7C40-5B36-2AE1-84BE660A1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805" y="1524258"/>
                        <a:ext cx="4445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feld 12">
            <a:extLst>
              <a:ext uri="{FF2B5EF4-FFF2-40B4-BE49-F238E27FC236}">
                <a16:creationId xmlns:a16="http://schemas.microsoft.com/office/drawing/2014/main" id="{F7D12042-CCAD-1069-2039-5E23F5976D18}"/>
              </a:ext>
            </a:extLst>
          </p:cNvPr>
          <p:cNvSpPr txBox="1"/>
          <p:nvPr/>
        </p:nvSpPr>
        <p:spPr>
          <a:xfrm>
            <a:off x="193964" y="5131946"/>
            <a:ext cx="6096000" cy="923330"/>
          </a:xfrm>
          <a:prstGeom prst="rect">
            <a:avLst/>
          </a:prstGeom>
          <a:noFill/>
        </p:spPr>
        <p:txBody>
          <a:bodyPr wrap="square">
            <a:spAutoFit/>
          </a:bodyPr>
          <a:lstStyle/>
          <a:p>
            <a:pPr>
              <a:buNone/>
            </a:pPr>
            <a:r>
              <a:rPr lang="de-DE" sz="1800" b="1" u="sng" dirty="0">
                <a:effectLst/>
                <a:latin typeface="Arial" panose="020B0604020202020204" pitchFamily="34" charset="0"/>
                <a:ea typeface="Calibri" panose="020F0502020204030204" pitchFamily="34" charset="0"/>
                <a:cs typeface="Times New Roman" panose="02020603050405020304" pitchFamily="18" charset="0"/>
              </a:rPr>
              <a:t>Aufgabe</a:t>
            </a:r>
            <a:endParaRPr lang="de-DE" sz="1800" b="1" u="sng"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Arial" panose="020B0604020202020204" pitchFamily="34" charset="0"/>
                <a:ea typeface="Calibri" panose="020F0502020204030204" pitchFamily="34" charset="0"/>
                <a:cs typeface="Times New Roman" panose="02020603050405020304" pitchFamily="18" charset="0"/>
              </a:rPr>
              <a:t>Ergänzen Sie die rechte Halbzelle so, dass man das </a:t>
            </a:r>
            <a:r>
              <a:rPr lang="de-DE" sz="1800" dirty="0" err="1">
                <a:effectLst/>
                <a:latin typeface="Arial" panose="020B0604020202020204" pitchFamily="34" charset="0"/>
                <a:ea typeface="Calibri" panose="020F0502020204030204" pitchFamily="34" charset="0"/>
                <a:cs typeface="Times New Roman" panose="02020603050405020304" pitchFamily="18" charset="0"/>
              </a:rPr>
              <a:t>Standardredoxpotenzial</a:t>
            </a:r>
            <a:r>
              <a:rPr lang="de-DE" sz="1800" dirty="0">
                <a:effectLst/>
                <a:latin typeface="Arial" panose="020B0604020202020204" pitchFamily="34" charset="0"/>
                <a:ea typeface="Calibri" panose="020F0502020204030204" pitchFamily="34" charset="0"/>
                <a:cs typeface="Times New Roman" panose="02020603050405020304" pitchFamily="18" charset="0"/>
              </a:rPr>
              <a:t>  Cu/Cu</a:t>
            </a:r>
            <a:r>
              <a:rPr lang="de-DE" sz="18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de-DE" sz="1800" dirty="0">
                <a:effectLst/>
                <a:latin typeface="Arial" panose="020B0604020202020204" pitchFamily="34" charset="0"/>
                <a:ea typeface="Calibri" panose="020F0502020204030204" pitchFamily="34" charset="0"/>
                <a:cs typeface="Times New Roman" panose="02020603050405020304" pitchFamily="18" charset="0"/>
              </a:rPr>
              <a:t> bestimmen kann.</a:t>
            </a:r>
          </a:p>
        </p:txBody>
      </p:sp>
      <p:pic>
        <p:nvPicPr>
          <p:cNvPr id="15" name="Grafik 14">
            <a:extLst>
              <a:ext uri="{FF2B5EF4-FFF2-40B4-BE49-F238E27FC236}">
                <a16:creationId xmlns:a16="http://schemas.microsoft.com/office/drawing/2014/main" id="{E2CD6AC5-2C42-1195-6C1E-17B0A05F247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999" y="1259114"/>
            <a:ext cx="5519351" cy="4070038"/>
          </a:xfrm>
          <a:prstGeom prst="rect">
            <a:avLst/>
          </a:prstGeom>
          <a:noFill/>
          <a:ln>
            <a:noFill/>
          </a:ln>
        </p:spPr>
      </p:pic>
      <p:sp>
        <p:nvSpPr>
          <p:cNvPr id="16" name="Textfeld 15">
            <a:extLst>
              <a:ext uri="{FF2B5EF4-FFF2-40B4-BE49-F238E27FC236}">
                <a16:creationId xmlns:a16="http://schemas.microsoft.com/office/drawing/2014/main" id="{D1939E00-BB98-10F9-2C12-9DC8E66C2B40}"/>
              </a:ext>
            </a:extLst>
          </p:cNvPr>
          <p:cNvSpPr txBox="1"/>
          <p:nvPr/>
        </p:nvSpPr>
        <p:spPr>
          <a:xfrm>
            <a:off x="6096000" y="5075136"/>
            <a:ext cx="5902036" cy="1200329"/>
          </a:xfrm>
          <a:prstGeom prst="rect">
            <a:avLst/>
          </a:prstGeom>
          <a:noFill/>
        </p:spPr>
        <p:txBody>
          <a:bodyPr wrap="square" rtlCol="0">
            <a:spAutoFit/>
          </a:bodyPr>
          <a:lstStyle/>
          <a:p>
            <a:r>
              <a:rPr lang="de-DE" b="1" u="sng" dirty="0">
                <a:latin typeface="Arial" panose="020B0604020202020204" pitchFamily="34" charset="0"/>
                <a:cs typeface="Times New Roman" panose="02020603050405020304" pitchFamily="18" charset="0"/>
              </a:rPr>
              <a:t>Aufgabe</a:t>
            </a:r>
          </a:p>
          <a:p>
            <a:r>
              <a:rPr lang="de-DE" dirty="0">
                <a:latin typeface="Arial" panose="020B0604020202020204" pitchFamily="34" charset="0"/>
                <a:cs typeface="Times New Roman" panose="02020603050405020304" pitchFamily="18" charset="0"/>
              </a:rPr>
              <a:t>Berechnen Sie die Leerlaufspannungen aller hier denkbaren galvanischen Zellen mithilfe der Standardpotenziale! </a:t>
            </a:r>
            <a:r>
              <a:rPr lang="de-DE" dirty="0"/>
              <a:t>Überprüfen Sie experimentell.</a:t>
            </a:r>
          </a:p>
        </p:txBody>
      </p:sp>
      <p:pic>
        <p:nvPicPr>
          <p:cNvPr id="4" name="Picture 3">
            <a:extLst>
              <a:ext uri="{FF2B5EF4-FFF2-40B4-BE49-F238E27FC236}">
                <a16:creationId xmlns:a16="http://schemas.microsoft.com/office/drawing/2014/main" id="{F1151637-03B9-519F-D783-A6C7C7B00C1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44271" y="446716"/>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4326FF1-D5DB-D5BC-2E69-1784E21F7B6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090371" y="446715"/>
            <a:ext cx="546100" cy="5461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38">
            <a:extLst>
              <a:ext uri="{FF2B5EF4-FFF2-40B4-BE49-F238E27FC236}">
                <a16:creationId xmlns:a16="http://schemas.microsoft.com/office/drawing/2014/main" id="{CADFFC76-569F-C17B-04E9-A8C34CAAF5EB}"/>
              </a:ext>
            </a:extLst>
          </p:cNvPr>
          <p:cNvSpPr txBox="1">
            <a:spLocks noChangeArrowheads="1"/>
          </p:cNvSpPr>
          <p:nvPr/>
        </p:nvSpPr>
        <p:spPr bwMode="auto">
          <a:xfrm>
            <a:off x="491328" y="532990"/>
            <a:ext cx="9496846" cy="600543"/>
          </a:xfrm>
          <a:prstGeom prst="rect">
            <a:avLst/>
          </a:prstGeom>
          <a:noFill/>
        </p:spPr>
        <p:txBody>
          <a:bodyPr vert="horz" lIns="91438" tIns="45719" rIns="91438" bIns="45719" rtlCol="0" anchor="t">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de-DE" sz="2000" dirty="0">
                <a:latin typeface="Arial" pitchFamily="34" charset="0"/>
                <a:ea typeface="SimSun" pitchFamily="2" charset="-122"/>
              </a:rPr>
              <a:t>Standard-Wasserstoff-Halbzelle </a:t>
            </a:r>
          </a:p>
        </p:txBody>
      </p:sp>
      <p:sp>
        <p:nvSpPr>
          <p:cNvPr id="12" name="Textfeld 11">
            <a:extLst>
              <a:ext uri="{FF2B5EF4-FFF2-40B4-BE49-F238E27FC236}">
                <a16:creationId xmlns:a16="http://schemas.microsoft.com/office/drawing/2014/main" id="{BAC80926-7B55-DFB7-69FA-B651F6584456}"/>
              </a:ext>
            </a:extLst>
          </p:cNvPr>
          <p:cNvSpPr txBox="1"/>
          <p:nvPr/>
        </p:nvSpPr>
        <p:spPr>
          <a:xfrm>
            <a:off x="491328" y="1413532"/>
            <a:ext cx="6098058" cy="369332"/>
          </a:xfrm>
          <a:prstGeom prst="rect">
            <a:avLst/>
          </a:prstGeom>
          <a:noFill/>
        </p:spPr>
        <p:txBody>
          <a:bodyPr wrap="square">
            <a:spAutoFit/>
          </a:bodyPr>
          <a:lstStyle/>
          <a:p>
            <a:r>
              <a:rPr lang="de-DE" dirty="0"/>
              <a:t>H</a:t>
            </a:r>
            <a:r>
              <a:rPr lang="de-DE" baseline="-25000" dirty="0"/>
              <a:t>2</a:t>
            </a:r>
            <a:r>
              <a:rPr lang="de-DE" dirty="0"/>
              <a:t> + 2 H</a:t>
            </a:r>
            <a:r>
              <a:rPr lang="de-DE" baseline="-25000" dirty="0"/>
              <a:t>2</a:t>
            </a:r>
            <a:r>
              <a:rPr lang="de-DE" dirty="0"/>
              <a:t>O            H</a:t>
            </a:r>
            <a:r>
              <a:rPr lang="de-DE" baseline="-25000" dirty="0"/>
              <a:t>3</a:t>
            </a:r>
            <a:r>
              <a:rPr lang="de-DE" dirty="0"/>
              <a:t>O</a:t>
            </a:r>
            <a:r>
              <a:rPr lang="de-DE" baseline="30000" dirty="0"/>
              <a:t>+</a:t>
            </a:r>
            <a:r>
              <a:rPr lang="de-DE" dirty="0"/>
              <a:t> 2e</a:t>
            </a:r>
            <a:r>
              <a:rPr lang="de-DE" baseline="30000" dirty="0"/>
              <a:t>-</a:t>
            </a:r>
          </a:p>
        </p:txBody>
      </p:sp>
    </p:spTree>
    <p:extLst>
      <p:ext uri="{BB962C8B-B14F-4D97-AF65-F5344CB8AC3E}">
        <p14:creationId xmlns:p14="http://schemas.microsoft.com/office/powerpoint/2010/main" val="47801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FFFCE1C-096C-9DBB-373D-3EF41506F5A6}"/>
              </a:ext>
            </a:extLst>
          </p:cNvPr>
          <p:cNvSpPr txBox="1"/>
          <p:nvPr/>
        </p:nvSpPr>
        <p:spPr>
          <a:xfrm>
            <a:off x="1800628" y="2979423"/>
            <a:ext cx="10855712" cy="523220"/>
          </a:xfrm>
          <a:prstGeom prst="rect">
            <a:avLst/>
          </a:prstGeom>
          <a:noFill/>
        </p:spPr>
        <p:txBody>
          <a:bodyPr wrap="square">
            <a:spAutoFit/>
          </a:bodyPr>
          <a:lstStyle/>
          <a:p>
            <a:r>
              <a:rPr lang="de-DE" sz="2400" dirty="0">
                <a:latin typeface="Arial" panose="020B0604020202020204" pitchFamily="34" charset="0"/>
                <a:ea typeface="Calibri" panose="020F0502020204030204" pitchFamily="34" charset="0"/>
                <a:cs typeface="Times New Roman" panose="02020603050405020304" pitchFamily="18" charset="0"/>
                <a:sym typeface="Symbol" pitchFamily="2" charset="2"/>
              </a:rPr>
              <a:t>Gibbs-Helmholtz-Gleichung	</a:t>
            </a:r>
            <a:r>
              <a:rPr lang="de-DE" sz="2800"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de-DE" sz="2800" dirty="0">
                <a:effectLst/>
                <a:latin typeface="Arial" panose="020B0604020202020204" pitchFamily="34" charset="0"/>
                <a:ea typeface="Calibri" panose="020F0502020204030204" pitchFamily="34" charset="0"/>
                <a:cs typeface="Times New Roman" panose="02020603050405020304" pitchFamily="18" charset="0"/>
              </a:rPr>
              <a:t>G = </a:t>
            </a:r>
            <a:r>
              <a:rPr lang="de-DE" sz="2800"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de-DE" sz="2800" dirty="0">
                <a:effectLst/>
                <a:latin typeface="Arial" panose="020B0604020202020204" pitchFamily="34" charset="0"/>
                <a:ea typeface="Calibri" panose="020F0502020204030204" pitchFamily="34" charset="0"/>
                <a:cs typeface="Times New Roman" panose="02020603050405020304" pitchFamily="18" charset="0"/>
              </a:rPr>
              <a:t>H - T</a:t>
            </a:r>
            <a:r>
              <a:rPr lang="de-DE" sz="2800"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de-DE" sz="2800" dirty="0">
                <a:effectLst/>
                <a:latin typeface="Arial" panose="020B0604020202020204" pitchFamily="34" charset="0"/>
                <a:ea typeface="Calibri" panose="020F0502020204030204" pitchFamily="34" charset="0"/>
                <a:cs typeface="Times New Roman" panose="02020603050405020304" pitchFamily="18" charset="0"/>
              </a:rPr>
              <a:t>S</a:t>
            </a:r>
            <a:r>
              <a:rPr lang="de-DE" sz="2800" dirty="0">
                <a:effectLst/>
              </a:rPr>
              <a:t> </a:t>
            </a:r>
            <a:endParaRPr lang="de-DE" sz="2400" dirty="0"/>
          </a:p>
        </p:txBody>
      </p:sp>
      <p:sp>
        <p:nvSpPr>
          <p:cNvPr id="7" name="Textfeld 6">
            <a:extLst>
              <a:ext uri="{FF2B5EF4-FFF2-40B4-BE49-F238E27FC236}">
                <a16:creationId xmlns:a16="http://schemas.microsoft.com/office/drawing/2014/main" id="{C572FD27-056D-D99D-0F19-AD686047E18E}"/>
              </a:ext>
            </a:extLst>
          </p:cNvPr>
          <p:cNvSpPr txBox="1"/>
          <p:nvPr/>
        </p:nvSpPr>
        <p:spPr>
          <a:xfrm>
            <a:off x="5490519" y="3694377"/>
            <a:ext cx="6423102" cy="544829"/>
          </a:xfrm>
          <a:prstGeom prst="rect">
            <a:avLst/>
          </a:prstGeom>
          <a:noFill/>
        </p:spPr>
        <p:txBody>
          <a:bodyPr wrap="square">
            <a:spAutoFit/>
          </a:bodyPr>
          <a:lstStyle/>
          <a:p>
            <a:pPr indent="450215">
              <a:lnSpc>
                <a:spcPct val="115000"/>
              </a:lnSpc>
              <a:spcBef>
                <a:spcPts val="600"/>
              </a:spcBef>
              <a:spcAft>
                <a:spcPts val="600"/>
              </a:spcAft>
            </a:pPr>
            <a:r>
              <a:rPr lang="de-DE" sz="2800"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de-DE" sz="2800" dirty="0">
                <a:effectLst/>
                <a:latin typeface="Arial" panose="020B0604020202020204" pitchFamily="34" charset="0"/>
                <a:ea typeface="Calibri" panose="020F0502020204030204" pitchFamily="34" charset="0"/>
                <a:cs typeface="Times New Roman" panose="02020603050405020304" pitchFamily="18" charset="0"/>
              </a:rPr>
              <a:t>H = </a:t>
            </a:r>
            <a:r>
              <a:rPr lang="de-DE" sz="2800"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de-DE" sz="2800" dirty="0">
                <a:effectLst/>
                <a:latin typeface="Arial" panose="020B0604020202020204" pitchFamily="34" charset="0"/>
                <a:ea typeface="Calibri" panose="020F0502020204030204" pitchFamily="34" charset="0"/>
                <a:cs typeface="Times New Roman" panose="02020603050405020304" pitchFamily="18" charset="0"/>
              </a:rPr>
              <a:t>G + T</a:t>
            </a:r>
            <a:r>
              <a:rPr lang="de-DE" sz="2800"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de-DE" sz="2800" dirty="0">
                <a:effectLst/>
                <a:latin typeface="Arial" panose="020B0604020202020204" pitchFamily="34" charset="0"/>
                <a:ea typeface="Calibri" panose="020F0502020204030204" pitchFamily="34" charset="0"/>
                <a:cs typeface="Times New Roman" panose="02020603050405020304" pitchFamily="18" charset="0"/>
              </a:rPr>
              <a:t>S </a:t>
            </a:r>
          </a:p>
        </p:txBody>
      </p:sp>
      <p:sp>
        <p:nvSpPr>
          <p:cNvPr id="8" name="Abgerundete rechteckige Legende 7">
            <a:extLst>
              <a:ext uri="{FF2B5EF4-FFF2-40B4-BE49-F238E27FC236}">
                <a16:creationId xmlns:a16="http://schemas.microsoft.com/office/drawing/2014/main" id="{9D88B1DE-418F-3A26-ED17-95BF79CC46A5}"/>
              </a:ext>
            </a:extLst>
          </p:cNvPr>
          <p:cNvSpPr/>
          <p:nvPr/>
        </p:nvSpPr>
        <p:spPr>
          <a:xfrm>
            <a:off x="4970129" y="4440719"/>
            <a:ext cx="2330605" cy="1338146"/>
          </a:xfrm>
          <a:prstGeom prst="wedgeRoundRectCallout">
            <a:avLst>
              <a:gd name="adj1" fmla="val 45674"/>
              <a:gd name="adj2" fmla="val -725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nutzbarer Energieanteil</a:t>
            </a:r>
          </a:p>
        </p:txBody>
      </p:sp>
      <p:sp>
        <p:nvSpPr>
          <p:cNvPr id="9" name="Abgerundete rechteckige Legende 8">
            <a:extLst>
              <a:ext uri="{FF2B5EF4-FFF2-40B4-BE49-F238E27FC236}">
                <a16:creationId xmlns:a16="http://schemas.microsoft.com/office/drawing/2014/main" id="{265DD80F-207E-CC24-61EA-E5D0D0190ED1}"/>
              </a:ext>
            </a:extLst>
          </p:cNvPr>
          <p:cNvSpPr/>
          <p:nvPr/>
        </p:nvSpPr>
        <p:spPr>
          <a:xfrm>
            <a:off x="8702070" y="4440719"/>
            <a:ext cx="2330605" cy="1338146"/>
          </a:xfrm>
          <a:prstGeom prst="wedgeRoundRectCallout">
            <a:avLst>
              <a:gd name="adj1" fmla="val -59589"/>
              <a:gd name="adj2" fmla="val -6833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nicht nutzbarer Energieanteil</a:t>
            </a:r>
          </a:p>
          <a:p>
            <a:pPr algn="ctr"/>
            <a:r>
              <a:rPr lang="de-DE" dirty="0"/>
              <a:t>bzw.</a:t>
            </a:r>
          </a:p>
          <a:p>
            <a:pPr algn="ctr"/>
            <a:r>
              <a:rPr lang="de-DE" dirty="0"/>
              <a:t>gebundene Energie</a:t>
            </a:r>
          </a:p>
        </p:txBody>
      </p:sp>
      <p:sp>
        <p:nvSpPr>
          <p:cNvPr id="2" name="Textfeld 1">
            <a:extLst>
              <a:ext uri="{FF2B5EF4-FFF2-40B4-BE49-F238E27FC236}">
                <a16:creationId xmlns:a16="http://schemas.microsoft.com/office/drawing/2014/main" id="{A5580507-EB3A-A426-8A02-20193C879CB6}"/>
              </a:ext>
            </a:extLst>
          </p:cNvPr>
          <p:cNvSpPr txBox="1"/>
          <p:nvPr/>
        </p:nvSpPr>
        <p:spPr>
          <a:xfrm>
            <a:off x="449362" y="1292434"/>
            <a:ext cx="9906002" cy="1200329"/>
          </a:xfrm>
          <a:prstGeom prst="rect">
            <a:avLst/>
          </a:prstGeom>
          <a:noFill/>
        </p:spPr>
        <p:txBody>
          <a:bodyPr wrap="square">
            <a:spAutoFit/>
          </a:bodyPr>
          <a:lstStyle/>
          <a:p>
            <a:pPr algn="l" rtl="0">
              <a:buFont typeface="Arial" panose="020B0604020202020204" pitchFamily="34" charset="0"/>
              <a:buChar char="•"/>
            </a:pPr>
            <a:endParaRPr lang="de-DE" b="0" i="0" u="none" strike="noStrike" dirty="0">
              <a:solidFill>
                <a:srgbClr val="000000"/>
              </a:solidFill>
              <a:effectLst/>
              <a:latin typeface="Arial" panose="020B0604020202020204" pitchFamily="34" charset="0"/>
            </a:endParaRPr>
          </a:p>
          <a:p>
            <a:r>
              <a:rPr lang="de-DE" i="1" dirty="0">
                <a:solidFill>
                  <a:srgbClr val="000000"/>
                </a:solidFill>
                <a:latin typeface="Arial" panose="020B0604020202020204" pitchFamily="34" charset="0"/>
              </a:rPr>
              <a:t>Die Schülerinnen und Schüler…</a:t>
            </a:r>
          </a:p>
          <a:p>
            <a:r>
              <a:rPr lang="de-DE" i="1" dirty="0">
                <a:solidFill>
                  <a:srgbClr val="000000"/>
                </a:solidFill>
                <a:latin typeface="Arial" panose="020B0604020202020204" pitchFamily="34" charset="0"/>
              </a:rPr>
              <a:t>…beschreiben </a:t>
            </a:r>
            <a:r>
              <a:rPr lang="de-DE" b="0" i="1" u="none" strike="noStrike" dirty="0">
                <a:solidFill>
                  <a:srgbClr val="000000"/>
                </a:solidFill>
                <a:effectLst/>
                <a:latin typeface="Arial" panose="020B0604020202020204" pitchFamily="34" charset="0"/>
              </a:rPr>
              <a:t>die Unmöglichkeit, Wärme vollständig in Arbeit umzuwandeln, um Alltagsbegriffe wie “Energieverbrauch” und “Energieverlust” zu erklären.</a:t>
            </a:r>
          </a:p>
        </p:txBody>
      </p:sp>
      <p:pic>
        <p:nvPicPr>
          <p:cNvPr id="4" name="Picture 3">
            <a:extLst>
              <a:ext uri="{FF2B5EF4-FFF2-40B4-BE49-F238E27FC236}">
                <a16:creationId xmlns:a16="http://schemas.microsoft.com/office/drawing/2014/main" id="{B40BC222-D85F-BC33-5E4D-F33DFE1FA6E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72445" y="483063"/>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28B2E99F-E401-069C-A030-DFDD7B2FC1E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26345" y="459501"/>
            <a:ext cx="546100" cy="5461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A039ADF8-2EFA-FE7E-97C3-D0278501AC9F}"/>
              </a:ext>
            </a:extLst>
          </p:cNvPr>
          <p:cNvSpPr txBox="1"/>
          <p:nvPr/>
        </p:nvSpPr>
        <p:spPr>
          <a:xfrm>
            <a:off x="406656" y="5970599"/>
            <a:ext cx="2787943" cy="646331"/>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LIS-Material:</a:t>
            </a:r>
          </a:p>
          <a:p>
            <a:r>
              <a:rPr lang="de-DE" dirty="0">
                <a:latin typeface="Arial" panose="020B0604020202020204" pitchFamily="34" charset="0"/>
                <a:cs typeface="Arial" panose="020B0604020202020204" pitchFamily="34" charset="0"/>
              </a:rPr>
              <a:t>GYM_C12_LB8_Entropie</a:t>
            </a:r>
          </a:p>
        </p:txBody>
      </p:sp>
      <p:sp>
        <p:nvSpPr>
          <p:cNvPr id="11" name="Textfeld 10">
            <a:extLst>
              <a:ext uri="{FF2B5EF4-FFF2-40B4-BE49-F238E27FC236}">
                <a16:creationId xmlns:a16="http://schemas.microsoft.com/office/drawing/2014/main" id="{345556DC-FDDE-FAF6-CE81-8AC5EF2CBB44}"/>
              </a:ext>
            </a:extLst>
          </p:cNvPr>
          <p:cNvSpPr txBox="1"/>
          <p:nvPr/>
        </p:nvSpPr>
        <p:spPr>
          <a:xfrm>
            <a:off x="539986" y="564235"/>
            <a:ext cx="9284287" cy="383759"/>
          </a:xfrm>
          <a:prstGeom prst="rect">
            <a:avLst/>
          </a:prstGeom>
          <a:noFill/>
        </p:spPr>
        <p:txBody>
          <a:bodyPr wrap="square">
            <a:spAutoFit/>
          </a:bodyPr>
          <a:lstStyle/>
          <a:p>
            <a:pPr lvl="0">
              <a:lnSpc>
                <a:spcPct val="115000"/>
              </a:lnSpc>
              <a:spcBef>
                <a:spcPts val="600"/>
              </a:spcBef>
              <a:spcAft>
                <a:spcPts val="600"/>
              </a:spcAft>
            </a:pPr>
            <a:r>
              <a:rPr lang="de-DE" sz="18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Zusammenhang von Reaktionsenthalpie, freier Enthalpie und Entropie</a:t>
            </a:r>
            <a:endParaRPr lang="de-DE" sz="18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0699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1BD74414-DB81-DC90-6283-035472327D38}"/>
              </a:ext>
            </a:extLst>
          </p:cNvPr>
          <p:cNvSpPr txBox="1"/>
          <p:nvPr/>
        </p:nvSpPr>
        <p:spPr>
          <a:xfrm>
            <a:off x="914711" y="2031118"/>
            <a:ext cx="7966842" cy="369332"/>
          </a:xfrm>
          <a:prstGeom prst="rect">
            <a:avLst/>
          </a:prstGeom>
          <a:noFill/>
        </p:spPr>
        <p:txBody>
          <a:bodyPr wrap="square" rtlCol="0">
            <a:spAutoFit/>
          </a:bodyPr>
          <a:lstStyle/>
          <a:p>
            <a:r>
              <a:rPr lang="de-DE" dirty="0">
                <a:latin typeface="+mj-lt"/>
              </a:rPr>
              <a:t>Beispiel: </a:t>
            </a:r>
            <a:r>
              <a:rPr lang="de-DE" kern="800" dirty="0">
                <a:effectLst/>
                <a:latin typeface="+mj-lt"/>
                <a:ea typeface="Times New Roman" panose="02020603050405020304" pitchFamily="18" charset="0"/>
              </a:rPr>
              <a:t>Reaktion von Zink mit einer Kupfersulfat-Lösung </a:t>
            </a:r>
            <a:endParaRPr lang="de-DE" dirty="0">
              <a:latin typeface="+mj-lt"/>
            </a:endParaRPr>
          </a:p>
        </p:txBody>
      </p:sp>
      <p:sp>
        <p:nvSpPr>
          <p:cNvPr id="9" name="Textfeld 8">
            <a:extLst>
              <a:ext uri="{FF2B5EF4-FFF2-40B4-BE49-F238E27FC236}">
                <a16:creationId xmlns:a16="http://schemas.microsoft.com/office/drawing/2014/main" id="{12AE1E45-CD0D-43F1-84D6-92586CBA9568}"/>
              </a:ext>
            </a:extLst>
          </p:cNvPr>
          <p:cNvSpPr txBox="1"/>
          <p:nvPr/>
        </p:nvSpPr>
        <p:spPr>
          <a:xfrm>
            <a:off x="914711" y="3214866"/>
            <a:ext cx="9296949" cy="1293496"/>
          </a:xfrm>
          <a:prstGeom prst="rect">
            <a:avLst/>
          </a:prstGeom>
          <a:noFill/>
        </p:spPr>
        <p:txBody>
          <a:bodyPr wrap="square">
            <a:spAutoFit/>
          </a:bodyPr>
          <a:lstStyle/>
          <a:p>
            <a:pPr algn="just">
              <a:lnSpc>
                <a:spcPct val="150000"/>
              </a:lnSpc>
            </a:pPr>
            <a:r>
              <a:rPr lang="de-DE" kern="800" dirty="0">
                <a:latin typeface="+mj-lt"/>
                <a:ea typeface="Times New Roman" panose="02020603050405020304" pitchFamily="18" charset="0"/>
                <a:cs typeface="Times New Roman" panose="02020603050405020304" pitchFamily="18" charset="0"/>
              </a:rPr>
              <a:t>f</a:t>
            </a:r>
            <a:r>
              <a:rPr lang="de-DE" kern="800" dirty="0">
                <a:effectLst/>
                <a:latin typeface="+mj-lt"/>
                <a:ea typeface="Times New Roman" panose="02020603050405020304" pitchFamily="18" charset="0"/>
                <a:cs typeface="Times New Roman" panose="02020603050405020304" pitchFamily="18" charset="0"/>
              </a:rPr>
              <a:t>olgende Redoxreaktion läuft ab: 		</a:t>
            </a:r>
            <a:r>
              <a:rPr lang="de-DE" kern="800" dirty="0" err="1">
                <a:effectLst/>
                <a:latin typeface="+mj-lt"/>
                <a:ea typeface="Times New Roman" panose="02020603050405020304" pitchFamily="18" charset="0"/>
                <a:cs typeface="Times New Roman" panose="02020603050405020304" pitchFamily="18" charset="0"/>
              </a:rPr>
              <a:t>Zn</a:t>
            </a:r>
            <a:r>
              <a:rPr lang="de-DE" kern="800" dirty="0">
                <a:effectLst/>
                <a:latin typeface="+mj-lt"/>
                <a:ea typeface="Times New Roman" panose="02020603050405020304" pitchFamily="18" charset="0"/>
                <a:cs typeface="Times New Roman" panose="02020603050405020304" pitchFamily="18" charset="0"/>
              </a:rPr>
              <a:t> + Cu</a:t>
            </a:r>
            <a:r>
              <a:rPr lang="de-DE" kern="800" baseline="30000" dirty="0">
                <a:effectLst/>
                <a:latin typeface="+mj-lt"/>
                <a:ea typeface="Times New Roman" panose="02020603050405020304" pitchFamily="18" charset="0"/>
                <a:cs typeface="Times New Roman" panose="02020603050405020304" pitchFamily="18" charset="0"/>
              </a:rPr>
              <a:t>2+</a:t>
            </a:r>
            <a:r>
              <a:rPr lang="de-DE" kern="800" dirty="0">
                <a:effectLst/>
                <a:latin typeface="+mj-lt"/>
                <a:ea typeface="Times New Roman" panose="02020603050405020304" pitchFamily="18" charset="0"/>
                <a:cs typeface="Times New Roman" panose="02020603050405020304" pitchFamily="18" charset="0"/>
              </a:rPr>
              <a:t> </a:t>
            </a:r>
            <a:r>
              <a:rPr lang="de-DE" kern="800" dirty="0">
                <a:effectLst/>
                <a:latin typeface="+mj-lt"/>
                <a:ea typeface="Times New Roman" panose="02020603050405020304" pitchFamily="18" charset="0"/>
                <a:cs typeface="Calibri" panose="020F0502020204030204" pitchFamily="34" charset="0"/>
                <a:sym typeface="Symbol" pitchFamily="2" charset="2"/>
              </a:rPr>
              <a:t></a:t>
            </a:r>
            <a:r>
              <a:rPr lang="de-DE" kern="800" dirty="0">
                <a:effectLst/>
                <a:latin typeface="+mj-lt"/>
                <a:ea typeface="Times New Roman" panose="02020603050405020304" pitchFamily="18" charset="0"/>
                <a:cs typeface="Times New Roman" panose="02020603050405020304" pitchFamily="18" charset="0"/>
              </a:rPr>
              <a:t>Zn</a:t>
            </a:r>
            <a:r>
              <a:rPr lang="de-DE" kern="800" baseline="30000" dirty="0">
                <a:effectLst/>
                <a:latin typeface="+mj-lt"/>
                <a:ea typeface="Times New Roman" panose="02020603050405020304" pitchFamily="18" charset="0"/>
                <a:cs typeface="Times New Roman" panose="02020603050405020304" pitchFamily="18" charset="0"/>
              </a:rPr>
              <a:t>2+</a:t>
            </a:r>
            <a:r>
              <a:rPr lang="de-DE" kern="800" dirty="0">
                <a:effectLst/>
                <a:latin typeface="+mj-lt"/>
                <a:ea typeface="Times New Roman" panose="02020603050405020304" pitchFamily="18" charset="0"/>
                <a:cs typeface="Times New Roman" panose="02020603050405020304" pitchFamily="18" charset="0"/>
              </a:rPr>
              <a:t> + </a:t>
            </a:r>
            <a:r>
              <a:rPr lang="de-DE" kern="800" dirty="0" err="1">
                <a:effectLst/>
                <a:latin typeface="+mj-lt"/>
                <a:ea typeface="Times New Roman" panose="02020603050405020304" pitchFamily="18" charset="0"/>
                <a:cs typeface="Times New Roman" panose="02020603050405020304" pitchFamily="18" charset="0"/>
              </a:rPr>
              <a:t>Cu</a:t>
            </a:r>
            <a:endParaRPr lang="de-DE" kern="800" dirty="0">
              <a:effectLst/>
              <a:latin typeface="+mj-lt"/>
              <a:ea typeface="Times New Roman" panose="02020603050405020304" pitchFamily="18" charset="0"/>
              <a:cs typeface="Times New Roman" panose="02020603050405020304" pitchFamily="18" charset="0"/>
            </a:endParaRPr>
          </a:p>
          <a:p>
            <a:pPr algn="just">
              <a:lnSpc>
                <a:spcPct val="150000"/>
              </a:lnSpc>
            </a:pPr>
            <a:r>
              <a:rPr lang="de-DE" kern="800" dirty="0">
                <a:effectLst/>
                <a:latin typeface="+mj-lt"/>
                <a:ea typeface="Times New Roman" panose="02020603050405020304" pitchFamily="18" charset="0"/>
                <a:cs typeface="Times New Roman" panose="02020603050405020304" pitchFamily="18" charset="0"/>
              </a:rPr>
              <a:t>Zink-Atome werden oxidiert: 			</a:t>
            </a:r>
            <a:r>
              <a:rPr lang="de-DE" kern="800" dirty="0" err="1">
                <a:effectLst/>
                <a:latin typeface="+mj-lt"/>
                <a:ea typeface="Times New Roman" panose="02020603050405020304" pitchFamily="18" charset="0"/>
                <a:cs typeface="Times New Roman" panose="02020603050405020304" pitchFamily="18" charset="0"/>
              </a:rPr>
              <a:t>Zn</a:t>
            </a:r>
            <a:r>
              <a:rPr lang="de-DE" kern="800" dirty="0">
                <a:effectLst/>
                <a:latin typeface="+mj-lt"/>
                <a:ea typeface="Times New Roman" panose="02020603050405020304" pitchFamily="18" charset="0"/>
                <a:cs typeface="Times New Roman" panose="02020603050405020304" pitchFamily="18" charset="0"/>
              </a:rPr>
              <a:t> </a:t>
            </a:r>
            <a:r>
              <a:rPr lang="de-DE" kern="800" dirty="0">
                <a:effectLst/>
                <a:latin typeface="+mj-lt"/>
                <a:ea typeface="Times New Roman" panose="02020603050405020304" pitchFamily="18" charset="0"/>
                <a:cs typeface="Calibri" panose="020F0502020204030204" pitchFamily="34" charset="0"/>
                <a:sym typeface="Symbol" pitchFamily="2" charset="2"/>
              </a:rPr>
              <a:t></a:t>
            </a:r>
            <a:r>
              <a:rPr lang="de-DE" kern="800" dirty="0">
                <a:effectLst/>
                <a:latin typeface="+mj-lt"/>
                <a:ea typeface="Times New Roman" panose="02020603050405020304" pitchFamily="18" charset="0"/>
                <a:cs typeface="Times New Roman" panose="02020603050405020304" pitchFamily="18" charset="0"/>
              </a:rPr>
              <a:t> Zn</a:t>
            </a:r>
            <a:r>
              <a:rPr lang="de-DE" kern="800" baseline="30000" dirty="0">
                <a:effectLst/>
                <a:latin typeface="+mj-lt"/>
                <a:ea typeface="Times New Roman" panose="02020603050405020304" pitchFamily="18" charset="0"/>
                <a:cs typeface="Times New Roman" panose="02020603050405020304" pitchFamily="18" charset="0"/>
              </a:rPr>
              <a:t>2+</a:t>
            </a:r>
            <a:r>
              <a:rPr lang="de-DE" kern="800" dirty="0">
                <a:effectLst/>
                <a:latin typeface="+mj-lt"/>
                <a:ea typeface="Times New Roman" panose="02020603050405020304" pitchFamily="18" charset="0"/>
                <a:cs typeface="Times New Roman" panose="02020603050405020304" pitchFamily="18" charset="0"/>
              </a:rPr>
              <a:t> + 2e</a:t>
            </a:r>
            <a:r>
              <a:rPr lang="de-DE" kern="800" baseline="30000" dirty="0">
                <a:effectLst/>
                <a:latin typeface="+mj-lt"/>
                <a:ea typeface="Times New Roman" panose="02020603050405020304" pitchFamily="18" charset="0"/>
                <a:cs typeface="Times New Roman" panose="02020603050405020304" pitchFamily="18" charset="0"/>
              </a:rPr>
              <a:t>-</a:t>
            </a:r>
            <a:endParaRPr lang="de-DE" kern="800" dirty="0">
              <a:effectLst/>
              <a:latin typeface="+mj-lt"/>
              <a:ea typeface="Times New Roman" panose="02020603050405020304" pitchFamily="18" charset="0"/>
              <a:cs typeface="Times New Roman" panose="02020603050405020304" pitchFamily="18" charset="0"/>
            </a:endParaRPr>
          </a:p>
          <a:p>
            <a:pPr algn="just">
              <a:lnSpc>
                <a:spcPct val="150000"/>
              </a:lnSpc>
            </a:pPr>
            <a:r>
              <a:rPr lang="de-DE" kern="800" dirty="0">
                <a:effectLst/>
                <a:latin typeface="+mj-lt"/>
                <a:ea typeface="Times New Roman" panose="02020603050405020304" pitchFamily="18" charset="0"/>
                <a:cs typeface="Times New Roman" panose="02020603050405020304" pitchFamily="18" charset="0"/>
              </a:rPr>
              <a:t>Kupfer(II)-Ionen werden reduziert: 		Cu</a:t>
            </a:r>
            <a:r>
              <a:rPr lang="de-DE" kern="800" baseline="30000" dirty="0">
                <a:effectLst/>
                <a:latin typeface="+mj-lt"/>
                <a:ea typeface="Times New Roman" panose="02020603050405020304" pitchFamily="18" charset="0"/>
                <a:cs typeface="Times New Roman" panose="02020603050405020304" pitchFamily="18" charset="0"/>
              </a:rPr>
              <a:t>2+</a:t>
            </a:r>
            <a:r>
              <a:rPr lang="de-DE" kern="800" dirty="0">
                <a:effectLst/>
                <a:latin typeface="+mj-lt"/>
                <a:ea typeface="Times New Roman" panose="02020603050405020304" pitchFamily="18" charset="0"/>
                <a:cs typeface="Times New Roman" panose="02020603050405020304" pitchFamily="18" charset="0"/>
              </a:rPr>
              <a:t> + 2e</a:t>
            </a:r>
            <a:r>
              <a:rPr lang="de-DE" kern="800" baseline="30000" dirty="0">
                <a:effectLst/>
                <a:latin typeface="+mj-lt"/>
                <a:ea typeface="Times New Roman" panose="02020603050405020304" pitchFamily="18" charset="0"/>
                <a:cs typeface="Times New Roman" panose="02020603050405020304" pitchFamily="18" charset="0"/>
              </a:rPr>
              <a:t>-</a:t>
            </a:r>
            <a:r>
              <a:rPr lang="de-DE" kern="800" dirty="0">
                <a:effectLst/>
                <a:latin typeface="+mj-lt"/>
                <a:ea typeface="Times New Roman" panose="02020603050405020304" pitchFamily="18" charset="0"/>
                <a:cs typeface="Times New Roman" panose="02020603050405020304" pitchFamily="18" charset="0"/>
              </a:rPr>
              <a:t> </a:t>
            </a:r>
            <a:r>
              <a:rPr lang="de-DE" kern="800" dirty="0">
                <a:effectLst/>
                <a:latin typeface="+mj-lt"/>
                <a:ea typeface="Times New Roman" panose="02020603050405020304" pitchFamily="18" charset="0"/>
                <a:cs typeface="Calibri" panose="020F0502020204030204" pitchFamily="34" charset="0"/>
                <a:sym typeface="Symbol" pitchFamily="2" charset="2"/>
              </a:rPr>
              <a:t></a:t>
            </a:r>
            <a:r>
              <a:rPr lang="de-DE" kern="800" dirty="0">
                <a:effectLst/>
                <a:latin typeface="+mj-lt"/>
                <a:ea typeface="Times New Roman" panose="02020603050405020304" pitchFamily="18" charset="0"/>
                <a:cs typeface="Times New Roman" panose="02020603050405020304" pitchFamily="18" charset="0"/>
              </a:rPr>
              <a:t> </a:t>
            </a:r>
            <a:r>
              <a:rPr lang="de-DE" kern="800" dirty="0" err="1">
                <a:effectLst/>
                <a:latin typeface="+mj-lt"/>
                <a:ea typeface="Times New Roman" panose="02020603050405020304" pitchFamily="18" charset="0"/>
                <a:cs typeface="Times New Roman" panose="02020603050405020304" pitchFamily="18" charset="0"/>
              </a:rPr>
              <a:t>Cu</a:t>
            </a:r>
            <a:endParaRPr lang="de-DE" kern="800" dirty="0">
              <a:effectLst/>
              <a:latin typeface="+mj-lt"/>
              <a:ea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428E3C7-6192-3BD4-51AA-5C08ED6107CC}"/>
              </a:ext>
            </a:extLst>
          </p:cNvPr>
          <p:cNvSpPr txBox="1"/>
          <p:nvPr/>
        </p:nvSpPr>
        <p:spPr>
          <a:xfrm>
            <a:off x="813036" y="508816"/>
            <a:ext cx="6415539" cy="707886"/>
          </a:xfrm>
          <a:prstGeom prst="rect">
            <a:avLst/>
          </a:prstGeom>
          <a:noFill/>
        </p:spPr>
        <p:txBody>
          <a:bodyPr wrap="none" rtlCol="0">
            <a:spAutoFit/>
          </a:bodyPr>
          <a:lstStyle/>
          <a:p>
            <a:r>
              <a:rPr lang="de-DE" sz="2000" dirty="0">
                <a:solidFill>
                  <a:schemeClr val="accent1"/>
                </a:solidFill>
              </a:rPr>
              <a:t>Unterschied zwischen der Reaktionsenthalpie </a:t>
            </a:r>
            <a:r>
              <a:rPr lang="de-DE" sz="2000" dirty="0">
                <a:solidFill>
                  <a:schemeClr val="accent1"/>
                </a:solidFill>
                <a:sym typeface="Symbol" pitchFamily="2" charset="2"/>
              </a:rPr>
              <a:t></a:t>
            </a:r>
            <a:r>
              <a:rPr lang="de-DE" sz="2000" baseline="-25000" dirty="0" err="1">
                <a:solidFill>
                  <a:schemeClr val="accent1"/>
                </a:solidFill>
              </a:rPr>
              <a:t>r</a:t>
            </a:r>
            <a:r>
              <a:rPr lang="de-DE" sz="2000" dirty="0" err="1">
                <a:solidFill>
                  <a:schemeClr val="accent1"/>
                </a:solidFill>
              </a:rPr>
              <a:t>H</a:t>
            </a:r>
            <a:r>
              <a:rPr lang="de-DE" sz="2000" dirty="0">
                <a:solidFill>
                  <a:schemeClr val="accent1"/>
                </a:solidFill>
              </a:rPr>
              <a:t> und </a:t>
            </a:r>
          </a:p>
          <a:p>
            <a:r>
              <a:rPr lang="de-DE" sz="2000" dirty="0">
                <a:solidFill>
                  <a:schemeClr val="accent1"/>
                </a:solidFill>
              </a:rPr>
              <a:t>der freien Enthalpie </a:t>
            </a:r>
            <a:r>
              <a:rPr lang="de-DE" sz="2000" dirty="0">
                <a:solidFill>
                  <a:schemeClr val="accent1"/>
                </a:solidFill>
                <a:sym typeface="Symbol" pitchFamily="2" charset="2"/>
              </a:rPr>
              <a:t></a:t>
            </a:r>
            <a:r>
              <a:rPr lang="de-DE" sz="2000" dirty="0">
                <a:solidFill>
                  <a:schemeClr val="accent1"/>
                </a:solidFill>
              </a:rPr>
              <a:t>G  - experimentell gezeigt</a:t>
            </a:r>
          </a:p>
        </p:txBody>
      </p:sp>
      <p:pic>
        <p:nvPicPr>
          <p:cNvPr id="2" name="Picture 3">
            <a:extLst>
              <a:ext uri="{FF2B5EF4-FFF2-40B4-BE49-F238E27FC236}">
                <a16:creationId xmlns:a16="http://schemas.microsoft.com/office/drawing/2014/main" id="{2616A9CE-A137-2E73-6117-66648C58866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1609" y="670601"/>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979BA47-A372-584C-FA7F-752C7CB4570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75509" y="670601"/>
            <a:ext cx="546100" cy="5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87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8504F545-A6EA-6BDC-2AC9-9832FB3BED9A}"/>
            </a:ext>
          </a:extLst>
        </p:cNvPr>
        <p:cNvGrpSpPr/>
        <p:nvPr/>
      </p:nvGrpSpPr>
      <p:grpSpPr bwMode="auto">
        <a:xfrm>
          <a:off x="0" y="0"/>
          <a:ext cx="0" cy="0"/>
          <a:chOff x="0" y="0"/>
          <a:chExt cx="0" cy="0"/>
        </a:xfrm>
      </p:grpSpPr>
      <p:sp>
        <p:nvSpPr>
          <p:cNvPr id="8" name="Dreieck 7">
            <a:extLst>
              <a:ext uri="{FF2B5EF4-FFF2-40B4-BE49-F238E27FC236}">
                <a16:creationId xmlns:a16="http://schemas.microsoft.com/office/drawing/2014/main" id="{FF3EBAA7-E5B0-E68F-6EB4-6BB28C431D42}"/>
              </a:ext>
            </a:extLst>
          </p:cNvPr>
          <p:cNvSpPr/>
          <p:nvPr/>
        </p:nvSpPr>
        <p:spPr bwMode="auto">
          <a:xfrm rot="10800000">
            <a:off x="0" y="-1"/>
            <a:ext cx="511444" cy="2293749"/>
          </a:xfrm>
          <a:prstGeom prst="triangle">
            <a:avLst>
              <a:gd name="adj" fmla="val 98051"/>
            </a:avLst>
          </a:prstGeom>
          <a:solidFill>
            <a:srgbClr val="1A79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2" name="Inhaltsplatzhalter 21" descr="Ein Bild, das Schrift, Grafiken, Logo, Symbol enthält.&#10;&#10;KI-generierte Inhalte können fehlerhaft sein.">
            <a:extLst>
              <a:ext uri="{FF2B5EF4-FFF2-40B4-BE49-F238E27FC236}">
                <a16:creationId xmlns:a16="http://schemas.microsoft.com/office/drawing/2014/main" id="{3C89126E-1036-E64D-9496-6357AEFBFD6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p:blipFill>
        <p:spPr bwMode="auto">
          <a:xfrm>
            <a:off x="10890140" y="176805"/>
            <a:ext cx="1125053" cy="1125053"/>
          </a:xfrm>
        </p:spPr>
      </p:pic>
      <p:sp>
        <p:nvSpPr>
          <p:cNvPr id="2" name="Titel 1">
            <a:extLst>
              <a:ext uri="{FF2B5EF4-FFF2-40B4-BE49-F238E27FC236}">
                <a16:creationId xmlns:a16="http://schemas.microsoft.com/office/drawing/2014/main" id="{EFFF4EE9-DA7C-2B4A-A6CA-865C49CE7189}"/>
              </a:ext>
            </a:extLst>
          </p:cNvPr>
          <p:cNvSpPr txBox="1"/>
          <p:nvPr/>
        </p:nvSpPr>
        <p:spPr bwMode="auto">
          <a:xfrm>
            <a:off x="0" y="356454"/>
            <a:ext cx="12192000" cy="871337"/>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de-DE" sz="3200" dirty="0">
                <a:solidFill>
                  <a:srgbClr val="00764B"/>
                </a:solidFill>
                <a:latin typeface="Arial"/>
                <a:cs typeface="Arial"/>
              </a:rPr>
              <a:t>		  Lernbereiche 12</a:t>
            </a:r>
            <a:endParaRPr lang="de-DE" sz="3200" dirty="0"/>
          </a:p>
        </p:txBody>
      </p:sp>
      <p:graphicFrame>
        <p:nvGraphicFramePr>
          <p:cNvPr id="3" name="Tabelle 3">
            <a:extLst>
              <a:ext uri="{FF2B5EF4-FFF2-40B4-BE49-F238E27FC236}">
                <a16:creationId xmlns:a16="http://schemas.microsoft.com/office/drawing/2014/main" id="{A0C728F3-6313-E717-B8B4-BB7F1B076289}"/>
              </a:ext>
            </a:extLst>
          </p:cNvPr>
          <p:cNvGraphicFramePr>
            <a:graphicFrameLocks noGrp="1"/>
          </p:cNvGraphicFramePr>
          <p:nvPr>
            <p:extLst>
              <p:ext uri="{D42A27DB-BD31-4B8C-83A1-F6EECF244321}">
                <p14:modId xmlns:p14="http://schemas.microsoft.com/office/powerpoint/2010/main" val="2828951856"/>
              </p:ext>
            </p:extLst>
          </p:nvPr>
        </p:nvGraphicFramePr>
        <p:xfrm>
          <a:off x="794506" y="1670086"/>
          <a:ext cx="10568894" cy="4005507"/>
        </p:xfrm>
        <a:graphic>
          <a:graphicData uri="http://schemas.openxmlformats.org/drawingml/2006/table">
            <a:tbl>
              <a:tblPr firstRow="1" bandRow="1">
                <a:tableStyleId>{5940675A-B579-460E-94D1-54222C63F5DA}</a:tableStyleId>
              </a:tblPr>
              <a:tblGrid>
                <a:gridCol w="583200">
                  <a:extLst>
                    <a:ext uri="{9D8B030D-6E8A-4147-A177-3AD203B41FA5}">
                      <a16:colId xmlns:a16="http://schemas.microsoft.com/office/drawing/2014/main" val="1977480184"/>
                    </a:ext>
                  </a:extLst>
                </a:gridCol>
                <a:gridCol w="8352987">
                  <a:extLst>
                    <a:ext uri="{9D8B030D-6E8A-4147-A177-3AD203B41FA5}">
                      <a16:colId xmlns:a16="http://schemas.microsoft.com/office/drawing/2014/main" val="54948434"/>
                    </a:ext>
                  </a:extLst>
                </a:gridCol>
                <a:gridCol w="890016">
                  <a:extLst>
                    <a:ext uri="{9D8B030D-6E8A-4147-A177-3AD203B41FA5}">
                      <a16:colId xmlns:a16="http://schemas.microsoft.com/office/drawing/2014/main" val="442233746"/>
                    </a:ext>
                  </a:extLst>
                </a:gridCol>
                <a:gridCol w="742691">
                  <a:extLst>
                    <a:ext uri="{9D8B030D-6E8A-4147-A177-3AD203B41FA5}">
                      <a16:colId xmlns:a16="http://schemas.microsoft.com/office/drawing/2014/main" val="818197047"/>
                    </a:ext>
                  </a:extLst>
                </a:gridCol>
              </a:tblGrid>
              <a:tr h="326354">
                <a:tc rowSpan="2" gridSpan="2">
                  <a:txBody>
                    <a:bodyPr/>
                    <a:lstStyle/>
                    <a:p>
                      <a:pPr algn="ctr"/>
                      <a:r>
                        <a:rPr lang="de-DE" sz="1600" b="1" dirty="0">
                          <a:solidFill>
                            <a:schemeClr val="bg1"/>
                          </a:solidFill>
                          <a:latin typeface="Arial" panose="020B0604020202020204" pitchFamily="34" charset="0"/>
                          <a:cs typeface="Arial" panose="020B0604020202020204" pitchFamily="34" charset="0"/>
                        </a:rPr>
                        <a:t>Lernbereiche</a:t>
                      </a:r>
                      <a:endParaRPr lang="en-DE" sz="1600" b="1">
                        <a:solidFill>
                          <a:schemeClr val="bg1"/>
                        </a:solidFill>
                        <a:latin typeface="Arial" panose="020B0604020202020204" pitchFamily="34" charset="0"/>
                        <a:cs typeface="Arial" panose="020B0604020202020204" pitchFamily="34" charset="0"/>
                      </a:endParaRPr>
                    </a:p>
                  </a:txBody>
                  <a:tcPr anchor="ctr">
                    <a:solidFill>
                      <a:srgbClr val="00764B"/>
                    </a:solidFill>
                  </a:tcPr>
                </a:tc>
                <a:tc rowSpan="2" hMerge="1">
                  <a:txBody>
                    <a:bodyPr/>
                    <a:lstStyle/>
                    <a:p>
                      <a:pPr algn="ctr"/>
                      <a:endParaRPr lang="en-DE" sz="1600" b="1">
                        <a:solidFill>
                          <a:schemeClr val="bg1"/>
                        </a:solidFill>
                        <a:latin typeface="Arial" panose="020B0604020202020204" pitchFamily="34" charset="0"/>
                        <a:cs typeface="Arial" panose="020B0604020202020204" pitchFamily="34" charset="0"/>
                      </a:endParaRPr>
                    </a:p>
                  </a:txBody>
                  <a:tcPr>
                    <a:solidFill>
                      <a:srgbClr val="00764B"/>
                    </a:solidFill>
                  </a:tcPr>
                </a:tc>
                <a:tc gridSpan="2">
                  <a:txBody>
                    <a:bodyPr/>
                    <a:lstStyle/>
                    <a:p>
                      <a:pPr algn="ctr"/>
                      <a:r>
                        <a:rPr lang="de-DE" sz="1600" b="1" dirty="0">
                          <a:solidFill>
                            <a:schemeClr val="bg1"/>
                          </a:solidFill>
                          <a:latin typeface="Arial" panose="020B0604020202020204" pitchFamily="34" charset="0"/>
                          <a:cs typeface="Arial" panose="020B0604020202020204" pitchFamily="34" charset="0"/>
                        </a:rPr>
                        <a:t>Stunden (ca.) </a:t>
                      </a:r>
                      <a:endParaRPr lang="en-DE" sz="1600" b="1">
                        <a:solidFill>
                          <a:schemeClr val="bg1"/>
                        </a:solidFill>
                        <a:latin typeface="Arial" panose="020B0604020202020204" pitchFamily="34" charset="0"/>
                        <a:cs typeface="Arial" panose="020B0604020202020204" pitchFamily="34" charset="0"/>
                      </a:endParaRPr>
                    </a:p>
                  </a:txBody>
                  <a:tcPr>
                    <a:solidFill>
                      <a:srgbClr val="00764B"/>
                    </a:solidFill>
                  </a:tcPr>
                </a:tc>
                <a:tc hMerge="1">
                  <a:txBody>
                    <a:bodyPr/>
                    <a:lstStyle/>
                    <a:p>
                      <a:pPr algn="ctr"/>
                      <a:endParaRPr lang="en-DE" sz="1600" b="1">
                        <a:solidFill>
                          <a:schemeClr val="bg1"/>
                        </a:solidFill>
                        <a:latin typeface="Arial" panose="020B0604020202020204" pitchFamily="34" charset="0"/>
                        <a:cs typeface="Arial" panose="020B0604020202020204" pitchFamily="34" charset="0"/>
                      </a:endParaRPr>
                    </a:p>
                  </a:txBody>
                  <a:tcPr>
                    <a:solidFill>
                      <a:srgbClr val="00764B"/>
                    </a:solidFill>
                  </a:tcPr>
                </a:tc>
                <a:extLst>
                  <a:ext uri="{0D108BD9-81ED-4DB2-BD59-A6C34878D82A}">
                    <a16:rowId xmlns:a16="http://schemas.microsoft.com/office/drawing/2014/main" val="1362725543"/>
                  </a:ext>
                </a:extLst>
              </a:tr>
              <a:tr h="320258">
                <a:tc gridSpan="2" vMerge="1">
                  <a:txBody>
                    <a:bodyPr/>
                    <a:lstStyle/>
                    <a:p>
                      <a:pPr algn="ctr"/>
                      <a:endParaRPr lang="en-DE" sz="1600" b="1">
                        <a:solidFill>
                          <a:schemeClr val="bg1"/>
                        </a:solidFill>
                        <a:latin typeface="Arial" panose="020B0604020202020204" pitchFamily="34" charset="0"/>
                        <a:cs typeface="Arial" panose="020B0604020202020204" pitchFamily="34" charset="0"/>
                      </a:endParaRPr>
                    </a:p>
                  </a:txBody>
                  <a:tcPr anchor="ctr">
                    <a:solidFill>
                      <a:srgbClr val="00764B"/>
                    </a:solidFill>
                  </a:tcPr>
                </a:tc>
                <a:tc hMerge="1" vMerge="1">
                  <a:txBody>
                    <a:bodyPr/>
                    <a:lstStyle/>
                    <a:p>
                      <a:pPr algn="ctr"/>
                      <a:r>
                        <a:rPr lang="de-DE" sz="1600" b="1" dirty="0">
                          <a:solidFill>
                            <a:schemeClr val="bg1"/>
                          </a:solidFill>
                          <a:latin typeface="Arial" panose="020B0604020202020204" pitchFamily="34" charset="0"/>
                          <a:cs typeface="Arial" panose="020B0604020202020204" pitchFamily="34" charset="0"/>
                        </a:rPr>
                        <a:t>Lernbereiche</a:t>
                      </a:r>
                      <a:endParaRPr lang="en-DE" sz="1600" b="1">
                        <a:solidFill>
                          <a:schemeClr val="bg1"/>
                        </a:solidFill>
                        <a:latin typeface="Arial" panose="020B0604020202020204" pitchFamily="34" charset="0"/>
                        <a:cs typeface="Arial" panose="020B0604020202020204" pitchFamily="34" charset="0"/>
                      </a:endParaRPr>
                    </a:p>
                  </a:txBody>
                  <a:tcPr>
                    <a:solidFill>
                      <a:srgbClr val="00764B"/>
                    </a:solidFill>
                  </a:tcPr>
                </a:tc>
                <a:tc>
                  <a:txBody>
                    <a:bodyPr/>
                    <a:lstStyle/>
                    <a:p>
                      <a:pPr algn="ctr"/>
                      <a:r>
                        <a:rPr lang="de-DE" sz="1600" b="1" dirty="0" err="1">
                          <a:solidFill>
                            <a:schemeClr val="bg1"/>
                          </a:solidFill>
                          <a:latin typeface="Arial" panose="020B0604020202020204" pitchFamily="34" charset="0"/>
                          <a:cs typeface="Arial" panose="020B0604020202020204" pitchFamily="34" charset="0"/>
                        </a:rPr>
                        <a:t>gA</a:t>
                      </a:r>
                      <a:r>
                        <a:rPr lang="de-DE" sz="1600" b="1" dirty="0">
                          <a:solidFill>
                            <a:schemeClr val="bg1"/>
                          </a:solidFill>
                          <a:latin typeface="Arial" panose="020B0604020202020204" pitchFamily="34" charset="0"/>
                          <a:cs typeface="Arial" panose="020B0604020202020204" pitchFamily="34" charset="0"/>
                        </a:rPr>
                        <a:t> </a:t>
                      </a:r>
                      <a:endParaRPr lang="en-DE" sz="1600" b="1">
                        <a:solidFill>
                          <a:schemeClr val="bg1"/>
                        </a:solidFill>
                        <a:latin typeface="Arial" panose="020B0604020202020204" pitchFamily="34" charset="0"/>
                        <a:cs typeface="Arial" panose="020B0604020202020204" pitchFamily="34" charset="0"/>
                      </a:endParaRPr>
                    </a:p>
                  </a:txBody>
                  <a:tcPr>
                    <a:solidFill>
                      <a:srgbClr val="00764B"/>
                    </a:solidFill>
                  </a:tcPr>
                </a:tc>
                <a:tc>
                  <a:txBody>
                    <a:bodyPr/>
                    <a:lstStyle/>
                    <a:p>
                      <a:pPr algn="ctr"/>
                      <a:r>
                        <a:rPr lang="de-DE" sz="1600" b="1" dirty="0" err="1">
                          <a:solidFill>
                            <a:schemeClr val="bg1"/>
                          </a:solidFill>
                          <a:latin typeface="Arial" panose="020B0604020202020204" pitchFamily="34" charset="0"/>
                          <a:cs typeface="Arial" panose="020B0604020202020204" pitchFamily="34" charset="0"/>
                        </a:rPr>
                        <a:t>eA</a:t>
                      </a:r>
                      <a:endParaRPr lang="en-DE" sz="1600" b="1">
                        <a:solidFill>
                          <a:schemeClr val="bg1"/>
                        </a:solidFill>
                        <a:latin typeface="Arial" panose="020B0604020202020204" pitchFamily="34" charset="0"/>
                        <a:cs typeface="Arial" panose="020B0604020202020204" pitchFamily="34" charset="0"/>
                      </a:endParaRPr>
                    </a:p>
                  </a:txBody>
                  <a:tcPr>
                    <a:solidFill>
                      <a:srgbClr val="00764B"/>
                    </a:solidFill>
                  </a:tcPr>
                </a:tc>
                <a:extLst>
                  <a:ext uri="{0D108BD9-81ED-4DB2-BD59-A6C34878D82A}">
                    <a16:rowId xmlns:a16="http://schemas.microsoft.com/office/drawing/2014/main" val="3712575874"/>
                  </a:ext>
                </a:extLst>
              </a:tr>
              <a:tr h="476421">
                <a:tc>
                  <a:txBody>
                    <a:bodyPr/>
                    <a:lstStyle/>
                    <a:p>
                      <a:pPr algn="ctr"/>
                      <a:r>
                        <a:rPr lang="de-DE" sz="1600" dirty="0">
                          <a:latin typeface="Arial" panose="020B0604020202020204" pitchFamily="34" charset="0"/>
                          <a:cs typeface="Arial" panose="020B0604020202020204" pitchFamily="34" charset="0"/>
                        </a:rPr>
                        <a:t>2</a:t>
                      </a:r>
                      <a:endParaRPr lang="en-DE" sz="1600">
                        <a:latin typeface="Arial" panose="020B0604020202020204" pitchFamily="34" charset="0"/>
                        <a:cs typeface="Arial" panose="020B0604020202020204" pitchFamily="34" charset="0"/>
                      </a:endParaRPr>
                    </a:p>
                  </a:txBody>
                  <a:tcPr anchor="ctr"/>
                </a:tc>
                <a:tc>
                  <a:txBody>
                    <a:bodyPr/>
                    <a:lstStyle/>
                    <a:p>
                      <a:r>
                        <a:rPr lang="de-DE" sz="1600" dirty="0">
                          <a:latin typeface="Arial" panose="020B0604020202020204" pitchFamily="34" charset="0"/>
                          <a:cs typeface="Arial" panose="020B0604020202020204" pitchFamily="34" charset="0"/>
                        </a:rPr>
                        <a:t>Atombau [ zusätzlich im </a:t>
                      </a:r>
                      <a:r>
                        <a:rPr lang="de-DE" sz="1600" dirty="0" err="1">
                          <a:latin typeface="Arial" panose="020B0604020202020204" pitchFamily="34" charset="0"/>
                          <a:cs typeface="Arial" panose="020B0604020202020204" pitchFamily="34" charset="0"/>
                        </a:rPr>
                        <a:t>eA</a:t>
                      </a:r>
                      <a:r>
                        <a:rPr lang="de-DE" sz="1600" dirty="0">
                          <a:latin typeface="Arial" panose="020B0604020202020204" pitchFamily="34" charset="0"/>
                          <a:cs typeface="Arial" panose="020B0604020202020204" pitchFamily="34" charset="0"/>
                        </a:rPr>
                        <a:t>: ...</a:t>
                      </a:r>
                      <a:r>
                        <a:rPr lang="de-DE" sz="1600" b="1" dirty="0">
                          <a:latin typeface="Arial" panose="020B0604020202020204" pitchFamily="34" charset="0"/>
                          <a:cs typeface="Arial" panose="020B0604020202020204" pitchFamily="34" charset="0"/>
                        </a:rPr>
                        <a:t>und koordinative Bindung</a:t>
                      </a:r>
                      <a:r>
                        <a:rPr lang="de-DE" sz="1600" dirty="0">
                          <a:latin typeface="Arial" panose="020B0604020202020204" pitchFamily="34" charset="0"/>
                          <a:cs typeface="Arial" panose="020B0604020202020204" pitchFamily="34" charset="0"/>
                        </a:rPr>
                        <a:t> ]</a:t>
                      </a:r>
                      <a:endParaRPr lang="en-DE" sz="1600">
                        <a:latin typeface="Arial" panose="020B0604020202020204" pitchFamily="34" charset="0"/>
                        <a:cs typeface="Arial" panose="020B0604020202020204" pitchFamily="34" charset="0"/>
                      </a:endParaRPr>
                    </a:p>
                  </a:txBody>
                  <a:tcPr anchor="ctr"/>
                </a:tc>
                <a:tc>
                  <a:txBody>
                    <a:bodyPr/>
                    <a:lstStyle/>
                    <a:p>
                      <a:pPr algn="ctr"/>
                      <a:r>
                        <a:rPr lang="de-DE" sz="1600" dirty="0">
                          <a:latin typeface="Arial" panose="020B0604020202020204" pitchFamily="34" charset="0"/>
                          <a:cs typeface="Arial" panose="020B0604020202020204" pitchFamily="34" charset="0"/>
                        </a:rPr>
                        <a:t>7</a:t>
                      </a:r>
                      <a:endParaRPr lang="en-DE" sz="1600">
                        <a:latin typeface="Arial" panose="020B0604020202020204" pitchFamily="34" charset="0"/>
                        <a:cs typeface="Arial" panose="020B0604020202020204" pitchFamily="34" charset="0"/>
                      </a:endParaRPr>
                    </a:p>
                  </a:txBody>
                  <a:tcPr anchor="ctr"/>
                </a:tc>
                <a:tc>
                  <a:txBody>
                    <a:bodyPr/>
                    <a:lstStyle/>
                    <a:p>
                      <a:pPr algn="ctr"/>
                      <a:r>
                        <a:rPr lang="de-DE" sz="1600" dirty="0">
                          <a:latin typeface="Arial" panose="020B0604020202020204" pitchFamily="34" charset="0"/>
                          <a:cs typeface="Arial" panose="020B0604020202020204" pitchFamily="34" charset="0"/>
                        </a:rPr>
                        <a:t>17</a:t>
                      </a:r>
                      <a:endParaRPr lang="en-DE"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67578744"/>
                  </a:ext>
                </a:extLst>
              </a:tr>
              <a:tr h="476421">
                <a:tc>
                  <a:txBody>
                    <a:bodyPr/>
                    <a:lstStyle/>
                    <a:p>
                      <a:pPr algn="ctr"/>
                      <a:r>
                        <a:rPr lang="de-DE" sz="1600" dirty="0">
                          <a:latin typeface="Arial" panose="020B0604020202020204" pitchFamily="34" charset="0"/>
                          <a:cs typeface="Arial" panose="020B0604020202020204" pitchFamily="34" charset="0"/>
                        </a:rPr>
                        <a:t>3</a:t>
                      </a:r>
                      <a:endParaRPr lang="en-DE" sz="1600">
                        <a:latin typeface="Arial" panose="020B0604020202020204" pitchFamily="34" charset="0"/>
                        <a:cs typeface="Arial" panose="020B0604020202020204" pitchFamily="34" charset="0"/>
                      </a:endParaRPr>
                    </a:p>
                  </a:txBody>
                  <a:tcPr anchor="ctr"/>
                </a:tc>
                <a:tc>
                  <a:txBody>
                    <a:bodyPr/>
                    <a:lstStyle/>
                    <a:p>
                      <a:r>
                        <a:rPr lang="de-DE" sz="1600" dirty="0">
                          <a:latin typeface="Arial" panose="020B0604020202020204" pitchFamily="34" charset="0"/>
                          <a:cs typeface="Arial" panose="020B0604020202020204" pitchFamily="34" charset="0"/>
                        </a:rPr>
                        <a:t>Analytik</a:t>
                      </a:r>
                      <a:endParaRPr lang="en-DE" sz="1600">
                        <a:latin typeface="Arial" panose="020B0604020202020204" pitchFamily="34" charset="0"/>
                        <a:cs typeface="Arial" panose="020B0604020202020204" pitchFamily="34" charset="0"/>
                      </a:endParaRPr>
                    </a:p>
                  </a:txBody>
                  <a:tcPr anchor="ctr"/>
                </a:tc>
                <a:tc>
                  <a:txBody>
                    <a:bodyPr/>
                    <a:lstStyle/>
                    <a:p>
                      <a:pPr algn="ctr"/>
                      <a:r>
                        <a:rPr lang="de-DE" sz="1600" dirty="0">
                          <a:latin typeface="Arial" panose="020B0604020202020204" pitchFamily="34" charset="0"/>
                          <a:cs typeface="Arial" panose="020B0604020202020204" pitchFamily="34" charset="0"/>
                        </a:rPr>
                        <a:t>8</a:t>
                      </a:r>
                      <a:endParaRPr lang="en-DE" sz="1600">
                        <a:latin typeface="Arial" panose="020B0604020202020204" pitchFamily="34" charset="0"/>
                        <a:cs typeface="Arial" panose="020B0604020202020204" pitchFamily="34" charset="0"/>
                      </a:endParaRPr>
                    </a:p>
                  </a:txBody>
                  <a:tcPr anchor="ctr"/>
                </a:tc>
                <a:tc>
                  <a:txBody>
                    <a:bodyPr/>
                    <a:lstStyle/>
                    <a:p>
                      <a:pPr algn="ctr"/>
                      <a:r>
                        <a:rPr lang="de-DE" sz="1600" dirty="0">
                          <a:latin typeface="Arial" panose="020B0604020202020204" pitchFamily="34" charset="0"/>
                          <a:cs typeface="Arial" panose="020B0604020202020204" pitchFamily="34" charset="0"/>
                        </a:rPr>
                        <a:t>30</a:t>
                      </a:r>
                      <a:endParaRPr lang="en-DE"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19806094"/>
                  </a:ext>
                </a:extLst>
              </a:tr>
              <a:tr h="476421">
                <a:tc>
                  <a:txBody>
                    <a:bodyPr/>
                    <a:lstStyle/>
                    <a:p>
                      <a:pPr algn="ctr"/>
                      <a:r>
                        <a:rPr lang="de-DE" sz="1600" dirty="0">
                          <a:latin typeface="Arial" panose="020B0604020202020204" pitchFamily="34" charset="0"/>
                          <a:cs typeface="Arial" panose="020B0604020202020204" pitchFamily="34" charset="0"/>
                        </a:rPr>
                        <a:t>4</a:t>
                      </a:r>
                      <a:endParaRPr lang="en-DE" sz="1600">
                        <a:latin typeface="Arial" panose="020B0604020202020204" pitchFamily="34" charset="0"/>
                        <a:cs typeface="Arial" panose="020B0604020202020204" pitchFamily="34" charset="0"/>
                      </a:endParaRPr>
                    </a:p>
                  </a:txBody>
                  <a:tcPr anchor="ctr"/>
                </a:tc>
                <a:tc>
                  <a:txBody>
                    <a:bodyPr/>
                    <a:lstStyle/>
                    <a:p>
                      <a:r>
                        <a:rPr lang="de-DE" sz="1600" dirty="0">
                          <a:latin typeface="Arial" panose="020B0604020202020204" pitchFamily="34" charset="0"/>
                          <a:cs typeface="Arial" panose="020B0604020202020204" pitchFamily="34" charset="0"/>
                        </a:rPr>
                        <a:t>Chemische Bindung </a:t>
                      </a:r>
                      <a:endParaRPr lang="en-DE" sz="1600">
                        <a:latin typeface="Arial" panose="020B0604020202020204" pitchFamily="34" charset="0"/>
                        <a:cs typeface="Arial" panose="020B0604020202020204" pitchFamily="34" charset="0"/>
                      </a:endParaRPr>
                    </a:p>
                  </a:txBody>
                  <a:tcPr anchor="ctr"/>
                </a:tc>
                <a:tc>
                  <a:txBody>
                    <a:bodyPr/>
                    <a:lstStyle/>
                    <a:p>
                      <a:pPr algn="ctr"/>
                      <a:r>
                        <a:rPr lang="de-DE" sz="1600" dirty="0">
                          <a:latin typeface="Arial" panose="020B0604020202020204" pitchFamily="34" charset="0"/>
                          <a:cs typeface="Arial" panose="020B0604020202020204" pitchFamily="34" charset="0"/>
                        </a:rPr>
                        <a:t>13</a:t>
                      </a:r>
                      <a:endParaRPr lang="en-DE" sz="1600">
                        <a:latin typeface="Arial" panose="020B0604020202020204" pitchFamily="34" charset="0"/>
                        <a:cs typeface="Arial" panose="020B0604020202020204" pitchFamily="34" charset="0"/>
                      </a:endParaRPr>
                    </a:p>
                  </a:txBody>
                  <a:tcPr anchor="ctr"/>
                </a:tc>
                <a:tc>
                  <a:txBody>
                    <a:bodyPr/>
                    <a:lstStyle/>
                    <a:p>
                      <a:pPr algn="ctr"/>
                      <a:r>
                        <a:rPr lang="de-DE" sz="1600" dirty="0">
                          <a:latin typeface="Arial" panose="020B0604020202020204" pitchFamily="34" charset="0"/>
                          <a:cs typeface="Arial" panose="020B0604020202020204" pitchFamily="34" charset="0"/>
                        </a:rPr>
                        <a:t>13</a:t>
                      </a:r>
                      <a:endParaRPr lang="en-DE"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08674188"/>
                  </a:ext>
                </a:extLst>
              </a:tr>
              <a:tr h="476421">
                <a:tc>
                  <a:txBody>
                    <a:bodyPr/>
                    <a:lstStyle/>
                    <a:p>
                      <a:pPr marL="538163" indent="-533400" algn="ctr">
                        <a:tabLst/>
                      </a:pPr>
                      <a:r>
                        <a:rPr lang="de-DE" sz="1600" dirty="0">
                          <a:latin typeface="Arial" panose="020B0604020202020204" pitchFamily="34" charset="0"/>
                          <a:cs typeface="Arial" panose="020B0604020202020204" pitchFamily="34" charset="0"/>
                        </a:rPr>
                        <a:t>5</a:t>
                      </a:r>
                      <a:endParaRPr lang="en-DE" sz="1600">
                        <a:latin typeface="Arial" panose="020B0604020202020204" pitchFamily="34" charset="0"/>
                        <a:cs typeface="Arial" panose="020B0604020202020204" pitchFamily="34" charset="0"/>
                      </a:endParaRPr>
                    </a:p>
                  </a:txBody>
                  <a:tcPr anchor="ctr"/>
                </a:tc>
                <a:tc>
                  <a:txBody>
                    <a:bodyPr/>
                    <a:lstStyle/>
                    <a:p>
                      <a:pPr marL="534988" marR="0" lvl="0" indent="-528638" algn="l"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Kohlenwasserstoffe Energieträger und Reaktionspartner </a:t>
                      </a:r>
                      <a:endParaRPr lang="en-DE" sz="1600">
                        <a:latin typeface="Arial" panose="020B0604020202020204" pitchFamily="34" charset="0"/>
                        <a:cs typeface="Arial" panose="020B0604020202020204" pitchFamily="34" charset="0"/>
                      </a:endParaRPr>
                    </a:p>
                  </a:txBody>
                  <a:tcPr anchor="ctr"/>
                </a:tc>
                <a:tc>
                  <a:txBody>
                    <a:bodyPr/>
                    <a:lstStyle/>
                    <a:p>
                      <a:pPr marL="534988" marR="0" lvl="0" indent="-528638" algn="ctr"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17</a:t>
                      </a:r>
                      <a:endParaRPr lang="en-DE" sz="1600">
                        <a:latin typeface="Arial" panose="020B0604020202020204" pitchFamily="34" charset="0"/>
                        <a:cs typeface="Arial" panose="020B0604020202020204" pitchFamily="34" charset="0"/>
                      </a:endParaRPr>
                    </a:p>
                  </a:txBody>
                  <a:tcPr anchor="ctr"/>
                </a:tc>
                <a:tc>
                  <a:txBody>
                    <a:bodyPr/>
                    <a:lstStyle/>
                    <a:p>
                      <a:pPr marL="534988" marR="0" lvl="0" indent="-528638" algn="ctr"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29</a:t>
                      </a:r>
                      <a:endParaRPr lang="en-DE"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819505901"/>
                  </a:ext>
                </a:extLst>
              </a:tr>
              <a:tr h="476421">
                <a:tc>
                  <a:txBody>
                    <a:bodyPr/>
                    <a:lstStyle/>
                    <a:p>
                      <a:pPr marL="539750" indent="-530225" algn="ctr">
                        <a:tabLst/>
                      </a:pPr>
                      <a:r>
                        <a:rPr lang="de-DE" sz="1600" dirty="0">
                          <a:latin typeface="Arial" panose="020B0604020202020204" pitchFamily="34" charset="0"/>
                          <a:cs typeface="Arial" panose="020B0604020202020204" pitchFamily="34" charset="0"/>
                        </a:rPr>
                        <a:t>6</a:t>
                      </a:r>
                      <a:endParaRPr lang="en-DE" sz="1600">
                        <a:latin typeface="Arial" panose="020B0604020202020204" pitchFamily="34" charset="0"/>
                        <a:cs typeface="Arial" panose="020B0604020202020204" pitchFamily="34" charset="0"/>
                      </a:endParaRPr>
                    </a:p>
                  </a:txBody>
                  <a:tcPr anchor="ctr"/>
                </a:tc>
                <a:tc>
                  <a:txBody>
                    <a:bodyPr/>
                    <a:lstStyle/>
                    <a:p>
                      <a:pPr marL="534988" marR="0" lvl="0" indent="-534988" algn="l"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Reaktionsgeschwindigkeit – Ermittlung und Deutung auf Teilchenebene </a:t>
                      </a:r>
                      <a:endParaRPr lang="en-DE" sz="1600">
                        <a:latin typeface="Arial" panose="020B0604020202020204" pitchFamily="34" charset="0"/>
                        <a:cs typeface="Arial" panose="020B0604020202020204" pitchFamily="34" charset="0"/>
                      </a:endParaRPr>
                    </a:p>
                  </a:txBody>
                  <a:tcPr anchor="ctr"/>
                </a:tc>
                <a:tc>
                  <a:txBody>
                    <a:bodyPr/>
                    <a:lstStyle/>
                    <a:p>
                      <a:pPr marL="534988" marR="0" lvl="0" indent="-534988" algn="ctr"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7</a:t>
                      </a:r>
                      <a:endParaRPr lang="en-DE" sz="1600">
                        <a:latin typeface="Arial" panose="020B0604020202020204" pitchFamily="34" charset="0"/>
                        <a:cs typeface="Arial" panose="020B0604020202020204" pitchFamily="34" charset="0"/>
                      </a:endParaRPr>
                    </a:p>
                  </a:txBody>
                  <a:tcPr anchor="ctr"/>
                </a:tc>
                <a:tc>
                  <a:txBody>
                    <a:bodyPr/>
                    <a:lstStyle/>
                    <a:p>
                      <a:pPr marL="534988" marR="0" lvl="0" indent="-534988" algn="ctr"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8</a:t>
                      </a:r>
                      <a:endParaRPr lang="en-DE"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08485466"/>
                  </a:ext>
                </a:extLst>
              </a:tr>
              <a:tr h="476421">
                <a:tc>
                  <a:txBody>
                    <a:bodyPr/>
                    <a:lstStyle/>
                    <a:p>
                      <a:pPr marL="541338" indent="-531813" algn="ctr">
                        <a:tabLst/>
                      </a:pPr>
                      <a:r>
                        <a:rPr lang="de-DE" sz="1600" dirty="0">
                          <a:latin typeface="Arial" panose="020B0604020202020204" pitchFamily="34" charset="0"/>
                          <a:cs typeface="Arial" panose="020B0604020202020204" pitchFamily="34" charset="0"/>
                        </a:rPr>
                        <a:t>7</a:t>
                      </a:r>
                      <a:endParaRPr lang="en-DE" sz="1600">
                        <a:latin typeface="Arial" panose="020B0604020202020204" pitchFamily="34" charset="0"/>
                        <a:cs typeface="Arial" panose="020B0604020202020204" pitchFamily="34" charset="0"/>
                      </a:endParaRPr>
                    </a:p>
                  </a:txBody>
                  <a:tcPr anchor="ctr"/>
                </a:tc>
                <a:tc>
                  <a:txBody>
                    <a:bodyPr/>
                    <a:lstStyle/>
                    <a:p>
                      <a:pPr marL="534988" marR="0" lvl="0" indent="-528638" algn="l"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Chemisches Gleichgewicht – Reversible Reaktion und dynamisches Gleichgewicht </a:t>
                      </a:r>
                      <a:endParaRPr lang="en-DE" sz="1600">
                        <a:latin typeface="Arial" panose="020B0604020202020204" pitchFamily="34" charset="0"/>
                        <a:cs typeface="Arial" panose="020B0604020202020204" pitchFamily="34" charset="0"/>
                      </a:endParaRPr>
                    </a:p>
                  </a:txBody>
                  <a:tcPr anchor="ctr"/>
                </a:tc>
                <a:tc>
                  <a:txBody>
                    <a:bodyPr/>
                    <a:lstStyle/>
                    <a:p>
                      <a:pPr marL="534988" marR="0" lvl="0" indent="-528638" algn="ctr"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14</a:t>
                      </a:r>
                      <a:endParaRPr lang="en-DE" sz="1600">
                        <a:latin typeface="Arial" panose="020B0604020202020204" pitchFamily="34" charset="0"/>
                        <a:cs typeface="Arial" panose="020B0604020202020204" pitchFamily="34" charset="0"/>
                      </a:endParaRPr>
                    </a:p>
                  </a:txBody>
                  <a:tcPr anchor="ctr"/>
                </a:tc>
                <a:tc>
                  <a:txBody>
                    <a:bodyPr/>
                    <a:lstStyle/>
                    <a:p>
                      <a:pPr marL="534988" marR="0" lvl="0" indent="-528638" algn="ctr"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18</a:t>
                      </a:r>
                      <a:endParaRPr lang="en-DE"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75037384"/>
                  </a:ext>
                </a:extLst>
              </a:tr>
              <a:tr h="476421">
                <a:tc>
                  <a:txBody>
                    <a:bodyPr/>
                    <a:lstStyle/>
                    <a:p>
                      <a:pPr marL="541338" indent="-531813" algn="ctr">
                        <a:tabLst/>
                      </a:pPr>
                      <a:r>
                        <a:rPr lang="de-DE" sz="1600" dirty="0">
                          <a:latin typeface="Arial" panose="020B0604020202020204" pitchFamily="34" charset="0"/>
                          <a:cs typeface="Arial" panose="020B0604020202020204" pitchFamily="34" charset="0"/>
                        </a:rPr>
                        <a:t>8</a:t>
                      </a:r>
                      <a:endParaRPr lang="en-DE" sz="1600">
                        <a:latin typeface="Arial" panose="020B0604020202020204" pitchFamily="34" charset="0"/>
                        <a:cs typeface="Arial" panose="020B0604020202020204" pitchFamily="34" charset="0"/>
                      </a:endParaRPr>
                    </a:p>
                  </a:txBody>
                  <a:tcPr anchor="ctr"/>
                </a:tc>
                <a:tc>
                  <a:txBody>
                    <a:bodyPr/>
                    <a:lstStyle/>
                    <a:p>
                      <a:pPr marL="534988" marR="0" lvl="0" indent="-528638" algn="l" defTabSz="914400" rtl="0" eaLnBrk="1" fontAlgn="auto" latinLnBrk="0" hangingPunct="1">
                        <a:lnSpc>
                          <a:spcPct val="100000"/>
                        </a:lnSpc>
                        <a:spcBef>
                          <a:spcPts val="0"/>
                        </a:spcBef>
                        <a:spcAft>
                          <a:spcPts val="0"/>
                        </a:spcAft>
                        <a:buClrTx/>
                        <a:buSzTx/>
                        <a:buFontTx/>
                        <a:buNone/>
                        <a:tabLst/>
                        <a:defRPr/>
                      </a:pPr>
                      <a:r>
                        <a:rPr lang="de-DE" sz="1600" dirty="0" err="1">
                          <a:latin typeface="Arial" panose="020B0604020202020204" pitchFamily="34" charset="0"/>
                          <a:cs typeface="Arial" panose="020B0604020202020204" pitchFamily="34" charset="0"/>
                        </a:rPr>
                        <a:t>Redoxgleichgewichte</a:t>
                      </a:r>
                      <a:r>
                        <a:rPr lang="de-DE" sz="1600" dirty="0">
                          <a:latin typeface="Arial" panose="020B0604020202020204" pitchFamily="34" charset="0"/>
                          <a:cs typeface="Arial" panose="020B0604020202020204" pitchFamily="34" charset="0"/>
                        </a:rPr>
                        <a:t> – Energetik und technische Anwendung </a:t>
                      </a:r>
                      <a:endParaRPr lang="en-DE" sz="1600">
                        <a:latin typeface="Arial" panose="020B0604020202020204" pitchFamily="34" charset="0"/>
                        <a:cs typeface="Arial" panose="020B0604020202020204" pitchFamily="34" charset="0"/>
                      </a:endParaRPr>
                    </a:p>
                  </a:txBody>
                  <a:tcPr anchor="ctr"/>
                </a:tc>
                <a:tc>
                  <a:txBody>
                    <a:bodyPr/>
                    <a:lstStyle/>
                    <a:p>
                      <a:pPr marL="534988" marR="0" lvl="0" indent="-528638" algn="ctr"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18</a:t>
                      </a:r>
                      <a:endParaRPr lang="en-DE" sz="1600">
                        <a:latin typeface="Arial" panose="020B0604020202020204" pitchFamily="34" charset="0"/>
                        <a:cs typeface="Arial" panose="020B0604020202020204" pitchFamily="34" charset="0"/>
                      </a:endParaRPr>
                    </a:p>
                  </a:txBody>
                  <a:tcPr anchor="ctr"/>
                </a:tc>
                <a:tc>
                  <a:txBody>
                    <a:bodyPr/>
                    <a:lstStyle/>
                    <a:p>
                      <a:pPr marL="534988" marR="0" lvl="0" indent="-528638" algn="ctr"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25</a:t>
                      </a:r>
                      <a:endParaRPr lang="en-DE"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66554210"/>
                  </a:ext>
                </a:extLst>
              </a:tr>
            </a:tbl>
          </a:graphicData>
        </a:graphic>
      </p:graphicFrame>
      <p:sp>
        <p:nvSpPr>
          <p:cNvPr id="5" name="Rechteck 4">
            <a:extLst>
              <a:ext uri="{FF2B5EF4-FFF2-40B4-BE49-F238E27FC236}">
                <a16:creationId xmlns:a16="http://schemas.microsoft.com/office/drawing/2014/main" id="{ABE48E35-CD6A-04D0-9D09-58DFFEA0E20A}"/>
              </a:ext>
            </a:extLst>
          </p:cNvPr>
          <p:cNvSpPr/>
          <p:nvPr/>
        </p:nvSpPr>
        <p:spPr>
          <a:xfrm>
            <a:off x="1453662" y="2391508"/>
            <a:ext cx="5533292" cy="398584"/>
          </a:xfrm>
          <a:prstGeom prst="rect">
            <a:avLst/>
          </a:prstGeom>
          <a:solidFill>
            <a:srgbClr val="00B0F0">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408C3A5B-48E1-4EC5-590D-330C7D952AFB}"/>
              </a:ext>
            </a:extLst>
          </p:cNvPr>
          <p:cNvSpPr/>
          <p:nvPr/>
        </p:nvSpPr>
        <p:spPr bwMode="auto">
          <a:xfrm>
            <a:off x="1453662" y="3313332"/>
            <a:ext cx="5533292" cy="398584"/>
          </a:xfrm>
          <a:prstGeom prst="rect">
            <a:avLst/>
          </a:prstGeom>
          <a:solidFill>
            <a:srgbClr val="00B0F0">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EE7E2766-ABDE-A8A9-D100-AD6DB4874F3E}"/>
              </a:ext>
            </a:extLst>
          </p:cNvPr>
          <p:cNvSpPr/>
          <p:nvPr/>
        </p:nvSpPr>
        <p:spPr bwMode="auto">
          <a:xfrm>
            <a:off x="1453662" y="3811173"/>
            <a:ext cx="5533292" cy="398584"/>
          </a:xfrm>
          <a:prstGeom prst="rect">
            <a:avLst/>
          </a:prstGeom>
          <a:solidFill>
            <a:srgbClr val="FFC000">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a:extLst>
              <a:ext uri="{FF2B5EF4-FFF2-40B4-BE49-F238E27FC236}">
                <a16:creationId xmlns:a16="http://schemas.microsoft.com/office/drawing/2014/main" id="{098C8197-4CCF-415B-8079-D7A785A3BAE7}"/>
              </a:ext>
            </a:extLst>
          </p:cNvPr>
          <p:cNvSpPr/>
          <p:nvPr/>
        </p:nvSpPr>
        <p:spPr bwMode="auto">
          <a:xfrm>
            <a:off x="1453662" y="5277009"/>
            <a:ext cx="6482693" cy="398584"/>
          </a:xfrm>
          <a:prstGeom prst="rect">
            <a:avLst/>
          </a:prstGeom>
          <a:solidFill>
            <a:srgbClr val="FFC000">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5081BCDA-9B51-4833-D342-C131EF29505A}"/>
              </a:ext>
            </a:extLst>
          </p:cNvPr>
          <p:cNvSpPr/>
          <p:nvPr/>
        </p:nvSpPr>
        <p:spPr bwMode="auto">
          <a:xfrm>
            <a:off x="8776390" y="4209757"/>
            <a:ext cx="1961948" cy="1005966"/>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Enthalpie</a:t>
            </a:r>
          </a:p>
          <a:p>
            <a:pPr algn="ctr"/>
            <a:r>
              <a:rPr lang="de-DE" dirty="0"/>
              <a:t>Entropie </a:t>
            </a:r>
          </a:p>
        </p:txBody>
      </p:sp>
      <p:sp>
        <p:nvSpPr>
          <p:cNvPr id="15" name="Textfeld 14">
            <a:extLst>
              <a:ext uri="{FF2B5EF4-FFF2-40B4-BE49-F238E27FC236}">
                <a16:creationId xmlns:a16="http://schemas.microsoft.com/office/drawing/2014/main" id="{EBD69D26-CED5-D559-B59A-B6EB8C79B7EC}"/>
              </a:ext>
            </a:extLst>
          </p:cNvPr>
          <p:cNvSpPr txBox="1"/>
          <p:nvPr/>
        </p:nvSpPr>
        <p:spPr>
          <a:xfrm>
            <a:off x="-852256" y="-514905"/>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33295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Text, Screenshot, Diagramm, Reihe enthält.&#10;&#10;Automatisch generierte Beschreibung">
            <a:extLst>
              <a:ext uri="{FF2B5EF4-FFF2-40B4-BE49-F238E27FC236}">
                <a16:creationId xmlns:a16="http://schemas.microsoft.com/office/drawing/2014/main" id="{0D0EB4D0-F54A-32F9-5F9C-19864C1722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57103" y="3383304"/>
            <a:ext cx="6334897" cy="3413797"/>
          </a:xfrm>
          <a:prstGeom prst="rect">
            <a:avLst/>
          </a:prstGeom>
          <a:ln>
            <a:solidFill>
              <a:prstClr val="black"/>
            </a:solidFill>
          </a:ln>
        </p:spPr>
      </p:pic>
      <p:sp>
        <p:nvSpPr>
          <p:cNvPr id="4" name="Textfeld 3">
            <a:extLst>
              <a:ext uri="{FF2B5EF4-FFF2-40B4-BE49-F238E27FC236}">
                <a16:creationId xmlns:a16="http://schemas.microsoft.com/office/drawing/2014/main" id="{BD8B0CDC-4B6F-2E6D-169B-9907B231A3D1}"/>
              </a:ext>
            </a:extLst>
          </p:cNvPr>
          <p:cNvSpPr txBox="1"/>
          <p:nvPr/>
        </p:nvSpPr>
        <p:spPr>
          <a:xfrm>
            <a:off x="524417" y="398255"/>
            <a:ext cx="10665372" cy="958596"/>
          </a:xfrm>
          <a:prstGeom prst="rect">
            <a:avLst/>
          </a:prstGeom>
          <a:noFill/>
        </p:spPr>
        <p:txBody>
          <a:bodyPr wrap="square">
            <a:spAutoFit/>
          </a:bodyPr>
          <a:lstStyle/>
          <a:p>
            <a:pPr algn="just">
              <a:lnSpc>
                <a:spcPct val="150000"/>
              </a:lnSpc>
            </a:pPr>
            <a:r>
              <a:rPr lang="de-DE" sz="2000" kern="800" dirty="0">
                <a:effectLst/>
                <a:latin typeface="+mj-lt"/>
                <a:ea typeface="Times New Roman" panose="02020603050405020304" pitchFamily="18" charset="0"/>
                <a:cs typeface="Times New Roman" panose="02020603050405020304" pitchFamily="18" charset="0"/>
              </a:rPr>
              <a:t>Durchführung der Redoxreaktion kalorimetrisch: </a:t>
            </a:r>
          </a:p>
          <a:p>
            <a:pPr algn="just">
              <a:lnSpc>
                <a:spcPct val="150000"/>
              </a:lnSpc>
            </a:pPr>
            <a:r>
              <a:rPr lang="de-DE" sz="2000" b="1" dirty="0">
                <a:latin typeface="+mj-lt"/>
              </a:rPr>
              <a:t>die gesamte Reaktionsenergie wird als Wärme frei</a:t>
            </a:r>
            <a:r>
              <a:rPr lang="de-DE" sz="2000" b="1" kern="800" dirty="0">
                <a:effectLst/>
                <a:latin typeface="+mj-lt"/>
                <a:ea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C6C5BBF-625E-254A-AA0A-C126E206A940}"/>
                  </a:ext>
                </a:extLst>
              </p:cNvPr>
              <p:cNvSpPr txBox="1"/>
              <p:nvPr/>
            </p:nvSpPr>
            <p:spPr>
              <a:xfrm>
                <a:off x="429681" y="2105154"/>
                <a:ext cx="7070870" cy="2985048"/>
              </a:xfrm>
              <a:prstGeom prst="rect">
                <a:avLst/>
              </a:prstGeom>
              <a:noFill/>
            </p:spPr>
            <p:txBody>
              <a:bodyPr wrap="square" rtlCol="0">
                <a:spAutoFit/>
              </a:bodyPr>
              <a:lstStyle/>
              <a:p>
                <a:r>
                  <a:rPr lang="de-DE" dirty="0"/>
                  <a:t>Berechnung der Reaktionswärme Q:</a:t>
                </a:r>
              </a:p>
              <a:p>
                <a:pPr>
                  <a:lnSpc>
                    <a:spcPct val="150000"/>
                  </a:lnSpc>
                </a:pPr>
                <a:r>
                  <a:rPr lang="de-DE" dirty="0"/>
                  <a:t>Q = -</a:t>
                </a:r>
                <a:r>
                  <a:rPr lang="de-DE" dirty="0">
                    <a:sym typeface="Symbol" pitchFamily="2" charset="2"/>
                  </a:rPr>
                  <a:t></a:t>
                </a:r>
                <a:r>
                  <a:rPr lang="de-DE" dirty="0"/>
                  <a:t>T </a:t>
                </a:r>
                <a:r>
                  <a:rPr lang="de-DE" dirty="0">
                    <a:sym typeface="Symbol" pitchFamily="2" charset="2"/>
                  </a:rPr>
                  <a:t></a:t>
                </a:r>
                <a:r>
                  <a:rPr lang="de-DE" dirty="0"/>
                  <a:t> [</a:t>
                </a:r>
                <a:r>
                  <a:rPr lang="de-DE" dirty="0" err="1"/>
                  <a:t>c</a:t>
                </a:r>
                <a:r>
                  <a:rPr lang="de-DE" baseline="-25000" dirty="0" err="1"/>
                  <a:t>p</a:t>
                </a:r>
                <a:r>
                  <a:rPr lang="de-DE" dirty="0"/>
                  <a:t>(H</a:t>
                </a:r>
                <a:r>
                  <a:rPr lang="de-DE" baseline="-25000" dirty="0"/>
                  <a:t>2</a:t>
                </a:r>
                <a:r>
                  <a:rPr lang="de-DE" dirty="0"/>
                  <a:t>O)</a:t>
                </a:r>
                <a:r>
                  <a:rPr lang="de-DE" dirty="0">
                    <a:sym typeface="Symbol" pitchFamily="2" charset="2"/>
                  </a:rPr>
                  <a:t></a:t>
                </a:r>
                <a:r>
                  <a:rPr lang="de-DE" dirty="0"/>
                  <a:t>m(H</a:t>
                </a:r>
                <a:r>
                  <a:rPr lang="de-DE" baseline="-25000" dirty="0"/>
                  <a:t>2</a:t>
                </a:r>
                <a:r>
                  <a:rPr lang="de-DE" dirty="0"/>
                  <a:t>O) + </a:t>
                </a:r>
                <a:r>
                  <a:rPr lang="de-DE" dirty="0" err="1"/>
                  <a:t>c</a:t>
                </a:r>
                <a:r>
                  <a:rPr lang="de-DE" baseline="-25000" dirty="0" err="1"/>
                  <a:t>p</a:t>
                </a:r>
                <a:r>
                  <a:rPr lang="de-DE" dirty="0"/>
                  <a:t>(</a:t>
                </a:r>
                <a:r>
                  <a:rPr lang="de-DE" dirty="0" err="1"/>
                  <a:t>Zn</a:t>
                </a:r>
                <a:r>
                  <a:rPr lang="de-DE" dirty="0"/>
                  <a:t>)</a:t>
                </a:r>
                <a:r>
                  <a:rPr lang="de-DE" dirty="0">
                    <a:sym typeface="Symbol" pitchFamily="2" charset="2"/>
                  </a:rPr>
                  <a:t></a:t>
                </a:r>
                <a:r>
                  <a:rPr lang="de-DE" dirty="0"/>
                  <a:t>m(</a:t>
                </a:r>
                <a:r>
                  <a:rPr lang="de-DE" dirty="0" err="1"/>
                  <a:t>Zn</a:t>
                </a:r>
                <a:r>
                  <a:rPr lang="de-DE" dirty="0"/>
                  <a:t>) + </a:t>
                </a:r>
                <a:r>
                  <a:rPr lang="de-DE" dirty="0" err="1"/>
                  <a:t>c</a:t>
                </a:r>
                <a:r>
                  <a:rPr lang="de-DE" baseline="-25000" dirty="0" err="1"/>
                  <a:t>p</a:t>
                </a:r>
                <a:r>
                  <a:rPr lang="de-DE" dirty="0"/>
                  <a:t> (</a:t>
                </a:r>
                <a:r>
                  <a:rPr lang="de-DE" dirty="0" err="1"/>
                  <a:t>Cu</a:t>
                </a:r>
                <a:r>
                  <a:rPr lang="de-DE" dirty="0"/>
                  <a:t>)</a:t>
                </a:r>
                <a:r>
                  <a:rPr lang="de-DE" dirty="0">
                    <a:sym typeface="Symbol" pitchFamily="2" charset="2"/>
                  </a:rPr>
                  <a:t></a:t>
                </a:r>
                <a:r>
                  <a:rPr lang="de-DE" dirty="0"/>
                  <a:t>m(</a:t>
                </a:r>
                <a:r>
                  <a:rPr lang="de-DE" dirty="0" err="1"/>
                  <a:t>Cu</a:t>
                </a:r>
                <a:r>
                  <a:rPr lang="de-DE" dirty="0"/>
                  <a:t>)]</a:t>
                </a:r>
              </a:p>
              <a:p>
                <a:pPr>
                  <a:lnSpc>
                    <a:spcPct val="150000"/>
                  </a:lnSpc>
                </a:pPr>
                <a:endParaRPr lang="de-DE" dirty="0"/>
              </a:p>
              <a:p>
                <a:pPr>
                  <a:lnSpc>
                    <a:spcPct val="150000"/>
                  </a:lnSpc>
                </a:pPr>
                <a:r>
                  <a:rPr lang="de-DE" dirty="0"/>
                  <a:t>Berechnung der molaren Reaktionsenthalpie </a:t>
                </a:r>
                <a:r>
                  <a:rPr lang="de-DE" dirty="0">
                    <a:sym typeface="Symbol" pitchFamily="2" charset="2"/>
                  </a:rPr>
                  <a:t></a:t>
                </a:r>
                <a:r>
                  <a:rPr lang="de-DE" baseline="-25000" dirty="0" err="1"/>
                  <a:t>r</a:t>
                </a:r>
                <a:r>
                  <a:rPr lang="de-DE" dirty="0" err="1"/>
                  <a:t>H</a:t>
                </a:r>
                <a:r>
                  <a:rPr lang="de-DE" baseline="-25000" dirty="0" err="1"/>
                  <a:t>m</a:t>
                </a:r>
                <a:endParaRPr lang="de-DE" dirty="0"/>
              </a:p>
              <a:p>
                <a:pPr>
                  <a:lnSpc>
                    <a:spcPct val="150000"/>
                  </a:lnSpc>
                </a:pPr>
                <a:r>
                  <a:rPr lang="de-DE" dirty="0">
                    <a:sym typeface="Symbol" pitchFamily="2" charset="2"/>
                  </a:rPr>
                  <a:t></a:t>
                </a:r>
                <a:r>
                  <a:rPr lang="de-DE" baseline="-25000" dirty="0" err="1"/>
                  <a:t>r</a:t>
                </a:r>
                <a:r>
                  <a:rPr lang="de-DE" dirty="0" err="1"/>
                  <a:t>H</a:t>
                </a:r>
                <a:r>
                  <a:rPr lang="de-DE" baseline="-25000" dirty="0" err="1"/>
                  <a:t>m</a:t>
                </a:r>
                <a:r>
                  <a:rPr lang="de-DE" dirty="0"/>
                  <a:t> = </a:t>
                </a:r>
                <a14:m>
                  <m:oMath xmlns:m="http://schemas.openxmlformats.org/officeDocument/2006/math">
                    <m:f>
                      <m:fPr>
                        <m:ctrlPr>
                          <a:rPr lang="de-DE" i="1">
                            <a:latin typeface="Cambria Math" panose="02040503050406030204" pitchFamily="18" charset="0"/>
                          </a:rPr>
                        </m:ctrlPr>
                      </m:fPr>
                      <m:num>
                        <m:r>
                          <a:rPr lang="de-DE" i="1">
                            <a:latin typeface="Cambria Math" panose="02040503050406030204" pitchFamily="18" charset="0"/>
                          </a:rPr>
                          <m:t>𝑄</m:t>
                        </m:r>
                      </m:num>
                      <m:den>
                        <m:r>
                          <a:rPr lang="de-DE" i="1">
                            <a:latin typeface="Cambria Math" panose="02040503050406030204" pitchFamily="18" charset="0"/>
                          </a:rPr>
                          <m:t>𝑛</m:t>
                        </m:r>
                        <m:r>
                          <a:rPr lang="de-DE" i="1">
                            <a:latin typeface="Cambria Math" panose="02040503050406030204" pitchFamily="18" charset="0"/>
                          </a:rPr>
                          <m:t>(</m:t>
                        </m:r>
                        <m:r>
                          <a:rPr lang="de-DE" i="1">
                            <a:latin typeface="Cambria Math" panose="02040503050406030204" pitchFamily="18" charset="0"/>
                          </a:rPr>
                          <m:t>𝐶𝑢</m:t>
                        </m:r>
                        <m:r>
                          <a:rPr lang="de-DE" i="1">
                            <a:latin typeface="Cambria Math" panose="02040503050406030204" pitchFamily="18" charset="0"/>
                          </a:rPr>
                          <m:t>)</m:t>
                        </m:r>
                      </m:den>
                    </m:f>
                  </m:oMath>
                </a14:m>
                <a:endParaRPr lang="de-DE" dirty="0"/>
              </a:p>
              <a:p>
                <a:pPr>
                  <a:lnSpc>
                    <a:spcPct val="150000"/>
                  </a:lnSpc>
                </a:pPr>
                <a:r>
                  <a:rPr lang="de-DE" dirty="0">
                    <a:sym typeface="Symbol" pitchFamily="2" charset="2"/>
                  </a:rPr>
                  <a:t></a:t>
                </a:r>
                <a:r>
                  <a:rPr lang="de-DE" baseline="-25000" dirty="0" err="1"/>
                  <a:t>r</a:t>
                </a:r>
                <a:r>
                  <a:rPr lang="de-DE" dirty="0" err="1"/>
                  <a:t>H</a:t>
                </a:r>
                <a:r>
                  <a:rPr lang="de-DE" baseline="-25000" dirty="0" err="1"/>
                  <a:t>m</a:t>
                </a:r>
                <a:r>
                  <a:rPr lang="de-DE" dirty="0"/>
                  <a:t> = -218,77 kJ</a:t>
                </a:r>
                <a:r>
                  <a:rPr lang="de-DE" dirty="0">
                    <a:sym typeface="Symbol" pitchFamily="2" charset="2"/>
                  </a:rPr>
                  <a:t></a:t>
                </a:r>
                <a:r>
                  <a:rPr lang="de-DE" dirty="0"/>
                  <a:t>mol</a:t>
                </a:r>
                <a:r>
                  <a:rPr lang="de-DE" baseline="30000" dirty="0"/>
                  <a:t>-1</a:t>
                </a:r>
                <a:endParaRPr lang="de-DE" dirty="0"/>
              </a:p>
              <a:p>
                <a:endParaRPr lang="de-DE" sz="2000" dirty="0"/>
              </a:p>
            </p:txBody>
          </p:sp>
        </mc:Choice>
        <mc:Fallback xmlns="">
          <p:sp>
            <p:nvSpPr>
              <p:cNvPr id="5" name="Textfeld 4">
                <a:extLst>
                  <a:ext uri="{FF2B5EF4-FFF2-40B4-BE49-F238E27FC236}">
                    <a16:creationId xmlns:a16="http://schemas.microsoft.com/office/drawing/2014/main" id="{3C6C5BBF-625E-254A-AA0A-C126E206A940}"/>
                  </a:ext>
                </a:extLst>
              </p:cNvPr>
              <p:cNvSpPr txBox="1">
                <a:spLocks noRot="1" noChangeAspect="1" noMove="1" noResize="1" noEditPoints="1" noAdjustHandles="1" noChangeArrowheads="1" noChangeShapeType="1" noTextEdit="1"/>
              </p:cNvSpPr>
              <p:nvPr/>
            </p:nvSpPr>
            <p:spPr>
              <a:xfrm>
                <a:off x="429681" y="2105154"/>
                <a:ext cx="7070870" cy="2985048"/>
              </a:xfrm>
              <a:prstGeom prst="rect">
                <a:avLst/>
              </a:prstGeom>
              <a:blipFill>
                <a:blip r:embed="rId4"/>
                <a:stretch>
                  <a:fillRect l="-717" t="-847"/>
                </a:stretch>
              </a:blipFill>
            </p:spPr>
            <p:txBody>
              <a:bodyPr/>
              <a:lstStyle/>
              <a:p>
                <a:r>
                  <a:rPr lang="de-DE">
                    <a:noFill/>
                  </a:rPr>
                  <a:t> </a:t>
                </a:r>
              </a:p>
            </p:txBody>
          </p:sp>
        </mc:Fallback>
      </mc:AlternateContent>
    </p:spTree>
    <p:extLst>
      <p:ext uri="{BB962C8B-B14F-4D97-AF65-F5344CB8AC3E}">
        <p14:creationId xmlns:p14="http://schemas.microsoft.com/office/powerpoint/2010/main" val="2134100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Uhr, Screenshot, Diagramm enthält.&#10;&#10;Automatisch generierte Beschreibung">
            <a:extLst>
              <a:ext uri="{FF2B5EF4-FFF2-40B4-BE49-F238E27FC236}">
                <a16:creationId xmlns:a16="http://schemas.microsoft.com/office/drawing/2014/main" id="{221A3013-0E6F-4CDA-3177-B6768D4EE6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04936" y="2261285"/>
            <a:ext cx="6156149" cy="4193407"/>
          </a:xfrm>
          <a:prstGeom prst="rect">
            <a:avLst/>
          </a:prstGeom>
          <a:ln>
            <a:solidFill>
              <a:prstClr val="black"/>
            </a:solidFill>
          </a:ln>
        </p:spPr>
      </p:pic>
      <p:sp>
        <p:nvSpPr>
          <p:cNvPr id="9" name="Textfeld 8">
            <a:extLst>
              <a:ext uri="{FF2B5EF4-FFF2-40B4-BE49-F238E27FC236}">
                <a16:creationId xmlns:a16="http://schemas.microsoft.com/office/drawing/2014/main" id="{404B4A5B-70B3-040E-137F-B56097206881}"/>
              </a:ext>
            </a:extLst>
          </p:cNvPr>
          <p:cNvSpPr txBox="1"/>
          <p:nvPr/>
        </p:nvSpPr>
        <p:spPr>
          <a:xfrm>
            <a:off x="630915" y="2464820"/>
            <a:ext cx="5050996" cy="2477601"/>
          </a:xfrm>
          <a:prstGeom prst="rect">
            <a:avLst/>
          </a:prstGeom>
          <a:noFill/>
        </p:spPr>
        <p:txBody>
          <a:bodyPr wrap="square">
            <a:spAutoFit/>
          </a:bodyPr>
          <a:lstStyle>
            <a:defPPr>
              <a:defRPr lang="de-DE"/>
            </a:defPPr>
            <a:lvl1pPr>
              <a:defRPr sz="2400" b="1" kern="800">
                <a:effectLst/>
                <a:latin typeface="Calibri" panose="020F0502020204030204" pitchFamily="34" charset="0"/>
                <a:ea typeface="Times New Roman" panose="02020603050405020304" pitchFamily="18" charset="0"/>
                <a:cs typeface="Calibri" panose="020F0502020204030204" pitchFamily="34" charset="0"/>
              </a:defRPr>
            </a:lvl1pPr>
          </a:lstStyle>
          <a:p>
            <a:r>
              <a:rPr lang="de-DE" sz="1800" b="0" dirty="0">
                <a:latin typeface="+mn-lt"/>
              </a:rPr>
              <a:t>Berechnung der elektrischen Arbeit W</a:t>
            </a:r>
            <a:r>
              <a:rPr lang="de-DE" sz="1800" b="0" baseline="-25000" dirty="0">
                <a:latin typeface="+mn-lt"/>
              </a:rPr>
              <a:t>el</a:t>
            </a:r>
          </a:p>
          <a:p>
            <a:endParaRPr lang="de-DE" sz="1800" b="0" baseline="-25000" dirty="0">
              <a:latin typeface="+mn-lt"/>
            </a:endParaRPr>
          </a:p>
          <a:p>
            <a:pPr algn="just">
              <a:lnSpc>
                <a:spcPct val="150000"/>
              </a:lnSpc>
            </a:pPr>
            <a:r>
              <a:rPr lang="en-US" sz="1800" b="0" dirty="0">
                <a:latin typeface="+mn-lt"/>
              </a:rPr>
              <a:t>W</a:t>
            </a:r>
            <a:r>
              <a:rPr lang="en-US" sz="1800" b="0" baseline="-25000" dirty="0">
                <a:latin typeface="+mn-lt"/>
              </a:rPr>
              <a:t>el</a:t>
            </a:r>
            <a:r>
              <a:rPr lang="en-US" sz="1800" b="0" dirty="0">
                <a:latin typeface="+mn-lt"/>
              </a:rPr>
              <a:t> 	= -z</a:t>
            </a:r>
            <a:r>
              <a:rPr lang="de-DE" sz="1800" b="0" dirty="0">
                <a:latin typeface="+mn-lt"/>
                <a:sym typeface="Symbol" pitchFamily="2" charset="2"/>
              </a:rPr>
              <a:t></a:t>
            </a:r>
            <a:r>
              <a:rPr lang="en-US" sz="1800" b="0" dirty="0">
                <a:latin typeface="+mn-lt"/>
              </a:rPr>
              <a:t>F</a:t>
            </a:r>
            <a:r>
              <a:rPr lang="de-DE" sz="1800" b="0" dirty="0">
                <a:latin typeface="+mn-lt"/>
                <a:sym typeface="Symbol" pitchFamily="2" charset="2"/>
              </a:rPr>
              <a:t></a:t>
            </a:r>
            <a:r>
              <a:rPr lang="en-US" sz="1800" b="0" dirty="0">
                <a:latin typeface="+mn-lt"/>
              </a:rPr>
              <a:t>E</a:t>
            </a:r>
            <a:endParaRPr lang="de-DE" sz="1800" b="0" dirty="0">
              <a:latin typeface="+mn-lt"/>
            </a:endParaRPr>
          </a:p>
          <a:p>
            <a:pPr algn="just">
              <a:lnSpc>
                <a:spcPct val="150000"/>
              </a:lnSpc>
            </a:pPr>
            <a:r>
              <a:rPr lang="en-US" sz="1800" b="0" dirty="0">
                <a:latin typeface="+mn-lt"/>
              </a:rPr>
              <a:t>	= -2</a:t>
            </a:r>
            <a:r>
              <a:rPr lang="de-DE" sz="1800" b="0" dirty="0">
                <a:latin typeface="+mn-lt"/>
                <a:sym typeface="Symbol" pitchFamily="2" charset="2"/>
              </a:rPr>
              <a:t></a:t>
            </a:r>
            <a:r>
              <a:rPr lang="en-US" sz="1800" b="0" dirty="0">
                <a:latin typeface="+mn-lt"/>
              </a:rPr>
              <a:t> 96485 A</a:t>
            </a:r>
            <a:r>
              <a:rPr lang="de-DE" sz="1800" b="0" dirty="0">
                <a:latin typeface="+mn-lt"/>
                <a:sym typeface="Symbol" pitchFamily="2" charset="2"/>
              </a:rPr>
              <a:t></a:t>
            </a:r>
            <a:r>
              <a:rPr lang="en-US" sz="1800" b="0" dirty="0">
                <a:latin typeface="+mn-lt"/>
              </a:rPr>
              <a:t>s </a:t>
            </a:r>
            <a:r>
              <a:rPr lang="de-DE" sz="1800" b="0" dirty="0">
                <a:latin typeface="+mn-lt"/>
                <a:sym typeface="Symbol" pitchFamily="2" charset="2"/>
              </a:rPr>
              <a:t>mol</a:t>
            </a:r>
            <a:r>
              <a:rPr lang="de-DE" sz="1800" b="0" baseline="30000" dirty="0">
                <a:latin typeface="+mn-lt"/>
                <a:sym typeface="Symbol" pitchFamily="2" charset="2"/>
              </a:rPr>
              <a:t>-1</a:t>
            </a:r>
            <a:r>
              <a:rPr lang="de-DE" sz="1800" b="0" dirty="0">
                <a:latin typeface="+mn-lt"/>
                <a:sym typeface="Symbol" pitchFamily="2" charset="2"/>
              </a:rPr>
              <a:t>  </a:t>
            </a:r>
            <a:r>
              <a:rPr lang="en-US" sz="1800" b="0" dirty="0">
                <a:latin typeface="+mn-lt"/>
              </a:rPr>
              <a:t>1,1V</a:t>
            </a:r>
            <a:endParaRPr lang="de-DE" sz="1800" b="0" dirty="0">
              <a:latin typeface="+mn-lt"/>
            </a:endParaRPr>
          </a:p>
          <a:p>
            <a:pPr algn="just">
              <a:lnSpc>
                <a:spcPct val="150000"/>
              </a:lnSpc>
            </a:pPr>
            <a:r>
              <a:rPr lang="en-US" sz="1800" b="0" dirty="0">
                <a:latin typeface="+mn-lt"/>
              </a:rPr>
              <a:t>	= -212,27 kJ</a:t>
            </a:r>
          </a:p>
          <a:p>
            <a:endParaRPr lang="de-DE" sz="2800" b="0" dirty="0"/>
          </a:p>
          <a:p>
            <a:endParaRPr lang="de-DE" b="0" baseline="-25000" dirty="0"/>
          </a:p>
        </p:txBody>
      </p:sp>
      <p:sp>
        <p:nvSpPr>
          <p:cNvPr id="4" name="Textfeld 3">
            <a:extLst>
              <a:ext uri="{FF2B5EF4-FFF2-40B4-BE49-F238E27FC236}">
                <a16:creationId xmlns:a16="http://schemas.microsoft.com/office/drawing/2014/main" id="{7D205139-B4A7-D59D-2382-94FA594C3140}"/>
              </a:ext>
            </a:extLst>
          </p:cNvPr>
          <p:cNvSpPr txBox="1"/>
          <p:nvPr/>
        </p:nvSpPr>
        <p:spPr>
          <a:xfrm>
            <a:off x="630915" y="403308"/>
            <a:ext cx="6484467" cy="1292662"/>
          </a:xfrm>
          <a:prstGeom prst="rect">
            <a:avLst/>
          </a:prstGeom>
          <a:noFill/>
        </p:spPr>
        <p:txBody>
          <a:bodyPr wrap="none" rtlCol="0">
            <a:spAutoFit/>
          </a:bodyPr>
          <a:lstStyle/>
          <a:p>
            <a:pPr algn="just">
              <a:lnSpc>
                <a:spcPct val="150000"/>
              </a:lnSpc>
            </a:pPr>
            <a:r>
              <a:rPr lang="de-DE" sz="2000" kern="800" dirty="0">
                <a:latin typeface="+mj-lt"/>
                <a:cs typeface="Times New Roman" panose="02020603050405020304" pitchFamily="18" charset="0"/>
              </a:rPr>
              <a:t>Durchführung der Redoxreaktion als Galvanische Zelle </a:t>
            </a:r>
          </a:p>
          <a:p>
            <a:pPr algn="just">
              <a:lnSpc>
                <a:spcPct val="150000"/>
              </a:lnSpc>
            </a:pPr>
            <a:r>
              <a:rPr lang="de-DE" sz="2000" kern="800" dirty="0">
                <a:latin typeface="+mj-lt"/>
                <a:cs typeface="Times New Roman" panose="02020603050405020304" pitchFamily="18" charset="0"/>
              </a:rPr>
              <a:t>unter Standardbedingungen (c= 1mol/L)</a:t>
            </a:r>
          </a:p>
          <a:p>
            <a:endParaRPr lang="de-DE" dirty="0"/>
          </a:p>
        </p:txBody>
      </p:sp>
    </p:spTree>
    <p:extLst>
      <p:ext uri="{BB962C8B-B14F-4D97-AF65-F5344CB8AC3E}">
        <p14:creationId xmlns:p14="http://schemas.microsoft.com/office/powerpoint/2010/main" val="4164124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282AF323-3D5D-1F31-508F-737C6D5EBBEC}"/>
              </a:ext>
            </a:extLst>
          </p:cNvPr>
          <p:cNvSpPr txBox="1"/>
          <p:nvPr/>
        </p:nvSpPr>
        <p:spPr>
          <a:xfrm>
            <a:off x="4266124" y="4143676"/>
            <a:ext cx="4479235" cy="707886"/>
          </a:xfrm>
          <a:prstGeom prst="rect">
            <a:avLst/>
          </a:prstGeom>
          <a:noFill/>
          <a:ln w="25400">
            <a:solidFill>
              <a:schemeClr val="tx1"/>
            </a:solidFill>
          </a:ln>
        </p:spPr>
        <p:txBody>
          <a:bodyPr wrap="square">
            <a:spAutoFit/>
          </a:bodyPr>
          <a:lstStyle/>
          <a:p>
            <a:r>
              <a:rPr lang="de-DE" sz="2000" dirty="0">
                <a:latin typeface="+mj-lt"/>
                <a:cs typeface="Calibri" panose="020F0502020204030204" pitchFamily="34" charset="0"/>
                <a:sym typeface="Symbol" pitchFamily="2" charset="2"/>
              </a:rPr>
              <a:t>⎮</a:t>
            </a:r>
            <a:r>
              <a:rPr lang="de-DE" sz="3200" dirty="0">
                <a:latin typeface="+mj-lt"/>
                <a:cs typeface="Calibri" panose="020F0502020204030204" pitchFamily="34" charset="0"/>
                <a:sym typeface="Symbol" pitchFamily="2" charset="2"/>
              </a:rPr>
              <a:t></a:t>
            </a:r>
            <a:r>
              <a:rPr lang="de-DE" sz="3200" baseline="-25000" dirty="0" err="1">
                <a:latin typeface="+mj-lt"/>
                <a:cs typeface="Calibri" panose="020F0502020204030204" pitchFamily="34" charset="0"/>
              </a:rPr>
              <a:t>r</a:t>
            </a:r>
            <a:r>
              <a:rPr lang="de-DE" sz="3200" dirty="0" err="1">
                <a:latin typeface="+mj-lt"/>
                <a:cs typeface="Calibri" panose="020F0502020204030204" pitchFamily="34" charset="0"/>
              </a:rPr>
              <a:t>H</a:t>
            </a:r>
            <a:r>
              <a:rPr lang="de-DE" sz="3200" baseline="-25000" dirty="0" err="1">
                <a:latin typeface="+mj-lt"/>
                <a:cs typeface="Calibri" panose="020F0502020204030204" pitchFamily="34" charset="0"/>
              </a:rPr>
              <a:t>m</a:t>
            </a:r>
            <a:r>
              <a:rPr lang="de-DE" sz="2000" dirty="0">
                <a:latin typeface="+mj-lt"/>
                <a:cs typeface="Calibri" panose="020F0502020204030204" pitchFamily="34" charset="0"/>
                <a:sym typeface="Symbol" pitchFamily="2" charset="2"/>
              </a:rPr>
              <a:t>⎮	</a:t>
            </a:r>
            <a:r>
              <a:rPr lang="de-DE" sz="4000" dirty="0">
                <a:latin typeface="+mj-lt"/>
                <a:cs typeface="Calibri" panose="020F0502020204030204" pitchFamily="34" charset="0"/>
                <a:sym typeface="Symbol" pitchFamily="2" charset="2"/>
              </a:rPr>
              <a:t>&gt; 	</a:t>
            </a:r>
            <a:r>
              <a:rPr lang="de-DE" sz="2000" dirty="0">
                <a:latin typeface="+mj-lt"/>
                <a:cs typeface="Calibri" panose="020F0502020204030204" pitchFamily="34" charset="0"/>
                <a:sym typeface="Symbol" pitchFamily="2" charset="2"/>
              </a:rPr>
              <a:t> ⎮</a:t>
            </a:r>
            <a:r>
              <a:rPr lang="de-DE" sz="3200" dirty="0">
                <a:latin typeface="+mj-lt"/>
                <a:cs typeface="Calibri" panose="020F0502020204030204" pitchFamily="34" charset="0"/>
                <a:sym typeface="Symbol" pitchFamily="2" charset="2"/>
              </a:rPr>
              <a:t>W</a:t>
            </a:r>
            <a:r>
              <a:rPr lang="de-DE" sz="3200" baseline="-25000" dirty="0">
                <a:latin typeface="+mj-lt"/>
                <a:cs typeface="Calibri" panose="020F0502020204030204" pitchFamily="34" charset="0"/>
              </a:rPr>
              <a:t>el</a:t>
            </a:r>
            <a:r>
              <a:rPr lang="de-DE" sz="2000" dirty="0">
                <a:latin typeface="+mj-lt"/>
                <a:cs typeface="Calibri" panose="020F0502020204030204" pitchFamily="34" charset="0"/>
                <a:sym typeface="Symbol" pitchFamily="2" charset="2"/>
              </a:rPr>
              <a:t>⎮</a:t>
            </a:r>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7D87A204-064A-AD84-0D3C-14DD8BA92B4D}"/>
                  </a:ext>
                </a:extLst>
              </p:cNvPr>
              <p:cNvSpPr txBox="1"/>
              <p:nvPr/>
            </p:nvSpPr>
            <p:spPr>
              <a:xfrm>
                <a:off x="1622033" y="2254255"/>
                <a:ext cx="4883709" cy="1174745"/>
              </a:xfrm>
              <a:prstGeom prst="rect">
                <a:avLst/>
              </a:prstGeom>
              <a:noFill/>
            </p:spPr>
            <p:txBody>
              <a:bodyPr wrap="square">
                <a:spAutoFit/>
              </a:bodyPr>
              <a:lstStyle/>
              <a:p>
                <a:pPr algn="just"/>
                <a:r>
                  <a:rPr lang="de-DE" sz="2000" kern="800" dirty="0">
                    <a:latin typeface="+mj-lt"/>
                    <a:ea typeface="Times New Roman" panose="02020603050405020304" pitchFamily="18" charset="0"/>
                    <a:cs typeface="Calibri" panose="020F0502020204030204" pitchFamily="34" charset="0"/>
                    <a:sym typeface="Symbol" pitchFamily="2" charset="2"/>
                  </a:rPr>
                  <a:t>Molare Reaktionsenthalpie</a:t>
                </a:r>
              </a:p>
              <a:p>
                <a:pPr algn="just"/>
                <a:endParaRPr lang="de-DE" sz="2000" kern="800" dirty="0">
                  <a:effectLst/>
                  <a:latin typeface="+mj-lt"/>
                  <a:ea typeface="Times New Roman" panose="02020603050405020304" pitchFamily="18" charset="0"/>
                  <a:cs typeface="Calibri" panose="020F0502020204030204" pitchFamily="34" charset="0"/>
                  <a:sym typeface="Symbol" pitchFamily="2" charset="2"/>
                </a:endParaRPr>
              </a:p>
              <a:p>
                <a:pPr algn="just"/>
                <a:r>
                  <a:rPr lang="de-DE" sz="2000" kern="800" dirty="0">
                    <a:effectLst/>
                    <a:latin typeface="+mj-lt"/>
                    <a:ea typeface="Times New Roman" panose="02020603050405020304" pitchFamily="18" charset="0"/>
                    <a:cs typeface="Calibri" panose="020F0502020204030204" pitchFamily="34" charset="0"/>
                    <a:sym typeface="Symbol" pitchFamily="2" charset="2"/>
                  </a:rPr>
                  <a:t></a:t>
                </a:r>
                <a:r>
                  <a:rPr lang="de-DE" sz="2000" kern="800" baseline="-25000" dirty="0" err="1">
                    <a:effectLst/>
                    <a:latin typeface="+mj-lt"/>
                    <a:ea typeface="Times New Roman" panose="02020603050405020304" pitchFamily="18" charset="0"/>
                    <a:cs typeface="Times New Roman" panose="02020603050405020304" pitchFamily="18" charset="0"/>
                  </a:rPr>
                  <a:t>r</a:t>
                </a:r>
                <a:r>
                  <a:rPr lang="de-DE" sz="2000" kern="800" dirty="0" err="1">
                    <a:effectLst/>
                    <a:latin typeface="+mj-lt"/>
                    <a:ea typeface="Times New Roman" panose="02020603050405020304" pitchFamily="18" charset="0"/>
                    <a:cs typeface="Times New Roman" panose="02020603050405020304" pitchFamily="18" charset="0"/>
                  </a:rPr>
                  <a:t>H</a:t>
                </a:r>
                <a:r>
                  <a:rPr lang="de-DE" sz="2000" kern="800" baseline="-25000" dirty="0" err="1">
                    <a:latin typeface="+mj-lt"/>
                    <a:ea typeface="Times New Roman" panose="02020603050405020304" pitchFamily="18" charset="0"/>
                    <a:cs typeface="Times New Roman" panose="02020603050405020304" pitchFamily="18" charset="0"/>
                  </a:rPr>
                  <a:t>m</a:t>
                </a:r>
                <a:r>
                  <a:rPr lang="de-DE" sz="2000" kern="800" dirty="0">
                    <a:effectLst/>
                    <a:latin typeface="+mj-lt"/>
                    <a:ea typeface="Times New Roman" panose="02020603050405020304" pitchFamily="18" charset="0"/>
                    <a:cs typeface="Times New Roman" panose="02020603050405020304" pitchFamily="18" charset="0"/>
                  </a:rPr>
                  <a:t> = </a:t>
                </a:r>
                <a14:m>
                  <m:oMath xmlns:m="http://schemas.openxmlformats.org/officeDocument/2006/math">
                    <m:f>
                      <m:fPr>
                        <m:ctrlPr>
                          <a:rPr lang="de-DE" sz="2000" i="1" kern="800">
                            <a:effectLst/>
                            <a:latin typeface="Cambria Math" panose="02040503050406030204" pitchFamily="18" charset="0"/>
                            <a:ea typeface="Times New Roman" panose="02020603050405020304" pitchFamily="18" charset="0"/>
                            <a:cs typeface="Calibri" panose="020F0502020204030204" pitchFamily="34" charset="0"/>
                          </a:rPr>
                        </m:ctrlPr>
                      </m:fPr>
                      <m:num>
                        <m:r>
                          <a:rPr lang="de-DE" sz="2000" b="0" i="1" kern="800" smtClean="0">
                            <a:effectLst/>
                            <a:latin typeface="Cambria Math" panose="02040503050406030204" pitchFamily="18" charset="0"/>
                            <a:ea typeface="Times New Roman" panose="02020603050405020304" pitchFamily="18" charset="0"/>
                            <a:cs typeface="Calibri" panose="020F0502020204030204" pitchFamily="34" charset="0"/>
                          </a:rPr>
                          <m:t>−5,4693</m:t>
                        </m:r>
                        <m:r>
                          <a:rPr lang="de-DE" sz="2000" b="0" i="1" kern="800" smtClean="0">
                            <a:effectLst/>
                            <a:latin typeface="Cambria Math" panose="02040503050406030204" pitchFamily="18" charset="0"/>
                            <a:ea typeface="Times New Roman" panose="02020603050405020304" pitchFamily="18" charset="0"/>
                            <a:cs typeface="Calibri" panose="020F0502020204030204" pitchFamily="34" charset="0"/>
                          </a:rPr>
                          <m:t>𝑘𝐽</m:t>
                        </m:r>
                      </m:num>
                      <m:den>
                        <m:r>
                          <a:rPr lang="de-DE" sz="2000" i="1" kern="800">
                            <a:effectLst/>
                            <a:latin typeface="Cambria Math" panose="02040503050406030204" pitchFamily="18" charset="0"/>
                            <a:ea typeface="Times New Roman" panose="02020603050405020304" pitchFamily="18" charset="0"/>
                            <a:cs typeface="Calibri" panose="020F0502020204030204" pitchFamily="34" charset="0"/>
                          </a:rPr>
                          <m:t>0,025</m:t>
                        </m:r>
                        <m:r>
                          <a:rPr lang="de-DE" sz="2000" i="1" kern="800">
                            <a:effectLst/>
                            <a:latin typeface="Cambria Math" panose="02040503050406030204" pitchFamily="18" charset="0"/>
                            <a:ea typeface="Times New Roman" panose="02020603050405020304" pitchFamily="18" charset="0"/>
                            <a:cs typeface="Calibri" panose="020F0502020204030204" pitchFamily="34" charset="0"/>
                          </a:rPr>
                          <m:t>𝑚𝑜𝑙</m:t>
                        </m:r>
                      </m:den>
                    </m:f>
                  </m:oMath>
                </a14:m>
                <a:r>
                  <a:rPr lang="de-DE" sz="2000" kern="800" dirty="0">
                    <a:effectLst/>
                    <a:latin typeface="+mj-lt"/>
                    <a:ea typeface="Times New Roman" panose="02020603050405020304" pitchFamily="18" charset="0"/>
                    <a:cs typeface="Times New Roman" panose="02020603050405020304" pitchFamily="18" charset="0"/>
                  </a:rPr>
                  <a:t> = -218,77 kJ</a:t>
                </a:r>
                <a:r>
                  <a:rPr lang="de-DE" sz="2000" kern="800" dirty="0">
                    <a:effectLst/>
                    <a:latin typeface="+mj-lt"/>
                    <a:ea typeface="Times New Roman" panose="02020603050405020304" pitchFamily="18" charset="0"/>
                    <a:cs typeface="Calibri" panose="020F0502020204030204" pitchFamily="34" charset="0"/>
                    <a:sym typeface="Symbol" pitchFamily="2" charset="2"/>
                  </a:rPr>
                  <a:t></a:t>
                </a:r>
                <a:r>
                  <a:rPr lang="de-DE" sz="2000" kern="800" dirty="0">
                    <a:effectLst/>
                    <a:latin typeface="+mj-lt"/>
                    <a:ea typeface="Times New Roman" panose="02020603050405020304" pitchFamily="18" charset="0"/>
                    <a:cs typeface="Times New Roman" panose="02020603050405020304" pitchFamily="18" charset="0"/>
                  </a:rPr>
                  <a:t>mol</a:t>
                </a:r>
                <a:r>
                  <a:rPr lang="de-DE" sz="2000" kern="800" baseline="30000" dirty="0">
                    <a:effectLst/>
                    <a:latin typeface="+mj-lt"/>
                    <a:ea typeface="Times New Roman" panose="02020603050405020304" pitchFamily="18" charset="0"/>
                    <a:cs typeface="Times New Roman" panose="02020603050405020304" pitchFamily="18" charset="0"/>
                  </a:rPr>
                  <a:t>-1</a:t>
                </a:r>
                <a:endParaRPr lang="de-DE" sz="2000" kern="800" dirty="0">
                  <a:effectLst/>
                  <a:latin typeface="+mj-lt"/>
                  <a:ea typeface="Times New Roman" panose="02020603050405020304" pitchFamily="18" charset="0"/>
                  <a:cs typeface="Times New Roman" panose="02020603050405020304" pitchFamily="18" charset="0"/>
                </a:endParaRPr>
              </a:p>
            </p:txBody>
          </p:sp>
        </mc:Choice>
        <mc:Fallback xmlns="">
          <p:sp>
            <p:nvSpPr>
              <p:cNvPr id="7" name="Textfeld 6">
                <a:extLst>
                  <a:ext uri="{FF2B5EF4-FFF2-40B4-BE49-F238E27FC236}">
                    <a16:creationId xmlns:a16="http://schemas.microsoft.com/office/drawing/2014/main" id="{7D87A204-064A-AD84-0D3C-14DD8BA92B4D}"/>
                  </a:ext>
                </a:extLst>
              </p:cNvPr>
              <p:cNvSpPr txBox="1">
                <a:spLocks noRot="1" noChangeAspect="1" noMove="1" noResize="1" noEditPoints="1" noAdjustHandles="1" noChangeArrowheads="1" noChangeShapeType="1" noTextEdit="1"/>
              </p:cNvSpPr>
              <p:nvPr/>
            </p:nvSpPr>
            <p:spPr>
              <a:xfrm>
                <a:off x="1622033" y="2254255"/>
                <a:ext cx="4883709" cy="1174745"/>
              </a:xfrm>
              <a:prstGeom prst="rect">
                <a:avLst/>
              </a:prstGeom>
              <a:blipFill>
                <a:blip r:embed="rId3"/>
                <a:stretch>
                  <a:fillRect l="-1295" t="-3191"/>
                </a:stretch>
              </a:blipFill>
            </p:spPr>
            <p:txBody>
              <a:bodyPr/>
              <a:lstStyle/>
              <a:p>
                <a:r>
                  <a:rPr lang="de-DE">
                    <a:noFill/>
                  </a:rPr>
                  <a:t> </a:t>
                </a:r>
              </a:p>
            </p:txBody>
          </p:sp>
        </mc:Fallback>
      </mc:AlternateContent>
      <p:sp>
        <p:nvSpPr>
          <p:cNvPr id="8" name="Textfeld 7">
            <a:extLst>
              <a:ext uri="{FF2B5EF4-FFF2-40B4-BE49-F238E27FC236}">
                <a16:creationId xmlns:a16="http://schemas.microsoft.com/office/drawing/2014/main" id="{5A35BA81-0ACA-A9C1-4EA0-6821935F3F89}"/>
              </a:ext>
            </a:extLst>
          </p:cNvPr>
          <p:cNvSpPr txBox="1"/>
          <p:nvPr/>
        </p:nvSpPr>
        <p:spPr>
          <a:xfrm>
            <a:off x="7116238" y="2254255"/>
            <a:ext cx="6096000" cy="1015663"/>
          </a:xfrm>
          <a:prstGeom prst="rect">
            <a:avLst/>
          </a:prstGeom>
          <a:noFill/>
        </p:spPr>
        <p:txBody>
          <a:bodyPr wrap="square">
            <a:spAutoFit/>
          </a:bodyPr>
          <a:lstStyle/>
          <a:p>
            <a:pPr algn="just"/>
            <a:r>
              <a:rPr lang="en-US" sz="2000" kern="800" dirty="0" err="1">
                <a:latin typeface="+mj-lt"/>
                <a:ea typeface="Times New Roman" panose="02020603050405020304" pitchFamily="18" charset="0"/>
                <a:cs typeface="Calibri" panose="020F0502020204030204" pitchFamily="34" charset="0"/>
              </a:rPr>
              <a:t>elektrische</a:t>
            </a:r>
            <a:r>
              <a:rPr lang="en-US" sz="2000" kern="800" dirty="0">
                <a:latin typeface="+mj-lt"/>
                <a:ea typeface="Times New Roman" panose="02020603050405020304" pitchFamily="18" charset="0"/>
                <a:cs typeface="Calibri" panose="020F0502020204030204" pitchFamily="34" charset="0"/>
              </a:rPr>
              <a:t> Arbeit</a:t>
            </a:r>
          </a:p>
          <a:p>
            <a:pPr algn="just"/>
            <a:endParaRPr lang="en-US" sz="2000" kern="800" dirty="0">
              <a:latin typeface="+mj-lt"/>
              <a:ea typeface="Times New Roman" panose="02020603050405020304" pitchFamily="18" charset="0"/>
              <a:cs typeface="Calibri" panose="020F0502020204030204" pitchFamily="34" charset="0"/>
            </a:endParaRPr>
          </a:p>
          <a:p>
            <a:pPr algn="just"/>
            <a:r>
              <a:rPr lang="en-US" sz="2000" kern="800" dirty="0">
                <a:effectLst/>
                <a:latin typeface="+mj-lt"/>
                <a:ea typeface="Times New Roman" panose="02020603050405020304" pitchFamily="18" charset="0"/>
                <a:cs typeface="Calibri" panose="020F0502020204030204" pitchFamily="34" charset="0"/>
              </a:rPr>
              <a:t>W</a:t>
            </a:r>
            <a:r>
              <a:rPr lang="en-US" sz="2000" kern="800" baseline="-25000" dirty="0">
                <a:effectLst/>
                <a:latin typeface="+mj-lt"/>
                <a:ea typeface="Times New Roman" panose="02020603050405020304" pitchFamily="18" charset="0"/>
                <a:cs typeface="Calibri" panose="020F0502020204030204" pitchFamily="34" charset="0"/>
              </a:rPr>
              <a:t>el</a:t>
            </a:r>
            <a:r>
              <a:rPr lang="en-US" sz="2000" kern="800" dirty="0">
                <a:effectLst/>
                <a:latin typeface="+mj-lt"/>
                <a:ea typeface="Times New Roman" panose="02020603050405020304" pitchFamily="18" charset="0"/>
                <a:cs typeface="Calibri" panose="020F0502020204030204" pitchFamily="34" charset="0"/>
              </a:rPr>
              <a:t> </a:t>
            </a:r>
            <a:r>
              <a:rPr lang="en-US" sz="2000" kern="800" dirty="0">
                <a:latin typeface="+mj-lt"/>
                <a:ea typeface="Times New Roman" panose="02020603050405020304" pitchFamily="18" charset="0"/>
                <a:cs typeface="Calibri" panose="020F0502020204030204" pitchFamily="34" charset="0"/>
              </a:rPr>
              <a:t>	</a:t>
            </a:r>
            <a:r>
              <a:rPr lang="en-US" sz="2000" kern="800" dirty="0">
                <a:effectLst/>
                <a:latin typeface="+mj-lt"/>
                <a:ea typeface="Times New Roman" panose="02020603050405020304" pitchFamily="18" charset="0"/>
                <a:cs typeface="Calibri" panose="020F0502020204030204" pitchFamily="34" charset="0"/>
              </a:rPr>
              <a:t>= -212,27 kJ</a:t>
            </a:r>
            <a:r>
              <a:rPr lang="de-DE" sz="2000" kern="800" dirty="0">
                <a:effectLst/>
                <a:latin typeface="+mj-lt"/>
                <a:ea typeface="Times New Roman" panose="02020603050405020304" pitchFamily="18" charset="0"/>
                <a:cs typeface="Calibri" panose="020F0502020204030204" pitchFamily="34" charset="0"/>
                <a:sym typeface="Symbol" pitchFamily="2" charset="2"/>
              </a:rPr>
              <a:t></a:t>
            </a:r>
            <a:r>
              <a:rPr lang="de-DE" sz="2000" kern="800" dirty="0">
                <a:effectLst/>
                <a:latin typeface="+mj-lt"/>
                <a:ea typeface="Times New Roman" panose="02020603050405020304" pitchFamily="18" charset="0"/>
                <a:cs typeface="Times New Roman" panose="02020603050405020304" pitchFamily="18" charset="0"/>
              </a:rPr>
              <a:t>mol</a:t>
            </a:r>
            <a:r>
              <a:rPr lang="de-DE" sz="2000" kern="800" baseline="30000" dirty="0">
                <a:effectLst/>
                <a:latin typeface="+mj-lt"/>
                <a:ea typeface="Times New Roman" panose="02020603050405020304" pitchFamily="18" charset="0"/>
                <a:cs typeface="Times New Roman" panose="02020603050405020304" pitchFamily="18" charset="0"/>
              </a:rPr>
              <a:t>-1</a:t>
            </a:r>
            <a:endParaRPr lang="en-US" sz="2000" kern="800" dirty="0">
              <a:latin typeface="+mj-l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656708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E318F4FB-4881-8D76-6333-77D67E190ADF}"/>
              </a:ext>
            </a:extLst>
          </p:cNvPr>
          <p:cNvSpPr txBox="1"/>
          <p:nvPr/>
        </p:nvSpPr>
        <p:spPr>
          <a:xfrm>
            <a:off x="523918" y="3616838"/>
            <a:ext cx="5350566" cy="871457"/>
          </a:xfrm>
          <a:prstGeom prst="rect">
            <a:avLst/>
          </a:prstGeom>
          <a:noFill/>
        </p:spPr>
        <p:txBody>
          <a:bodyPr wrap="square">
            <a:spAutoFit/>
          </a:bodyPr>
          <a:lstStyle/>
          <a:p>
            <a:pPr algn="just">
              <a:lnSpc>
                <a:spcPct val="150000"/>
              </a:lnSpc>
            </a:pPr>
            <a:r>
              <a:rPr lang="de-DE" kern="800" dirty="0">
                <a:effectLst/>
                <a:ea typeface="Times New Roman" panose="02020603050405020304" pitchFamily="18" charset="0"/>
                <a:cs typeface="Times New Roman" panose="02020603050405020304" pitchFamily="18" charset="0"/>
              </a:rPr>
              <a:t>Es wird keine elektrische Arbeit geleistet (W</a:t>
            </a:r>
            <a:r>
              <a:rPr lang="de-DE" kern="800" baseline="-25000" dirty="0">
                <a:effectLst/>
                <a:ea typeface="Times New Roman" panose="02020603050405020304" pitchFamily="18" charset="0"/>
                <a:cs typeface="Times New Roman" panose="02020603050405020304" pitchFamily="18" charset="0"/>
              </a:rPr>
              <a:t>el</a:t>
            </a:r>
            <a:r>
              <a:rPr lang="de-DE" kern="800" dirty="0">
                <a:effectLst/>
                <a:ea typeface="Times New Roman" panose="02020603050405020304" pitchFamily="18" charset="0"/>
                <a:cs typeface="Times New Roman" panose="02020603050405020304" pitchFamily="18" charset="0"/>
              </a:rPr>
              <a:t> = 0), </a:t>
            </a:r>
          </a:p>
          <a:p>
            <a:pPr algn="just">
              <a:lnSpc>
                <a:spcPct val="150000"/>
              </a:lnSpc>
            </a:pPr>
            <a:r>
              <a:rPr lang="de-DE" kern="800" dirty="0">
                <a:effectLst/>
                <a:ea typeface="Times New Roman" panose="02020603050405020304" pitchFamily="18" charset="0"/>
                <a:cs typeface="Times New Roman" panose="02020603050405020304" pitchFamily="18" charset="0"/>
              </a:rPr>
              <a:t>deshalb gilt: </a:t>
            </a:r>
            <a:r>
              <a:rPr lang="de-DE" kern="800" dirty="0">
                <a:effectLst/>
                <a:ea typeface="Times New Roman" panose="02020603050405020304" pitchFamily="18" charset="0"/>
                <a:cs typeface="Calibri" panose="020F0502020204030204" pitchFamily="34" charset="0"/>
                <a:sym typeface="Symbol" pitchFamily="2" charset="2"/>
              </a:rPr>
              <a:t></a:t>
            </a:r>
            <a:r>
              <a:rPr lang="de-DE" kern="800" dirty="0">
                <a:effectLst/>
                <a:ea typeface="Times New Roman" panose="02020603050405020304" pitchFamily="18" charset="0"/>
                <a:cs typeface="Times New Roman" panose="02020603050405020304" pitchFamily="18" charset="0"/>
              </a:rPr>
              <a:t>H = Q</a:t>
            </a:r>
          </a:p>
        </p:txBody>
      </p:sp>
      <p:pic>
        <p:nvPicPr>
          <p:cNvPr id="10" name="Grafik 9" descr="Ein Bild, das Text, Screenshot, Diagramm, Reihe enthält.&#10;&#10;Automatisch generierte Beschreibung">
            <a:extLst>
              <a:ext uri="{FF2B5EF4-FFF2-40B4-BE49-F238E27FC236}">
                <a16:creationId xmlns:a16="http://schemas.microsoft.com/office/drawing/2014/main" id="{0D0EB4D0-F54A-32F9-5F9C-19864C1722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986" y="537984"/>
            <a:ext cx="5512524" cy="2970997"/>
          </a:xfrm>
          <a:prstGeom prst="rect">
            <a:avLst/>
          </a:prstGeom>
          <a:ln>
            <a:solidFill>
              <a:prstClr val="black"/>
            </a:solidFill>
          </a:ln>
        </p:spPr>
      </p:pic>
      <p:pic>
        <p:nvPicPr>
          <p:cNvPr id="12" name="Grafik 11" descr="Ein Bild, das Text, Uhr, Screenshot, Diagramm enthält.&#10;&#10;Automatisch generierte Beschreibung">
            <a:extLst>
              <a:ext uri="{FF2B5EF4-FFF2-40B4-BE49-F238E27FC236}">
                <a16:creationId xmlns:a16="http://schemas.microsoft.com/office/drawing/2014/main" id="{CCBDAAFF-3762-DF99-EC84-3E5A9C54397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29807" y="537985"/>
            <a:ext cx="4361586" cy="2970998"/>
          </a:xfrm>
          <a:prstGeom prst="rect">
            <a:avLst/>
          </a:prstGeom>
          <a:ln>
            <a:solidFill>
              <a:prstClr val="black"/>
            </a:solidFill>
          </a:ln>
        </p:spPr>
      </p:pic>
      <p:sp>
        <p:nvSpPr>
          <p:cNvPr id="14" name="Textfeld 13">
            <a:extLst>
              <a:ext uri="{FF2B5EF4-FFF2-40B4-BE49-F238E27FC236}">
                <a16:creationId xmlns:a16="http://schemas.microsoft.com/office/drawing/2014/main" id="{DD79868A-73C9-C62A-2EFC-391B8C456222}"/>
              </a:ext>
            </a:extLst>
          </p:cNvPr>
          <p:cNvSpPr txBox="1"/>
          <p:nvPr/>
        </p:nvSpPr>
        <p:spPr>
          <a:xfrm>
            <a:off x="6429807" y="3604819"/>
            <a:ext cx="6096000" cy="1286955"/>
          </a:xfrm>
          <a:prstGeom prst="rect">
            <a:avLst/>
          </a:prstGeom>
          <a:noFill/>
        </p:spPr>
        <p:txBody>
          <a:bodyPr wrap="square">
            <a:spAutoFit/>
          </a:bodyPr>
          <a:lstStyle/>
          <a:p>
            <a:pPr algn="just">
              <a:lnSpc>
                <a:spcPct val="150000"/>
              </a:lnSpc>
            </a:pPr>
            <a:r>
              <a:rPr lang="de-DE" kern="800" dirty="0">
                <a:effectLst/>
                <a:ea typeface="Times New Roman" panose="02020603050405020304" pitchFamily="18" charset="0"/>
                <a:cs typeface="Times New Roman" panose="02020603050405020304" pitchFamily="18" charset="0"/>
              </a:rPr>
              <a:t>Es wird elektrische Arbeit geleistet, </a:t>
            </a:r>
          </a:p>
          <a:p>
            <a:pPr algn="just">
              <a:lnSpc>
                <a:spcPct val="150000"/>
              </a:lnSpc>
            </a:pPr>
            <a:r>
              <a:rPr lang="de-DE" kern="800" dirty="0">
                <a:effectLst/>
                <a:ea typeface="Times New Roman" panose="02020603050405020304" pitchFamily="18" charset="0"/>
                <a:cs typeface="Times New Roman" panose="02020603050405020304" pitchFamily="18" charset="0"/>
              </a:rPr>
              <a:t>zusätzlich wird nicht nutzbare </a:t>
            </a:r>
            <a:r>
              <a:rPr lang="de-DE" kern="800" dirty="0">
                <a:ea typeface="Times New Roman" panose="02020603050405020304" pitchFamily="18" charset="0"/>
                <a:cs typeface="Times New Roman" panose="02020603050405020304" pitchFamily="18" charset="0"/>
              </a:rPr>
              <a:t>Wärme</a:t>
            </a:r>
            <a:r>
              <a:rPr lang="de-DE" kern="800" dirty="0">
                <a:effectLst/>
                <a:ea typeface="Times New Roman" panose="02020603050405020304" pitchFamily="18" charset="0"/>
                <a:cs typeface="Times New Roman" panose="02020603050405020304" pitchFamily="18" charset="0"/>
              </a:rPr>
              <a:t> frei:</a:t>
            </a:r>
          </a:p>
          <a:p>
            <a:pPr algn="just">
              <a:lnSpc>
                <a:spcPct val="150000"/>
              </a:lnSpc>
            </a:pPr>
            <a:r>
              <a:rPr lang="de-DE" kern="800" dirty="0">
                <a:effectLst/>
                <a:ea typeface="Times New Roman" panose="02020603050405020304" pitchFamily="18" charset="0"/>
                <a:cs typeface="Times New Roman" panose="02020603050405020304" pitchFamily="18" charset="0"/>
              </a:rPr>
              <a:t> </a:t>
            </a:r>
            <a:r>
              <a:rPr lang="de-DE" kern="800" dirty="0">
                <a:effectLst/>
                <a:ea typeface="Times New Roman" panose="02020603050405020304" pitchFamily="18" charset="0"/>
                <a:cs typeface="Calibri" panose="020F0502020204030204" pitchFamily="34" charset="0"/>
                <a:sym typeface="Symbol" pitchFamily="2" charset="2"/>
              </a:rPr>
              <a:t></a:t>
            </a:r>
            <a:r>
              <a:rPr lang="de-DE" kern="800" dirty="0">
                <a:effectLst/>
                <a:ea typeface="Times New Roman" panose="02020603050405020304" pitchFamily="18" charset="0"/>
                <a:cs typeface="Times New Roman" panose="02020603050405020304" pitchFamily="18" charset="0"/>
              </a:rPr>
              <a:t>H = W</a:t>
            </a:r>
            <a:r>
              <a:rPr lang="de-DE" kern="800" baseline="-25000" dirty="0">
                <a:effectLst/>
                <a:ea typeface="Times New Roman" panose="02020603050405020304" pitchFamily="18" charset="0"/>
                <a:cs typeface="Times New Roman" panose="02020603050405020304" pitchFamily="18" charset="0"/>
              </a:rPr>
              <a:t>el</a:t>
            </a:r>
            <a:r>
              <a:rPr lang="de-DE" kern="800" dirty="0">
                <a:effectLst/>
                <a:ea typeface="Times New Roman" panose="02020603050405020304" pitchFamily="18" charset="0"/>
                <a:cs typeface="Times New Roman" panose="02020603050405020304" pitchFamily="18" charset="0"/>
              </a:rPr>
              <a:t> + E </a:t>
            </a:r>
            <a:r>
              <a:rPr lang="de-DE" kern="800" dirty="0" err="1">
                <a:effectLst/>
                <a:ea typeface="Times New Roman" panose="02020603050405020304" pitchFamily="18" charset="0"/>
                <a:cs typeface="Times New Roman" panose="02020603050405020304" pitchFamily="18" charset="0"/>
              </a:rPr>
              <a:t>geb</a:t>
            </a:r>
            <a:endParaRPr lang="de-DE" kern="800" dirty="0">
              <a:effectLst/>
              <a:ea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9B407C2C-EEF5-B186-9199-DD8DF564F56F}"/>
              </a:ext>
            </a:extLst>
          </p:cNvPr>
          <p:cNvSpPr txBox="1"/>
          <p:nvPr/>
        </p:nvSpPr>
        <p:spPr>
          <a:xfrm>
            <a:off x="1872044" y="5182722"/>
            <a:ext cx="2848407" cy="496354"/>
          </a:xfrm>
          <a:prstGeom prst="rect">
            <a:avLst/>
          </a:prstGeom>
          <a:noFill/>
          <a:ln w="22225">
            <a:solidFill>
              <a:prstClr val="black"/>
            </a:solidFill>
          </a:ln>
        </p:spPr>
        <p:txBody>
          <a:bodyPr wrap="square">
            <a:spAutoFit/>
          </a:bodyPr>
          <a:lstStyle/>
          <a:p>
            <a:pPr algn="ctr">
              <a:lnSpc>
                <a:spcPct val="150000"/>
              </a:lnSpc>
            </a:pP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cs typeface="Times New Roman" panose="02020603050405020304" pitchFamily="18" charset="0"/>
              </a:rPr>
              <a:t>H = W</a:t>
            </a:r>
            <a:r>
              <a:rPr lang="de-DE" sz="2000" kern="800" baseline="-25000" dirty="0">
                <a:effectLst/>
                <a:ea typeface="Times New Roman" panose="02020603050405020304" pitchFamily="18" charset="0"/>
                <a:cs typeface="Times New Roman" panose="02020603050405020304" pitchFamily="18" charset="0"/>
              </a:rPr>
              <a:t>el</a:t>
            </a:r>
            <a:r>
              <a:rPr lang="de-DE" sz="2000" kern="800" dirty="0">
                <a:effectLst/>
                <a:ea typeface="Times New Roman" panose="02020603050405020304" pitchFamily="18" charset="0"/>
                <a:cs typeface="Times New Roman" panose="02020603050405020304" pitchFamily="18" charset="0"/>
              </a:rPr>
              <a:t> + </a:t>
            </a:r>
            <a:r>
              <a:rPr lang="de-DE" sz="2000" kern="800" dirty="0" err="1">
                <a:effectLst/>
                <a:ea typeface="Times New Roman" panose="02020603050405020304" pitchFamily="18" charset="0"/>
                <a:cs typeface="Times New Roman" panose="02020603050405020304" pitchFamily="18" charset="0"/>
              </a:rPr>
              <a:t>E</a:t>
            </a:r>
            <a:r>
              <a:rPr lang="de-DE" sz="2000" kern="800" baseline="-25000" dirty="0" err="1">
                <a:ea typeface="Times New Roman" panose="02020603050405020304" pitchFamily="18" charset="0"/>
                <a:cs typeface="Times New Roman" panose="02020603050405020304" pitchFamily="18" charset="0"/>
              </a:rPr>
              <a:t>geb</a:t>
            </a:r>
            <a:r>
              <a:rPr lang="de-DE" sz="2000" kern="800" dirty="0">
                <a:ea typeface="Times New Roman" panose="02020603050405020304" pitchFamily="18" charset="0"/>
                <a:cs typeface="Times New Roman" panose="02020603050405020304" pitchFamily="18" charset="0"/>
              </a:rPr>
              <a:t> </a:t>
            </a:r>
            <a:endParaRPr lang="de-DE" sz="2000" kern="800" dirty="0">
              <a:effectLst/>
              <a:ea typeface="Times New Roman" panose="02020603050405020304" pitchFamily="18" charset="0"/>
              <a:cs typeface="Times New Roman" panose="02020603050405020304" pitchFamily="18" charset="0"/>
            </a:endParaRPr>
          </a:p>
        </p:txBody>
      </p:sp>
      <p:sp>
        <p:nvSpPr>
          <p:cNvPr id="17" name="Ovale Legende 16">
            <a:extLst>
              <a:ext uri="{FF2B5EF4-FFF2-40B4-BE49-F238E27FC236}">
                <a16:creationId xmlns:a16="http://schemas.microsoft.com/office/drawing/2014/main" id="{0A638806-5524-4895-91F9-E1DD2C1289A3}"/>
              </a:ext>
            </a:extLst>
          </p:cNvPr>
          <p:cNvSpPr/>
          <p:nvPr/>
        </p:nvSpPr>
        <p:spPr>
          <a:xfrm>
            <a:off x="4807432" y="5377340"/>
            <a:ext cx="5512524" cy="1185950"/>
          </a:xfrm>
          <a:prstGeom prst="wedgeEllipseCallout">
            <a:avLst>
              <a:gd name="adj1" fmla="val -63874"/>
              <a:gd name="adj2" fmla="val -4800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solidFill>
                  <a:srgbClr val="FF0000"/>
                </a:solidFill>
              </a:rPr>
              <a:t>nicht nutzbar, deshalb kann Wärme nicht vollständig in Arbeit </a:t>
            </a:r>
            <a:r>
              <a:rPr lang="de-DE" sz="2000" b="1" dirty="0" err="1">
                <a:solidFill>
                  <a:srgbClr val="FF0000"/>
                </a:solidFill>
              </a:rPr>
              <a:t>ungewandelt</a:t>
            </a:r>
            <a:r>
              <a:rPr lang="de-DE" sz="2000" b="1" dirty="0">
                <a:solidFill>
                  <a:srgbClr val="FF0000"/>
                </a:solidFill>
              </a:rPr>
              <a:t> werden!</a:t>
            </a:r>
          </a:p>
        </p:txBody>
      </p:sp>
      <p:pic>
        <p:nvPicPr>
          <p:cNvPr id="2" name="Picture 3">
            <a:extLst>
              <a:ext uri="{FF2B5EF4-FFF2-40B4-BE49-F238E27FC236}">
                <a16:creationId xmlns:a16="http://schemas.microsoft.com/office/drawing/2014/main" id="{6337E933-40F3-E327-C96C-7CD4D0E8802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85772" y="6178566"/>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F4D33F8-5423-0D59-F9EF-354485FB203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66936" y="6206280"/>
            <a:ext cx="546100" cy="5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4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0CCD9EE9-F50D-A5A4-1ED9-D406F14DD041}"/>
              </a:ext>
            </a:extLst>
          </p:cNvPr>
          <p:cNvSpPr txBox="1"/>
          <p:nvPr/>
        </p:nvSpPr>
        <p:spPr>
          <a:xfrm>
            <a:off x="648990" y="409891"/>
            <a:ext cx="9443317" cy="400110"/>
          </a:xfrm>
          <a:prstGeom prst="rect">
            <a:avLst/>
          </a:prstGeom>
          <a:noFill/>
        </p:spPr>
        <p:txBody>
          <a:bodyPr wrap="square">
            <a:spAutoFit/>
          </a:bodyPr>
          <a:lstStyle/>
          <a:p>
            <a:r>
              <a:rPr lang="de-DE" sz="2000" b="1" kern="800" dirty="0">
                <a:solidFill>
                  <a:schemeClr val="accent1"/>
                </a:solidFill>
                <a:ea typeface="Times New Roman" panose="02020603050405020304" pitchFamily="18" charset="0"/>
                <a:cs typeface="Times New Roman" panose="02020603050405020304" pitchFamily="18" charset="0"/>
              </a:rPr>
              <a:t>Freie E</a:t>
            </a:r>
            <a:r>
              <a:rPr lang="de-DE" sz="2000" b="1" kern="800" dirty="0">
                <a:solidFill>
                  <a:schemeClr val="accent1"/>
                </a:solidFill>
                <a:effectLst/>
                <a:ea typeface="Times New Roman" panose="02020603050405020304" pitchFamily="18" charset="0"/>
                <a:cs typeface="Times New Roman" panose="02020603050405020304" pitchFamily="18" charset="0"/>
              </a:rPr>
              <a:t>nthalpie und Wertigkeit von Energieformen</a:t>
            </a:r>
            <a:endParaRPr lang="de-DE" sz="2000" b="1" dirty="0">
              <a:solidFill>
                <a:schemeClr val="accent1"/>
              </a:solidFill>
            </a:endParaRPr>
          </a:p>
        </p:txBody>
      </p:sp>
      <p:sp>
        <p:nvSpPr>
          <p:cNvPr id="6" name="Textfeld 5">
            <a:extLst>
              <a:ext uri="{FF2B5EF4-FFF2-40B4-BE49-F238E27FC236}">
                <a16:creationId xmlns:a16="http://schemas.microsoft.com/office/drawing/2014/main" id="{EBD598AF-EF3D-98C0-C044-265FDA60CD37}"/>
              </a:ext>
            </a:extLst>
          </p:cNvPr>
          <p:cNvSpPr txBox="1"/>
          <p:nvPr/>
        </p:nvSpPr>
        <p:spPr>
          <a:xfrm>
            <a:off x="838201" y="1722710"/>
            <a:ext cx="2210830" cy="496354"/>
          </a:xfrm>
          <a:prstGeom prst="rect">
            <a:avLst/>
          </a:prstGeom>
          <a:noFill/>
          <a:ln w="22225">
            <a:solidFill>
              <a:prstClr val="black"/>
            </a:solidFill>
          </a:ln>
        </p:spPr>
        <p:txBody>
          <a:bodyPr wrap="square">
            <a:spAutoFit/>
          </a:bodyPr>
          <a:lstStyle/>
          <a:p>
            <a:pPr algn="just">
              <a:lnSpc>
                <a:spcPct val="150000"/>
              </a:lnSpc>
            </a:pP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cs typeface="Times New Roman" panose="02020603050405020304" pitchFamily="18" charset="0"/>
              </a:rPr>
              <a:t>H = W</a:t>
            </a:r>
            <a:r>
              <a:rPr lang="de-DE" sz="2000" kern="800" baseline="-25000" dirty="0">
                <a:effectLst/>
                <a:ea typeface="Times New Roman" panose="02020603050405020304" pitchFamily="18" charset="0"/>
                <a:cs typeface="Times New Roman" panose="02020603050405020304" pitchFamily="18" charset="0"/>
              </a:rPr>
              <a:t>el</a:t>
            </a:r>
            <a:r>
              <a:rPr lang="de-DE" sz="2000" kern="800" dirty="0">
                <a:effectLst/>
                <a:ea typeface="Times New Roman" panose="02020603050405020304" pitchFamily="18" charset="0"/>
                <a:cs typeface="Times New Roman" panose="02020603050405020304" pitchFamily="18" charset="0"/>
              </a:rPr>
              <a:t> + </a:t>
            </a:r>
            <a:r>
              <a:rPr lang="de-DE" sz="2000" kern="800" dirty="0" err="1">
                <a:effectLst/>
                <a:ea typeface="Times New Roman" panose="02020603050405020304" pitchFamily="18" charset="0"/>
                <a:cs typeface="Times New Roman" panose="02020603050405020304" pitchFamily="18" charset="0"/>
              </a:rPr>
              <a:t>E</a:t>
            </a:r>
            <a:r>
              <a:rPr lang="de-DE" sz="2000" kern="800" baseline="-25000" dirty="0" err="1">
                <a:effectLst/>
                <a:ea typeface="Times New Roman" panose="02020603050405020304" pitchFamily="18" charset="0"/>
                <a:cs typeface="Times New Roman" panose="02020603050405020304" pitchFamily="18" charset="0"/>
              </a:rPr>
              <a:t>geb</a:t>
            </a:r>
            <a:endParaRPr lang="de-DE" sz="2000" kern="800" dirty="0">
              <a:effectLst/>
              <a:ea typeface="Times New Roman" panose="02020603050405020304" pitchFamily="18" charset="0"/>
              <a:cs typeface="Times New Roman" panose="02020603050405020304" pitchFamily="18" charset="0"/>
            </a:endParaRPr>
          </a:p>
        </p:txBody>
      </p:sp>
      <p:sp>
        <p:nvSpPr>
          <p:cNvPr id="8" name="Textfeld 7">
            <a:extLst>
              <a:ext uri="{FF2B5EF4-FFF2-40B4-BE49-F238E27FC236}">
                <a16:creationId xmlns:a16="http://schemas.microsoft.com/office/drawing/2014/main" id="{F8982372-A5AC-3094-E00F-0DDF30425C97}"/>
              </a:ext>
            </a:extLst>
          </p:cNvPr>
          <p:cNvSpPr txBox="1"/>
          <p:nvPr/>
        </p:nvSpPr>
        <p:spPr>
          <a:xfrm>
            <a:off x="3796750" y="1575394"/>
            <a:ext cx="3147796" cy="496931"/>
          </a:xfrm>
          <a:prstGeom prst="rect">
            <a:avLst/>
          </a:prstGeom>
          <a:noFill/>
        </p:spPr>
        <p:txBody>
          <a:bodyPr wrap="square">
            <a:spAutoFit/>
          </a:bodyPr>
          <a:lstStyle/>
          <a:p>
            <a:pPr algn="just">
              <a:lnSpc>
                <a:spcPct val="150000"/>
              </a:lnSpc>
            </a:pPr>
            <a:r>
              <a:rPr lang="de-DE" sz="2000" kern="800" dirty="0">
                <a:effectLst/>
                <a:ea typeface="Times New Roman" panose="02020603050405020304" pitchFamily="18" charset="0"/>
                <a:cs typeface="Calibri" panose="020F0502020204030204" pitchFamily="34" charset="0"/>
                <a:sym typeface="Symbol" pitchFamily="2" charset="2"/>
              </a:rPr>
              <a:t>Verallgemeinerung</a:t>
            </a:r>
            <a:endParaRPr lang="de-DE" sz="2000" kern="800" dirty="0">
              <a:effectLst/>
              <a:ea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772053EC-165B-E5AD-705F-9B6D5A71C87E}"/>
              </a:ext>
            </a:extLst>
          </p:cNvPr>
          <p:cNvSpPr txBox="1"/>
          <p:nvPr/>
        </p:nvSpPr>
        <p:spPr>
          <a:xfrm>
            <a:off x="7186396" y="1722710"/>
            <a:ext cx="2105885" cy="503664"/>
          </a:xfrm>
          <a:prstGeom prst="rect">
            <a:avLst/>
          </a:prstGeom>
          <a:noFill/>
          <a:ln w="22225">
            <a:solidFill>
              <a:prstClr val="black"/>
            </a:solidFill>
          </a:ln>
        </p:spPr>
        <p:txBody>
          <a:bodyPr wrap="square">
            <a:spAutoFit/>
          </a:bodyPr>
          <a:lstStyle/>
          <a:p>
            <a:pPr algn="just">
              <a:lnSpc>
                <a:spcPct val="150000"/>
              </a:lnSpc>
            </a:pP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cs typeface="Times New Roman" panose="02020603050405020304" pitchFamily="18" charset="0"/>
              </a:rPr>
              <a:t>H = </a:t>
            </a:r>
            <a:r>
              <a:rPr lang="de-DE" sz="2000" kern="800" dirty="0" err="1">
                <a:effectLst/>
                <a:ea typeface="Times New Roman" panose="02020603050405020304" pitchFamily="18" charset="0"/>
                <a:cs typeface="Times New Roman" panose="02020603050405020304" pitchFamily="18" charset="0"/>
              </a:rPr>
              <a:t>E</a:t>
            </a:r>
            <a:r>
              <a:rPr lang="de-DE" sz="2000" kern="800" baseline="-25000" dirty="0" err="1">
                <a:effectLst/>
                <a:ea typeface="Times New Roman" panose="02020603050405020304" pitchFamily="18" charset="0"/>
                <a:cs typeface="Times New Roman" panose="02020603050405020304" pitchFamily="18" charset="0"/>
              </a:rPr>
              <a:t>frei</a:t>
            </a:r>
            <a:r>
              <a:rPr lang="de-DE" sz="2000" kern="800" dirty="0">
                <a:effectLst/>
                <a:ea typeface="Times New Roman" panose="02020603050405020304" pitchFamily="18" charset="0"/>
                <a:cs typeface="Times New Roman" panose="02020603050405020304" pitchFamily="18" charset="0"/>
              </a:rPr>
              <a:t> + </a:t>
            </a:r>
            <a:r>
              <a:rPr lang="de-DE" sz="2000" kern="800" dirty="0" err="1">
                <a:effectLst/>
                <a:ea typeface="Times New Roman" panose="02020603050405020304" pitchFamily="18" charset="0"/>
                <a:cs typeface="Times New Roman" panose="02020603050405020304" pitchFamily="18" charset="0"/>
              </a:rPr>
              <a:t>E</a:t>
            </a:r>
            <a:r>
              <a:rPr lang="de-DE" sz="2000" kern="800" baseline="-25000" dirty="0" err="1">
                <a:effectLst/>
                <a:ea typeface="Times New Roman" panose="02020603050405020304" pitchFamily="18" charset="0"/>
                <a:cs typeface="Times New Roman" panose="02020603050405020304" pitchFamily="18" charset="0"/>
              </a:rPr>
              <a:t>geb</a:t>
            </a:r>
            <a:endParaRPr lang="de-DE" sz="2000" kern="800" dirty="0">
              <a:effectLst/>
              <a:ea typeface="Times New Roman" panose="02020603050405020304" pitchFamily="18" charset="0"/>
              <a:cs typeface="Times New Roman" panose="02020603050405020304" pitchFamily="18" charset="0"/>
            </a:endParaRPr>
          </a:p>
        </p:txBody>
      </p:sp>
      <p:cxnSp>
        <p:nvCxnSpPr>
          <p:cNvPr id="11" name="Gerade Verbindung mit Pfeil 10">
            <a:extLst>
              <a:ext uri="{FF2B5EF4-FFF2-40B4-BE49-F238E27FC236}">
                <a16:creationId xmlns:a16="http://schemas.microsoft.com/office/drawing/2014/main" id="{8867D19A-2DED-0E0B-B177-F3ED33263886}"/>
              </a:ext>
            </a:extLst>
          </p:cNvPr>
          <p:cNvCxnSpPr/>
          <p:nvPr/>
        </p:nvCxnSpPr>
        <p:spPr>
          <a:xfrm>
            <a:off x="3630827" y="2072325"/>
            <a:ext cx="2892287" cy="0"/>
          </a:xfrm>
          <a:prstGeom prst="straightConnector1">
            <a:avLst/>
          </a:prstGeom>
          <a:ln w="34925">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12" name="Ovale Legende 11">
            <a:extLst>
              <a:ext uri="{FF2B5EF4-FFF2-40B4-BE49-F238E27FC236}">
                <a16:creationId xmlns:a16="http://schemas.microsoft.com/office/drawing/2014/main" id="{9A6C76D4-B560-861E-0623-D3CD7DAABB1B}"/>
              </a:ext>
            </a:extLst>
          </p:cNvPr>
          <p:cNvSpPr/>
          <p:nvPr/>
        </p:nvSpPr>
        <p:spPr>
          <a:xfrm>
            <a:off x="3915079" y="3094485"/>
            <a:ext cx="3147796" cy="1031386"/>
          </a:xfrm>
          <a:prstGeom prst="wedgeEllipseCallout">
            <a:avLst>
              <a:gd name="adj1" fmla="val 75452"/>
              <a:gd name="adj2" fmla="val -14822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Nutzbar</a:t>
            </a:r>
            <a:r>
              <a:rPr lang="de-DE" sz="3200" b="1" dirty="0">
                <a:solidFill>
                  <a:srgbClr val="FF0000"/>
                </a:solidFill>
              </a:rPr>
              <a:t>!</a:t>
            </a:r>
            <a:endParaRPr lang="de-DE" sz="2000" b="1" dirty="0">
              <a:solidFill>
                <a:srgbClr val="FF0000"/>
              </a:solidFill>
            </a:endParaRPr>
          </a:p>
        </p:txBody>
      </p:sp>
      <p:sp>
        <p:nvSpPr>
          <p:cNvPr id="14" name="Ovale Legende 13">
            <a:extLst>
              <a:ext uri="{FF2B5EF4-FFF2-40B4-BE49-F238E27FC236}">
                <a16:creationId xmlns:a16="http://schemas.microsoft.com/office/drawing/2014/main" id="{DB587B06-35F9-961E-1980-5EB769DDA959}"/>
              </a:ext>
            </a:extLst>
          </p:cNvPr>
          <p:cNvSpPr/>
          <p:nvPr/>
        </p:nvSpPr>
        <p:spPr>
          <a:xfrm>
            <a:off x="7186396" y="3109718"/>
            <a:ext cx="4290796" cy="1031386"/>
          </a:xfrm>
          <a:prstGeom prst="wedgeEllipseCallout">
            <a:avLst>
              <a:gd name="adj1" fmla="val -9982"/>
              <a:gd name="adj2" fmla="val -14051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„Energieverlust“</a:t>
            </a:r>
            <a:endParaRPr lang="de-DE" sz="2000" b="1" dirty="0">
              <a:solidFill>
                <a:srgbClr val="FF0000"/>
              </a:solidFill>
            </a:endParaRPr>
          </a:p>
        </p:txBody>
      </p:sp>
      <p:sp>
        <p:nvSpPr>
          <p:cNvPr id="15" name="Textfeld 14">
            <a:extLst>
              <a:ext uri="{FF2B5EF4-FFF2-40B4-BE49-F238E27FC236}">
                <a16:creationId xmlns:a16="http://schemas.microsoft.com/office/drawing/2014/main" id="{87D32601-374F-187F-2FBE-14E516C0E506}"/>
              </a:ext>
            </a:extLst>
          </p:cNvPr>
          <p:cNvSpPr txBox="1"/>
          <p:nvPr/>
        </p:nvSpPr>
        <p:spPr>
          <a:xfrm>
            <a:off x="648990" y="5001292"/>
            <a:ext cx="8691803" cy="1323439"/>
          </a:xfrm>
          <a:prstGeom prst="rect">
            <a:avLst/>
          </a:prstGeom>
          <a:noFill/>
        </p:spPr>
        <p:txBody>
          <a:bodyPr wrap="none" rtlCol="0">
            <a:spAutoFit/>
          </a:bodyPr>
          <a:lstStyle/>
          <a:p>
            <a:r>
              <a:rPr lang="de-DE" sz="2000" b="1" dirty="0"/>
              <a:t>Energieverlust: </a:t>
            </a:r>
            <a:r>
              <a:rPr lang="de-DE" sz="2000" dirty="0"/>
              <a:t>Bei der Energieumwandlung geht keine Energie verloren,</a:t>
            </a:r>
            <a:r>
              <a:rPr lang="de-DE" sz="2000" kern="800" dirty="0">
                <a:effectLst/>
                <a:ea typeface="Times New Roman" panose="02020603050405020304" pitchFamily="18" charset="0"/>
                <a:cs typeface="Times New Roman" panose="02020603050405020304" pitchFamily="18" charset="0"/>
              </a:rPr>
              <a:t> </a:t>
            </a:r>
          </a:p>
          <a:p>
            <a:r>
              <a:rPr lang="de-DE" sz="2000" kern="800" dirty="0">
                <a:effectLst/>
                <a:ea typeface="Times New Roman" panose="02020603050405020304" pitchFamily="18" charset="0"/>
                <a:cs typeface="Times New Roman" panose="02020603050405020304" pitchFamily="18" charset="0"/>
              </a:rPr>
              <a:t>nur wird aus </a:t>
            </a:r>
            <a:r>
              <a:rPr lang="de-DE" sz="2000" kern="800" dirty="0">
                <a:solidFill>
                  <a:srgbClr val="FF0000"/>
                </a:solidFill>
                <a:effectLst/>
                <a:ea typeface="Times New Roman" panose="02020603050405020304" pitchFamily="18" charset="0"/>
                <a:cs typeface="Times New Roman" panose="02020603050405020304" pitchFamily="18" charset="0"/>
              </a:rPr>
              <a:t>nutzbarer</a:t>
            </a:r>
            <a:r>
              <a:rPr lang="de-DE" sz="2000" kern="800" dirty="0">
                <a:effectLst/>
                <a:ea typeface="Times New Roman" panose="02020603050405020304" pitchFamily="18" charset="0"/>
                <a:cs typeface="Times New Roman" panose="02020603050405020304" pitchFamily="18" charset="0"/>
              </a:rPr>
              <a:t> Energie </a:t>
            </a:r>
            <a:r>
              <a:rPr lang="de-DE" sz="2000" kern="800" dirty="0">
                <a:solidFill>
                  <a:srgbClr val="FF0000"/>
                </a:solidFill>
                <a:effectLst/>
                <a:ea typeface="Times New Roman" panose="02020603050405020304" pitchFamily="18" charset="0"/>
                <a:cs typeface="Times New Roman" panose="02020603050405020304" pitchFamily="18" charset="0"/>
              </a:rPr>
              <a:t>nicht nutzbare </a:t>
            </a:r>
            <a:r>
              <a:rPr lang="de-DE" sz="2000" kern="800" dirty="0">
                <a:effectLst/>
                <a:ea typeface="Times New Roman" panose="02020603050405020304" pitchFamily="18" charset="0"/>
                <a:cs typeface="Times New Roman" panose="02020603050405020304" pitchFamily="18" charset="0"/>
              </a:rPr>
              <a:t>Energie. </a:t>
            </a:r>
          </a:p>
          <a:p>
            <a:endParaRPr lang="de-DE" sz="2000" kern="800" dirty="0">
              <a:ea typeface="Times New Roman" panose="02020603050405020304" pitchFamily="18" charset="0"/>
              <a:cs typeface="Times New Roman" panose="02020603050405020304" pitchFamily="18" charset="0"/>
            </a:endParaRPr>
          </a:p>
          <a:p>
            <a:r>
              <a:rPr lang="de-DE" sz="2000" kern="800" dirty="0">
                <a:cs typeface="Times New Roman" panose="02020603050405020304" pitchFamily="18" charset="0"/>
              </a:rPr>
              <a:t> ⇒ </a:t>
            </a:r>
            <a:r>
              <a:rPr lang="de-DE" sz="2000" b="1" kern="800" dirty="0">
                <a:cs typeface="Times New Roman" panose="02020603050405020304" pitchFamily="18" charset="0"/>
              </a:rPr>
              <a:t>Energieentwertung</a:t>
            </a:r>
            <a:r>
              <a:rPr lang="de-DE" sz="2000" kern="800" dirty="0">
                <a:cs typeface="Times New Roman" panose="02020603050405020304" pitchFamily="18" charset="0"/>
              </a:rPr>
              <a:t>!</a:t>
            </a:r>
            <a:r>
              <a:rPr lang="de-DE" sz="2000" dirty="0"/>
              <a:t> </a:t>
            </a:r>
          </a:p>
        </p:txBody>
      </p:sp>
      <p:pic>
        <p:nvPicPr>
          <p:cNvPr id="2" name="Picture 3">
            <a:extLst>
              <a:ext uri="{FF2B5EF4-FFF2-40B4-BE49-F238E27FC236}">
                <a16:creationId xmlns:a16="http://schemas.microsoft.com/office/drawing/2014/main" id="{2D83F29D-2412-5EAA-5323-4F05F3A7B4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76987" y="304392"/>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DC08F0-D76A-1A7C-A027-184BD5EC58D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30887" y="321236"/>
            <a:ext cx="546100" cy="5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74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Uhr, Screenshot, Diagramm enthält.&#10;&#10;Automatisch generierte Beschreibung">
            <a:extLst>
              <a:ext uri="{FF2B5EF4-FFF2-40B4-BE49-F238E27FC236}">
                <a16:creationId xmlns:a16="http://schemas.microsoft.com/office/drawing/2014/main" id="{4724FB50-6E27-5AB0-F948-AE51512E100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8200" y="962055"/>
            <a:ext cx="4361586" cy="2970998"/>
          </a:xfrm>
          <a:prstGeom prst="rect">
            <a:avLst/>
          </a:prstGeom>
          <a:ln>
            <a:solidFill>
              <a:prstClr val="black"/>
            </a:solidFill>
          </a:ln>
        </p:spPr>
      </p:pic>
      <p:sp>
        <p:nvSpPr>
          <p:cNvPr id="7" name="Textfeld 6">
            <a:extLst>
              <a:ext uri="{FF2B5EF4-FFF2-40B4-BE49-F238E27FC236}">
                <a16:creationId xmlns:a16="http://schemas.microsoft.com/office/drawing/2014/main" id="{B2B6E258-6C1C-72C9-EF80-53510E409D0B}"/>
              </a:ext>
            </a:extLst>
          </p:cNvPr>
          <p:cNvSpPr txBox="1"/>
          <p:nvPr/>
        </p:nvSpPr>
        <p:spPr>
          <a:xfrm>
            <a:off x="5323516" y="948320"/>
            <a:ext cx="6096000" cy="923330"/>
          </a:xfrm>
          <a:prstGeom prst="rect">
            <a:avLst/>
          </a:prstGeom>
          <a:noFill/>
        </p:spPr>
        <p:txBody>
          <a:bodyPr wrap="square">
            <a:spAutoFit/>
          </a:bodyPr>
          <a:lstStyle/>
          <a:p>
            <a:r>
              <a:rPr lang="de-DE" kern="800" dirty="0">
                <a:effectLst/>
                <a:ea typeface="Times New Roman" panose="02020603050405020304" pitchFamily="18" charset="0"/>
              </a:rPr>
              <a:t>Mit einer Galvanischen Zelle kann über die elektrische Arbeit W</a:t>
            </a:r>
            <a:r>
              <a:rPr lang="de-DE" kern="800" baseline="-25000" dirty="0">
                <a:effectLst/>
                <a:ea typeface="Times New Roman" panose="02020603050405020304" pitchFamily="18" charset="0"/>
              </a:rPr>
              <a:t>el</a:t>
            </a:r>
            <a:r>
              <a:rPr lang="de-DE" kern="800" dirty="0">
                <a:effectLst/>
                <a:ea typeface="Times New Roman" panose="02020603050405020304" pitchFamily="18" charset="0"/>
              </a:rPr>
              <a:t> einer Redoxreaktion der </a:t>
            </a:r>
            <a:r>
              <a:rPr lang="de-DE" kern="800" dirty="0">
                <a:effectLst/>
                <a:highlight>
                  <a:srgbClr val="FFFF00"/>
                </a:highlight>
                <a:ea typeface="Times New Roman" panose="02020603050405020304" pitchFamily="18" charset="0"/>
              </a:rPr>
              <a:t>nutzbare Teil der Reaktionsenthalpie </a:t>
            </a:r>
            <a:r>
              <a:rPr lang="de-DE" kern="800" dirty="0">
                <a:effectLst/>
                <a:ea typeface="Times New Roman" panose="02020603050405020304" pitchFamily="18" charset="0"/>
              </a:rPr>
              <a:t>bestimmt werden</a:t>
            </a:r>
            <a:r>
              <a:rPr lang="de-DE" kern="800" dirty="0">
                <a:ea typeface="Times New Roman" panose="02020603050405020304" pitchFamily="18" charset="0"/>
              </a:rPr>
              <a:t>!</a:t>
            </a:r>
            <a:endParaRPr lang="de-DE" dirty="0"/>
          </a:p>
        </p:txBody>
      </p:sp>
      <p:sp>
        <p:nvSpPr>
          <p:cNvPr id="8" name="Textfeld 7">
            <a:extLst>
              <a:ext uri="{FF2B5EF4-FFF2-40B4-BE49-F238E27FC236}">
                <a16:creationId xmlns:a16="http://schemas.microsoft.com/office/drawing/2014/main" id="{DF796E54-FE2C-AB54-99C8-645C20250BB7}"/>
              </a:ext>
            </a:extLst>
          </p:cNvPr>
          <p:cNvSpPr txBox="1"/>
          <p:nvPr/>
        </p:nvSpPr>
        <p:spPr>
          <a:xfrm>
            <a:off x="6467061" y="3702220"/>
            <a:ext cx="2523448" cy="400110"/>
          </a:xfrm>
          <a:prstGeom prst="rect">
            <a:avLst/>
          </a:prstGeom>
          <a:noFill/>
        </p:spPr>
        <p:txBody>
          <a:bodyPr wrap="none" rtlCol="0">
            <a:spAutoFit/>
          </a:bodyPr>
          <a:lstStyle/>
          <a:p>
            <a:r>
              <a:rPr lang="de-DE" sz="2000" b="1" dirty="0"/>
              <a:t>Freie Enthalpie </a:t>
            </a:r>
            <a:r>
              <a:rPr lang="de-DE" sz="2000" b="1" kern="800" dirty="0">
                <a:effectLst/>
                <a:ea typeface="Times New Roman" panose="02020603050405020304" pitchFamily="18" charset="0"/>
                <a:cs typeface="Calibri" panose="020F0502020204030204" pitchFamily="34" charset="0"/>
                <a:sym typeface="Symbol" pitchFamily="2" charset="2"/>
              </a:rPr>
              <a:t></a:t>
            </a:r>
            <a:r>
              <a:rPr lang="de-DE" sz="2000" b="1" kern="800" dirty="0">
                <a:effectLst/>
                <a:ea typeface="Times New Roman" panose="02020603050405020304" pitchFamily="18" charset="0"/>
              </a:rPr>
              <a:t>G </a:t>
            </a:r>
            <a:endParaRPr lang="de-DE" sz="2000" b="1" dirty="0"/>
          </a:p>
        </p:txBody>
      </p:sp>
      <p:sp>
        <p:nvSpPr>
          <p:cNvPr id="12" name="Pfeil nach unten 11">
            <a:extLst>
              <a:ext uri="{FF2B5EF4-FFF2-40B4-BE49-F238E27FC236}">
                <a16:creationId xmlns:a16="http://schemas.microsoft.com/office/drawing/2014/main" id="{B3C5887F-C25E-F628-3871-5B2B3D8EB3C9}"/>
              </a:ext>
            </a:extLst>
          </p:cNvPr>
          <p:cNvSpPr/>
          <p:nvPr/>
        </p:nvSpPr>
        <p:spPr>
          <a:xfrm>
            <a:off x="7629656" y="1976636"/>
            <a:ext cx="467139" cy="1515611"/>
          </a:xfrm>
          <a:prstGeom prst="down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0262EA42-AA61-ECAB-587C-FA0488D50EDA}"/>
              </a:ext>
            </a:extLst>
          </p:cNvPr>
          <p:cNvSpPr txBox="1"/>
          <p:nvPr/>
        </p:nvSpPr>
        <p:spPr>
          <a:xfrm>
            <a:off x="1520123" y="4344185"/>
            <a:ext cx="2743199" cy="400110"/>
          </a:xfrm>
          <a:prstGeom prst="rect">
            <a:avLst/>
          </a:prstGeom>
          <a:noFill/>
        </p:spPr>
        <p:txBody>
          <a:bodyPr wrap="square">
            <a:spAutoFit/>
          </a:bodyPr>
          <a:lstStyle/>
          <a:p>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rPr>
              <a:t>H = W</a:t>
            </a:r>
            <a:r>
              <a:rPr lang="de-DE" sz="2000" kern="800" baseline="-25000" dirty="0">
                <a:effectLst/>
                <a:ea typeface="Times New Roman" panose="02020603050405020304" pitchFamily="18" charset="0"/>
              </a:rPr>
              <a:t>el</a:t>
            </a:r>
            <a:r>
              <a:rPr lang="de-DE" sz="2000" kern="800" dirty="0">
                <a:effectLst/>
                <a:ea typeface="Times New Roman" panose="02020603050405020304" pitchFamily="18" charset="0"/>
              </a:rPr>
              <a:t> + </a:t>
            </a:r>
            <a:r>
              <a:rPr lang="de-DE" sz="2000" kern="800" dirty="0" err="1">
                <a:effectLst/>
                <a:ea typeface="Times New Roman" panose="02020603050405020304" pitchFamily="18" charset="0"/>
              </a:rPr>
              <a:t>E</a:t>
            </a:r>
            <a:r>
              <a:rPr lang="de-DE" sz="2000" kern="800" baseline="-25000" dirty="0" err="1">
                <a:effectLst/>
                <a:ea typeface="Times New Roman" panose="02020603050405020304" pitchFamily="18" charset="0"/>
              </a:rPr>
              <a:t>geb</a:t>
            </a:r>
            <a:r>
              <a:rPr lang="de-DE" sz="2000" kern="800" dirty="0">
                <a:effectLst/>
                <a:ea typeface="Times New Roman" panose="02020603050405020304" pitchFamily="18" charset="0"/>
              </a:rPr>
              <a:t> </a:t>
            </a:r>
            <a:endParaRPr lang="de-DE" sz="2000" dirty="0"/>
          </a:p>
        </p:txBody>
      </p:sp>
      <p:sp>
        <p:nvSpPr>
          <p:cNvPr id="15" name="Textfeld 14">
            <a:extLst>
              <a:ext uri="{FF2B5EF4-FFF2-40B4-BE49-F238E27FC236}">
                <a16:creationId xmlns:a16="http://schemas.microsoft.com/office/drawing/2014/main" id="{5977613C-B3EF-605C-CAFF-FD6297AFC0C9}"/>
              </a:ext>
            </a:extLst>
          </p:cNvPr>
          <p:cNvSpPr txBox="1"/>
          <p:nvPr/>
        </p:nvSpPr>
        <p:spPr>
          <a:xfrm>
            <a:off x="1520123" y="4818549"/>
            <a:ext cx="2743199" cy="400110"/>
          </a:xfrm>
          <a:prstGeom prst="rect">
            <a:avLst/>
          </a:prstGeom>
          <a:noFill/>
        </p:spPr>
        <p:txBody>
          <a:bodyPr wrap="square">
            <a:spAutoFit/>
          </a:bodyPr>
          <a:lstStyle/>
          <a:p>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rPr>
              <a:t>H = </a:t>
            </a:r>
            <a:r>
              <a:rPr lang="de-DE" sz="2000" kern="800" dirty="0" err="1">
                <a:effectLst/>
                <a:ea typeface="Times New Roman" panose="02020603050405020304" pitchFamily="18" charset="0"/>
              </a:rPr>
              <a:t>E</a:t>
            </a:r>
            <a:r>
              <a:rPr lang="de-DE" sz="2000" kern="800" baseline="-25000" dirty="0" err="1">
                <a:effectLst/>
                <a:ea typeface="Times New Roman" panose="02020603050405020304" pitchFamily="18" charset="0"/>
              </a:rPr>
              <a:t>frei</a:t>
            </a:r>
            <a:r>
              <a:rPr lang="de-DE" sz="2000" kern="800" dirty="0">
                <a:effectLst/>
                <a:ea typeface="Times New Roman" panose="02020603050405020304" pitchFamily="18" charset="0"/>
              </a:rPr>
              <a:t> + </a:t>
            </a:r>
            <a:r>
              <a:rPr lang="de-DE" sz="2000" kern="800" dirty="0" err="1">
                <a:effectLst/>
                <a:ea typeface="Times New Roman" panose="02020603050405020304" pitchFamily="18" charset="0"/>
              </a:rPr>
              <a:t>E</a:t>
            </a:r>
            <a:r>
              <a:rPr lang="de-DE" sz="2000" kern="800" baseline="-25000" dirty="0" err="1">
                <a:effectLst/>
                <a:ea typeface="Times New Roman" panose="02020603050405020304" pitchFamily="18" charset="0"/>
              </a:rPr>
              <a:t>geb</a:t>
            </a:r>
            <a:r>
              <a:rPr lang="de-DE" sz="2000" kern="800" dirty="0">
                <a:effectLst/>
                <a:ea typeface="Times New Roman" panose="02020603050405020304" pitchFamily="18" charset="0"/>
              </a:rPr>
              <a:t> </a:t>
            </a:r>
            <a:endParaRPr lang="de-DE" sz="2000" dirty="0"/>
          </a:p>
        </p:txBody>
      </p:sp>
      <p:sp>
        <p:nvSpPr>
          <p:cNvPr id="17" name="Textfeld 16">
            <a:extLst>
              <a:ext uri="{FF2B5EF4-FFF2-40B4-BE49-F238E27FC236}">
                <a16:creationId xmlns:a16="http://schemas.microsoft.com/office/drawing/2014/main" id="{CC670F13-05FD-EC44-6628-5E17B982F6A5}"/>
              </a:ext>
            </a:extLst>
          </p:cNvPr>
          <p:cNvSpPr txBox="1"/>
          <p:nvPr/>
        </p:nvSpPr>
        <p:spPr>
          <a:xfrm>
            <a:off x="1520123" y="5445346"/>
            <a:ext cx="2773019" cy="275140"/>
          </a:xfrm>
          <a:prstGeom prst="rect">
            <a:avLst/>
          </a:prstGeom>
          <a:noFill/>
        </p:spPr>
        <p:txBody>
          <a:bodyPr wrap="square">
            <a:spAutoFit/>
          </a:bodyPr>
          <a:lstStyle/>
          <a:p>
            <a:pPr algn="just">
              <a:lnSpc>
                <a:spcPts val="1320"/>
              </a:lnSpc>
            </a:pP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cs typeface="Times New Roman" panose="02020603050405020304" pitchFamily="18" charset="0"/>
              </a:rPr>
              <a:t>H = </a:t>
            </a: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cs typeface="Times New Roman" panose="02020603050405020304" pitchFamily="18" charset="0"/>
              </a:rPr>
              <a:t>G + T</a:t>
            </a: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cs typeface="Times New Roman" panose="02020603050405020304" pitchFamily="18" charset="0"/>
              </a:rPr>
              <a:t>S </a:t>
            </a:r>
          </a:p>
        </p:txBody>
      </p:sp>
      <p:sp>
        <p:nvSpPr>
          <p:cNvPr id="18" name="Textfeld 17">
            <a:extLst>
              <a:ext uri="{FF2B5EF4-FFF2-40B4-BE49-F238E27FC236}">
                <a16:creationId xmlns:a16="http://schemas.microsoft.com/office/drawing/2014/main" id="{73A6F14C-58F0-C3B0-A4B5-D88CEA6048E3}"/>
              </a:ext>
            </a:extLst>
          </p:cNvPr>
          <p:cNvSpPr txBox="1"/>
          <p:nvPr/>
        </p:nvSpPr>
        <p:spPr>
          <a:xfrm>
            <a:off x="4671095" y="5320376"/>
            <a:ext cx="7199809" cy="400110"/>
          </a:xfrm>
          <a:prstGeom prst="rect">
            <a:avLst/>
          </a:prstGeom>
          <a:noFill/>
        </p:spPr>
        <p:txBody>
          <a:bodyPr wrap="square" rtlCol="0">
            <a:spAutoFit/>
          </a:bodyPr>
          <a:lstStyle/>
          <a:p>
            <a:r>
              <a:rPr lang="de-DE" sz="2000" dirty="0"/>
              <a:t>Gibbs-Helmholtz-Gleichung </a:t>
            </a:r>
            <a:r>
              <a:rPr lang="de-DE" sz="2000" kern="800" dirty="0">
                <a:ea typeface="Times New Roman" panose="02020603050405020304" pitchFamily="18" charset="0"/>
                <a:cs typeface="Times New Roman" panose="02020603050405020304" pitchFamily="18" charset="0"/>
              </a:rPr>
              <a:t> </a:t>
            </a:r>
            <a:r>
              <a:rPr lang="de-DE" sz="2000" kern="800" dirty="0">
                <a:ea typeface="Times New Roman" panose="02020603050405020304" pitchFamily="18" charset="0"/>
                <a:cs typeface="Calibri" panose="020F0502020204030204" pitchFamily="34" charset="0"/>
                <a:sym typeface="Symbol" pitchFamily="2" charset="2"/>
              </a:rPr>
              <a:t></a:t>
            </a:r>
            <a:r>
              <a:rPr lang="de-DE" sz="2000" kern="800" dirty="0">
                <a:ea typeface="Times New Roman" panose="02020603050405020304" pitchFamily="18" charset="0"/>
                <a:cs typeface="Times New Roman" panose="02020603050405020304" pitchFamily="18" charset="0"/>
              </a:rPr>
              <a:t>G</a:t>
            </a:r>
            <a:r>
              <a:rPr lang="de-DE" sz="2000" kern="800" dirty="0">
                <a:ea typeface="Times New Roman" panose="02020603050405020304" pitchFamily="18" charset="0"/>
                <a:cs typeface="Calibri" panose="020F0502020204030204" pitchFamily="34" charset="0"/>
                <a:sym typeface="Symbol" pitchFamily="2" charset="2"/>
              </a:rPr>
              <a:t> = </a:t>
            </a:r>
            <a:r>
              <a:rPr lang="de-DE" sz="2000" kern="800" dirty="0">
                <a:ea typeface="Times New Roman" panose="02020603050405020304" pitchFamily="18" charset="0"/>
                <a:cs typeface="Times New Roman" panose="02020603050405020304" pitchFamily="18" charset="0"/>
              </a:rPr>
              <a:t>H - T</a:t>
            </a:r>
            <a:r>
              <a:rPr lang="de-DE" sz="2000" kern="800" dirty="0">
                <a:ea typeface="Times New Roman" panose="02020603050405020304" pitchFamily="18" charset="0"/>
                <a:cs typeface="Calibri" panose="020F0502020204030204" pitchFamily="34" charset="0"/>
                <a:sym typeface="Symbol" pitchFamily="2" charset="2"/>
              </a:rPr>
              <a:t></a:t>
            </a:r>
            <a:r>
              <a:rPr lang="de-DE" sz="2000" kern="800" dirty="0">
                <a:ea typeface="Times New Roman" panose="02020603050405020304" pitchFamily="18" charset="0"/>
                <a:cs typeface="Times New Roman" panose="02020603050405020304" pitchFamily="18" charset="0"/>
              </a:rPr>
              <a:t>S </a:t>
            </a:r>
          </a:p>
        </p:txBody>
      </p:sp>
    </p:spTree>
    <p:extLst>
      <p:ext uri="{BB962C8B-B14F-4D97-AF65-F5344CB8AC3E}">
        <p14:creationId xmlns:p14="http://schemas.microsoft.com/office/powerpoint/2010/main" val="413427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4" grpId="0"/>
      <p:bldP spid="15"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B339F95F-FE7A-218C-4A59-66F8B5F0F60A}"/>
              </a:ext>
            </a:extLst>
          </p:cNvPr>
          <p:cNvSpPr txBox="1"/>
          <p:nvPr/>
        </p:nvSpPr>
        <p:spPr>
          <a:xfrm>
            <a:off x="437322" y="2464665"/>
            <a:ext cx="11264348" cy="400110"/>
          </a:xfrm>
          <a:prstGeom prst="rect">
            <a:avLst/>
          </a:prstGeom>
          <a:noFill/>
        </p:spPr>
        <p:txBody>
          <a:bodyPr wrap="square">
            <a:spAutoFit/>
          </a:bodyPr>
          <a:lstStyle/>
          <a:p>
            <a:r>
              <a:rPr lang="de-DE" sz="2000" b="1" kern="800" dirty="0">
                <a:effectLst/>
                <a:ea typeface="Times New Roman" panose="02020603050405020304" pitchFamily="18" charset="0"/>
              </a:rPr>
              <a:t>S steht für Entropie</a:t>
            </a:r>
            <a:r>
              <a:rPr lang="de-DE" sz="2000" b="1" kern="800" dirty="0">
                <a:ea typeface="Times New Roman" panose="02020603050405020304" pitchFamily="18" charset="0"/>
              </a:rPr>
              <a:t>		</a:t>
            </a:r>
            <a:r>
              <a:rPr lang="de-DE" sz="2000" b="1" kern="800" dirty="0">
                <a:effectLst/>
                <a:ea typeface="Times New Roman" panose="02020603050405020304" pitchFamily="18" charset="0"/>
                <a:cs typeface="Calibri" panose="020F0502020204030204" pitchFamily="34" charset="0"/>
                <a:sym typeface="Symbol" pitchFamily="2" charset="2"/>
              </a:rPr>
              <a:t></a:t>
            </a:r>
            <a:r>
              <a:rPr lang="de-DE" sz="2000" b="1" kern="800" dirty="0">
                <a:effectLst/>
                <a:ea typeface="Times New Roman" panose="02020603050405020304" pitchFamily="18" charset="0"/>
              </a:rPr>
              <a:t>S ist die Entropiedifferenz</a:t>
            </a:r>
            <a:r>
              <a:rPr lang="de-DE" sz="2000" b="1" kern="800" dirty="0">
                <a:ea typeface="Times New Roman" panose="02020603050405020304" pitchFamily="18" charset="0"/>
              </a:rPr>
              <a:t> 		Einheit: J K</a:t>
            </a:r>
            <a:r>
              <a:rPr lang="de-DE" sz="2000" b="1" kern="800" baseline="30000" dirty="0">
                <a:ea typeface="Times New Roman" panose="02020603050405020304" pitchFamily="18" charset="0"/>
              </a:rPr>
              <a:t>-1</a:t>
            </a:r>
            <a:endParaRPr lang="de-DE" sz="2000" b="1" baseline="30000" dirty="0"/>
          </a:p>
        </p:txBody>
      </p:sp>
      <p:sp>
        <p:nvSpPr>
          <p:cNvPr id="8" name="Textfeld 7">
            <a:extLst>
              <a:ext uri="{FF2B5EF4-FFF2-40B4-BE49-F238E27FC236}">
                <a16:creationId xmlns:a16="http://schemas.microsoft.com/office/drawing/2014/main" id="{B842C136-2098-3A9D-C685-4815CD25982B}"/>
              </a:ext>
            </a:extLst>
          </p:cNvPr>
          <p:cNvSpPr txBox="1"/>
          <p:nvPr/>
        </p:nvSpPr>
        <p:spPr>
          <a:xfrm>
            <a:off x="447574" y="2987313"/>
            <a:ext cx="11035749" cy="646331"/>
          </a:xfrm>
          <a:prstGeom prst="rect">
            <a:avLst/>
          </a:prstGeom>
          <a:noFill/>
        </p:spPr>
        <p:txBody>
          <a:bodyPr wrap="square">
            <a:spAutoFit/>
          </a:bodyPr>
          <a:lstStyle/>
          <a:p>
            <a:r>
              <a:rPr lang="de-DE" kern="800" dirty="0">
                <a:effectLst/>
                <a:ea typeface="Times New Roman" panose="02020603050405020304" pitchFamily="18" charset="0"/>
              </a:rPr>
              <a:t>Die Entropie ist ein Maß für die Verteilung von Energie und Teilchen, sie beschreibt die Anzahl von Zuständen, die ein System annehmen kann. </a:t>
            </a:r>
            <a:endParaRPr lang="de-DE" dirty="0"/>
          </a:p>
        </p:txBody>
      </p:sp>
      <p:pic>
        <p:nvPicPr>
          <p:cNvPr id="5" name="Grafik 4" descr="Ein Bild, das Muster, Symmetrie, Reihe, Design enthält.&#10;&#10;KI-generierte Inhalte können fehlerhaft sein.">
            <a:extLst>
              <a:ext uri="{FF2B5EF4-FFF2-40B4-BE49-F238E27FC236}">
                <a16:creationId xmlns:a16="http://schemas.microsoft.com/office/drawing/2014/main" id="{C66EB97E-95AA-44E3-3527-C9FAA3CF3EAA}"/>
              </a:ext>
            </a:extLst>
          </p:cNvPr>
          <p:cNvPicPr>
            <a:picLocks noChangeAspect="1"/>
          </p:cNvPicPr>
          <p:nvPr/>
        </p:nvPicPr>
        <p:blipFill>
          <a:blip r:embed="rId3"/>
          <a:stretch>
            <a:fillRect/>
          </a:stretch>
        </p:blipFill>
        <p:spPr>
          <a:xfrm>
            <a:off x="1280031" y="3818992"/>
            <a:ext cx="7836604" cy="2223481"/>
          </a:xfrm>
          <a:prstGeom prst="rect">
            <a:avLst/>
          </a:prstGeom>
        </p:spPr>
      </p:pic>
      <p:sp>
        <p:nvSpPr>
          <p:cNvPr id="7" name="Rectangle 2">
            <a:extLst>
              <a:ext uri="{FF2B5EF4-FFF2-40B4-BE49-F238E27FC236}">
                <a16:creationId xmlns:a16="http://schemas.microsoft.com/office/drawing/2014/main" id="{B3E96144-29F5-826F-5DDC-BA75EBB1D9B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cxnSp>
        <p:nvCxnSpPr>
          <p:cNvPr id="9" name="Gerade Verbindung mit Pfeil 8">
            <a:extLst>
              <a:ext uri="{FF2B5EF4-FFF2-40B4-BE49-F238E27FC236}">
                <a16:creationId xmlns:a16="http://schemas.microsoft.com/office/drawing/2014/main" id="{8190CE9C-37FB-F2AB-BB90-3E716399BFB0}"/>
              </a:ext>
            </a:extLst>
          </p:cNvPr>
          <p:cNvCxnSpPr/>
          <p:nvPr/>
        </p:nvCxnSpPr>
        <p:spPr>
          <a:xfrm flipV="1">
            <a:off x="986155" y="6042473"/>
            <a:ext cx="8476500" cy="37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feld 12">
            <a:extLst>
              <a:ext uri="{FF2B5EF4-FFF2-40B4-BE49-F238E27FC236}">
                <a16:creationId xmlns:a16="http://schemas.microsoft.com/office/drawing/2014/main" id="{C00D2DA5-E02D-FEB8-FA32-BEA46D02EFE3}"/>
              </a:ext>
            </a:extLst>
          </p:cNvPr>
          <p:cNvSpPr txBox="1"/>
          <p:nvPr/>
        </p:nvSpPr>
        <p:spPr>
          <a:xfrm>
            <a:off x="9410511" y="5857125"/>
            <a:ext cx="1943289" cy="369332"/>
          </a:xfrm>
          <a:prstGeom prst="rect">
            <a:avLst/>
          </a:prstGeom>
          <a:noFill/>
        </p:spPr>
        <p:txBody>
          <a:bodyPr wrap="none" rtlCol="0">
            <a:spAutoFit/>
          </a:bodyPr>
          <a:lstStyle/>
          <a:p>
            <a:r>
              <a:rPr lang="de-DE" dirty="0"/>
              <a:t>Entropiezunahme</a:t>
            </a:r>
          </a:p>
        </p:txBody>
      </p:sp>
      <p:sp>
        <p:nvSpPr>
          <p:cNvPr id="2" name="Textfeld 1">
            <a:extLst>
              <a:ext uri="{FF2B5EF4-FFF2-40B4-BE49-F238E27FC236}">
                <a16:creationId xmlns:a16="http://schemas.microsoft.com/office/drawing/2014/main" id="{9419B6AB-77E8-25C6-83AB-8AFE02326783}"/>
              </a:ext>
            </a:extLst>
          </p:cNvPr>
          <p:cNvSpPr txBox="1"/>
          <p:nvPr/>
        </p:nvSpPr>
        <p:spPr>
          <a:xfrm>
            <a:off x="447574" y="1331772"/>
            <a:ext cx="10737273" cy="923330"/>
          </a:xfrm>
          <a:prstGeom prst="rect">
            <a:avLst/>
          </a:prstGeom>
          <a:noFill/>
        </p:spPr>
        <p:txBody>
          <a:bodyPr wrap="square">
            <a:spAutoFit/>
          </a:bodyPr>
          <a:lstStyle/>
          <a:p>
            <a:r>
              <a:rPr lang="de-DE" i="1" dirty="0">
                <a:solidFill>
                  <a:srgbClr val="000000"/>
                </a:solidFill>
                <a:latin typeface="Arial" panose="020B0604020202020204" pitchFamily="34" charset="0"/>
              </a:rPr>
              <a:t>Die Schülerinnen und Schüler…</a:t>
            </a:r>
          </a:p>
          <a:p>
            <a:r>
              <a:rPr lang="de-DE" i="1" dirty="0">
                <a:solidFill>
                  <a:srgbClr val="000000"/>
                </a:solidFill>
                <a:latin typeface="Arial" panose="020B0604020202020204" pitchFamily="34" charset="0"/>
              </a:rPr>
              <a:t>… </a:t>
            </a:r>
            <a:r>
              <a:rPr lang="de-DE" b="0" i="1" u="none" strike="noStrike" dirty="0">
                <a:solidFill>
                  <a:srgbClr val="000000"/>
                </a:solidFill>
                <a:effectLst/>
                <a:latin typeface="Arial" panose="020B0604020202020204" pitchFamily="34" charset="0"/>
              </a:rPr>
              <a:t>schätzen die Entropieänderung bei ausgewählten chemischen Reaktionen ab, indem sie die Verteilung von Energie und Teilchen als Maß für die Entropie verwenden.</a:t>
            </a:r>
          </a:p>
        </p:txBody>
      </p:sp>
      <p:sp>
        <p:nvSpPr>
          <p:cNvPr id="10" name="Textfeld 9">
            <a:extLst>
              <a:ext uri="{FF2B5EF4-FFF2-40B4-BE49-F238E27FC236}">
                <a16:creationId xmlns:a16="http://schemas.microsoft.com/office/drawing/2014/main" id="{176406CF-7F15-0B9C-00AF-4BB0EEB7C2A3}"/>
              </a:ext>
            </a:extLst>
          </p:cNvPr>
          <p:cNvSpPr txBox="1"/>
          <p:nvPr/>
        </p:nvSpPr>
        <p:spPr>
          <a:xfrm>
            <a:off x="648990" y="409891"/>
            <a:ext cx="9443317" cy="400110"/>
          </a:xfrm>
          <a:prstGeom prst="rect">
            <a:avLst/>
          </a:prstGeom>
          <a:noFill/>
        </p:spPr>
        <p:txBody>
          <a:bodyPr wrap="square">
            <a:spAutoFit/>
          </a:bodyPr>
          <a:lstStyle/>
          <a:p>
            <a:r>
              <a:rPr lang="de-DE" sz="2000" b="1" kern="800" dirty="0">
                <a:solidFill>
                  <a:schemeClr val="accent1"/>
                </a:solidFill>
                <a:ea typeface="Times New Roman" panose="02020603050405020304" pitchFamily="18" charset="0"/>
                <a:cs typeface="Times New Roman" panose="02020603050405020304" pitchFamily="18" charset="0"/>
              </a:rPr>
              <a:t>Entropie</a:t>
            </a:r>
            <a:endParaRPr lang="de-DE" sz="2000" b="1" dirty="0">
              <a:solidFill>
                <a:schemeClr val="accent1"/>
              </a:solidFill>
            </a:endParaRPr>
          </a:p>
        </p:txBody>
      </p:sp>
      <p:pic>
        <p:nvPicPr>
          <p:cNvPr id="11" name="Picture 3">
            <a:extLst>
              <a:ext uri="{FF2B5EF4-FFF2-40B4-BE49-F238E27FC236}">
                <a16:creationId xmlns:a16="http://schemas.microsoft.com/office/drawing/2014/main" id="{5353E1A7-F93F-A291-E255-AAD48EBB687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4521" y="357082"/>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8BFB95CD-F8DA-21F6-F252-DC278A864E3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26643" y="360630"/>
            <a:ext cx="546100" cy="5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380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365CA60C-E4F4-D83A-0959-2F6141501238}"/>
              </a:ext>
            </a:extLst>
          </p:cNvPr>
          <p:cNvSpPr txBox="1"/>
          <p:nvPr/>
        </p:nvSpPr>
        <p:spPr>
          <a:xfrm>
            <a:off x="813036" y="1383059"/>
            <a:ext cx="10916479" cy="1881925"/>
          </a:xfrm>
          <a:prstGeom prst="rect">
            <a:avLst/>
          </a:prstGeom>
          <a:noFill/>
        </p:spPr>
        <p:txBody>
          <a:bodyPr wrap="square">
            <a:spAutoFit/>
          </a:bodyPr>
          <a:lstStyle/>
          <a:p>
            <a:pPr algn="just">
              <a:lnSpc>
                <a:spcPct val="150000"/>
              </a:lnSpc>
            </a:pPr>
            <a:r>
              <a:rPr lang="de-DE" sz="2000" u="sng" kern="800" dirty="0">
                <a:ea typeface="Times New Roman" panose="02020603050405020304" pitchFamily="18" charset="0"/>
                <a:cs typeface="Times New Roman" panose="02020603050405020304" pitchFamily="18" charset="0"/>
              </a:rPr>
              <a:t>Beispiel: </a:t>
            </a:r>
            <a:r>
              <a:rPr lang="de-DE" sz="2000" u="sng" kern="800" dirty="0">
                <a:effectLst/>
                <a:ea typeface="Times New Roman" panose="02020603050405020304" pitchFamily="18" charset="0"/>
                <a:cs typeface="Times New Roman" panose="02020603050405020304" pitchFamily="18" charset="0"/>
              </a:rPr>
              <a:t>brennenden Kerze </a:t>
            </a:r>
          </a:p>
          <a:p>
            <a:pPr algn="just">
              <a:lnSpc>
                <a:spcPct val="150000"/>
              </a:lnSpc>
            </a:pPr>
            <a:r>
              <a:rPr lang="en-US" sz="2000" kern="800" dirty="0">
                <a:effectLst/>
                <a:ea typeface="Times New Roman" panose="02020603050405020304" pitchFamily="18" charset="0"/>
                <a:cs typeface="Times New Roman" panose="02020603050405020304" pitchFamily="18" charset="0"/>
              </a:rPr>
              <a:t>			                      C</a:t>
            </a:r>
            <a:r>
              <a:rPr lang="en-US" sz="2000" kern="800" baseline="-25000" dirty="0">
                <a:effectLst/>
                <a:ea typeface="Times New Roman" panose="02020603050405020304" pitchFamily="18" charset="0"/>
                <a:cs typeface="Times New Roman" panose="02020603050405020304" pitchFamily="18" charset="0"/>
              </a:rPr>
              <a:t>17</a:t>
            </a:r>
            <a:r>
              <a:rPr lang="en-US" sz="2000" kern="800" dirty="0">
                <a:effectLst/>
                <a:ea typeface="Times New Roman" panose="02020603050405020304" pitchFamily="18" charset="0"/>
                <a:cs typeface="Times New Roman" panose="02020603050405020304" pitchFamily="18" charset="0"/>
              </a:rPr>
              <a:t>H</a:t>
            </a:r>
            <a:r>
              <a:rPr lang="en-US" sz="2000" kern="800" baseline="-25000" dirty="0">
                <a:effectLst/>
                <a:ea typeface="Times New Roman" panose="02020603050405020304" pitchFamily="18" charset="0"/>
                <a:cs typeface="Times New Roman" panose="02020603050405020304" pitchFamily="18" charset="0"/>
              </a:rPr>
              <a:t>35</a:t>
            </a:r>
            <a:r>
              <a:rPr lang="en-US" sz="2000" kern="800" dirty="0">
                <a:effectLst/>
                <a:ea typeface="Times New Roman" panose="02020603050405020304" pitchFamily="18" charset="0"/>
                <a:cs typeface="Times New Roman" panose="02020603050405020304" pitchFamily="18" charset="0"/>
              </a:rPr>
              <a:t>COOH(s) + 26 O</a:t>
            </a:r>
            <a:r>
              <a:rPr lang="en-US" sz="2000" kern="800" baseline="-25000" dirty="0">
                <a:effectLst/>
                <a:ea typeface="Times New Roman" panose="02020603050405020304" pitchFamily="18" charset="0"/>
                <a:cs typeface="Times New Roman" panose="02020603050405020304" pitchFamily="18" charset="0"/>
              </a:rPr>
              <a:t>2</a:t>
            </a:r>
            <a:r>
              <a:rPr lang="en-US" sz="2000" kern="800" dirty="0">
                <a:effectLst/>
                <a:ea typeface="Times New Roman" panose="02020603050405020304" pitchFamily="18" charset="0"/>
                <a:cs typeface="Times New Roman" panose="02020603050405020304" pitchFamily="18" charset="0"/>
              </a:rPr>
              <a:t>(g) </a:t>
            </a:r>
            <a:r>
              <a:rPr lang="de-DE" sz="2000" kern="800" dirty="0">
                <a:effectLst/>
                <a:ea typeface="Times New Roman" panose="02020603050405020304" pitchFamily="18" charset="0"/>
                <a:cs typeface="Calibri" panose="020F0502020204030204" pitchFamily="34" charset="0"/>
                <a:sym typeface="Symbol" pitchFamily="2" charset="2"/>
              </a:rPr>
              <a:t></a:t>
            </a:r>
            <a:r>
              <a:rPr lang="en-US" sz="2000" kern="800" dirty="0">
                <a:effectLst/>
                <a:ea typeface="Times New Roman" panose="02020603050405020304" pitchFamily="18" charset="0"/>
                <a:cs typeface="Times New Roman" panose="02020603050405020304" pitchFamily="18" charset="0"/>
              </a:rPr>
              <a:t> 18 CO</a:t>
            </a:r>
            <a:r>
              <a:rPr lang="en-US" sz="2000" kern="800" baseline="-25000" dirty="0">
                <a:effectLst/>
                <a:ea typeface="Times New Roman" panose="02020603050405020304" pitchFamily="18" charset="0"/>
                <a:cs typeface="Times New Roman" panose="02020603050405020304" pitchFamily="18" charset="0"/>
              </a:rPr>
              <a:t>2</a:t>
            </a:r>
            <a:r>
              <a:rPr lang="en-US" sz="2000" kern="800" dirty="0">
                <a:effectLst/>
                <a:ea typeface="Times New Roman" panose="02020603050405020304" pitchFamily="18" charset="0"/>
                <a:cs typeface="Times New Roman" panose="02020603050405020304" pitchFamily="18" charset="0"/>
              </a:rPr>
              <a:t>(g) + 18 H</a:t>
            </a:r>
            <a:r>
              <a:rPr lang="en-US" sz="2000" kern="800" baseline="-25000" dirty="0">
                <a:effectLst/>
                <a:ea typeface="Times New Roman" panose="02020603050405020304" pitchFamily="18" charset="0"/>
                <a:cs typeface="Times New Roman" panose="02020603050405020304" pitchFamily="18" charset="0"/>
              </a:rPr>
              <a:t>2</a:t>
            </a:r>
            <a:r>
              <a:rPr lang="en-US" sz="2000" kern="800" dirty="0">
                <a:effectLst/>
                <a:ea typeface="Times New Roman" panose="02020603050405020304" pitchFamily="18" charset="0"/>
                <a:cs typeface="Times New Roman" panose="02020603050405020304" pitchFamily="18" charset="0"/>
              </a:rPr>
              <a:t>O(g) 		</a:t>
            </a:r>
            <a:r>
              <a:rPr lang="de-DE" sz="2000" b="1" kern="800" dirty="0">
                <a:effectLst/>
                <a:ea typeface="Times New Roman" panose="02020603050405020304" pitchFamily="18" charset="0"/>
                <a:cs typeface="Calibri" panose="020F0502020204030204" pitchFamily="34" charset="0"/>
                <a:sym typeface="Symbol" pitchFamily="2" charset="2"/>
              </a:rPr>
              <a:t></a:t>
            </a:r>
            <a:r>
              <a:rPr lang="en-US" sz="2000" b="1" kern="800" dirty="0">
                <a:effectLst/>
                <a:ea typeface="Times New Roman" panose="02020603050405020304" pitchFamily="18" charset="0"/>
                <a:cs typeface="Times New Roman" panose="02020603050405020304" pitchFamily="18" charset="0"/>
              </a:rPr>
              <a:t>S&gt;0</a:t>
            </a:r>
            <a:endParaRPr lang="de-DE" sz="2000" b="1" kern="800" dirty="0">
              <a:effectLst/>
              <a:ea typeface="Times New Roman" panose="02020603050405020304" pitchFamily="18" charset="0"/>
              <a:cs typeface="Times New Roman" panose="02020603050405020304" pitchFamily="18" charset="0"/>
            </a:endParaRPr>
          </a:p>
          <a:p>
            <a:pPr algn="just">
              <a:lnSpc>
                <a:spcPct val="150000"/>
              </a:lnSpc>
            </a:pPr>
            <a:r>
              <a:rPr lang="de-DE" sz="2000" kern="800" dirty="0">
                <a:effectLst/>
                <a:ea typeface="Times New Roman" panose="02020603050405020304" pitchFamily="18" charset="0"/>
                <a:cs typeface="Times New Roman" panose="02020603050405020304" pitchFamily="18" charset="0"/>
              </a:rPr>
              <a:t>Teilchen in der </a:t>
            </a:r>
            <a:r>
              <a:rPr lang="de-DE" sz="2000" kern="800" dirty="0">
                <a:ea typeface="Times New Roman" panose="02020603050405020304" pitchFamily="18" charset="0"/>
                <a:cs typeface="Times New Roman" panose="02020603050405020304" pitchFamily="18" charset="0"/>
              </a:rPr>
              <a:t>Gasphase:                                  26 		    		36</a:t>
            </a:r>
          </a:p>
          <a:p>
            <a:pPr algn="just">
              <a:lnSpc>
                <a:spcPct val="150000"/>
              </a:lnSpc>
            </a:pPr>
            <a:endParaRPr lang="de-DE" sz="2000" kern="800" dirty="0">
              <a:effectLst/>
              <a:ea typeface="Times New Roman" panose="02020603050405020304" pitchFamily="18" charset="0"/>
              <a:cs typeface="Times New Roman" panose="02020603050405020304" pitchFamily="18" charset="0"/>
            </a:endParaRPr>
          </a:p>
        </p:txBody>
      </p:sp>
      <p:sp>
        <p:nvSpPr>
          <p:cNvPr id="8" name="Textfeld 7">
            <a:extLst>
              <a:ext uri="{FF2B5EF4-FFF2-40B4-BE49-F238E27FC236}">
                <a16:creationId xmlns:a16="http://schemas.microsoft.com/office/drawing/2014/main" id="{BE7CC43E-6605-06D3-2F59-FFF1913C20B3}"/>
              </a:ext>
            </a:extLst>
          </p:cNvPr>
          <p:cNvSpPr txBox="1"/>
          <p:nvPr/>
        </p:nvSpPr>
        <p:spPr>
          <a:xfrm>
            <a:off x="813035" y="3593017"/>
            <a:ext cx="11086521" cy="1420261"/>
          </a:xfrm>
          <a:prstGeom prst="rect">
            <a:avLst/>
          </a:prstGeom>
          <a:noFill/>
        </p:spPr>
        <p:txBody>
          <a:bodyPr wrap="square">
            <a:spAutoFit/>
          </a:bodyPr>
          <a:lstStyle/>
          <a:p>
            <a:pPr algn="just">
              <a:lnSpc>
                <a:spcPct val="150000"/>
              </a:lnSpc>
            </a:pPr>
            <a:r>
              <a:rPr lang="de-DE" sz="2000" u="sng" kern="800" dirty="0">
                <a:effectLst/>
                <a:ea typeface="Times New Roman" panose="02020603050405020304" pitchFamily="18" charset="0"/>
                <a:cs typeface="Times New Roman" panose="02020603050405020304" pitchFamily="18" charset="0"/>
              </a:rPr>
              <a:t>Beispiel: Ammoniaksynthese </a:t>
            </a:r>
          </a:p>
          <a:p>
            <a:pPr algn="just">
              <a:lnSpc>
                <a:spcPct val="150000"/>
              </a:lnSpc>
            </a:pPr>
            <a:r>
              <a:rPr lang="de-DE" sz="2000" kern="800" dirty="0">
                <a:effectLst/>
                <a:ea typeface="Times New Roman" panose="02020603050405020304" pitchFamily="18" charset="0"/>
                <a:cs typeface="Times New Roman" panose="02020603050405020304" pitchFamily="18" charset="0"/>
              </a:rPr>
              <a:t>							3 H</a:t>
            </a:r>
            <a:r>
              <a:rPr lang="de-DE" sz="2000" kern="800" baseline="-25000" dirty="0">
                <a:effectLst/>
                <a:ea typeface="Times New Roman" panose="02020603050405020304" pitchFamily="18" charset="0"/>
                <a:cs typeface="Times New Roman" panose="02020603050405020304" pitchFamily="18" charset="0"/>
              </a:rPr>
              <a:t>2</a:t>
            </a:r>
            <a:r>
              <a:rPr lang="de-DE" sz="2000" kern="800" dirty="0">
                <a:effectLst/>
                <a:ea typeface="Times New Roman" panose="02020603050405020304" pitchFamily="18" charset="0"/>
                <a:cs typeface="Times New Roman" panose="02020603050405020304" pitchFamily="18" charset="0"/>
              </a:rPr>
              <a:t>(</a:t>
            </a:r>
            <a:r>
              <a:rPr lang="de-DE" sz="2000" kern="800" dirty="0" err="1">
                <a:effectLst/>
                <a:ea typeface="Times New Roman" panose="02020603050405020304" pitchFamily="18" charset="0"/>
                <a:cs typeface="Times New Roman" panose="02020603050405020304" pitchFamily="18" charset="0"/>
              </a:rPr>
              <a:t>g</a:t>
            </a:r>
            <a:r>
              <a:rPr lang="de-DE" sz="2000" kern="800" dirty="0">
                <a:effectLst/>
                <a:ea typeface="Times New Roman" panose="02020603050405020304" pitchFamily="18" charset="0"/>
                <a:cs typeface="Times New Roman" panose="02020603050405020304" pitchFamily="18" charset="0"/>
              </a:rPr>
              <a:t>) + N</a:t>
            </a:r>
            <a:r>
              <a:rPr lang="de-DE" sz="2000" kern="800" baseline="-25000" dirty="0">
                <a:effectLst/>
                <a:ea typeface="Times New Roman" panose="02020603050405020304" pitchFamily="18" charset="0"/>
                <a:cs typeface="Times New Roman" panose="02020603050405020304" pitchFamily="18" charset="0"/>
              </a:rPr>
              <a:t>2</a:t>
            </a:r>
            <a:r>
              <a:rPr lang="de-DE" sz="2000" kern="800" dirty="0">
                <a:effectLst/>
                <a:ea typeface="Times New Roman" panose="02020603050405020304" pitchFamily="18" charset="0"/>
                <a:cs typeface="Times New Roman" panose="02020603050405020304" pitchFamily="18" charset="0"/>
              </a:rPr>
              <a:t>(</a:t>
            </a:r>
            <a:r>
              <a:rPr lang="de-DE" sz="2000" kern="800" dirty="0" err="1">
                <a:effectLst/>
                <a:ea typeface="Times New Roman" panose="02020603050405020304" pitchFamily="18" charset="0"/>
                <a:cs typeface="Times New Roman" panose="02020603050405020304" pitchFamily="18" charset="0"/>
              </a:rPr>
              <a:t>g</a:t>
            </a:r>
            <a:r>
              <a:rPr lang="de-DE" sz="2000" kern="800" dirty="0">
                <a:effectLst/>
                <a:ea typeface="Times New Roman" panose="02020603050405020304" pitchFamily="18" charset="0"/>
                <a:cs typeface="Times New Roman" panose="02020603050405020304" pitchFamily="18" charset="0"/>
              </a:rPr>
              <a:t>) </a:t>
            </a: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cs typeface="Times New Roman" panose="02020603050405020304" pitchFamily="18" charset="0"/>
              </a:rPr>
              <a:t> 2 NH</a:t>
            </a:r>
            <a:r>
              <a:rPr lang="de-DE" sz="2000" kern="800" baseline="-25000" dirty="0">
                <a:effectLst/>
                <a:ea typeface="Times New Roman" panose="02020603050405020304" pitchFamily="18" charset="0"/>
                <a:cs typeface="Times New Roman" panose="02020603050405020304" pitchFamily="18" charset="0"/>
              </a:rPr>
              <a:t>3</a:t>
            </a:r>
            <a:r>
              <a:rPr lang="de-DE" sz="2000" kern="800" dirty="0">
                <a:effectLst/>
                <a:ea typeface="Times New Roman" panose="02020603050405020304" pitchFamily="18" charset="0"/>
                <a:cs typeface="Times New Roman" panose="02020603050405020304" pitchFamily="18" charset="0"/>
              </a:rPr>
              <a:t>(</a:t>
            </a:r>
            <a:r>
              <a:rPr lang="de-DE" sz="2000" kern="800" dirty="0" err="1">
                <a:effectLst/>
                <a:ea typeface="Times New Roman" panose="02020603050405020304" pitchFamily="18" charset="0"/>
                <a:cs typeface="Times New Roman" panose="02020603050405020304" pitchFamily="18" charset="0"/>
              </a:rPr>
              <a:t>g</a:t>
            </a:r>
            <a:r>
              <a:rPr lang="de-DE" sz="2000" kern="800" dirty="0">
                <a:effectLst/>
                <a:ea typeface="Times New Roman" panose="02020603050405020304" pitchFamily="18" charset="0"/>
                <a:cs typeface="Times New Roman" panose="02020603050405020304" pitchFamily="18" charset="0"/>
              </a:rPr>
              <a:t>) 	 							</a:t>
            </a:r>
            <a:r>
              <a:rPr lang="de-DE" sz="2000" b="1" kern="800" dirty="0">
                <a:effectLst/>
                <a:ea typeface="Times New Roman" panose="02020603050405020304" pitchFamily="18" charset="0"/>
                <a:cs typeface="Calibri" panose="020F0502020204030204" pitchFamily="34" charset="0"/>
                <a:sym typeface="Symbol" pitchFamily="2" charset="2"/>
              </a:rPr>
              <a:t></a:t>
            </a:r>
            <a:r>
              <a:rPr lang="de-DE" sz="2000" b="1" kern="800" dirty="0">
                <a:effectLst/>
                <a:ea typeface="Times New Roman" panose="02020603050405020304" pitchFamily="18" charset="0"/>
                <a:cs typeface="Times New Roman" panose="02020603050405020304" pitchFamily="18" charset="0"/>
              </a:rPr>
              <a:t>S&lt;0</a:t>
            </a:r>
          </a:p>
          <a:p>
            <a:pPr algn="just">
              <a:lnSpc>
                <a:spcPct val="150000"/>
              </a:lnSpc>
            </a:pPr>
            <a:r>
              <a:rPr lang="de-DE" sz="2000" kern="800" dirty="0">
                <a:effectLst/>
                <a:ea typeface="Times New Roman" panose="02020603050405020304" pitchFamily="18" charset="0"/>
                <a:cs typeface="Times New Roman" panose="02020603050405020304" pitchFamily="18" charset="0"/>
              </a:rPr>
              <a:t>Teilchen in der </a:t>
            </a:r>
            <a:r>
              <a:rPr lang="de-DE" sz="2000" kern="800" dirty="0">
                <a:ea typeface="Times New Roman" panose="02020603050405020304" pitchFamily="18" charset="0"/>
                <a:cs typeface="Times New Roman" panose="02020603050405020304" pitchFamily="18" charset="0"/>
              </a:rPr>
              <a:t>Gasphase:                  	4		2 </a:t>
            </a:r>
            <a:endParaRPr lang="de-DE" sz="2000" kern="800" dirty="0">
              <a:effectLst/>
              <a:ea typeface="Times New Roman" panose="02020603050405020304" pitchFamily="18" charset="0"/>
              <a:cs typeface="Times New Roman" panose="02020603050405020304" pitchFamily="18" charset="0"/>
            </a:endParaRPr>
          </a:p>
        </p:txBody>
      </p:sp>
      <p:pic>
        <p:nvPicPr>
          <p:cNvPr id="2" name="Picture 3">
            <a:extLst>
              <a:ext uri="{FF2B5EF4-FFF2-40B4-BE49-F238E27FC236}">
                <a16:creationId xmlns:a16="http://schemas.microsoft.com/office/drawing/2014/main" id="{E7A86C5F-030D-8905-AD2A-B3C91DD4B9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5772" y="6178566"/>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FA62E16-16F4-254A-5E0A-0B1213D3F9F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6936" y="6206280"/>
            <a:ext cx="546100" cy="5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724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106403EF-D011-1C94-A10F-CB0E1C666FE1}"/>
              </a:ext>
            </a:extLst>
          </p:cNvPr>
          <p:cNvSpPr txBox="1"/>
          <p:nvPr/>
        </p:nvSpPr>
        <p:spPr>
          <a:xfrm>
            <a:off x="755374" y="435113"/>
            <a:ext cx="9276522" cy="506292"/>
          </a:xfrm>
          <a:prstGeom prst="rect">
            <a:avLst/>
          </a:prstGeom>
          <a:noFill/>
        </p:spPr>
        <p:txBody>
          <a:bodyPr wrap="square">
            <a:spAutoFit/>
          </a:bodyPr>
          <a:lstStyle/>
          <a:p>
            <a:pPr algn="just">
              <a:lnSpc>
                <a:spcPct val="150000"/>
              </a:lnSpc>
            </a:pPr>
            <a:r>
              <a:rPr lang="de-DE" sz="2000" b="1" kern="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Wertigkeit von Energieformen – Energieentwertung</a:t>
            </a:r>
            <a:endParaRPr lang="de-DE" sz="2000" kern="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feld 7">
            <a:extLst>
              <a:ext uri="{FF2B5EF4-FFF2-40B4-BE49-F238E27FC236}">
                <a16:creationId xmlns:a16="http://schemas.microsoft.com/office/drawing/2014/main" id="{07847CB4-D5F5-2686-0800-2AA633F7BFDE}"/>
              </a:ext>
            </a:extLst>
          </p:cNvPr>
          <p:cNvSpPr txBox="1"/>
          <p:nvPr/>
        </p:nvSpPr>
        <p:spPr>
          <a:xfrm>
            <a:off x="2196530" y="1626063"/>
            <a:ext cx="8385312" cy="523220"/>
          </a:xfrm>
          <a:prstGeom prst="rect">
            <a:avLst/>
          </a:prstGeom>
          <a:noFill/>
        </p:spPr>
        <p:txBody>
          <a:bodyPr wrap="square">
            <a:spAutoFit/>
          </a:bodyPr>
          <a:lstStyle/>
          <a:p>
            <a:r>
              <a:rPr lang="de-DE" sz="2800" kern="800" dirty="0">
                <a:effectLst/>
                <a:latin typeface="Calibri" panose="020F0502020204030204" pitchFamily="34" charset="0"/>
                <a:ea typeface="Times New Roman" panose="02020603050405020304" pitchFamily="18" charset="0"/>
              </a:rPr>
              <a:t>Energieumwandlung erzeugt Entropie</a:t>
            </a:r>
            <a:endParaRPr lang="de-DE" sz="2800" dirty="0"/>
          </a:p>
        </p:txBody>
      </p:sp>
      <p:grpSp>
        <p:nvGrpSpPr>
          <p:cNvPr id="14" name="Gruppieren 13">
            <a:extLst>
              <a:ext uri="{FF2B5EF4-FFF2-40B4-BE49-F238E27FC236}">
                <a16:creationId xmlns:a16="http://schemas.microsoft.com/office/drawing/2014/main" id="{16409061-DE1B-756C-6BEF-2E13D3F6E1AF}"/>
              </a:ext>
            </a:extLst>
          </p:cNvPr>
          <p:cNvGrpSpPr/>
          <p:nvPr/>
        </p:nvGrpSpPr>
        <p:grpSpPr>
          <a:xfrm>
            <a:off x="1445969" y="2208500"/>
            <a:ext cx="9639299" cy="1377567"/>
            <a:chOff x="1445969" y="2208500"/>
            <a:chExt cx="9639299" cy="1377567"/>
          </a:xfrm>
        </p:grpSpPr>
        <p:sp>
          <p:nvSpPr>
            <p:cNvPr id="10" name="Textfeld 9">
              <a:extLst>
                <a:ext uri="{FF2B5EF4-FFF2-40B4-BE49-F238E27FC236}">
                  <a16:creationId xmlns:a16="http://schemas.microsoft.com/office/drawing/2014/main" id="{DFEE1D27-B9DF-7CDD-21C4-45BC0896C984}"/>
                </a:ext>
              </a:extLst>
            </p:cNvPr>
            <p:cNvSpPr txBox="1"/>
            <p:nvPr/>
          </p:nvSpPr>
          <p:spPr>
            <a:xfrm>
              <a:off x="1445969" y="3062847"/>
              <a:ext cx="9639299" cy="523220"/>
            </a:xfrm>
            <a:prstGeom prst="rect">
              <a:avLst/>
            </a:prstGeom>
            <a:noFill/>
          </p:spPr>
          <p:txBody>
            <a:bodyPr wrap="square">
              <a:spAutoFit/>
            </a:bodyPr>
            <a:lstStyle/>
            <a:p>
              <a:r>
                <a:rPr lang="de-DE" sz="2800" kern="800" dirty="0">
                  <a:effectLst/>
                  <a:latin typeface="Calibri" panose="020F0502020204030204" pitchFamily="34" charset="0"/>
                  <a:ea typeface="Times New Roman" panose="02020603050405020304" pitchFamily="18" charset="0"/>
                </a:rPr>
                <a:t>Anteil der nutzbaren Energie sinkt</a:t>
              </a:r>
              <a:r>
                <a:rPr lang="de-DE" sz="2800" kern="800" dirty="0">
                  <a:latin typeface="Calibri" panose="020F0502020204030204" pitchFamily="34" charset="0"/>
                  <a:ea typeface="Times New Roman" panose="02020603050405020304" pitchFamily="18" charset="0"/>
                </a:rPr>
                <a:t> = </a:t>
              </a:r>
              <a:r>
                <a:rPr lang="de-DE" sz="2800" kern="800" dirty="0">
                  <a:effectLst/>
                  <a:latin typeface="Calibri" panose="020F0502020204030204" pitchFamily="34" charset="0"/>
                  <a:ea typeface="Times New Roman" panose="02020603050405020304" pitchFamily="18" charset="0"/>
                </a:rPr>
                <a:t>Energieentwertung</a:t>
              </a:r>
              <a:r>
                <a:rPr lang="de-DE" sz="2800" dirty="0">
                  <a:effectLst/>
                </a:rPr>
                <a:t> </a:t>
              </a:r>
              <a:endParaRPr lang="de-DE" sz="2800" dirty="0"/>
            </a:p>
          </p:txBody>
        </p:sp>
        <p:sp>
          <p:nvSpPr>
            <p:cNvPr id="11" name="Pfeil nach unten 10">
              <a:extLst>
                <a:ext uri="{FF2B5EF4-FFF2-40B4-BE49-F238E27FC236}">
                  <a16:creationId xmlns:a16="http://schemas.microsoft.com/office/drawing/2014/main" id="{BDBB8765-A77E-FB4A-9AAE-23377F59BDCE}"/>
                </a:ext>
              </a:extLst>
            </p:cNvPr>
            <p:cNvSpPr/>
            <p:nvPr/>
          </p:nvSpPr>
          <p:spPr>
            <a:xfrm>
              <a:off x="5049079" y="2208500"/>
              <a:ext cx="344556" cy="79513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2" name="Pfeil nach unten 11">
            <a:extLst>
              <a:ext uri="{FF2B5EF4-FFF2-40B4-BE49-F238E27FC236}">
                <a16:creationId xmlns:a16="http://schemas.microsoft.com/office/drawing/2014/main" id="{DE0079BF-AE73-9D9B-BBFE-28E27314A0DC}"/>
              </a:ext>
            </a:extLst>
          </p:cNvPr>
          <p:cNvSpPr/>
          <p:nvPr/>
        </p:nvSpPr>
        <p:spPr>
          <a:xfrm rot="16200000">
            <a:off x="1273691" y="4426727"/>
            <a:ext cx="344556" cy="79513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feld 12">
            <a:extLst>
              <a:ext uri="{FF2B5EF4-FFF2-40B4-BE49-F238E27FC236}">
                <a16:creationId xmlns:a16="http://schemas.microsoft.com/office/drawing/2014/main" id="{FAA059CE-49F7-3225-570D-0A8AD8F6F669}"/>
              </a:ext>
            </a:extLst>
          </p:cNvPr>
          <p:cNvSpPr txBox="1"/>
          <p:nvPr/>
        </p:nvSpPr>
        <p:spPr>
          <a:xfrm>
            <a:off x="1961752" y="4523871"/>
            <a:ext cx="9785072" cy="523220"/>
          </a:xfrm>
          <a:prstGeom prst="rect">
            <a:avLst/>
          </a:prstGeom>
          <a:noFill/>
        </p:spPr>
        <p:txBody>
          <a:bodyPr wrap="square" rtlCol="0">
            <a:spAutoFit/>
          </a:bodyPr>
          <a:lstStyle/>
          <a:p>
            <a:r>
              <a:rPr lang="de-DE" sz="2800" kern="800" dirty="0">
                <a:latin typeface="Calibri" panose="020F0502020204030204" pitchFamily="34" charset="0"/>
              </a:rPr>
              <a:t>Möglichst wenig Umwandlungsschritte = höherer Wirkungsgrad</a:t>
            </a:r>
          </a:p>
        </p:txBody>
      </p:sp>
      <p:pic>
        <p:nvPicPr>
          <p:cNvPr id="4" name="Picture 3">
            <a:extLst>
              <a:ext uri="{FF2B5EF4-FFF2-40B4-BE49-F238E27FC236}">
                <a16:creationId xmlns:a16="http://schemas.microsoft.com/office/drawing/2014/main" id="{E7D57F15-C48F-9D8E-2CDB-1A00629ABB7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28484" y="465725"/>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886D6D93-860A-6C65-10D2-1882A3AABCD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82384" y="476059"/>
            <a:ext cx="546100" cy="5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07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73592081-6572-1E7A-D48D-5FDA556F8171}"/>
              </a:ext>
            </a:extLst>
          </p:cNvPr>
          <p:cNvSpPr txBox="1"/>
          <p:nvPr/>
        </p:nvSpPr>
        <p:spPr>
          <a:xfrm>
            <a:off x="629884" y="534696"/>
            <a:ext cx="8816788" cy="461665"/>
          </a:xfrm>
          <a:prstGeom prst="rect">
            <a:avLst/>
          </a:prstGeom>
          <a:noFill/>
        </p:spPr>
        <p:txBody>
          <a:bodyPr wrap="square">
            <a:spAutoFit/>
          </a:bodyPr>
          <a:lstStyle/>
          <a:p>
            <a:r>
              <a:rPr lang="de-DE" sz="2400" b="1" kern="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Triebkraft chemischer Reaktionen und energetische Kopplung</a:t>
            </a:r>
            <a:r>
              <a:rPr lang="de-DE" sz="2400" b="1" dirty="0">
                <a:solidFill>
                  <a:schemeClr val="accent1"/>
                </a:solidFill>
                <a:effectLst/>
                <a:latin typeface="Calibri" panose="020F0502020204030204" pitchFamily="34" charset="0"/>
                <a:cs typeface="Calibri" panose="020F0502020204030204" pitchFamily="34" charset="0"/>
              </a:rPr>
              <a:t> </a:t>
            </a:r>
            <a:endParaRPr lang="de-DE" sz="2400" b="1" dirty="0">
              <a:solidFill>
                <a:schemeClr val="accent1"/>
              </a:solidFill>
              <a:latin typeface="Calibri" panose="020F0502020204030204" pitchFamily="34" charset="0"/>
              <a:cs typeface="Calibri" panose="020F0502020204030204" pitchFamily="34" charset="0"/>
            </a:endParaRPr>
          </a:p>
        </p:txBody>
      </p:sp>
      <p:sp>
        <p:nvSpPr>
          <p:cNvPr id="8" name="Textfeld 7">
            <a:extLst>
              <a:ext uri="{FF2B5EF4-FFF2-40B4-BE49-F238E27FC236}">
                <a16:creationId xmlns:a16="http://schemas.microsoft.com/office/drawing/2014/main" id="{1AC3CA33-54CE-3066-DD8C-C00EC4F27901}"/>
              </a:ext>
            </a:extLst>
          </p:cNvPr>
          <p:cNvSpPr txBox="1"/>
          <p:nvPr/>
        </p:nvSpPr>
        <p:spPr>
          <a:xfrm>
            <a:off x="838200" y="1797784"/>
            <a:ext cx="9650506" cy="1569660"/>
          </a:xfrm>
          <a:prstGeom prst="rect">
            <a:avLst/>
          </a:prstGeom>
          <a:noFill/>
        </p:spPr>
        <p:txBody>
          <a:bodyPr wrap="square">
            <a:spAutoFit/>
          </a:bodyPr>
          <a:lstStyle/>
          <a:p>
            <a:pPr algn="just"/>
            <a:r>
              <a:rPr lang="de-DE" sz="2400" kern="800" dirty="0">
                <a:effectLst/>
                <a:latin typeface="Calibri" panose="020F0502020204030204" pitchFamily="34" charset="0"/>
                <a:ea typeface="Times New Roman" panose="02020603050405020304" pitchFamily="18" charset="0"/>
                <a:cs typeface="Times New Roman" panose="02020603050405020304" pitchFamily="18" charset="0"/>
              </a:rPr>
              <a:t>Triebkraft chemischer Reaktionen:</a:t>
            </a:r>
          </a:p>
          <a:p>
            <a:pPr algn="just"/>
            <a:endParaRPr lang="de-DE" sz="2400" kern="800" dirty="0">
              <a:effectLst/>
              <a:latin typeface="DTLDocumentaT"/>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de-DE" sz="2400" dirty="0">
                <a:effectLst/>
                <a:latin typeface="Calibri" panose="020F0502020204030204" pitchFamily="34" charset="0"/>
                <a:ea typeface="Calibri" panose="020F0502020204030204" pitchFamily="34" charset="0"/>
                <a:cs typeface="Calibri" panose="020F0502020204030204" pitchFamily="34" charset="0"/>
              </a:rPr>
              <a:t>Das Prinzip der Enthalpie- oder Energieminimierung: </a:t>
            </a:r>
            <a:r>
              <a:rPr lang="de-DE" sz="2400" dirty="0">
                <a:effectLst/>
                <a:latin typeface="Calibri" panose="020F0502020204030204" pitchFamily="34" charset="0"/>
                <a:ea typeface="Calibri" panose="020F0502020204030204" pitchFamily="34" charset="0"/>
                <a:cs typeface="Calibri" panose="020F0502020204030204" pitchFamily="34" charset="0"/>
                <a:sym typeface="Symbol" pitchFamily="2" charset="2"/>
              </a:rPr>
              <a:t></a:t>
            </a:r>
            <a:r>
              <a:rPr lang="de-DE" sz="2400" dirty="0">
                <a:effectLst/>
                <a:latin typeface="Calibri" panose="020F0502020204030204" pitchFamily="34" charset="0"/>
                <a:ea typeface="Calibri" panose="020F0502020204030204" pitchFamily="34" charset="0"/>
                <a:cs typeface="Calibri" panose="020F0502020204030204" pitchFamily="34" charset="0"/>
              </a:rPr>
              <a:t>H&lt;0</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Symbol" pitchFamily="2" charset="2"/>
              <a:buChar char=""/>
            </a:pPr>
            <a:r>
              <a:rPr lang="de-DE" sz="2400" dirty="0">
                <a:effectLst/>
                <a:latin typeface="Calibri" panose="020F0502020204030204" pitchFamily="34" charset="0"/>
                <a:ea typeface="Calibri" panose="020F0502020204030204" pitchFamily="34" charset="0"/>
                <a:cs typeface="Calibri" panose="020F0502020204030204" pitchFamily="34" charset="0"/>
              </a:rPr>
              <a:t>Das Prinzip der Entropiemaximierung: </a:t>
            </a:r>
            <a:r>
              <a:rPr lang="de-DE" sz="2400" dirty="0">
                <a:effectLst/>
                <a:latin typeface="Calibri" panose="020F0502020204030204" pitchFamily="34" charset="0"/>
                <a:ea typeface="Calibri" panose="020F0502020204030204" pitchFamily="34" charset="0"/>
                <a:cs typeface="Calibri" panose="020F0502020204030204" pitchFamily="34" charset="0"/>
                <a:sym typeface="Symbol" pitchFamily="2" charset="2"/>
              </a:rPr>
              <a:t></a:t>
            </a:r>
            <a:r>
              <a:rPr lang="de-DE" sz="2400" dirty="0">
                <a:effectLst/>
                <a:latin typeface="Calibri" panose="020F0502020204030204" pitchFamily="34" charset="0"/>
                <a:ea typeface="Calibri" panose="020F0502020204030204" pitchFamily="34" charset="0"/>
                <a:cs typeface="Calibri" panose="020F0502020204030204" pitchFamily="34" charset="0"/>
              </a:rPr>
              <a:t>S&gt;0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feld 8">
            <a:extLst>
              <a:ext uri="{FF2B5EF4-FFF2-40B4-BE49-F238E27FC236}">
                <a16:creationId xmlns:a16="http://schemas.microsoft.com/office/drawing/2014/main" id="{E3E0D6FC-73CE-16D2-9712-0650EC1C7072}"/>
              </a:ext>
            </a:extLst>
          </p:cNvPr>
          <p:cNvSpPr txBox="1"/>
          <p:nvPr/>
        </p:nvSpPr>
        <p:spPr>
          <a:xfrm>
            <a:off x="1149150" y="3429000"/>
            <a:ext cx="10365287" cy="1938992"/>
          </a:xfrm>
          <a:prstGeom prst="rect">
            <a:avLst/>
          </a:prstGeom>
          <a:noFill/>
        </p:spPr>
        <p:txBody>
          <a:bodyPr wrap="square">
            <a:spAutoFit/>
          </a:bodyPr>
          <a:lstStyle/>
          <a:p>
            <a:pPr algn="just"/>
            <a:r>
              <a:rPr lang="de-DE" sz="2400" kern="800" dirty="0">
                <a:effectLst/>
                <a:latin typeface="Calibri" panose="020F0502020204030204" pitchFamily="34" charset="0"/>
                <a:ea typeface="Times New Roman" panose="02020603050405020304" pitchFamily="18" charset="0"/>
                <a:cs typeface="Times New Roman" panose="02020603050405020304" pitchFamily="18" charset="0"/>
              </a:rPr>
              <a:t>Gibbs-Helmholtz-Gleichung: </a:t>
            </a:r>
            <a:r>
              <a:rPr lang="de-DE" sz="24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400" kern="800" dirty="0">
                <a:effectLst/>
                <a:latin typeface="Calibri" panose="020F0502020204030204" pitchFamily="34" charset="0"/>
                <a:ea typeface="Times New Roman" panose="02020603050405020304" pitchFamily="18" charset="0"/>
                <a:cs typeface="Times New Roman" panose="02020603050405020304" pitchFamily="18" charset="0"/>
              </a:rPr>
              <a:t>G = </a:t>
            </a:r>
            <a:r>
              <a:rPr lang="de-DE" sz="24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400" kern="800" dirty="0">
                <a:effectLst/>
                <a:latin typeface="Calibri" panose="020F0502020204030204" pitchFamily="34" charset="0"/>
                <a:ea typeface="Times New Roman" panose="02020603050405020304" pitchFamily="18" charset="0"/>
                <a:cs typeface="Times New Roman" panose="02020603050405020304" pitchFamily="18" charset="0"/>
              </a:rPr>
              <a:t>H-T</a:t>
            </a:r>
            <a:r>
              <a:rPr lang="de-DE" sz="24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400" kern="800" dirty="0">
                <a:effectLst/>
                <a:latin typeface="Calibri" panose="020F0502020204030204" pitchFamily="34" charset="0"/>
                <a:ea typeface="Times New Roman" panose="02020603050405020304" pitchFamily="18" charset="0"/>
                <a:cs typeface="Times New Roman" panose="02020603050405020304" pitchFamily="18" charset="0"/>
              </a:rPr>
              <a:t>S</a:t>
            </a:r>
          </a:p>
          <a:p>
            <a:pPr algn="just"/>
            <a:endParaRPr lang="de-DE" sz="2400" kern="800" dirty="0">
              <a:effectLst/>
              <a:latin typeface="DTLDocumentaT"/>
              <a:ea typeface="Times New Roman" panose="02020603050405020304" pitchFamily="18" charset="0"/>
              <a:cs typeface="Times New Roman" panose="02020603050405020304" pitchFamily="18" charset="0"/>
            </a:endParaRPr>
          </a:p>
          <a:p>
            <a:pPr algn="just"/>
            <a:r>
              <a:rPr lang="de-DE" sz="24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400" kern="800" dirty="0">
                <a:effectLst/>
                <a:latin typeface="Calibri" panose="020F0502020204030204" pitchFamily="34" charset="0"/>
                <a:ea typeface="Times New Roman" panose="02020603050405020304" pitchFamily="18" charset="0"/>
                <a:cs typeface="Times New Roman" panose="02020603050405020304" pitchFamily="18" charset="0"/>
              </a:rPr>
              <a:t>G &lt; 0 </a:t>
            </a:r>
            <a:r>
              <a:rPr lang="de-DE" sz="2400" kern="800" dirty="0">
                <a:latin typeface="Calibri" panose="020F0502020204030204" pitchFamily="34" charset="0"/>
                <a:ea typeface="Times New Roman" panose="02020603050405020304" pitchFamily="18" charset="0"/>
                <a:cs typeface="Times New Roman" panose="02020603050405020304" pitchFamily="18" charset="0"/>
              </a:rPr>
              <a:t> </a:t>
            </a:r>
            <a:r>
              <a:rPr lang="de-DE" sz="2400" kern="800" dirty="0">
                <a:effectLst/>
                <a:latin typeface="Calibri" panose="020F0502020204030204" pitchFamily="34" charset="0"/>
                <a:ea typeface="Times New Roman" panose="02020603050405020304" pitchFamily="18" charset="0"/>
                <a:cs typeface="Times New Roman" panose="02020603050405020304" pitchFamily="18" charset="0"/>
              </a:rPr>
              <a:t>exergon</a:t>
            </a:r>
          </a:p>
          <a:p>
            <a:pPr algn="just"/>
            <a:endParaRPr lang="de-DE" sz="2400" kern="8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de-DE" sz="24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400" kern="800" dirty="0">
                <a:effectLst/>
                <a:latin typeface="Calibri" panose="020F0502020204030204" pitchFamily="34" charset="0"/>
                <a:ea typeface="Times New Roman" panose="02020603050405020304" pitchFamily="18" charset="0"/>
                <a:cs typeface="Times New Roman" panose="02020603050405020304" pitchFamily="18" charset="0"/>
              </a:rPr>
              <a:t>G &gt; 0 Endergon </a:t>
            </a:r>
            <a:endParaRPr lang="de-DE" sz="2400" kern="800" dirty="0">
              <a:effectLst/>
              <a:latin typeface="DTLDocumentaT"/>
              <a:ea typeface="Times New Roman" panose="02020603050405020304" pitchFamily="18" charset="0"/>
              <a:cs typeface="Times New Roman" panose="02020603050405020304" pitchFamily="18" charset="0"/>
            </a:endParaRPr>
          </a:p>
        </p:txBody>
      </p:sp>
      <p:pic>
        <p:nvPicPr>
          <p:cNvPr id="2" name="Picture 3">
            <a:extLst>
              <a:ext uri="{FF2B5EF4-FFF2-40B4-BE49-F238E27FC236}">
                <a16:creationId xmlns:a16="http://schemas.microsoft.com/office/drawing/2014/main" id="{5B16DEC4-6863-9C2C-6EC0-6BE9198FDFD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00683" y="534696"/>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FA0FFD6-306A-7012-D570-AC2F51844B9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54583" y="534696"/>
            <a:ext cx="546100" cy="5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74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F2768FF2-C8EA-0EF7-2B5F-B423650CDC0B}"/>
            </a:ext>
          </a:extLst>
        </p:cNvPr>
        <p:cNvGrpSpPr/>
        <p:nvPr/>
      </p:nvGrpSpPr>
      <p:grpSpPr bwMode="auto">
        <a:xfrm>
          <a:off x="0" y="0"/>
          <a:ext cx="0" cy="0"/>
          <a:chOff x="0" y="0"/>
          <a:chExt cx="0" cy="0"/>
        </a:xfrm>
      </p:grpSpPr>
      <p:sp>
        <p:nvSpPr>
          <p:cNvPr id="8" name="Dreieck 7">
            <a:extLst>
              <a:ext uri="{FF2B5EF4-FFF2-40B4-BE49-F238E27FC236}">
                <a16:creationId xmlns:a16="http://schemas.microsoft.com/office/drawing/2014/main" id="{2BD7DD96-CBB7-A3DC-A5E7-572052CE3FE1}"/>
              </a:ext>
            </a:extLst>
          </p:cNvPr>
          <p:cNvSpPr/>
          <p:nvPr/>
        </p:nvSpPr>
        <p:spPr bwMode="auto">
          <a:xfrm rot="10800000">
            <a:off x="0" y="-1"/>
            <a:ext cx="511444" cy="2293749"/>
          </a:xfrm>
          <a:prstGeom prst="triangle">
            <a:avLst>
              <a:gd name="adj" fmla="val 98051"/>
            </a:avLst>
          </a:prstGeom>
          <a:solidFill>
            <a:srgbClr val="1A79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2" name="Inhaltsplatzhalter 21" descr="Ein Bild, das Schrift, Grafiken, Logo, Symbol enthält.&#10;&#10;KI-generierte Inhalte können fehlerhaft sein.">
            <a:extLst>
              <a:ext uri="{FF2B5EF4-FFF2-40B4-BE49-F238E27FC236}">
                <a16:creationId xmlns:a16="http://schemas.microsoft.com/office/drawing/2014/main" id="{E58090FF-9533-2139-D18E-F2D801E65BB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p:blipFill>
        <p:spPr bwMode="auto">
          <a:xfrm>
            <a:off x="10890140" y="176805"/>
            <a:ext cx="1125053" cy="1125053"/>
          </a:xfrm>
        </p:spPr>
      </p:pic>
      <p:sp>
        <p:nvSpPr>
          <p:cNvPr id="2" name="Titel 1">
            <a:extLst>
              <a:ext uri="{FF2B5EF4-FFF2-40B4-BE49-F238E27FC236}">
                <a16:creationId xmlns:a16="http://schemas.microsoft.com/office/drawing/2014/main" id="{ED04E062-2B19-5A94-C518-B11DD784D82B}"/>
              </a:ext>
            </a:extLst>
          </p:cNvPr>
          <p:cNvSpPr txBox="1"/>
          <p:nvPr/>
        </p:nvSpPr>
        <p:spPr bwMode="auto">
          <a:xfrm>
            <a:off x="0" y="356454"/>
            <a:ext cx="12192000" cy="871337"/>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de-DE" sz="3200" dirty="0">
                <a:solidFill>
                  <a:srgbClr val="00764B"/>
                </a:solidFill>
                <a:latin typeface="Arial"/>
                <a:cs typeface="Arial"/>
              </a:rPr>
              <a:t>		  Lernbereiche 13</a:t>
            </a:r>
            <a:endParaRPr lang="de-DE" sz="3200" dirty="0"/>
          </a:p>
        </p:txBody>
      </p:sp>
      <p:graphicFrame>
        <p:nvGraphicFramePr>
          <p:cNvPr id="3" name="Tabelle 2">
            <a:extLst>
              <a:ext uri="{FF2B5EF4-FFF2-40B4-BE49-F238E27FC236}">
                <a16:creationId xmlns:a16="http://schemas.microsoft.com/office/drawing/2014/main" id="{71AA2D79-A321-66E4-44C8-FE95B4047E9D}"/>
              </a:ext>
            </a:extLst>
          </p:cNvPr>
          <p:cNvGraphicFramePr>
            <a:graphicFrameLocks noGrp="1"/>
          </p:cNvGraphicFramePr>
          <p:nvPr>
            <p:extLst>
              <p:ext uri="{D42A27DB-BD31-4B8C-83A1-F6EECF244321}">
                <p14:modId xmlns:p14="http://schemas.microsoft.com/office/powerpoint/2010/main" val="451378522"/>
              </p:ext>
            </p:extLst>
          </p:nvPr>
        </p:nvGraphicFramePr>
        <p:xfrm>
          <a:off x="769859" y="1614004"/>
          <a:ext cx="10287113" cy="4145280"/>
        </p:xfrm>
        <a:graphic>
          <a:graphicData uri="http://schemas.openxmlformats.org/drawingml/2006/table">
            <a:tbl>
              <a:tblPr firstRow="1" bandRow="1">
                <a:tableStyleId>{5940675A-B579-460E-94D1-54222C63F5DA}</a:tableStyleId>
              </a:tblPr>
              <a:tblGrid>
                <a:gridCol w="522605">
                  <a:extLst>
                    <a:ext uri="{9D8B030D-6E8A-4147-A177-3AD203B41FA5}">
                      <a16:colId xmlns:a16="http://schemas.microsoft.com/office/drawing/2014/main" val="1977480184"/>
                    </a:ext>
                  </a:extLst>
                </a:gridCol>
                <a:gridCol w="8131801">
                  <a:extLst>
                    <a:ext uri="{9D8B030D-6E8A-4147-A177-3AD203B41FA5}">
                      <a16:colId xmlns:a16="http://schemas.microsoft.com/office/drawing/2014/main" val="54948434"/>
                    </a:ext>
                  </a:extLst>
                </a:gridCol>
                <a:gridCol w="890016">
                  <a:extLst>
                    <a:ext uri="{9D8B030D-6E8A-4147-A177-3AD203B41FA5}">
                      <a16:colId xmlns:a16="http://schemas.microsoft.com/office/drawing/2014/main" val="442233746"/>
                    </a:ext>
                  </a:extLst>
                </a:gridCol>
                <a:gridCol w="742691">
                  <a:extLst>
                    <a:ext uri="{9D8B030D-6E8A-4147-A177-3AD203B41FA5}">
                      <a16:colId xmlns:a16="http://schemas.microsoft.com/office/drawing/2014/main" val="818197047"/>
                    </a:ext>
                  </a:extLst>
                </a:gridCol>
              </a:tblGrid>
              <a:tr h="326354">
                <a:tc rowSpan="2" gridSpan="2">
                  <a:txBody>
                    <a:bodyPr/>
                    <a:lstStyle/>
                    <a:p>
                      <a:pPr algn="ctr"/>
                      <a:r>
                        <a:rPr lang="de-DE" sz="1600" b="1" dirty="0">
                          <a:solidFill>
                            <a:schemeClr val="bg1"/>
                          </a:solidFill>
                          <a:latin typeface="Arial" panose="020B0604020202020204" pitchFamily="34" charset="0"/>
                          <a:cs typeface="Arial" panose="020B0604020202020204" pitchFamily="34" charset="0"/>
                        </a:rPr>
                        <a:t>Lernbereiche</a:t>
                      </a:r>
                      <a:endParaRPr lang="en-DE" sz="1600" b="1">
                        <a:solidFill>
                          <a:schemeClr val="bg1"/>
                        </a:solidFill>
                        <a:latin typeface="Arial" panose="020B0604020202020204" pitchFamily="34" charset="0"/>
                        <a:cs typeface="Arial" panose="020B0604020202020204" pitchFamily="34" charset="0"/>
                      </a:endParaRPr>
                    </a:p>
                  </a:txBody>
                  <a:tcPr anchor="ctr">
                    <a:solidFill>
                      <a:srgbClr val="00764B"/>
                    </a:solidFill>
                  </a:tcPr>
                </a:tc>
                <a:tc rowSpan="2" hMerge="1">
                  <a:txBody>
                    <a:bodyPr/>
                    <a:lstStyle/>
                    <a:p>
                      <a:pPr algn="ctr"/>
                      <a:endParaRPr lang="en-DE" sz="1600" b="1">
                        <a:solidFill>
                          <a:schemeClr val="bg1"/>
                        </a:solidFill>
                        <a:latin typeface="Arial" panose="020B0604020202020204" pitchFamily="34" charset="0"/>
                        <a:cs typeface="Arial" panose="020B0604020202020204" pitchFamily="34" charset="0"/>
                      </a:endParaRPr>
                    </a:p>
                  </a:txBody>
                  <a:tcPr>
                    <a:solidFill>
                      <a:srgbClr val="00764B"/>
                    </a:solidFill>
                  </a:tcPr>
                </a:tc>
                <a:tc gridSpan="2">
                  <a:txBody>
                    <a:bodyPr/>
                    <a:lstStyle/>
                    <a:p>
                      <a:pPr algn="ctr"/>
                      <a:r>
                        <a:rPr lang="de-DE" sz="1600" b="1" dirty="0">
                          <a:solidFill>
                            <a:schemeClr val="bg1"/>
                          </a:solidFill>
                          <a:latin typeface="Arial" panose="020B0604020202020204" pitchFamily="34" charset="0"/>
                          <a:cs typeface="Arial" panose="020B0604020202020204" pitchFamily="34" charset="0"/>
                        </a:rPr>
                        <a:t>Stunden (ca.) </a:t>
                      </a:r>
                      <a:endParaRPr lang="en-DE" sz="1600" b="1">
                        <a:solidFill>
                          <a:schemeClr val="bg1"/>
                        </a:solidFill>
                        <a:latin typeface="Arial" panose="020B0604020202020204" pitchFamily="34" charset="0"/>
                        <a:cs typeface="Arial" panose="020B0604020202020204" pitchFamily="34" charset="0"/>
                      </a:endParaRPr>
                    </a:p>
                  </a:txBody>
                  <a:tcPr>
                    <a:solidFill>
                      <a:srgbClr val="00764B"/>
                    </a:solidFill>
                  </a:tcPr>
                </a:tc>
                <a:tc hMerge="1">
                  <a:txBody>
                    <a:bodyPr/>
                    <a:lstStyle/>
                    <a:p>
                      <a:pPr algn="ctr"/>
                      <a:endParaRPr lang="en-DE" sz="1600" b="1">
                        <a:solidFill>
                          <a:schemeClr val="bg1"/>
                        </a:solidFill>
                        <a:latin typeface="Arial" panose="020B0604020202020204" pitchFamily="34" charset="0"/>
                        <a:cs typeface="Arial" panose="020B0604020202020204" pitchFamily="34" charset="0"/>
                      </a:endParaRPr>
                    </a:p>
                  </a:txBody>
                  <a:tcPr>
                    <a:solidFill>
                      <a:srgbClr val="00764B"/>
                    </a:solidFill>
                  </a:tcPr>
                </a:tc>
                <a:extLst>
                  <a:ext uri="{0D108BD9-81ED-4DB2-BD59-A6C34878D82A}">
                    <a16:rowId xmlns:a16="http://schemas.microsoft.com/office/drawing/2014/main" val="1362725543"/>
                  </a:ext>
                </a:extLst>
              </a:tr>
              <a:tr h="0">
                <a:tc gridSpan="2" vMerge="1">
                  <a:txBody>
                    <a:bodyPr/>
                    <a:lstStyle/>
                    <a:p>
                      <a:pPr algn="ctr"/>
                      <a:endParaRPr lang="en-DE" sz="1600" b="1">
                        <a:solidFill>
                          <a:schemeClr val="bg1"/>
                        </a:solidFill>
                        <a:latin typeface="Arial" panose="020B0604020202020204" pitchFamily="34" charset="0"/>
                        <a:cs typeface="Arial" panose="020B0604020202020204" pitchFamily="34" charset="0"/>
                      </a:endParaRPr>
                    </a:p>
                  </a:txBody>
                  <a:tcPr anchor="ctr">
                    <a:solidFill>
                      <a:srgbClr val="00764B"/>
                    </a:solidFill>
                  </a:tcPr>
                </a:tc>
                <a:tc hMerge="1" vMerge="1">
                  <a:txBody>
                    <a:bodyPr/>
                    <a:lstStyle/>
                    <a:p>
                      <a:pPr algn="ctr"/>
                      <a:r>
                        <a:rPr lang="de-DE" sz="1600" b="1" dirty="0">
                          <a:solidFill>
                            <a:schemeClr val="bg1"/>
                          </a:solidFill>
                          <a:latin typeface="Arial" panose="020B0604020202020204" pitchFamily="34" charset="0"/>
                          <a:cs typeface="Arial" panose="020B0604020202020204" pitchFamily="34" charset="0"/>
                        </a:rPr>
                        <a:t>Lernbereiche</a:t>
                      </a:r>
                      <a:endParaRPr lang="en-DE" sz="1600" b="1">
                        <a:solidFill>
                          <a:schemeClr val="bg1"/>
                        </a:solidFill>
                        <a:latin typeface="Arial" panose="020B0604020202020204" pitchFamily="34" charset="0"/>
                        <a:cs typeface="Arial" panose="020B0604020202020204" pitchFamily="34" charset="0"/>
                      </a:endParaRPr>
                    </a:p>
                  </a:txBody>
                  <a:tcPr>
                    <a:solidFill>
                      <a:srgbClr val="00764B"/>
                    </a:solidFill>
                  </a:tcPr>
                </a:tc>
                <a:tc>
                  <a:txBody>
                    <a:bodyPr/>
                    <a:lstStyle/>
                    <a:p>
                      <a:pPr algn="ctr"/>
                      <a:r>
                        <a:rPr lang="de-DE" sz="1600" b="1" dirty="0" err="1">
                          <a:solidFill>
                            <a:schemeClr val="bg1"/>
                          </a:solidFill>
                          <a:latin typeface="Arial" panose="020B0604020202020204" pitchFamily="34" charset="0"/>
                          <a:cs typeface="Arial" panose="020B0604020202020204" pitchFamily="34" charset="0"/>
                        </a:rPr>
                        <a:t>gA</a:t>
                      </a:r>
                      <a:r>
                        <a:rPr lang="de-DE" sz="1600" b="1" dirty="0">
                          <a:solidFill>
                            <a:schemeClr val="bg1"/>
                          </a:solidFill>
                          <a:latin typeface="Arial" panose="020B0604020202020204" pitchFamily="34" charset="0"/>
                          <a:cs typeface="Arial" panose="020B0604020202020204" pitchFamily="34" charset="0"/>
                        </a:rPr>
                        <a:t> </a:t>
                      </a:r>
                      <a:endParaRPr lang="en-DE" sz="1600" b="1">
                        <a:solidFill>
                          <a:schemeClr val="bg1"/>
                        </a:solidFill>
                        <a:latin typeface="Arial" panose="020B0604020202020204" pitchFamily="34" charset="0"/>
                        <a:cs typeface="Arial" panose="020B0604020202020204" pitchFamily="34" charset="0"/>
                      </a:endParaRPr>
                    </a:p>
                  </a:txBody>
                  <a:tcPr>
                    <a:solidFill>
                      <a:srgbClr val="00764B"/>
                    </a:solidFill>
                  </a:tcPr>
                </a:tc>
                <a:tc>
                  <a:txBody>
                    <a:bodyPr/>
                    <a:lstStyle/>
                    <a:p>
                      <a:pPr algn="ctr"/>
                      <a:r>
                        <a:rPr lang="de-DE" sz="1600" b="1" dirty="0" err="1">
                          <a:solidFill>
                            <a:schemeClr val="bg1"/>
                          </a:solidFill>
                          <a:latin typeface="Arial" panose="020B0604020202020204" pitchFamily="34" charset="0"/>
                          <a:cs typeface="Arial" panose="020B0604020202020204" pitchFamily="34" charset="0"/>
                        </a:rPr>
                        <a:t>eA</a:t>
                      </a:r>
                      <a:endParaRPr lang="en-DE" sz="1600" b="1">
                        <a:solidFill>
                          <a:schemeClr val="bg1"/>
                        </a:solidFill>
                        <a:latin typeface="Arial" panose="020B0604020202020204" pitchFamily="34" charset="0"/>
                        <a:cs typeface="Arial" panose="020B0604020202020204" pitchFamily="34" charset="0"/>
                      </a:endParaRPr>
                    </a:p>
                  </a:txBody>
                  <a:tcPr>
                    <a:solidFill>
                      <a:srgbClr val="00764B"/>
                    </a:solidFill>
                  </a:tcPr>
                </a:tc>
                <a:extLst>
                  <a:ext uri="{0D108BD9-81ED-4DB2-BD59-A6C34878D82A}">
                    <a16:rowId xmlns:a16="http://schemas.microsoft.com/office/drawing/2014/main" val="3712575874"/>
                  </a:ext>
                </a:extLst>
              </a:tr>
              <a:tr h="579120">
                <a:tc>
                  <a:txBody>
                    <a:bodyPr/>
                    <a:lstStyle/>
                    <a:p>
                      <a:pPr algn="l"/>
                      <a:r>
                        <a:rPr lang="de-DE" sz="1600" dirty="0">
                          <a:latin typeface="Arial" panose="020B0604020202020204" pitchFamily="34" charset="0"/>
                          <a:cs typeface="Arial" panose="020B0604020202020204" pitchFamily="34" charset="0"/>
                        </a:rPr>
                        <a:t>2</a:t>
                      </a:r>
                      <a:endParaRPr lang="en-DE" sz="1600">
                        <a:latin typeface="Arial" panose="020B0604020202020204" pitchFamily="34" charset="0"/>
                        <a:cs typeface="Arial" panose="020B0604020202020204" pitchFamily="34" charset="0"/>
                      </a:endParaRPr>
                    </a:p>
                  </a:txBody>
                  <a:tcPr anchor="ctr"/>
                </a:tc>
                <a:tc>
                  <a:txBody>
                    <a:bodyPr/>
                    <a:lstStyle/>
                    <a:p>
                      <a:pPr algn="l"/>
                      <a:r>
                        <a:rPr lang="de-DE" sz="1600" dirty="0">
                          <a:latin typeface="Arial" panose="020B0604020202020204" pitchFamily="34" charset="0"/>
                          <a:cs typeface="Arial" panose="020B0604020202020204" pitchFamily="34" charset="0"/>
                        </a:rPr>
                        <a:t>Farbigkeit [ zusätzlich im </a:t>
                      </a:r>
                      <a:r>
                        <a:rPr lang="de-DE" sz="1600" dirty="0" err="1">
                          <a:latin typeface="Arial" panose="020B0604020202020204" pitchFamily="34" charset="0"/>
                          <a:cs typeface="Arial" panose="020B0604020202020204" pitchFamily="34" charset="0"/>
                        </a:rPr>
                        <a:t>eA</a:t>
                      </a:r>
                      <a:r>
                        <a:rPr lang="de-DE" sz="1600" dirty="0">
                          <a:latin typeface="Arial" panose="020B0604020202020204" pitchFamily="34" charset="0"/>
                          <a:cs typeface="Arial" panose="020B0604020202020204" pitchFamily="34" charset="0"/>
                        </a:rPr>
                        <a:t>: … </a:t>
                      </a:r>
                      <a:r>
                        <a:rPr lang="de-DE" sz="1600" b="1" dirty="0">
                          <a:latin typeface="Arial" panose="020B0604020202020204" pitchFamily="34" charset="0"/>
                          <a:cs typeface="Arial" panose="020B0604020202020204" pitchFamily="34" charset="0"/>
                        </a:rPr>
                        <a:t>und Farbstoffe </a:t>
                      </a:r>
                      <a:r>
                        <a:rPr lang="de-DE" sz="1600" b="0" dirty="0">
                          <a:latin typeface="Arial" panose="020B0604020202020204" pitchFamily="34" charset="0"/>
                          <a:cs typeface="Arial" panose="020B0604020202020204" pitchFamily="34" charset="0"/>
                        </a:rPr>
                        <a:t>]</a:t>
                      </a:r>
                      <a:endParaRPr lang="en-DE" sz="1600" b="0">
                        <a:latin typeface="Arial" panose="020B0604020202020204" pitchFamily="34" charset="0"/>
                        <a:cs typeface="Arial" panose="020B0604020202020204" pitchFamily="34" charset="0"/>
                      </a:endParaRPr>
                    </a:p>
                  </a:txBody>
                  <a:tcPr anchor="ctr"/>
                </a:tc>
                <a:tc>
                  <a:txBody>
                    <a:bodyPr/>
                    <a:lstStyle/>
                    <a:p>
                      <a:pPr algn="ctr"/>
                      <a:r>
                        <a:rPr lang="de-DE" sz="1600" dirty="0">
                          <a:latin typeface="Arial" panose="020B0604020202020204" pitchFamily="34" charset="0"/>
                          <a:cs typeface="Arial" panose="020B0604020202020204" pitchFamily="34" charset="0"/>
                        </a:rPr>
                        <a:t>7</a:t>
                      </a:r>
                      <a:endParaRPr lang="en-DE" sz="1600">
                        <a:latin typeface="Arial" panose="020B0604020202020204" pitchFamily="34" charset="0"/>
                        <a:cs typeface="Arial" panose="020B0604020202020204" pitchFamily="34" charset="0"/>
                      </a:endParaRPr>
                    </a:p>
                  </a:txBody>
                  <a:tcPr anchor="ctr"/>
                </a:tc>
                <a:tc>
                  <a:txBody>
                    <a:bodyPr/>
                    <a:lstStyle/>
                    <a:p>
                      <a:pPr algn="ctr"/>
                      <a:r>
                        <a:rPr lang="de-DE" sz="1600" dirty="0">
                          <a:latin typeface="Arial" panose="020B0604020202020204" pitchFamily="34" charset="0"/>
                          <a:cs typeface="Arial" panose="020B0604020202020204" pitchFamily="34" charset="0"/>
                        </a:rPr>
                        <a:t>20</a:t>
                      </a:r>
                      <a:endParaRPr lang="en-DE"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67578744"/>
                  </a:ext>
                </a:extLst>
              </a:tr>
              <a:tr h="579120">
                <a:tc>
                  <a:txBody>
                    <a:bodyPr/>
                    <a:lstStyle/>
                    <a:p>
                      <a:pPr algn="l"/>
                      <a:r>
                        <a:rPr lang="de-DE" sz="1600" dirty="0">
                          <a:latin typeface="Arial" panose="020B0604020202020204" pitchFamily="34" charset="0"/>
                          <a:cs typeface="Arial" panose="020B0604020202020204" pitchFamily="34" charset="0"/>
                        </a:rPr>
                        <a:t>3</a:t>
                      </a:r>
                      <a:endParaRPr lang="en-DE" sz="1600">
                        <a:latin typeface="Arial" panose="020B0604020202020204" pitchFamily="34" charset="0"/>
                        <a:cs typeface="Arial" panose="020B0604020202020204" pitchFamily="34" charset="0"/>
                      </a:endParaRPr>
                    </a:p>
                  </a:txBody>
                  <a:tcPr anchor="ctr"/>
                </a:tc>
                <a:tc>
                  <a:txBody>
                    <a:bodyPr/>
                    <a:lstStyle/>
                    <a:p>
                      <a:pPr marL="533400" indent="-533400" algn="l">
                        <a:tabLst/>
                      </a:pPr>
                      <a:r>
                        <a:rPr lang="de-DE" sz="1600" dirty="0">
                          <a:latin typeface="Arial" panose="020B0604020202020204" pitchFamily="34" charset="0"/>
                          <a:cs typeface="Arial" panose="020B0604020202020204" pitchFamily="34" charset="0"/>
                        </a:rPr>
                        <a:t>Säure-Base-Gleichgewichte – Quantitative Analytik und deren Anwendung</a:t>
                      </a:r>
                      <a:endParaRPr lang="en-DE" sz="1600">
                        <a:latin typeface="Arial" panose="020B0604020202020204" pitchFamily="34" charset="0"/>
                        <a:cs typeface="Arial" panose="020B0604020202020204" pitchFamily="34" charset="0"/>
                      </a:endParaRPr>
                    </a:p>
                  </a:txBody>
                  <a:tcPr anchor="ctr"/>
                </a:tc>
                <a:tc>
                  <a:txBody>
                    <a:bodyPr/>
                    <a:lstStyle/>
                    <a:p>
                      <a:pPr algn="ctr"/>
                      <a:r>
                        <a:rPr lang="de-DE" sz="1600" dirty="0">
                          <a:latin typeface="Arial" panose="020B0604020202020204" pitchFamily="34" charset="0"/>
                          <a:cs typeface="Arial" panose="020B0604020202020204" pitchFamily="34" charset="0"/>
                        </a:rPr>
                        <a:t>14</a:t>
                      </a:r>
                      <a:endParaRPr lang="en-DE" sz="1600">
                        <a:latin typeface="Arial" panose="020B0604020202020204" pitchFamily="34" charset="0"/>
                        <a:cs typeface="Arial" panose="020B0604020202020204" pitchFamily="34" charset="0"/>
                      </a:endParaRPr>
                    </a:p>
                  </a:txBody>
                  <a:tcPr anchor="ctr"/>
                </a:tc>
                <a:tc>
                  <a:txBody>
                    <a:bodyPr/>
                    <a:lstStyle/>
                    <a:p>
                      <a:pPr algn="ctr"/>
                      <a:r>
                        <a:rPr lang="de-DE" sz="1600" dirty="0">
                          <a:latin typeface="Arial" panose="020B0604020202020204" pitchFamily="34" charset="0"/>
                          <a:cs typeface="Arial" panose="020B0604020202020204" pitchFamily="34" charset="0"/>
                        </a:rPr>
                        <a:t>20</a:t>
                      </a:r>
                      <a:endParaRPr lang="en-DE"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19806094"/>
                  </a:ext>
                </a:extLst>
              </a:tr>
              <a:tr h="579120">
                <a:tc>
                  <a:txBody>
                    <a:bodyPr/>
                    <a:lstStyle/>
                    <a:p>
                      <a:pPr algn="l"/>
                      <a:r>
                        <a:rPr lang="de-DE" sz="1600" dirty="0">
                          <a:latin typeface="Arial" panose="020B0604020202020204" pitchFamily="34" charset="0"/>
                          <a:cs typeface="Arial" panose="020B0604020202020204" pitchFamily="34" charset="0"/>
                        </a:rPr>
                        <a:t>4</a:t>
                      </a:r>
                      <a:endParaRPr lang="en-DE" sz="1600">
                        <a:latin typeface="Arial" panose="020B0604020202020204" pitchFamily="34" charset="0"/>
                        <a:cs typeface="Arial" panose="020B0604020202020204" pitchFamily="34" charset="0"/>
                      </a:endParaRPr>
                    </a:p>
                  </a:txBody>
                  <a:tcPr anchor="ctr"/>
                </a:tc>
                <a:tc>
                  <a:txBody>
                    <a:bodyPr/>
                    <a:lstStyle/>
                    <a:p>
                      <a:pPr marL="534988" indent="-534988" algn="l">
                        <a:tabLst/>
                      </a:pPr>
                      <a:r>
                        <a:rPr lang="de-DE" sz="1600" dirty="0">
                          <a:latin typeface="Arial" panose="020B0604020202020204" pitchFamily="34" charset="0"/>
                          <a:cs typeface="Arial" panose="020B0604020202020204" pitchFamily="34" charset="0"/>
                        </a:rPr>
                        <a:t>Natürliche und synthetische Makromoleküle </a:t>
                      </a:r>
                      <a:endParaRPr lang="en-DE" sz="1600">
                        <a:latin typeface="Arial" panose="020B0604020202020204" pitchFamily="34" charset="0"/>
                        <a:cs typeface="Arial" panose="020B0604020202020204" pitchFamily="34" charset="0"/>
                      </a:endParaRPr>
                    </a:p>
                  </a:txBody>
                  <a:tcPr anchor="ctr"/>
                </a:tc>
                <a:tc>
                  <a:txBody>
                    <a:bodyPr/>
                    <a:lstStyle/>
                    <a:p>
                      <a:pPr algn="ctr"/>
                      <a:r>
                        <a:rPr lang="de-DE" sz="1600" b="1" dirty="0">
                          <a:latin typeface="Arial" panose="020B0604020202020204" pitchFamily="34" charset="0"/>
                          <a:cs typeface="Arial" panose="020B0604020202020204" pitchFamily="34" charset="0"/>
                        </a:rPr>
                        <a:t>32</a:t>
                      </a:r>
                      <a:endParaRPr lang="en-DE" sz="1600" b="1">
                        <a:latin typeface="Arial" panose="020B0604020202020204" pitchFamily="34" charset="0"/>
                        <a:cs typeface="Arial" panose="020B0604020202020204" pitchFamily="34" charset="0"/>
                      </a:endParaRPr>
                    </a:p>
                  </a:txBody>
                  <a:tcPr anchor="ctr"/>
                </a:tc>
                <a:tc>
                  <a:txBody>
                    <a:bodyPr/>
                    <a:lstStyle/>
                    <a:p>
                      <a:pPr algn="ctr"/>
                      <a:r>
                        <a:rPr lang="de-DE" sz="1600" b="1" dirty="0">
                          <a:latin typeface="Arial" panose="020B0604020202020204" pitchFamily="34" charset="0"/>
                          <a:cs typeface="Arial" panose="020B0604020202020204" pitchFamily="34" charset="0"/>
                        </a:rPr>
                        <a:t>41</a:t>
                      </a:r>
                      <a:endParaRPr lang="en-DE" sz="1600" b="1">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08674188"/>
                  </a:ext>
                </a:extLst>
              </a:tr>
              <a:tr h="579120">
                <a:tc>
                  <a:txBody>
                    <a:bodyPr/>
                    <a:lstStyle/>
                    <a:p>
                      <a:pPr algn="l"/>
                      <a:endParaRPr lang="en-DE" sz="1600">
                        <a:latin typeface="Arial" panose="020B0604020202020204" pitchFamily="34" charset="0"/>
                        <a:cs typeface="Arial" panose="020B0604020202020204" pitchFamily="34" charset="0"/>
                      </a:endParaRPr>
                    </a:p>
                  </a:txBody>
                  <a:tcPr anchor="ctr"/>
                </a:tc>
                <a:tc>
                  <a:txBody>
                    <a:bodyPr/>
                    <a:lstStyle/>
                    <a:p>
                      <a:pPr marL="534988" indent="-534988" algn="l">
                        <a:tabLst/>
                      </a:pPr>
                      <a:r>
                        <a:rPr lang="de-DE" sz="1600" dirty="0">
                          <a:latin typeface="Arial" panose="020B0604020202020204" pitchFamily="34" charset="0"/>
                          <a:cs typeface="Arial" panose="020B0604020202020204" pitchFamily="34" charset="0"/>
                        </a:rPr>
                        <a:t>4. 1 Natürliche Makromoleküle – von den Aminocarbonsäuren zum Protein </a:t>
                      </a:r>
                      <a:endParaRPr lang="en-DE" sz="1600">
                        <a:latin typeface="Arial" panose="020B0604020202020204" pitchFamily="34" charset="0"/>
                        <a:cs typeface="Arial" panose="020B0604020202020204" pitchFamily="34" charset="0"/>
                      </a:endParaRPr>
                    </a:p>
                  </a:txBody>
                  <a:tcPr anchor="ctr"/>
                </a:tc>
                <a:tc>
                  <a:txBody>
                    <a:bodyPr/>
                    <a:lstStyle/>
                    <a:p>
                      <a:pPr algn="ctr"/>
                      <a:r>
                        <a:rPr lang="de-DE" sz="1600" dirty="0">
                          <a:latin typeface="Arial" panose="020B0604020202020204" pitchFamily="34" charset="0"/>
                          <a:cs typeface="Arial" panose="020B0604020202020204" pitchFamily="34" charset="0"/>
                        </a:rPr>
                        <a:t>14</a:t>
                      </a:r>
                      <a:endParaRPr lang="en-DE" sz="1600">
                        <a:latin typeface="Arial" panose="020B0604020202020204" pitchFamily="34" charset="0"/>
                        <a:cs typeface="Arial" panose="020B0604020202020204" pitchFamily="34" charset="0"/>
                      </a:endParaRPr>
                    </a:p>
                  </a:txBody>
                  <a:tcPr anchor="ctr"/>
                </a:tc>
                <a:tc>
                  <a:txBody>
                    <a:bodyPr/>
                    <a:lstStyle/>
                    <a:p>
                      <a:pPr algn="ctr"/>
                      <a:r>
                        <a:rPr lang="de-DE" sz="1600" dirty="0">
                          <a:latin typeface="Arial" panose="020B0604020202020204" pitchFamily="34" charset="0"/>
                          <a:cs typeface="Arial" panose="020B0604020202020204" pitchFamily="34" charset="0"/>
                        </a:rPr>
                        <a:t>19</a:t>
                      </a:r>
                      <a:endParaRPr lang="en-DE"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94649239"/>
                  </a:ext>
                </a:extLst>
              </a:tr>
              <a:tr h="579120">
                <a:tc>
                  <a:txBody>
                    <a:bodyPr/>
                    <a:lstStyle/>
                    <a:p>
                      <a:pPr algn="l"/>
                      <a:endParaRPr lang="en-DE" sz="1600">
                        <a:latin typeface="Arial" panose="020B0604020202020204" pitchFamily="34" charset="0"/>
                        <a:cs typeface="Arial" panose="020B0604020202020204" pitchFamily="34" charset="0"/>
                      </a:endParaRPr>
                    </a:p>
                  </a:txBody>
                  <a:tcPr anchor="ctr"/>
                </a:tc>
                <a:tc>
                  <a:txBody>
                    <a:bodyPr/>
                    <a:lstStyle/>
                    <a:p>
                      <a:pPr marL="534988" indent="-534988" algn="l">
                        <a:tabLst/>
                      </a:pPr>
                      <a:r>
                        <a:rPr lang="de-DE" sz="1600" dirty="0">
                          <a:latin typeface="Arial" panose="020B0604020202020204" pitchFamily="34" charset="0"/>
                          <a:cs typeface="Arial" panose="020B0604020202020204" pitchFamily="34" charset="0"/>
                        </a:rPr>
                        <a:t>4.2 Synthetische Makromoleküle – Werkstoffe nach Maß </a:t>
                      </a:r>
                      <a:endParaRPr lang="en-DE" sz="1600">
                        <a:latin typeface="Arial" panose="020B0604020202020204" pitchFamily="34" charset="0"/>
                        <a:cs typeface="Arial" panose="020B0604020202020204" pitchFamily="34" charset="0"/>
                      </a:endParaRPr>
                    </a:p>
                  </a:txBody>
                  <a:tcPr anchor="ctr"/>
                </a:tc>
                <a:tc>
                  <a:txBody>
                    <a:bodyPr/>
                    <a:lstStyle/>
                    <a:p>
                      <a:pPr algn="ctr"/>
                      <a:r>
                        <a:rPr lang="de-DE" sz="1600" dirty="0">
                          <a:latin typeface="Arial" panose="020B0604020202020204" pitchFamily="34" charset="0"/>
                          <a:cs typeface="Arial" panose="020B0604020202020204" pitchFamily="34" charset="0"/>
                        </a:rPr>
                        <a:t>18</a:t>
                      </a:r>
                      <a:endParaRPr lang="en-DE" sz="1600">
                        <a:latin typeface="Arial" panose="020B0604020202020204" pitchFamily="34" charset="0"/>
                        <a:cs typeface="Arial" panose="020B0604020202020204" pitchFamily="34" charset="0"/>
                      </a:endParaRPr>
                    </a:p>
                  </a:txBody>
                  <a:tcPr anchor="ctr"/>
                </a:tc>
                <a:tc>
                  <a:txBody>
                    <a:bodyPr/>
                    <a:lstStyle/>
                    <a:p>
                      <a:pPr algn="ctr"/>
                      <a:r>
                        <a:rPr lang="de-DE" sz="1600" dirty="0">
                          <a:latin typeface="Arial" panose="020B0604020202020204" pitchFamily="34" charset="0"/>
                          <a:cs typeface="Arial" panose="020B0604020202020204" pitchFamily="34" charset="0"/>
                        </a:rPr>
                        <a:t>22</a:t>
                      </a:r>
                      <a:endParaRPr lang="en-DE"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54568430"/>
                  </a:ext>
                </a:extLst>
              </a:tr>
              <a:tr h="579120">
                <a:tc>
                  <a:txBody>
                    <a:bodyPr/>
                    <a:lstStyle/>
                    <a:p>
                      <a:pPr marL="538163" indent="-533400" algn="l">
                        <a:tabLst/>
                      </a:pPr>
                      <a:r>
                        <a:rPr lang="de-DE" sz="1600" dirty="0">
                          <a:latin typeface="Arial" panose="020B0604020202020204" pitchFamily="34" charset="0"/>
                          <a:cs typeface="Arial" panose="020B0604020202020204" pitchFamily="34" charset="0"/>
                        </a:rPr>
                        <a:t>5</a:t>
                      </a:r>
                      <a:endParaRPr lang="en-DE" sz="160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dirty="0">
                          <a:latin typeface="Arial" panose="020B0604020202020204" pitchFamily="34" charset="0"/>
                          <a:cs typeface="Arial" panose="020B0604020202020204" pitchFamily="34" charset="0"/>
                        </a:rPr>
                        <a:t>Chemie </a:t>
                      </a:r>
                      <a:r>
                        <a:rPr lang="de-DE" sz="1600" dirty="0">
                          <a:latin typeface="Arial" panose="020B0604020202020204" pitchFamily="34" charset="0"/>
                          <a:cs typeface="Arial" panose="020B0604020202020204" pitchFamily="34" charset="0"/>
                        </a:rPr>
                        <a:t>und Nachhaltigkeit [ im </a:t>
                      </a:r>
                      <a:r>
                        <a:rPr lang="de-DE" sz="1600" dirty="0" err="1">
                          <a:latin typeface="Arial" panose="020B0604020202020204" pitchFamily="34" charset="0"/>
                          <a:cs typeface="Arial" panose="020B0604020202020204" pitchFamily="34" charset="0"/>
                        </a:rPr>
                        <a:t>eA</a:t>
                      </a:r>
                      <a:r>
                        <a:rPr lang="de-DE" sz="1600" dirty="0">
                          <a:latin typeface="Arial" panose="020B0604020202020204" pitchFamily="34" charset="0"/>
                          <a:cs typeface="Arial" panose="020B0604020202020204" pitchFamily="34" charset="0"/>
                        </a:rPr>
                        <a:t>: </a:t>
                      </a:r>
                      <a:r>
                        <a:rPr lang="de-DE" sz="1600" b="1" dirty="0">
                          <a:latin typeface="Arial" panose="020B0604020202020204" pitchFamily="34" charset="0"/>
                          <a:cs typeface="Arial" panose="020B0604020202020204" pitchFamily="34" charset="0"/>
                        </a:rPr>
                        <a:t>Energie</a:t>
                      </a:r>
                      <a:r>
                        <a:rPr lang="de-DE" sz="1600" dirty="0">
                          <a:latin typeface="Arial" panose="020B0604020202020204" pitchFamily="34" charset="0"/>
                          <a:cs typeface="Arial" panose="020B0604020202020204" pitchFamily="34" charset="0"/>
                        </a:rPr>
                        <a:t> und Nachhaltigkeit ]</a:t>
                      </a:r>
                      <a:endParaRPr lang="en-DE" sz="1600">
                        <a:latin typeface="Arial" panose="020B0604020202020204" pitchFamily="34" charset="0"/>
                        <a:cs typeface="Arial" panose="020B0604020202020204" pitchFamily="34" charset="0"/>
                      </a:endParaRPr>
                    </a:p>
                  </a:txBody>
                  <a:tcPr anchor="ctr"/>
                </a:tc>
                <a:tc>
                  <a:txBody>
                    <a:bodyPr/>
                    <a:lstStyle/>
                    <a:p>
                      <a:pPr marL="534988" marR="0" lvl="0" indent="-528638" algn="ctr"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10</a:t>
                      </a:r>
                      <a:endParaRPr lang="en-DE" sz="1600">
                        <a:latin typeface="Arial" panose="020B0604020202020204" pitchFamily="34" charset="0"/>
                        <a:cs typeface="Arial" panose="020B0604020202020204" pitchFamily="34" charset="0"/>
                      </a:endParaRPr>
                    </a:p>
                  </a:txBody>
                  <a:tcPr anchor="ctr"/>
                </a:tc>
                <a:tc>
                  <a:txBody>
                    <a:bodyPr/>
                    <a:lstStyle/>
                    <a:p>
                      <a:pPr marL="534988" marR="0" lvl="0" indent="-528638" algn="ctr" defTabSz="914400" rtl="0" eaLnBrk="1" fontAlgn="auto" latinLnBrk="0" hangingPunct="1">
                        <a:lnSpc>
                          <a:spcPct val="100000"/>
                        </a:lnSpc>
                        <a:spcBef>
                          <a:spcPts val="0"/>
                        </a:spcBef>
                        <a:spcAft>
                          <a:spcPts val="0"/>
                        </a:spcAft>
                        <a:buClrTx/>
                        <a:buSzTx/>
                        <a:buFontTx/>
                        <a:buNone/>
                        <a:tabLst/>
                        <a:defRPr/>
                      </a:pPr>
                      <a:r>
                        <a:rPr lang="de-DE" sz="1600" dirty="0">
                          <a:latin typeface="Arial" panose="020B0604020202020204" pitchFamily="34" charset="0"/>
                          <a:cs typeface="Arial" panose="020B0604020202020204" pitchFamily="34" charset="0"/>
                        </a:rPr>
                        <a:t>24</a:t>
                      </a:r>
                      <a:endParaRPr lang="en-DE"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819505901"/>
                  </a:ext>
                </a:extLst>
              </a:tr>
            </a:tbl>
          </a:graphicData>
        </a:graphic>
      </p:graphicFrame>
      <p:sp>
        <p:nvSpPr>
          <p:cNvPr id="5" name="Rechteck 4">
            <a:extLst>
              <a:ext uri="{FF2B5EF4-FFF2-40B4-BE49-F238E27FC236}">
                <a16:creationId xmlns:a16="http://schemas.microsoft.com/office/drawing/2014/main" id="{20734FF2-8522-5A53-1717-028D318A5737}"/>
              </a:ext>
            </a:extLst>
          </p:cNvPr>
          <p:cNvSpPr/>
          <p:nvPr/>
        </p:nvSpPr>
        <p:spPr bwMode="auto">
          <a:xfrm>
            <a:off x="1382641" y="2364817"/>
            <a:ext cx="6989002" cy="398584"/>
          </a:xfrm>
          <a:prstGeom prst="rect">
            <a:avLst/>
          </a:prstGeom>
          <a:solidFill>
            <a:srgbClr val="FFC000">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B47A157-B99F-7C12-72F6-88FC53AC60DE}"/>
              </a:ext>
            </a:extLst>
          </p:cNvPr>
          <p:cNvSpPr/>
          <p:nvPr/>
        </p:nvSpPr>
        <p:spPr bwMode="auto">
          <a:xfrm>
            <a:off x="1382640" y="4128664"/>
            <a:ext cx="6989003" cy="398584"/>
          </a:xfrm>
          <a:prstGeom prst="rect">
            <a:avLst/>
          </a:prstGeom>
          <a:solidFill>
            <a:srgbClr val="FFC000">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67B3ADA-C14C-4602-7F4A-7142E184B67F}"/>
              </a:ext>
            </a:extLst>
          </p:cNvPr>
          <p:cNvSpPr/>
          <p:nvPr/>
        </p:nvSpPr>
        <p:spPr bwMode="auto">
          <a:xfrm>
            <a:off x="1382640" y="5296206"/>
            <a:ext cx="6989003" cy="398584"/>
          </a:xfrm>
          <a:prstGeom prst="rect">
            <a:avLst/>
          </a:prstGeom>
          <a:solidFill>
            <a:srgbClr val="FFC000">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A432ECB7-CE55-E3C4-0C21-582347FBF36B}"/>
              </a:ext>
            </a:extLst>
          </p:cNvPr>
          <p:cNvSpPr/>
          <p:nvPr/>
        </p:nvSpPr>
        <p:spPr bwMode="auto">
          <a:xfrm>
            <a:off x="1382639" y="4698329"/>
            <a:ext cx="6989003" cy="398584"/>
          </a:xfrm>
          <a:prstGeom prst="rect">
            <a:avLst/>
          </a:prstGeom>
          <a:solidFill>
            <a:srgbClr val="FFC000">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F07DDC08-C3DE-D9A6-D5A2-A46B109EEEA8}"/>
              </a:ext>
            </a:extLst>
          </p:cNvPr>
          <p:cNvGrpSpPr/>
          <p:nvPr/>
        </p:nvGrpSpPr>
        <p:grpSpPr>
          <a:xfrm>
            <a:off x="3308141" y="2364817"/>
            <a:ext cx="5676281" cy="3242465"/>
            <a:chOff x="-1814495" y="1098716"/>
            <a:chExt cx="5676281" cy="3242465"/>
          </a:xfrm>
        </p:grpSpPr>
        <p:sp>
          <p:nvSpPr>
            <p:cNvPr id="9" name="Rechteck 8">
              <a:extLst>
                <a:ext uri="{FF2B5EF4-FFF2-40B4-BE49-F238E27FC236}">
                  <a16:creationId xmlns:a16="http://schemas.microsoft.com/office/drawing/2014/main" id="{E1CA3B6B-C2A9-7B99-3804-3105772277E0}"/>
                </a:ext>
              </a:extLst>
            </p:cNvPr>
            <p:cNvSpPr/>
            <p:nvPr/>
          </p:nvSpPr>
          <p:spPr bwMode="auto">
            <a:xfrm>
              <a:off x="-1814495" y="1098716"/>
              <a:ext cx="5676281" cy="3242465"/>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a:p>
              <a:pPr algn="ctr"/>
              <a:r>
                <a:rPr lang="de-DE" dirty="0"/>
                <a:t> </a:t>
              </a:r>
            </a:p>
            <a:p>
              <a:pPr algn="ctr"/>
              <a:endParaRPr lang="de-DE" dirty="0"/>
            </a:p>
          </p:txBody>
        </p:sp>
        <p:sp>
          <p:nvSpPr>
            <p:cNvPr id="11" name="Textfeld 10">
              <a:extLst>
                <a:ext uri="{FF2B5EF4-FFF2-40B4-BE49-F238E27FC236}">
                  <a16:creationId xmlns:a16="http://schemas.microsoft.com/office/drawing/2014/main" id="{4E42CD9B-9DA4-8BD2-A365-0A1E4CC2484D}"/>
                </a:ext>
              </a:extLst>
            </p:cNvPr>
            <p:cNvSpPr txBox="1"/>
            <p:nvPr/>
          </p:nvSpPr>
          <p:spPr>
            <a:xfrm>
              <a:off x="-1814495" y="1587747"/>
              <a:ext cx="5676281" cy="2308324"/>
            </a:xfrm>
            <a:prstGeom prst="rect">
              <a:avLst/>
            </a:prstGeom>
            <a:noFill/>
          </p:spPr>
          <p:txBody>
            <a:bodyPr wrap="square">
              <a:spAutoFit/>
            </a:bodyPr>
            <a:lstStyle/>
            <a:p>
              <a:pPr marL="1250950" indent="-317500">
                <a:buFont typeface="Arial" panose="020B0604020202020204" pitchFamily="34" charset="0"/>
                <a:buChar char="•"/>
              </a:pPr>
              <a:r>
                <a:rPr lang="de-DE" dirty="0">
                  <a:solidFill>
                    <a:schemeClr val="bg1"/>
                  </a:solidFill>
                </a:rPr>
                <a:t>Farbigkeit vs. Farbstoffe </a:t>
              </a:r>
            </a:p>
            <a:p>
              <a:pPr marL="1250950" indent="-317500">
                <a:buFont typeface="Arial" panose="020B0604020202020204" pitchFamily="34" charset="0"/>
                <a:buChar char="•"/>
              </a:pPr>
              <a:r>
                <a:rPr lang="de-DE" dirty="0">
                  <a:solidFill>
                    <a:schemeClr val="bg1"/>
                  </a:solidFill>
                </a:rPr>
                <a:t>Chiralität </a:t>
              </a:r>
            </a:p>
            <a:p>
              <a:pPr marL="1250950" indent="-317500">
                <a:buFont typeface="Arial" panose="020B0604020202020204" pitchFamily="34" charset="0"/>
                <a:buChar char="•"/>
              </a:pPr>
              <a:r>
                <a:rPr lang="de-DE" dirty="0">
                  <a:solidFill>
                    <a:schemeClr val="bg1"/>
                  </a:solidFill>
                </a:rPr>
                <a:t>künstliches Photosynthese</a:t>
              </a:r>
            </a:p>
            <a:p>
              <a:pPr marL="1250950" indent="-317500">
                <a:buFont typeface="Arial" panose="020B0604020202020204" pitchFamily="34" charset="0"/>
                <a:buChar char="•"/>
              </a:pPr>
              <a:r>
                <a:rPr lang="de-DE" dirty="0">
                  <a:solidFill>
                    <a:schemeClr val="bg1"/>
                  </a:solidFill>
                </a:rPr>
                <a:t>elektrische Leitfähigkeit von Kunststoffen</a:t>
              </a:r>
            </a:p>
            <a:p>
              <a:pPr marL="1250950" indent="-317500">
                <a:buFont typeface="Arial" panose="020B0604020202020204" pitchFamily="34" charset="0"/>
                <a:buChar char="•"/>
              </a:pPr>
              <a:r>
                <a:rPr lang="de-DE" dirty="0">
                  <a:solidFill>
                    <a:schemeClr val="bg1"/>
                  </a:solidFill>
                </a:rPr>
                <a:t>Wertstoffkreisläufe</a:t>
              </a:r>
            </a:p>
            <a:p>
              <a:pPr marL="1250950" indent="-317500">
                <a:buFont typeface="Arial" panose="020B0604020202020204" pitchFamily="34" charset="0"/>
                <a:buChar char="•"/>
              </a:pPr>
              <a:r>
                <a:rPr lang="de-DE" dirty="0">
                  <a:solidFill>
                    <a:schemeClr val="bg1"/>
                  </a:solidFill>
                </a:rPr>
                <a:t>Wasserstoffspeicherung</a:t>
              </a:r>
            </a:p>
            <a:p>
              <a:pPr marL="1250950" indent="-317500">
                <a:buFont typeface="Arial" panose="020B0604020202020204" pitchFamily="34" charset="0"/>
                <a:buChar char="•"/>
              </a:pPr>
              <a:r>
                <a:rPr lang="de-DE" dirty="0">
                  <a:solidFill>
                    <a:schemeClr val="bg1"/>
                  </a:solidFill>
                </a:rPr>
                <a:t>Faraday Gesetzte</a:t>
              </a:r>
            </a:p>
            <a:p>
              <a:pPr marL="1250950" indent="-317500">
                <a:buFont typeface="Arial" panose="020B0604020202020204" pitchFamily="34" charset="0"/>
                <a:buChar char="•"/>
              </a:pPr>
              <a:r>
                <a:rPr lang="de-DE" dirty="0" err="1">
                  <a:solidFill>
                    <a:schemeClr val="bg1"/>
                  </a:solidFill>
                </a:rPr>
                <a:t>Redox</a:t>
              </a:r>
              <a:r>
                <a:rPr lang="de-DE" dirty="0">
                  <a:solidFill>
                    <a:schemeClr val="bg1"/>
                  </a:solidFill>
                </a:rPr>
                <a:t>-Flow</a:t>
              </a:r>
            </a:p>
          </p:txBody>
        </p:sp>
      </p:grpSp>
    </p:spTree>
    <p:extLst>
      <p:ext uri="{BB962C8B-B14F-4D97-AF65-F5344CB8AC3E}">
        <p14:creationId xmlns:p14="http://schemas.microsoft.com/office/powerpoint/2010/main" val="209913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13EA746-B657-36F6-C7B1-BBE338FF01C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 y="0"/>
            <a:ext cx="3776109" cy="503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id="{856E8B05-F9B8-D08B-7F92-98737B91A7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578" y="5062680"/>
            <a:ext cx="2000296" cy="182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23299875-BE2A-802C-6346-C3FC079AD88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82695" y="0"/>
            <a:ext cx="3776110" cy="503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1EA35F06-955C-4B43-E85E-9122CADEFCD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65044" y="19319"/>
            <a:ext cx="3933019" cy="499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F7DB78B5-B7F2-D881-049B-B9599E611AC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045989" y="5017308"/>
            <a:ext cx="2065815" cy="184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5341CEF0-57A8-A132-F457-1EDFFB2AD6B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073533" y="5017308"/>
            <a:ext cx="1994434" cy="187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liennummernplatzhalter 11">
            <a:extLst>
              <a:ext uri="{FF2B5EF4-FFF2-40B4-BE49-F238E27FC236}">
                <a16:creationId xmlns:a16="http://schemas.microsoft.com/office/drawing/2014/main" id="{47D5F229-C72A-B4D6-782C-465054A7F5CE}"/>
              </a:ext>
            </a:extLst>
          </p:cNvPr>
          <p:cNvSpPr>
            <a:spLocks noGrp="1"/>
          </p:cNvSpPr>
          <p:nvPr>
            <p:ph type="sldNum" sz="quarter" idx="4294967295"/>
          </p:nvPr>
        </p:nvSpPr>
        <p:spPr>
          <a:xfrm>
            <a:off x="8610600" y="6356350"/>
            <a:ext cx="2743200" cy="365125"/>
          </a:xfrm>
        </p:spPr>
        <p:txBody>
          <a:bodyPr/>
          <a:lstStyle/>
          <a:p>
            <a:fld id="{965F5DBC-8B78-114E-9E45-7ED46999763B}" type="slidenum">
              <a:rPr lang="de-DE" smtClean="0"/>
              <a:pPr/>
              <a:t>40</a:t>
            </a:fld>
            <a:endParaRPr lang="de-DE" dirty="0"/>
          </a:p>
        </p:txBody>
      </p:sp>
    </p:spTree>
    <p:extLst>
      <p:ext uri="{BB962C8B-B14F-4D97-AF65-F5344CB8AC3E}">
        <p14:creationId xmlns:p14="http://schemas.microsoft.com/office/powerpoint/2010/main" val="1404165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1" descr="Ein Bild, das Text, Skelett, Diagramm, Screenshot enthält.&#10;&#10;KI-generierte Inhalte können fehlerhaft sein.">
            <a:extLst>
              <a:ext uri="{FF2B5EF4-FFF2-40B4-BE49-F238E27FC236}">
                <a16:creationId xmlns:a16="http://schemas.microsoft.com/office/drawing/2014/main" id="{12C0370A-D56B-AF47-2FA4-45610F2BC1ED}"/>
              </a:ext>
            </a:extLst>
          </p:cNvPr>
          <p:cNvPicPr>
            <a:picLocks noChangeAspect="1"/>
          </p:cNvPicPr>
          <p:nvPr/>
        </p:nvPicPr>
        <p:blipFill>
          <a:blip r:embed="rId2"/>
          <a:stretch>
            <a:fillRect/>
          </a:stretch>
        </p:blipFill>
        <p:spPr>
          <a:xfrm>
            <a:off x="789710" y="877329"/>
            <a:ext cx="9828240" cy="5526083"/>
          </a:xfrm>
          <a:prstGeom prst="rect">
            <a:avLst/>
          </a:prstGeom>
          <a:ln>
            <a:solidFill>
              <a:schemeClr val="tx1"/>
            </a:solidFill>
          </a:ln>
        </p:spPr>
      </p:pic>
    </p:spTree>
    <p:extLst>
      <p:ext uri="{BB962C8B-B14F-4D97-AF65-F5344CB8AC3E}">
        <p14:creationId xmlns:p14="http://schemas.microsoft.com/office/powerpoint/2010/main" val="3478952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1B243F5-E2C3-DE0A-589A-E9062620C5AB}"/>
              </a:ext>
            </a:extLst>
          </p:cNvPr>
          <p:cNvSpPr txBox="1"/>
          <p:nvPr/>
        </p:nvSpPr>
        <p:spPr>
          <a:xfrm>
            <a:off x="526473" y="155508"/>
            <a:ext cx="11665527" cy="6053004"/>
          </a:xfrm>
          <a:prstGeom prst="rect">
            <a:avLst/>
          </a:prstGeom>
          <a:noFill/>
        </p:spPr>
        <p:txBody>
          <a:bodyPr wrap="square">
            <a:spAutoFit/>
          </a:bodyPr>
          <a:lstStyle/>
          <a:p>
            <a:pPr>
              <a:lnSpc>
                <a:spcPct val="115000"/>
              </a:lnSpc>
              <a:spcBef>
                <a:spcPts val="600"/>
              </a:spcBef>
              <a:spcAft>
                <a:spcPts val="6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15000"/>
              </a:lnSpc>
              <a:spcBef>
                <a:spcPts val="600"/>
              </a:spcBef>
              <a:spcAft>
                <a:spcPts val="6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15000"/>
              </a:lnSpc>
              <a:spcBef>
                <a:spcPts val="600"/>
              </a:spcBef>
              <a:spcAft>
                <a:spcPts val="600"/>
              </a:spcAft>
              <a:buNone/>
            </a:pPr>
            <a:r>
              <a:rPr lang="de-CH" sz="1800" dirty="0">
                <a:effectLst/>
                <a:latin typeface="Arial" panose="020B0604020202020204" pitchFamily="34" charset="0"/>
                <a:ea typeface="Calibri" panose="020F0502020204030204" pitchFamily="34" charset="0"/>
                <a:cs typeface="Times New Roman" panose="02020603050405020304" pitchFamily="18" charset="0"/>
              </a:rPr>
              <a:t>Spannen: </a:t>
            </a:r>
          </a:p>
          <a:p>
            <a:pPr>
              <a:lnSpc>
                <a:spcPct val="115000"/>
              </a:lnSpc>
              <a:spcBef>
                <a:spcPts val="600"/>
              </a:spcBef>
              <a:spcAft>
                <a:spcPts val="600"/>
              </a:spcAft>
              <a:buNone/>
            </a:pPr>
            <a:r>
              <a:rPr lang="de-CH" sz="1800" i="1" dirty="0">
                <a:effectLst/>
                <a:latin typeface="Arial" panose="020B0604020202020204" pitchFamily="34" charset="0"/>
                <a:ea typeface="Calibri" panose="020F0502020204030204" pitchFamily="34" charset="0"/>
                <a:cs typeface="Times New Roman" panose="02020603050405020304" pitchFamily="18" charset="0"/>
              </a:rPr>
              <a:t>				</a:t>
            </a:r>
            <a:r>
              <a:rPr lang="de-CH" sz="1800" b="1"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de-CH" sz="1800" b="1" dirty="0">
                <a:effectLst/>
                <a:latin typeface="Arial" panose="020B0604020202020204" pitchFamily="34" charset="0"/>
                <a:ea typeface="Calibri" panose="020F0502020204030204" pitchFamily="34" charset="0"/>
                <a:cs typeface="Times New Roman" panose="02020603050405020304" pitchFamily="18" charset="0"/>
              </a:rPr>
              <a:t>G &gt;0		= 		</a:t>
            </a:r>
            <a:r>
              <a:rPr lang="de-CH" sz="1800" b="1"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de-CH" sz="1800" b="1" dirty="0">
                <a:effectLst/>
                <a:latin typeface="Arial" panose="020B0604020202020204" pitchFamily="34" charset="0"/>
                <a:ea typeface="Calibri" panose="020F0502020204030204" pitchFamily="34" charset="0"/>
                <a:cs typeface="Times New Roman" panose="02020603050405020304" pitchFamily="18" charset="0"/>
              </a:rPr>
              <a:t>H &lt;0	 	     	– T· </a:t>
            </a:r>
            <a:r>
              <a:rPr lang="de-CH" sz="1800" b="1"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de-CH" sz="1800" b="1" dirty="0">
                <a:effectLst/>
                <a:latin typeface="Arial" panose="020B0604020202020204" pitchFamily="34" charset="0"/>
                <a:ea typeface="Calibri" panose="020F0502020204030204" pitchFamily="34" charset="0"/>
                <a:cs typeface="Times New Roman" panose="02020603050405020304" pitchFamily="18" charset="0"/>
              </a:rPr>
              <a:t>S &gt;&gt;0</a:t>
            </a:r>
            <a:endParaRPr lang="de-CH"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buNone/>
            </a:pPr>
            <a:r>
              <a:rPr lang="de-CH" b="1" dirty="0">
                <a:latin typeface="Arial" panose="020B0604020202020204" pitchFamily="34" charset="0"/>
                <a:ea typeface="Calibri" panose="020F0502020204030204" pitchFamily="34" charset="0"/>
                <a:cs typeface="Times New Roman" panose="02020603050405020304" pitchFamily="18" charset="0"/>
              </a:rPr>
              <a:t>			</a:t>
            </a:r>
            <a:r>
              <a:rPr lang="de-CH" sz="1800" b="1" dirty="0">
                <a:effectLst/>
                <a:latin typeface="Arial" panose="020B0604020202020204" pitchFamily="34" charset="0"/>
                <a:ea typeface="Calibri" panose="020F0502020204030204" pitchFamily="34" charset="0"/>
                <a:cs typeface="Times New Roman" panose="02020603050405020304" pitchFamily="18" charset="0"/>
              </a:rPr>
              <a:t>Arbeit wird am		Wärme wird frei      	Entropie nimmt ab</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450215" indent="450215">
              <a:lnSpc>
                <a:spcPct val="115000"/>
              </a:lnSpc>
              <a:spcBef>
                <a:spcPts val="600"/>
              </a:spcBef>
              <a:spcAft>
                <a:spcPts val="600"/>
              </a:spcAft>
              <a:buNone/>
            </a:pPr>
            <a:r>
              <a:rPr lang="de-CH" sz="1800" b="1" dirty="0">
                <a:effectLst/>
                <a:latin typeface="Arial" panose="020B0604020202020204" pitchFamily="34" charset="0"/>
                <a:ea typeface="Calibri" panose="020F0502020204030204" pitchFamily="34" charset="0"/>
                <a:cs typeface="Times New Roman" panose="02020603050405020304" pitchFamily="18" charset="0"/>
              </a:rPr>
              <a:t>Gummi verrichtet	 </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450215" indent="450215">
              <a:lnSpc>
                <a:spcPct val="115000"/>
              </a:lnSpc>
              <a:spcBef>
                <a:spcPts val="600"/>
              </a:spcBef>
              <a:spcAft>
                <a:spcPts val="6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15000"/>
              </a:lnSpc>
              <a:spcBef>
                <a:spcPts val="600"/>
              </a:spcBef>
              <a:spcAft>
                <a:spcPts val="600"/>
              </a:spcAft>
              <a:buNone/>
            </a:pPr>
            <a:r>
              <a:rPr lang="de-CH" sz="1800" dirty="0">
                <a:effectLst/>
                <a:latin typeface="Arial" panose="020B0604020202020204" pitchFamily="34" charset="0"/>
                <a:ea typeface="Calibri" panose="020F0502020204030204" pitchFamily="34" charset="0"/>
                <a:cs typeface="Times New Roman" panose="02020603050405020304" pitchFamily="18" charset="0"/>
              </a:rPr>
              <a:t>Entspannen: </a:t>
            </a:r>
            <a:r>
              <a:rPr lang="de-CH" sz="1800" i="1"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15000"/>
              </a:lnSpc>
              <a:spcBef>
                <a:spcPts val="600"/>
              </a:spcBef>
              <a:spcAft>
                <a:spcPts val="600"/>
              </a:spcAft>
              <a:buNone/>
            </a:pPr>
            <a:r>
              <a:rPr lang="de-CH" sz="1800" i="1" dirty="0">
                <a:effectLst/>
                <a:latin typeface="Arial" panose="020B0604020202020204" pitchFamily="34" charset="0"/>
                <a:ea typeface="Calibri" panose="020F0502020204030204" pitchFamily="34" charset="0"/>
                <a:cs typeface="Times New Roman" panose="02020603050405020304" pitchFamily="18" charset="0"/>
              </a:rPr>
              <a:t>	</a:t>
            </a:r>
            <a:r>
              <a:rPr lang="de-CH" sz="1800" b="1"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de-CH" sz="1800" b="1" dirty="0">
                <a:effectLst/>
                <a:latin typeface="Arial" panose="020B0604020202020204" pitchFamily="34" charset="0"/>
                <a:ea typeface="Calibri" panose="020F0502020204030204" pitchFamily="34" charset="0"/>
                <a:cs typeface="Times New Roman" panose="02020603050405020304" pitchFamily="18" charset="0"/>
              </a:rPr>
              <a:t>G &gt;0		= 	</a:t>
            </a:r>
            <a:r>
              <a:rPr lang="de-CH" sz="1800" b="1"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de-CH" sz="1800" b="1" dirty="0">
                <a:effectLst/>
                <a:latin typeface="Arial" panose="020B0604020202020204" pitchFamily="34" charset="0"/>
                <a:ea typeface="Calibri" panose="020F0502020204030204" pitchFamily="34" charset="0"/>
                <a:cs typeface="Times New Roman" panose="02020603050405020304" pitchFamily="18" charset="0"/>
              </a:rPr>
              <a:t>H &lt;0	 	     		– T· </a:t>
            </a:r>
            <a:r>
              <a:rPr lang="de-CH" sz="1800" b="1"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de-CH" sz="1800" b="1" dirty="0">
                <a:effectLst/>
                <a:latin typeface="Arial" panose="020B0604020202020204" pitchFamily="34" charset="0"/>
                <a:ea typeface="Calibri" panose="020F0502020204030204" pitchFamily="34" charset="0"/>
                <a:cs typeface="Times New Roman" panose="02020603050405020304" pitchFamily="18" charset="0"/>
              </a:rPr>
              <a:t>S &lt;&lt;0</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buNone/>
            </a:pPr>
            <a:r>
              <a:rPr lang="de-CH" sz="1800" dirty="0">
                <a:effectLst/>
                <a:latin typeface="Arial" panose="020B0604020202020204" pitchFamily="34" charset="0"/>
                <a:ea typeface="Calibri" panose="020F0502020204030204" pitchFamily="34" charset="0"/>
                <a:cs typeface="Times New Roman" panose="02020603050405020304" pitchFamily="18" charset="0"/>
              </a:rPr>
              <a:t>	</a:t>
            </a:r>
            <a:r>
              <a:rPr lang="de-CH" sz="1800" b="1" dirty="0">
                <a:effectLst/>
                <a:latin typeface="Arial" panose="020B0604020202020204" pitchFamily="34" charset="0"/>
                <a:ea typeface="Calibri" panose="020F0502020204030204" pitchFamily="34" charset="0"/>
                <a:cs typeface="Times New Roman" panose="02020603050405020304" pitchFamily="18" charset="0"/>
              </a:rPr>
              <a:t> Das Gummi leistet Arbeit 		 Wärme wird 		Entropie nimmt zu</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2251075" indent="450215">
              <a:lnSpc>
                <a:spcPct val="115000"/>
              </a:lnSpc>
              <a:spcBef>
                <a:spcPts val="600"/>
              </a:spcBef>
              <a:spcAft>
                <a:spcPts val="600"/>
              </a:spcAft>
              <a:buNone/>
            </a:pPr>
            <a:r>
              <a:rPr lang="de-CH" sz="1800" b="1" dirty="0">
                <a:effectLst/>
                <a:latin typeface="Arial" panose="020B0604020202020204" pitchFamily="34" charset="0"/>
                <a:ea typeface="Calibri" panose="020F0502020204030204" pitchFamily="34" charset="0"/>
                <a:cs typeface="Times New Roman" panose="02020603050405020304" pitchFamily="18" charset="0"/>
              </a:rPr>
              <a:t>aufgenommen </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buNone/>
            </a:pPr>
            <a:r>
              <a:rPr lang="de-CH" sz="1800" dirty="0">
                <a:effectLst/>
                <a:latin typeface="Arial" panose="020B0604020202020204" pitchFamily="34" charset="0"/>
                <a:ea typeface="Calibri" panose="020F0502020204030204" pitchFamily="34" charset="0"/>
                <a:cs typeface="Times New Roman" panose="02020603050405020304" pitchFamily="18" charset="0"/>
              </a:rPr>
              <a:t> </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de-CH" sz="1800" dirty="0">
                <a:effectLst/>
                <a:latin typeface="Arial" panose="020B0604020202020204" pitchFamily="34" charset="0"/>
                <a:ea typeface="Calibri" panose="020F0502020204030204" pitchFamily="34" charset="0"/>
                <a:cs typeface="Times New Roman" panose="02020603050405020304" pitchFamily="18" charset="0"/>
              </a:rPr>
              <a:t>Die Entropie (im System) dominiert bei der Triebkraft dieses Vorgangs.</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3988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D2CA307-60E8-173B-738A-B29C6725C49C}"/>
              </a:ext>
            </a:extLst>
          </p:cNvPr>
          <p:cNvSpPr txBox="1"/>
          <p:nvPr/>
        </p:nvSpPr>
        <p:spPr>
          <a:xfrm>
            <a:off x="1634836" y="1595356"/>
            <a:ext cx="8922327" cy="2862322"/>
          </a:xfrm>
          <a:prstGeom prst="rect">
            <a:avLst/>
          </a:prstGeom>
          <a:noFill/>
        </p:spPr>
        <p:txBody>
          <a:bodyPr wrap="square">
            <a:spAutoFit/>
          </a:bodyPr>
          <a:lstStyle/>
          <a:p>
            <a:r>
              <a:rPr lang="de-DE" dirty="0">
                <a:solidFill>
                  <a:srgbClr val="000000"/>
                </a:solidFill>
                <a:latin typeface="Arial" panose="020B0604020202020204" pitchFamily="34" charset="0"/>
              </a:rPr>
              <a:t>Die Schülerinnen und Schüler…</a:t>
            </a:r>
          </a:p>
          <a:p>
            <a:endParaRPr lang="de-DE" dirty="0">
              <a:solidFill>
                <a:srgbClr val="000000"/>
              </a:solidFill>
              <a:latin typeface="Arial" panose="020B0604020202020204" pitchFamily="34" charset="0"/>
            </a:endParaRPr>
          </a:p>
          <a:p>
            <a:pPr marL="285750" indent="-285750">
              <a:buFont typeface="Arial" panose="020B0604020202020204" pitchFamily="34" charset="0"/>
              <a:buChar char="•"/>
            </a:pPr>
            <a:r>
              <a:rPr lang="de-DE" b="0" i="0" u="none" strike="noStrike" dirty="0">
                <a:solidFill>
                  <a:srgbClr val="000000"/>
                </a:solidFill>
                <a:effectLst/>
                <a:latin typeface="Arial" panose="020B0604020202020204" pitchFamily="34" charset="0"/>
              </a:rPr>
              <a:t>schätzen mit Hilfe der Gibbs-Helmholtz-Gleichung qualitativ den Einfluss von Enthalpie- und Entropie-Änderungen auf den freiwilligen Ablauf chemischer Reaktionen ab. </a:t>
            </a:r>
          </a:p>
          <a:p>
            <a:pPr marL="285750" indent="-285750">
              <a:buFont typeface="Arial" panose="020B0604020202020204" pitchFamily="34" charset="0"/>
              <a:buChar char="•"/>
            </a:pPr>
            <a:r>
              <a:rPr lang="de-DE" b="0" i="1" u="none" strike="noStrike" dirty="0">
                <a:solidFill>
                  <a:schemeClr val="accent6">
                    <a:lumMod val="75000"/>
                  </a:schemeClr>
                </a:solidFill>
                <a:effectLst/>
                <a:latin typeface="Arial" panose="020B0604020202020204" pitchFamily="34" charset="0"/>
              </a:rPr>
              <a:t>berechnen mit Hilfe der Gibbs-Helmholtz-Gleichung den Einfluss von Enthalpie- und Entropieänderungen auf die Richtung chemischer Reaktionen. </a:t>
            </a:r>
          </a:p>
          <a:p>
            <a:pPr marL="285750" indent="-285750">
              <a:buFont typeface="Arial" panose="020B0604020202020204" pitchFamily="34" charset="0"/>
              <a:buChar char="•"/>
            </a:pPr>
            <a:r>
              <a:rPr lang="de-DE" b="0" i="1" u="none" strike="noStrike" dirty="0">
                <a:solidFill>
                  <a:schemeClr val="accent6">
                    <a:lumMod val="75000"/>
                  </a:schemeClr>
                </a:solidFill>
                <a:effectLst/>
                <a:latin typeface="Arial" panose="020B0604020202020204" pitchFamily="34" charset="0"/>
              </a:rPr>
              <a:t>treffen Vorhersagen zur Freiwilligkeit des Ablaufs chemischer Reaktionen sowie zur Möglichkeit der Gleichgewichtseinstellung, indem sie die Gibbs-Helmholtz-Gleichung anwenden.</a:t>
            </a:r>
          </a:p>
        </p:txBody>
      </p:sp>
    </p:spTree>
    <p:extLst>
      <p:ext uri="{BB962C8B-B14F-4D97-AF65-F5344CB8AC3E}">
        <p14:creationId xmlns:p14="http://schemas.microsoft.com/office/powerpoint/2010/main" val="3227833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202A43AC-9D35-075B-BECD-1C625C009343}"/>
              </a:ext>
            </a:extLst>
          </p:cNvPr>
          <p:cNvSpPr txBox="1"/>
          <p:nvPr/>
        </p:nvSpPr>
        <p:spPr>
          <a:xfrm>
            <a:off x="792336" y="429736"/>
            <a:ext cx="7784926" cy="461665"/>
          </a:xfrm>
          <a:prstGeom prst="rect">
            <a:avLst/>
          </a:prstGeom>
          <a:noFill/>
        </p:spPr>
        <p:txBody>
          <a:bodyPr wrap="square">
            <a:spAutoFit/>
          </a:bodyPr>
          <a:lstStyle/>
          <a:p>
            <a:pPr algn="just"/>
            <a:r>
              <a:rPr lang="de-DE" sz="2400" b="1" kern="800"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rPr>
              <a:t>vier</a:t>
            </a:r>
            <a:r>
              <a:rPr lang="de-DE" sz="2400" b="1" kern="800"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 Typen chemischer Reaktionen</a:t>
            </a:r>
            <a:endParaRPr lang="de-DE" sz="2800" b="1" kern="800" dirty="0">
              <a:solidFill>
                <a:schemeClr val="accent1"/>
              </a:solidFill>
              <a:effectLst/>
              <a:latin typeface="DTLDocumentaT"/>
              <a:ea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167957C5-BC29-6AB5-C694-60115CA78DB7}"/>
              </a:ext>
            </a:extLst>
          </p:cNvPr>
          <p:cNvSpPr txBox="1"/>
          <p:nvPr/>
        </p:nvSpPr>
        <p:spPr>
          <a:xfrm>
            <a:off x="269016" y="1680447"/>
            <a:ext cx="7109304" cy="400110"/>
          </a:xfrm>
          <a:prstGeom prst="rect">
            <a:avLst/>
          </a:prstGeom>
          <a:noFill/>
        </p:spPr>
        <p:txBody>
          <a:bodyPr wrap="square">
            <a:spAutoFit/>
          </a:bodyPr>
          <a:lstStyle/>
          <a:p>
            <a:r>
              <a:rPr lang="de-DE" sz="2000" b="1" kern="800" dirty="0">
                <a:effectLst/>
                <a:latin typeface="Calibri" panose="020F0502020204030204" pitchFamily="34" charset="0"/>
                <a:ea typeface="Times New Roman" panose="02020603050405020304" pitchFamily="18" charset="0"/>
              </a:rPr>
              <a:t>Typ 1</a:t>
            </a:r>
            <a:r>
              <a:rPr lang="de-DE" sz="2000" dirty="0">
                <a:effectLst/>
              </a:rPr>
              <a:t> 	Reaktion ist immer exergon: </a:t>
            </a:r>
            <a:r>
              <a:rPr lang="de-DE" sz="20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kern="800" dirty="0">
                <a:effectLst/>
                <a:latin typeface="Calibri" panose="020F0502020204030204" pitchFamily="34" charset="0"/>
                <a:ea typeface="Times New Roman" panose="02020603050405020304" pitchFamily="18" charset="0"/>
              </a:rPr>
              <a:t>G&lt;0, da </a:t>
            </a:r>
            <a:r>
              <a:rPr lang="de-DE" sz="20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kern="800" dirty="0">
                <a:effectLst/>
                <a:latin typeface="Calibri" panose="020F0502020204030204" pitchFamily="34" charset="0"/>
                <a:ea typeface="Times New Roman" panose="02020603050405020304" pitchFamily="18" charset="0"/>
              </a:rPr>
              <a:t>H&lt;0 und </a:t>
            </a:r>
            <a:r>
              <a:rPr lang="de-DE" sz="20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kern="800" dirty="0">
                <a:effectLst/>
                <a:latin typeface="Calibri" panose="020F0502020204030204" pitchFamily="34" charset="0"/>
                <a:ea typeface="Times New Roman" panose="02020603050405020304" pitchFamily="18" charset="0"/>
              </a:rPr>
              <a:t>S&gt;0 </a:t>
            </a:r>
            <a:r>
              <a:rPr lang="de-DE" sz="2000" dirty="0">
                <a:effectLst/>
              </a:rPr>
              <a:t> </a:t>
            </a:r>
            <a:endParaRPr lang="de-DE" sz="2000" dirty="0"/>
          </a:p>
        </p:txBody>
      </p:sp>
      <p:sp>
        <p:nvSpPr>
          <p:cNvPr id="12" name="Textfeld 11">
            <a:extLst>
              <a:ext uri="{FF2B5EF4-FFF2-40B4-BE49-F238E27FC236}">
                <a16:creationId xmlns:a16="http://schemas.microsoft.com/office/drawing/2014/main" id="{A17FC423-1843-90F5-9D09-A6C252B67D9C}"/>
              </a:ext>
            </a:extLst>
          </p:cNvPr>
          <p:cNvSpPr txBox="1"/>
          <p:nvPr/>
        </p:nvSpPr>
        <p:spPr>
          <a:xfrm>
            <a:off x="1154014" y="2097536"/>
            <a:ext cx="6100174" cy="400110"/>
          </a:xfrm>
          <a:prstGeom prst="rect">
            <a:avLst/>
          </a:prstGeom>
          <a:noFill/>
        </p:spPr>
        <p:txBody>
          <a:bodyPr wrap="square">
            <a:spAutoFit/>
          </a:bodyPr>
          <a:lstStyle/>
          <a:p>
            <a:r>
              <a:rPr lang="de-DE" sz="2000" kern="800" dirty="0">
                <a:effectLst/>
                <a:latin typeface="Calibri" panose="020F0502020204030204" pitchFamily="34" charset="0"/>
                <a:ea typeface="Times New Roman" panose="02020603050405020304" pitchFamily="18" charset="0"/>
              </a:rPr>
              <a:t>Beispiel: C</a:t>
            </a:r>
            <a:r>
              <a:rPr lang="de-DE" sz="2000" kern="800" baseline="-25000" dirty="0">
                <a:effectLst/>
                <a:latin typeface="Calibri" panose="020F0502020204030204" pitchFamily="34" charset="0"/>
                <a:ea typeface="Times New Roman" panose="02020603050405020304" pitchFamily="18" charset="0"/>
              </a:rPr>
              <a:t>5</a:t>
            </a:r>
            <a:r>
              <a:rPr lang="de-DE" sz="2000" kern="800" dirty="0">
                <a:effectLst/>
                <a:latin typeface="Calibri" panose="020F0502020204030204" pitchFamily="34" charset="0"/>
                <a:ea typeface="Times New Roman" panose="02020603050405020304" pitchFamily="18" charset="0"/>
              </a:rPr>
              <a:t>H</a:t>
            </a:r>
            <a:r>
              <a:rPr lang="de-DE" sz="2000" kern="800" baseline="-25000" dirty="0">
                <a:effectLst/>
                <a:latin typeface="Calibri" panose="020F0502020204030204" pitchFamily="34" charset="0"/>
                <a:ea typeface="Times New Roman" panose="02020603050405020304" pitchFamily="18" charset="0"/>
              </a:rPr>
              <a:t>12</a:t>
            </a:r>
            <a:r>
              <a:rPr lang="de-DE" sz="2000" kern="800" dirty="0">
                <a:effectLst/>
                <a:latin typeface="Calibri" panose="020F0502020204030204" pitchFamily="34" charset="0"/>
                <a:ea typeface="Times New Roman" panose="02020603050405020304" pitchFamily="18" charset="0"/>
              </a:rPr>
              <a:t>(l) + 8 O</a:t>
            </a:r>
            <a:r>
              <a:rPr lang="de-DE" sz="2000" kern="800" baseline="-25000" dirty="0">
                <a:effectLst/>
                <a:latin typeface="Calibri" panose="020F0502020204030204" pitchFamily="34" charset="0"/>
                <a:ea typeface="Times New Roman" panose="02020603050405020304" pitchFamily="18" charset="0"/>
              </a:rPr>
              <a:t>2</a:t>
            </a:r>
            <a:r>
              <a:rPr lang="de-DE" sz="2000" kern="800" dirty="0">
                <a:effectLst/>
                <a:latin typeface="Calibri" panose="020F0502020204030204" pitchFamily="34" charset="0"/>
                <a:ea typeface="Times New Roman" panose="02020603050405020304" pitchFamily="18" charset="0"/>
              </a:rPr>
              <a:t>(</a:t>
            </a:r>
            <a:r>
              <a:rPr lang="de-DE" sz="2000" kern="800" dirty="0" err="1">
                <a:effectLst/>
                <a:latin typeface="Calibri" panose="020F0502020204030204" pitchFamily="34" charset="0"/>
                <a:ea typeface="Times New Roman" panose="02020603050405020304" pitchFamily="18" charset="0"/>
              </a:rPr>
              <a:t>g</a:t>
            </a:r>
            <a:r>
              <a:rPr lang="de-DE" sz="2000" kern="800" dirty="0">
                <a:effectLst/>
                <a:latin typeface="Calibri" panose="020F0502020204030204" pitchFamily="34" charset="0"/>
                <a:ea typeface="Times New Roman" panose="02020603050405020304" pitchFamily="18" charset="0"/>
              </a:rPr>
              <a:t>) </a:t>
            </a:r>
            <a:r>
              <a:rPr lang="de-DE" sz="20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kern="800" dirty="0">
                <a:effectLst/>
                <a:latin typeface="Calibri" panose="020F0502020204030204" pitchFamily="34" charset="0"/>
                <a:ea typeface="Times New Roman" panose="02020603050405020304" pitchFamily="18" charset="0"/>
              </a:rPr>
              <a:t> 5 CO</a:t>
            </a:r>
            <a:r>
              <a:rPr lang="de-DE" sz="2000" kern="800" baseline="-25000" dirty="0">
                <a:effectLst/>
                <a:latin typeface="Calibri" panose="020F0502020204030204" pitchFamily="34" charset="0"/>
                <a:ea typeface="Times New Roman" panose="02020603050405020304" pitchFamily="18" charset="0"/>
              </a:rPr>
              <a:t>2</a:t>
            </a:r>
            <a:r>
              <a:rPr lang="de-DE" sz="2000" kern="800" dirty="0">
                <a:effectLst/>
                <a:latin typeface="Calibri" panose="020F0502020204030204" pitchFamily="34" charset="0"/>
                <a:ea typeface="Times New Roman" panose="02020603050405020304" pitchFamily="18" charset="0"/>
              </a:rPr>
              <a:t>(</a:t>
            </a:r>
            <a:r>
              <a:rPr lang="de-DE" sz="2000" kern="800" dirty="0" err="1">
                <a:effectLst/>
                <a:latin typeface="Calibri" panose="020F0502020204030204" pitchFamily="34" charset="0"/>
                <a:ea typeface="Times New Roman" panose="02020603050405020304" pitchFamily="18" charset="0"/>
              </a:rPr>
              <a:t>g</a:t>
            </a:r>
            <a:r>
              <a:rPr lang="de-DE" sz="2000" kern="800" dirty="0">
                <a:effectLst/>
                <a:latin typeface="Calibri" panose="020F0502020204030204" pitchFamily="34" charset="0"/>
                <a:ea typeface="Times New Roman" panose="02020603050405020304" pitchFamily="18" charset="0"/>
              </a:rPr>
              <a:t>) + 6 H</a:t>
            </a:r>
            <a:r>
              <a:rPr lang="de-DE" sz="2000" kern="800" baseline="-25000" dirty="0">
                <a:effectLst/>
                <a:latin typeface="Calibri" panose="020F0502020204030204" pitchFamily="34" charset="0"/>
                <a:ea typeface="Times New Roman" panose="02020603050405020304" pitchFamily="18" charset="0"/>
              </a:rPr>
              <a:t>2</a:t>
            </a:r>
            <a:r>
              <a:rPr lang="de-DE" sz="2000" kern="800" dirty="0">
                <a:effectLst/>
                <a:latin typeface="Calibri" panose="020F0502020204030204" pitchFamily="34" charset="0"/>
                <a:ea typeface="Times New Roman" panose="02020603050405020304" pitchFamily="18" charset="0"/>
              </a:rPr>
              <a:t>O(</a:t>
            </a:r>
            <a:r>
              <a:rPr lang="de-DE" sz="2000" kern="800" dirty="0" err="1">
                <a:effectLst/>
                <a:latin typeface="Calibri" panose="020F0502020204030204" pitchFamily="34" charset="0"/>
                <a:ea typeface="Times New Roman" panose="02020603050405020304" pitchFamily="18" charset="0"/>
              </a:rPr>
              <a:t>g</a:t>
            </a:r>
            <a:r>
              <a:rPr lang="de-DE" sz="2000" kern="800" dirty="0">
                <a:effectLst/>
                <a:latin typeface="Calibri" panose="020F0502020204030204" pitchFamily="34" charset="0"/>
                <a:ea typeface="Times New Roman" panose="02020603050405020304" pitchFamily="18" charset="0"/>
              </a:rPr>
              <a:t>)</a:t>
            </a:r>
            <a:r>
              <a:rPr lang="de-DE" sz="2000" dirty="0">
                <a:effectLst/>
              </a:rPr>
              <a:t> </a:t>
            </a:r>
            <a:endParaRPr lang="de-DE" sz="2000" dirty="0"/>
          </a:p>
        </p:txBody>
      </p:sp>
      <p:sp>
        <p:nvSpPr>
          <p:cNvPr id="15" name="Rechteck 14">
            <a:extLst>
              <a:ext uri="{FF2B5EF4-FFF2-40B4-BE49-F238E27FC236}">
                <a16:creationId xmlns:a16="http://schemas.microsoft.com/office/drawing/2014/main" id="{542DCEA3-400D-E864-C418-FA595583E34F}"/>
              </a:ext>
            </a:extLst>
          </p:cNvPr>
          <p:cNvSpPr/>
          <p:nvPr/>
        </p:nvSpPr>
        <p:spPr>
          <a:xfrm>
            <a:off x="8284989" y="1391013"/>
            <a:ext cx="3381375" cy="23823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D97AC8D7-E8ED-E2ED-7DF7-6617774CEE4D}"/>
              </a:ext>
            </a:extLst>
          </p:cNvPr>
          <p:cNvCxnSpPr/>
          <p:nvPr/>
        </p:nvCxnSpPr>
        <p:spPr>
          <a:xfrm>
            <a:off x="9449614" y="1444523"/>
            <a:ext cx="0" cy="1700212"/>
          </a:xfrm>
          <a:prstGeom prst="straightConnector1">
            <a:avLst/>
          </a:prstGeom>
          <a:ln w="60325">
            <a:tailEnd type="triangle"/>
          </a:ln>
        </p:spPr>
        <p:style>
          <a:lnRef idx="2">
            <a:schemeClr val="accent1"/>
          </a:lnRef>
          <a:fillRef idx="0">
            <a:schemeClr val="accent1"/>
          </a:fillRef>
          <a:effectRef idx="1">
            <a:schemeClr val="accent1"/>
          </a:effectRef>
          <a:fontRef idx="minor">
            <a:schemeClr val="tx1"/>
          </a:fontRef>
        </p:style>
      </p:cxnSp>
      <p:sp>
        <p:nvSpPr>
          <p:cNvPr id="18" name="Textfeld 17">
            <a:extLst>
              <a:ext uri="{FF2B5EF4-FFF2-40B4-BE49-F238E27FC236}">
                <a16:creationId xmlns:a16="http://schemas.microsoft.com/office/drawing/2014/main" id="{65EE5D7A-16EF-ADD0-FA38-76A85ECC8BC7}"/>
              </a:ext>
            </a:extLst>
          </p:cNvPr>
          <p:cNvSpPr txBox="1"/>
          <p:nvPr/>
        </p:nvSpPr>
        <p:spPr>
          <a:xfrm>
            <a:off x="8601889" y="1773135"/>
            <a:ext cx="847725" cy="400110"/>
          </a:xfrm>
          <a:prstGeom prst="rect">
            <a:avLst/>
          </a:prstGeom>
          <a:noFill/>
        </p:spPr>
        <p:txBody>
          <a:bodyPr wrap="square" rtlCol="0">
            <a:spAutoFit/>
          </a:bodyPr>
          <a:lstStyle/>
          <a:p>
            <a:r>
              <a:rPr lang="de-DE" sz="2000" b="1" kern="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b="1" kern="800" dirty="0">
                <a:solidFill>
                  <a:schemeClr val="accent1"/>
                </a:solidFill>
                <a:effectLst/>
                <a:latin typeface="Calibri" panose="020F0502020204030204" pitchFamily="34" charset="0"/>
                <a:ea typeface="Times New Roman" panose="02020603050405020304" pitchFamily="18" charset="0"/>
              </a:rPr>
              <a:t>H&lt;0</a:t>
            </a:r>
            <a:endParaRPr lang="de-DE" sz="2000" b="1" dirty="0">
              <a:solidFill>
                <a:schemeClr val="accent1"/>
              </a:solidFill>
            </a:endParaRPr>
          </a:p>
        </p:txBody>
      </p:sp>
      <p:cxnSp>
        <p:nvCxnSpPr>
          <p:cNvPr id="19" name="Gerade Verbindung mit Pfeil 18">
            <a:extLst>
              <a:ext uri="{FF2B5EF4-FFF2-40B4-BE49-F238E27FC236}">
                <a16:creationId xmlns:a16="http://schemas.microsoft.com/office/drawing/2014/main" id="{E98B89C8-66B9-500D-8E5D-2E54AAB2C8AD}"/>
              </a:ext>
            </a:extLst>
          </p:cNvPr>
          <p:cNvCxnSpPr>
            <a:cxnSpLocks/>
          </p:cNvCxnSpPr>
          <p:nvPr/>
        </p:nvCxnSpPr>
        <p:spPr>
          <a:xfrm>
            <a:off x="10424166" y="1432347"/>
            <a:ext cx="0" cy="2328862"/>
          </a:xfrm>
          <a:prstGeom prst="straightConnector1">
            <a:avLst/>
          </a:prstGeom>
          <a:ln w="603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Gerade Verbindung mit Pfeil 19">
            <a:extLst>
              <a:ext uri="{FF2B5EF4-FFF2-40B4-BE49-F238E27FC236}">
                <a16:creationId xmlns:a16="http://schemas.microsoft.com/office/drawing/2014/main" id="{C61AD2C4-909B-240C-9B37-C8E3247D8A6C}"/>
              </a:ext>
            </a:extLst>
          </p:cNvPr>
          <p:cNvCxnSpPr>
            <a:cxnSpLocks/>
          </p:cNvCxnSpPr>
          <p:nvPr/>
        </p:nvCxnSpPr>
        <p:spPr>
          <a:xfrm>
            <a:off x="9449614" y="3144735"/>
            <a:ext cx="0" cy="628650"/>
          </a:xfrm>
          <a:prstGeom prst="straightConnector1">
            <a:avLst/>
          </a:prstGeom>
          <a:ln w="603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feld 22">
            <a:extLst>
              <a:ext uri="{FF2B5EF4-FFF2-40B4-BE49-F238E27FC236}">
                <a16:creationId xmlns:a16="http://schemas.microsoft.com/office/drawing/2014/main" id="{2739542D-6CDD-32E1-BC81-5BA267AA98D7}"/>
              </a:ext>
            </a:extLst>
          </p:cNvPr>
          <p:cNvSpPr txBox="1"/>
          <p:nvPr/>
        </p:nvSpPr>
        <p:spPr>
          <a:xfrm>
            <a:off x="10424166" y="1918391"/>
            <a:ext cx="847725" cy="400110"/>
          </a:xfrm>
          <a:prstGeom prst="rect">
            <a:avLst/>
          </a:prstGeom>
          <a:noFill/>
        </p:spPr>
        <p:txBody>
          <a:bodyPr wrap="square" rtlCol="0">
            <a:spAutoFit/>
          </a:bodyPr>
          <a:lstStyle/>
          <a:p>
            <a:r>
              <a:rPr lang="de-DE" sz="2000" b="1"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b="1" kern="800" dirty="0">
                <a:latin typeface="Calibri" panose="020F0502020204030204" pitchFamily="34" charset="0"/>
                <a:ea typeface="Times New Roman" panose="02020603050405020304" pitchFamily="18" charset="0"/>
                <a:cs typeface="Calibri" panose="020F0502020204030204" pitchFamily="34" charset="0"/>
                <a:sym typeface="Symbol" pitchFamily="2" charset="2"/>
              </a:rPr>
              <a:t>G</a:t>
            </a:r>
            <a:r>
              <a:rPr lang="de-DE" sz="2000" b="1" kern="800" dirty="0">
                <a:effectLst/>
                <a:latin typeface="Calibri" panose="020F0502020204030204" pitchFamily="34" charset="0"/>
                <a:ea typeface="Times New Roman" panose="02020603050405020304" pitchFamily="18" charset="0"/>
              </a:rPr>
              <a:t>&lt;0</a:t>
            </a:r>
            <a:endParaRPr lang="de-DE" sz="2000" b="1" dirty="0"/>
          </a:p>
        </p:txBody>
      </p:sp>
      <p:sp>
        <p:nvSpPr>
          <p:cNvPr id="24" name="Textfeld 23">
            <a:extLst>
              <a:ext uri="{FF2B5EF4-FFF2-40B4-BE49-F238E27FC236}">
                <a16:creationId xmlns:a16="http://schemas.microsoft.com/office/drawing/2014/main" id="{F2F5D9A9-6A8D-78DA-89D1-727AD64857CB}"/>
              </a:ext>
            </a:extLst>
          </p:cNvPr>
          <p:cNvSpPr txBox="1"/>
          <p:nvPr/>
        </p:nvSpPr>
        <p:spPr>
          <a:xfrm>
            <a:off x="8420914" y="3186968"/>
            <a:ext cx="1059657" cy="400110"/>
          </a:xfrm>
          <a:prstGeom prst="rect">
            <a:avLst/>
          </a:prstGeom>
          <a:noFill/>
        </p:spPr>
        <p:txBody>
          <a:bodyPr wrap="square" rtlCol="0">
            <a:spAutoFit/>
          </a:bodyPr>
          <a:lstStyle/>
          <a:p>
            <a:r>
              <a:rPr lang="de-DE" sz="2000" b="1" kern="8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b="1" kern="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T</a:t>
            </a:r>
            <a:r>
              <a:rPr lang="de-DE" sz="2000" b="1" kern="8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Symbol" pitchFamily="2" charset="2"/>
              </a:rPr>
              <a:t>S</a:t>
            </a:r>
            <a:r>
              <a:rPr lang="de-DE" sz="2000" b="1" kern="800" dirty="0">
                <a:solidFill>
                  <a:srgbClr val="FF0000"/>
                </a:solidFill>
                <a:effectLst/>
                <a:latin typeface="Calibri" panose="020F0502020204030204" pitchFamily="34" charset="0"/>
                <a:ea typeface="Times New Roman" panose="02020603050405020304" pitchFamily="18" charset="0"/>
              </a:rPr>
              <a:t>&lt;0</a:t>
            </a:r>
            <a:endParaRPr lang="de-DE" sz="2000" b="1" dirty="0">
              <a:solidFill>
                <a:srgbClr val="FF0000"/>
              </a:solidFill>
            </a:endParaRPr>
          </a:p>
        </p:txBody>
      </p:sp>
      <p:grpSp>
        <p:nvGrpSpPr>
          <p:cNvPr id="29" name="Gruppieren 28">
            <a:extLst>
              <a:ext uri="{FF2B5EF4-FFF2-40B4-BE49-F238E27FC236}">
                <a16:creationId xmlns:a16="http://schemas.microsoft.com/office/drawing/2014/main" id="{B4EFC7BF-25B7-7F0C-50C4-9C17753733C6}"/>
              </a:ext>
            </a:extLst>
          </p:cNvPr>
          <p:cNvGrpSpPr/>
          <p:nvPr/>
        </p:nvGrpSpPr>
        <p:grpSpPr>
          <a:xfrm>
            <a:off x="332723" y="3973979"/>
            <a:ext cx="7109304" cy="940273"/>
            <a:chOff x="720246" y="3888230"/>
            <a:chExt cx="7109304" cy="940273"/>
          </a:xfrm>
        </p:grpSpPr>
        <p:sp>
          <p:nvSpPr>
            <p:cNvPr id="26" name="Textfeld 25">
              <a:extLst>
                <a:ext uri="{FF2B5EF4-FFF2-40B4-BE49-F238E27FC236}">
                  <a16:creationId xmlns:a16="http://schemas.microsoft.com/office/drawing/2014/main" id="{E5497489-997E-F9AE-7E35-BBE31E2A88AF}"/>
                </a:ext>
              </a:extLst>
            </p:cNvPr>
            <p:cNvSpPr txBox="1"/>
            <p:nvPr/>
          </p:nvSpPr>
          <p:spPr>
            <a:xfrm>
              <a:off x="720246" y="3888230"/>
              <a:ext cx="7109304" cy="400110"/>
            </a:xfrm>
            <a:prstGeom prst="rect">
              <a:avLst/>
            </a:prstGeom>
            <a:noFill/>
          </p:spPr>
          <p:txBody>
            <a:bodyPr wrap="square">
              <a:spAutoFit/>
            </a:bodyPr>
            <a:lstStyle/>
            <a:p>
              <a:r>
                <a:rPr lang="de-DE" sz="2000" b="1" kern="800" dirty="0">
                  <a:effectLst/>
                  <a:latin typeface="Calibri" panose="020F0502020204030204" pitchFamily="34" charset="0"/>
                  <a:ea typeface="Times New Roman" panose="02020603050405020304" pitchFamily="18" charset="0"/>
                </a:rPr>
                <a:t>Typ 2</a:t>
              </a:r>
              <a:r>
                <a:rPr lang="de-DE" sz="2000" dirty="0">
                  <a:effectLst/>
                </a:rPr>
                <a:t> 	Reaktion ist immer endergon: </a:t>
              </a:r>
              <a:r>
                <a:rPr lang="de-DE" sz="20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kern="800" dirty="0">
                  <a:effectLst/>
                  <a:latin typeface="Calibri" panose="020F0502020204030204" pitchFamily="34" charset="0"/>
                  <a:ea typeface="Times New Roman" panose="02020603050405020304" pitchFamily="18" charset="0"/>
                </a:rPr>
                <a:t>G&gt;0, da </a:t>
              </a:r>
              <a:r>
                <a:rPr lang="de-DE" sz="20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kern="800" dirty="0">
                  <a:effectLst/>
                  <a:latin typeface="Calibri" panose="020F0502020204030204" pitchFamily="34" charset="0"/>
                  <a:ea typeface="Times New Roman" panose="02020603050405020304" pitchFamily="18" charset="0"/>
                </a:rPr>
                <a:t>H&gt;0 und </a:t>
              </a:r>
              <a:r>
                <a:rPr lang="de-DE" sz="20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kern="800" dirty="0">
                  <a:effectLst/>
                  <a:latin typeface="Calibri" panose="020F0502020204030204" pitchFamily="34" charset="0"/>
                  <a:ea typeface="Times New Roman" panose="02020603050405020304" pitchFamily="18" charset="0"/>
                </a:rPr>
                <a:t>S&lt;0 </a:t>
              </a:r>
              <a:r>
                <a:rPr lang="de-DE" sz="2000" dirty="0">
                  <a:effectLst/>
                </a:rPr>
                <a:t> </a:t>
              </a:r>
              <a:endParaRPr lang="de-DE" sz="2000" dirty="0"/>
            </a:p>
          </p:txBody>
        </p:sp>
        <p:sp>
          <p:nvSpPr>
            <p:cNvPr id="28" name="Textfeld 27">
              <a:extLst>
                <a:ext uri="{FF2B5EF4-FFF2-40B4-BE49-F238E27FC236}">
                  <a16:creationId xmlns:a16="http://schemas.microsoft.com/office/drawing/2014/main" id="{900CB12F-6F55-B004-9AC6-11899B425B95}"/>
                </a:ext>
              </a:extLst>
            </p:cNvPr>
            <p:cNvSpPr txBox="1"/>
            <p:nvPr/>
          </p:nvSpPr>
          <p:spPr>
            <a:xfrm>
              <a:off x="1570124" y="4428393"/>
              <a:ext cx="6100762" cy="400110"/>
            </a:xfrm>
            <a:prstGeom prst="rect">
              <a:avLst/>
            </a:prstGeom>
            <a:noFill/>
          </p:spPr>
          <p:txBody>
            <a:bodyPr wrap="square">
              <a:spAutoFit/>
            </a:bodyPr>
            <a:lstStyle/>
            <a:p>
              <a:r>
                <a:rPr lang="de-DE" sz="2000" kern="800" dirty="0">
                  <a:effectLst/>
                  <a:latin typeface="Calibri" panose="020F0502020204030204" pitchFamily="34" charset="0"/>
                  <a:ea typeface="Times New Roman" panose="02020603050405020304" pitchFamily="18" charset="0"/>
                </a:rPr>
                <a:t>Beispiel: 3 O</a:t>
              </a:r>
              <a:r>
                <a:rPr lang="de-DE" sz="2000" kern="800" baseline="-25000" dirty="0">
                  <a:effectLst/>
                  <a:latin typeface="Calibri" panose="020F0502020204030204" pitchFamily="34" charset="0"/>
                  <a:ea typeface="Times New Roman" panose="02020603050405020304" pitchFamily="18" charset="0"/>
                </a:rPr>
                <a:t>2</a:t>
              </a:r>
              <a:r>
                <a:rPr lang="de-DE" sz="2000" kern="800" dirty="0">
                  <a:effectLst/>
                  <a:latin typeface="Calibri" panose="020F0502020204030204" pitchFamily="34" charset="0"/>
                  <a:ea typeface="Times New Roman" panose="02020603050405020304" pitchFamily="18" charset="0"/>
                </a:rPr>
                <a:t>(</a:t>
              </a:r>
              <a:r>
                <a:rPr lang="de-DE" sz="2000" kern="800" dirty="0" err="1">
                  <a:effectLst/>
                  <a:latin typeface="Calibri" panose="020F0502020204030204" pitchFamily="34" charset="0"/>
                  <a:ea typeface="Times New Roman" panose="02020603050405020304" pitchFamily="18" charset="0"/>
                </a:rPr>
                <a:t>g</a:t>
              </a:r>
              <a:r>
                <a:rPr lang="de-DE" sz="2000" kern="800" dirty="0">
                  <a:effectLst/>
                  <a:latin typeface="Calibri" panose="020F0502020204030204" pitchFamily="34" charset="0"/>
                  <a:ea typeface="Times New Roman" panose="02020603050405020304" pitchFamily="18" charset="0"/>
                </a:rPr>
                <a:t>) </a:t>
              </a:r>
              <a:r>
                <a:rPr lang="de-DE" sz="20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kern="800" dirty="0">
                  <a:effectLst/>
                  <a:latin typeface="Calibri" panose="020F0502020204030204" pitchFamily="34" charset="0"/>
                  <a:ea typeface="Times New Roman" panose="02020603050405020304" pitchFamily="18" charset="0"/>
                </a:rPr>
                <a:t> 2 O</a:t>
              </a:r>
              <a:r>
                <a:rPr lang="de-DE" sz="2000" kern="800" baseline="-25000" dirty="0">
                  <a:effectLst/>
                  <a:latin typeface="Calibri" panose="020F0502020204030204" pitchFamily="34" charset="0"/>
                  <a:ea typeface="Times New Roman" panose="02020603050405020304" pitchFamily="18" charset="0"/>
                </a:rPr>
                <a:t>3</a:t>
              </a:r>
              <a:r>
                <a:rPr lang="de-DE" sz="2000" kern="800" dirty="0">
                  <a:effectLst/>
                  <a:latin typeface="Calibri" panose="020F0502020204030204" pitchFamily="34" charset="0"/>
                  <a:ea typeface="Times New Roman" panose="02020603050405020304" pitchFamily="18" charset="0"/>
                </a:rPr>
                <a:t>(</a:t>
              </a:r>
              <a:r>
                <a:rPr lang="de-DE" sz="2000" kern="800" dirty="0" err="1">
                  <a:effectLst/>
                  <a:latin typeface="Calibri" panose="020F0502020204030204" pitchFamily="34" charset="0"/>
                  <a:ea typeface="Times New Roman" panose="02020603050405020304" pitchFamily="18" charset="0"/>
                </a:rPr>
                <a:t>g</a:t>
              </a:r>
              <a:r>
                <a:rPr lang="de-DE" sz="2000" kern="800" dirty="0">
                  <a:effectLst/>
                  <a:latin typeface="Calibri" panose="020F0502020204030204" pitchFamily="34" charset="0"/>
                  <a:ea typeface="Times New Roman" panose="02020603050405020304" pitchFamily="18" charset="0"/>
                </a:rPr>
                <a:t>)	</a:t>
              </a:r>
              <a:r>
                <a:rPr lang="de-DE" sz="2000" dirty="0">
                  <a:effectLst/>
                </a:rPr>
                <a:t> </a:t>
              </a:r>
              <a:endParaRPr lang="de-DE" sz="2000" dirty="0"/>
            </a:p>
          </p:txBody>
        </p:sp>
      </p:grpSp>
      <p:sp>
        <p:nvSpPr>
          <p:cNvPr id="30" name="Rechteck 29">
            <a:extLst>
              <a:ext uri="{FF2B5EF4-FFF2-40B4-BE49-F238E27FC236}">
                <a16:creationId xmlns:a16="http://schemas.microsoft.com/office/drawing/2014/main" id="{A88717F8-0D3E-A7EB-4D47-10D76F7C73F0}"/>
              </a:ext>
            </a:extLst>
          </p:cNvPr>
          <p:cNvSpPr/>
          <p:nvPr/>
        </p:nvSpPr>
        <p:spPr>
          <a:xfrm>
            <a:off x="8284989" y="4171242"/>
            <a:ext cx="3381375" cy="234315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 Verbindung mit Pfeil 30">
            <a:extLst>
              <a:ext uri="{FF2B5EF4-FFF2-40B4-BE49-F238E27FC236}">
                <a16:creationId xmlns:a16="http://schemas.microsoft.com/office/drawing/2014/main" id="{555374AF-351C-9480-37E9-5C564504EC3D}"/>
              </a:ext>
            </a:extLst>
          </p:cNvPr>
          <p:cNvCxnSpPr/>
          <p:nvPr/>
        </p:nvCxnSpPr>
        <p:spPr>
          <a:xfrm>
            <a:off x="9434718" y="4185530"/>
            <a:ext cx="0" cy="1700212"/>
          </a:xfrm>
          <a:prstGeom prst="straightConnector1">
            <a:avLst/>
          </a:prstGeom>
          <a:ln w="60325">
            <a:headEnd type="triangle"/>
            <a:tailEnd type="none"/>
          </a:ln>
        </p:spPr>
        <p:style>
          <a:lnRef idx="2">
            <a:schemeClr val="accent1"/>
          </a:lnRef>
          <a:fillRef idx="0">
            <a:schemeClr val="accent1"/>
          </a:fillRef>
          <a:effectRef idx="1">
            <a:schemeClr val="accent1"/>
          </a:effectRef>
          <a:fontRef idx="minor">
            <a:schemeClr val="tx1"/>
          </a:fontRef>
        </p:style>
      </p:cxnSp>
      <p:sp>
        <p:nvSpPr>
          <p:cNvPr id="32" name="Textfeld 31">
            <a:extLst>
              <a:ext uri="{FF2B5EF4-FFF2-40B4-BE49-F238E27FC236}">
                <a16:creationId xmlns:a16="http://schemas.microsoft.com/office/drawing/2014/main" id="{38AB7C64-7E56-E0D8-5B92-50D1257198D3}"/>
              </a:ext>
            </a:extLst>
          </p:cNvPr>
          <p:cNvSpPr txBox="1"/>
          <p:nvPr/>
        </p:nvSpPr>
        <p:spPr>
          <a:xfrm>
            <a:off x="8465964" y="4514142"/>
            <a:ext cx="847725" cy="400110"/>
          </a:xfrm>
          <a:prstGeom prst="rect">
            <a:avLst/>
          </a:prstGeom>
          <a:noFill/>
        </p:spPr>
        <p:txBody>
          <a:bodyPr wrap="square" rtlCol="0">
            <a:spAutoFit/>
          </a:bodyPr>
          <a:lstStyle/>
          <a:p>
            <a:r>
              <a:rPr lang="de-DE" sz="2000" b="1" kern="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b="1" kern="800" dirty="0">
                <a:solidFill>
                  <a:schemeClr val="accent1"/>
                </a:solidFill>
                <a:effectLst/>
                <a:latin typeface="Calibri" panose="020F0502020204030204" pitchFamily="34" charset="0"/>
                <a:ea typeface="Times New Roman" panose="02020603050405020304" pitchFamily="18" charset="0"/>
              </a:rPr>
              <a:t>H&gt;0</a:t>
            </a:r>
            <a:endParaRPr lang="de-DE" sz="2000" b="1" dirty="0">
              <a:solidFill>
                <a:schemeClr val="accent1"/>
              </a:solidFill>
            </a:endParaRPr>
          </a:p>
        </p:txBody>
      </p:sp>
      <p:cxnSp>
        <p:nvCxnSpPr>
          <p:cNvPr id="33" name="Gerade Verbindung mit Pfeil 32">
            <a:extLst>
              <a:ext uri="{FF2B5EF4-FFF2-40B4-BE49-F238E27FC236}">
                <a16:creationId xmlns:a16="http://schemas.microsoft.com/office/drawing/2014/main" id="{A7D9605C-B388-36BF-8FF4-0C6BD346C9F9}"/>
              </a:ext>
            </a:extLst>
          </p:cNvPr>
          <p:cNvCxnSpPr>
            <a:cxnSpLocks/>
          </p:cNvCxnSpPr>
          <p:nvPr/>
        </p:nvCxnSpPr>
        <p:spPr>
          <a:xfrm>
            <a:off x="10288241" y="4185530"/>
            <a:ext cx="0" cy="2328862"/>
          </a:xfrm>
          <a:prstGeom prst="straightConnector1">
            <a:avLst/>
          </a:prstGeom>
          <a:ln w="60325">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4" name="Gerade Verbindung mit Pfeil 33">
            <a:extLst>
              <a:ext uri="{FF2B5EF4-FFF2-40B4-BE49-F238E27FC236}">
                <a16:creationId xmlns:a16="http://schemas.microsoft.com/office/drawing/2014/main" id="{189C3045-34BD-4408-6790-2F974AA92328}"/>
              </a:ext>
            </a:extLst>
          </p:cNvPr>
          <p:cNvCxnSpPr>
            <a:cxnSpLocks/>
          </p:cNvCxnSpPr>
          <p:nvPr/>
        </p:nvCxnSpPr>
        <p:spPr>
          <a:xfrm>
            <a:off x="9434718" y="5865570"/>
            <a:ext cx="0" cy="628650"/>
          </a:xfrm>
          <a:prstGeom prst="straightConnector1">
            <a:avLst/>
          </a:prstGeom>
          <a:ln w="60325">
            <a:solidFill>
              <a:srgbClr val="FF0000"/>
            </a:solidFill>
            <a:headEnd type="triangle" w="med" len="med"/>
            <a:tailEnd type="none"/>
          </a:ln>
        </p:spPr>
        <p:style>
          <a:lnRef idx="2">
            <a:schemeClr val="accent1"/>
          </a:lnRef>
          <a:fillRef idx="0">
            <a:schemeClr val="accent1"/>
          </a:fillRef>
          <a:effectRef idx="1">
            <a:schemeClr val="accent1"/>
          </a:effectRef>
          <a:fontRef idx="minor">
            <a:schemeClr val="tx1"/>
          </a:fontRef>
        </p:style>
      </p:cxnSp>
      <p:sp>
        <p:nvSpPr>
          <p:cNvPr id="35" name="Textfeld 34">
            <a:extLst>
              <a:ext uri="{FF2B5EF4-FFF2-40B4-BE49-F238E27FC236}">
                <a16:creationId xmlns:a16="http://schemas.microsoft.com/office/drawing/2014/main" id="{FFD62B41-A38E-549E-893E-AD726C27333F}"/>
              </a:ext>
            </a:extLst>
          </p:cNvPr>
          <p:cNvSpPr txBox="1"/>
          <p:nvPr/>
        </p:nvSpPr>
        <p:spPr>
          <a:xfrm>
            <a:off x="10288241" y="4659398"/>
            <a:ext cx="847725" cy="400110"/>
          </a:xfrm>
          <a:prstGeom prst="rect">
            <a:avLst/>
          </a:prstGeom>
          <a:noFill/>
        </p:spPr>
        <p:txBody>
          <a:bodyPr wrap="square" rtlCol="0">
            <a:spAutoFit/>
          </a:bodyPr>
          <a:lstStyle/>
          <a:p>
            <a:r>
              <a:rPr lang="de-DE" sz="2000" b="1"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b="1" kern="800" dirty="0">
                <a:latin typeface="Calibri" panose="020F0502020204030204" pitchFamily="34" charset="0"/>
                <a:ea typeface="Times New Roman" panose="02020603050405020304" pitchFamily="18" charset="0"/>
                <a:cs typeface="Calibri" panose="020F0502020204030204" pitchFamily="34" charset="0"/>
                <a:sym typeface="Symbol" pitchFamily="2" charset="2"/>
              </a:rPr>
              <a:t>G</a:t>
            </a:r>
            <a:r>
              <a:rPr lang="de-DE" sz="2000" b="1" kern="800" dirty="0">
                <a:latin typeface="Calibri" panose="020F0502020204030204" pitchFamily="34" charset="0"/>
                <a:ea typeface="Times New Roman" panose="02020603050405020304" pitchFamily="18" charset="0"/>
                <a:sym typeface="Symbol" pitchFamily="2" charset="2"/>
              </a:rPr>
              <a:t>&gt;</a:t>
            </a:r>
            <a:r>
              <a:rPr lang="de-DE" sz="2000" b="1" kern="800" dirty="0">
                <a:effectLst/>
                <a:latin typeface="Calibri" panose="020F0502020204030204" pitchFamily="34" charset="0"/>
                <a:ea typeface="Times New Roman" panose="02020603050405020304" pitchFamily="18" charset="0"/>
              </a:rPr>
              <a:t>0</a:t>
            </a:r>
            <a:endParaRPr lang="de-DE" sz="2000" b="1" dirty="0"/>
          </a:p>
        </p:txBody>
      </p:sp>
      <p:sp>
        <p:nvSpPr>
          <p:cNvPr id="36" name="Textfeld 35">
            <a:extLst>
              <a:ext uri="{FF2B5EF4-FFF2-40B4-BE49-F238E27FC236}">
                <a16:creationId xmlns:a16="http://schemas.microsoft.com/office/drawing/2014/main" id="{3952A40A-B2B2-95E3-CEA3-BD3943C38D82}"/>
              </a:ext>
            </a:extLst>
          </p:cNvPr>
          <p:cNvSpPr txBox="1"/>
          <p:nvPr/>
        </p:nvSpPr>
        <p:spPr>
          <a:xfrm>
            <a:off x="8359997" y="5979840"/>
            <a:ext cx="1059657" cy="400110"/>
          </a:xfrm>
          <a:prstGeom prst="rect">
            <a:avLst/>
          </a:prstGeom>
          <a:noFill/>
        </p:spPr>
        <p:txBody>
          <a:bodyPr wrap="square" rtlCol="0">
            <a:spAutoFit/>
          </a:bodyPr>
          <a:lstStyle/>
          <a:p>
            <a:r>
              <a:rPr lang="de-DE" sz="2000" b="1" kern="8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b="1" kern="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T</a:t>
            </a:r>
            <a:r>
              <a:rPr lang="de-DE" sz="2000" b="1" kern="8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Symbol" pitchFamily="2" charset="2"/>
              </a:rPr>
              <a:t>S</a:t>
            </a:r>
            <a:r>
              <a:rPr lang="de-DE" sz="2000" b="1" kern="800" dirty="0">
                <a:solidFill>
                  <a:srgbClr val="FF0000"/>
                </a:solidFill>
                <a:latin typeface="Calibri" panose="020F0502020204030204" pitchFamily="34" charset="0"/>
                <a:ea typeface="Times New Roman" panose="02020603050405020304" pitchFamily="18" charset="0"/>
                <a:sym typeface="Symbol" pitchFamily="2" charset="2"/>
              </a:rPr>
              <a:t>&gt;</a:t>
            </a:r>
            <a:r>
              <a:rPr lang="de-DE" sz="2000" b="1" kern="800" dirty="0">
                <a:solidFill>
                  <a:srgbClr val="FF0000"/>
                </a:solidFill>
                <a:effectLst/>
                <a:latin typeface="Calibri" panose="020F0502020204030204" pitchFamily="34" charset="0"/>
                <a:ea typeface="Times New Roman" panose="02020603050405020304" pitchFamily="18" charset="0"/>
              </a:rPr>
              <a:t>0</a:t>
            </a:r>
            <a:endParaRPr lang="de-DE" sz="2000" b="1" dirty="0">
              <a:solidFill>
                <a:srgbClr val="FF0000"/>
              </a:solidFill>
            </a:endParaRPr>
          </a:p>
        </p:txBody>
      </p:sp>
      <p:pic>
        <p:nvPicPr>
          <p:cNvPr id="2" name="Picture 3">
            <a:extLst>
              <a:ext uri="{FF2B5EF4-FFF2-40B4-BE49-F238E27FC236}">
                <a16:creationId xmlns:a16="http://schemas.microsoft.com/office/drawing/2014/main" id="{1E714B1F-94B2-3828-6C25-9D99A5F9990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36508" y="378713"/>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EC368E2-677A-6671-575C-AC0C16FAAB0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0408" y="387517"/>
            <a:ext cx="546100" cy="5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11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23" grpId="0"/>
      <p:bldP spid="24" grpId="0"/>
      <p:bldP spid="30" grpId="0" animBg="1"/>
      <p:bldP spid="32" grpId="0"/>
      <p:bldP spid="35"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4F85D-E6BB-31C0-6370-4022D5290D87}"/>
            </a:ext>
          </a:extLst>
        </p:cNvPr>
        <p:cNvGrpSpPr/>
        <p:nvPr/>
      </p:nvGrpSpPr>
      <p:grpSpPr>
        <a:xfrm>
          <a:off x="0" y="0"/>
          <a:ext cx="0" cy="0"/>
          <a:chOff x="0" y="0"/>
          <a:chExt cx="0" cy="0"/>
        </a:xfrm>
      </p:grpSpPr>
      <p:sp>
        <p:nvSpPr>
          <p:cNvPr id="7" name="Textfeld 6">
            <a:extLst>
              <a:ext uri="{FF2B5EF4-FFF2-40B4-BE49-F238E27FC236}">
                <a16:creationId xmlns:a16="http://schemas.microsoft.com/office/drawing/2014/main" id="{55C76569-62C5-D8C0-8E8C-2A4CB18331EA}"/>
              </a:ext>
            </a:extLst>
          </p:cNvPr>
          <p:cNvSpPr txBox="1"/>
          <p:nvPr/>
        </p:nvSpPr>
        <p:spPr>
          <a:xfrm>
            <a:off x="373909" y="3880360"/>
            <a:ext cx="10220455" cy="461665"/>
          </a:xfrm>
          <a:prstGeom prst="rect">
            <a:avLst/>
          </a:prstGeom>
          <a:noFill/>
        </p:spPr>
        <p:txBody>
          <a:bodyPr wrap="square">
            <a:spAutoFit/>
          </a:bodyPr>
          <a:lstStyle/>
          <a:p>
            <a:pPr algn="just"/>
            <a:r>
              <a:rPr lang="de-DE" sz="2400" b="1" kern="800" dirty="0">
                <a:latin typeface="Calibri" panose="020F0502020204030204" pitchFamily="34" charset="0"/>
                <a:ea typeface="Times New Roman" panose="02020603050405020304" pitchFamily="18" charset="0"/>
                <a:cs typeface="Times New Roman" panose="02020603050405020304" pitchFamily="18" charset="0"/>
              </a:rPr>
              <a:t>d</a:t>
            </a:r>
            <a:r>
              <a:rPr lang="de-DE" sz="2400" b="1" kern="800" dirty="0">
                <a:effectLst/>
                <a:latin typeface="Calibri" panose="020F0502020204030204" pitchFamily="34" charset="0"/>
                <a:ea typeface="Times New Roman" panose="02020603050405020304" pitchFamily="18" charset="0"/>
                <a:cs typeface="Times New Roman" panose="02020603050405020304" pitchFamily="18" charset="0"/>
              </a:rPr>
              <a:t>ie Temperatur entscheidet über das Vorzeichen </a:t>
            </a:r>
            <a:r>
              <a:rPr lang="de-DE" sz="2400" b="1" kern="800" dirty="0">
                <a:latin typeface="Calibri" panose="020F0502020204030204" pitchFamily="34" charset="0"/>
                <a:cs typeface="Times New Roman" panose="02020603050405020304" pitchFamily="18" charset="0"/>
              </a:rPr>
              <a:t>von </a:t>
            </a:r>
            <a:r>
              <a:rPr lang="de-DE" sz="2400" b="1" kern="800" dirty="0">
                <a:latin typeface="Calibri" panose="020F0502020204030204" pitchFamily="34" charset="0"/>
                <a:cs typeface="Times New Roman" panose="02020603050405020304" pitchFamily="18" charset="0"/>
                <a:sym typeface="Symbol" pitchFamily="2" charset="2"/>
              </a:rPr>
              <a:t></a:t>
            </a:r>
            <a:r>
              <a:rPr lang="de-DE" sz="2400" b="1" kern="800" dirty="0">
                <a:latin typeface="Calibri" panose="020F0502020204030204" pitchFamily="34" charset="0"/>
                <a:cs typeface="Times New Roman" panose="02020603050405020304" pitchFamily="18" charset="0"/>
              </a:rPr>
              <a:t>G</a:t>
            </a:r>
          </a:p>
        </p:txBody>
      </p:sp>
      <p:sp>
        <p:nvSpPr>
          <p:cNvPr id="9" name="Textfeld 8">
            <a:extLst>
              <a:ext uri="{FF2B5EF4-FFF2-40B4-BE49-F238E27FC236}">
                <a16:creationId xmlns:a16="http://schemas.microsoft.com/office/drawing/2014/main" id="{0AB009B2-5899-3E4C-5615-469C0EF293FE}"/>
              </a:ext>
            </a:extLst>
          </p:cNvPr>
          <p:cNvSpPr txBox="1"/>
          <p:nvPr/>
        </p:nvSpPr>
        <p:spPr>
          <a:xfrm>
            <a:off x="406564" y="931888"/>
            <a:ext cx="7109304" cy="400110"/>
          </a:xfrm>
          <a:prstGeom prst="rect">
            <a:avLst/>
          </a:prstGeom>
          <a:noFill/>
        </p:spPr>
        <p:txBody>
          <a:bodyPr wrap="square">
            <a:spAutoFit/>
          </a:bodyPr>
          <a:lstStyle/>
          <a:p>
            <a:r>
              <a:rPr lang="de-DE" sz="2000" b="1" kern="800" dirty="0">
                <a:effectLst/>
                <a:latin typeface="Calibri" panose="020F0502020204030204" pitchFamily="34" charset="0"/>
                <a:ea typeface="Times New Roman" panose="02020603050405020304" pitchFamily="18" charset="0"/>
              </a:rPr>
              <a:t>Typ 3</a:t>
            </a:r>
            <a:r>
              <a:rPr lang="de-DE" sz="2000" dirty="0">
                <a:effectLst/>
              </a:rPr>
              <a:t> 	Bei </a:t>
            </a:r>
            <a:r>
              <a:rPr lang="de-DE" sz="2000" dirty="0"/>
              <a:t>niedriger Temperatur ist </a:t>
            </a:r>
            <a:r>
              <a:rPr lang="de-DE" sz="20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kern="800" dirty="0">
                <a:effectLst/>
                <a:latin typeface="Calibri" panose="020F0502020204030204" pitchFamily="34" charset="0"/>
                <a:ea typeface="Times New Roman" panose="02020603050405020304" pitchFamily="18" charset="0"/>
              </a:rPr>
              <a:t>G&lt;0, bei hoher ist </a:t>
            </a:r>
            <a:r>
              <a:rPr lang="de-DE" sz="20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kern="800" dirty="0">
                <a:effectLst/>
                <a:latin typeface="Calibri" panose="020F0502020204030204" pitchFamily="34" charset="0"/>
                <a:ea typeface="Times New Roman" panose="02020603050405020304" pitchFamily="18" charset="0"/>
              </a:rPr>
              <a:t>G&gt;0!</a:t>
            </a:r>
            <a:endParaRPr lang="de-DE" sz="2000" dirty="0"/>
          </a:p>
        </p:txBody>
      </p:sp>
      <p:sp>
        <p:nvSpPr>
          <p:cNvPr id="12" name="Textfeld 11">
            <a:extLst>
              <a:ext uri="{FF2B5EF4-FFF2-40B4-BE49-F238E27FC236}">
                <a16:creationId xmlns:a16="http://schemas.microsoft.com/office/drawing/2014/main" id="{7298F181-AB67-D96E-BBD5-62B34999D582}"/>
              </a:ext>
            </a:extLst>
          </p:cNvPr>
          <p:cNvSpPr txBox="1"/>
          <p:nvPr/>
        </p:nvSpPr>
        <p:spPr>
          <a:xfrm>
            <a:off x="1319223" y="1431089"/>
            <a:ext cx="6100174" cy="400110"/>
          </a:xfrm>
          <a:prstGeom prst="rect">
            <a:avLst/>
          </a:prstGeom>
          <a:noFill/>
        </p:spPr>
        <p:txBody>
          <a:bodyPr wrap="square">
            <a:spAutoFit/>
          </a:bodyPr>
          <a:lstStyle/>
          <a:p>
            <a:r>
              <a:rPr lang="de-DE" sz="2000" kern="800" dirty="0">
                <a:effectLst/>
                <a:ea typeface="Times New Roman" panose="02020603050405020304" pitchFamily="18" charset="0"/>
              </a:rPr>
              <a:t>Beispiel: 2 NO</a:t>
            </a:r>
            <a:r>
              <a:rPr lang="de-DE" sz="2000" kern="800" baseline="-25000" dirty="0">
                <a:effectLst/>
                <a:ea typeface="Times New Roman" panose="02020603050405020304" pitchFamily="18" charset="0"/>
              </a:rPr>
              <a:t>2</a:t>
            </a:r>
            <a:r>
              <a:rPr lang="de-DE" sz="2000" kern="800" dirty="0">
                <a:effectLst/>
                <a:ea typeface="Times New Roman" panose="02020603050405020304" pitchFamily="18" charset="0"/>
              </a:rPr>
              <a:t>(</a:t>
            </a:r>
            <a:r>
              <a:rPr lang="de-DE" sz="2000" kern="800" dirty="0" err="1">
                <a:effectLst/>
                <a:ea typeface="Times New Roman" panose="02020603050405020304" pitchFamily="18" charset="0"/>
              </a:rPr>
              <a:t>g</a:t>
            </a:r>
            <a:r>
              <a:rPr lang="de-DE" sz="2000" kern="800" dirty="0">
                <a:effectLst/>
                <a:ea typeface="Times New Roman" panose="02020603050405020304" pitchFamily="18" charset="0"/>
              </a:rPr>
              <a:t>)   ⇆  N</a:t>
            </a:r>
            <a:r>
              <a:rPr lang="de-DE" sz="2000" kern="800" baseline="-25000" dirty="0">
                <a:effectLst/>
                <a:ea typeface="Times New Roman" panose="02020603050405020304" pitchFamily="18" charset="0"/>
              </a:rPr>
              <a:t>2</a:t>
            </a:r>
            <a:r>
              <a:rPr lang="de-DE" sz="2000" kern="800" dirty="0">
                <a:effectLst/>
                <a:ea typeface="Times New Roman" panose="02020603050405020304" pitchFamily="18" charset="0"/>
              </a:rPr>
              <a:t>O</a:t>
            </a:r>
            <a:r>
              <a:rPr lang="de-DE" sz="2000" kern="800" baseline="-25000" dirty="0">
                <a:effectLst/>
                <a:ea typeface="Times New Roman" panose="02020603050405020304" pitchFamily="18" charset="0"/>
              </a:rPr>
              <a:t>4</a:t>
            </a:r>
            <a:r>
              <a:rPr lang="de-DE" sz="2000" kern="800" dirty="0">
                <a:effectLst/>
                <a:ea typeface="Times New Roman" panose="02020603050405020304" pitchFamily="18" charset="0"/>
              </a:rPr>
              <a:t>(</a:t>
            </a:r>
            <a:r>
              <a:rPr lang="de-DE" sz="2000" kern="800" dirty="0" err="1">
                <a:effectLst/>
                <a:ea typeface="Times New Roman" panose="02020603050405020304" pitchFamily="18" charset="0"/>
              </a:rPr>
              <a:t>g</a:t>
            </a:r>
            <a:r>
              <a:rPr lang="de-DE" sz="2000" kern="800" dirty="0">
                <a:effectLst/>
                <a:ea typeface="Times New Roman" panose="02020603050405020304" pitchFamily="18" charset="0"/>
              </a:rPr>
              <a:t>)	</a:t>
            </a:r>
            <a:r>
              <a:rPr lang="en-US"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rPr>
              <a:t>H&lt;0 und T</a:t>
            </a: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rPr>
              <a:t>S&lt;0</a:t>
            </a:r>
            <a:r>
              <a:rPr lang="de-DE" sz="2000" dirty="0">
                <a:effectLst/>
              </a:rPr>
              <a:t> </a:t>
            </a:r>
            <a:endParaRPr lang="de-DE" sz="2000" dirty="0"/>
          </a:p>
        </p:txBody>
      </p:sp>
      <p:grpSp>
        <p:nvGrpSpPr>
          <p:cNvPr id="40" name="Gruppieren 39">
            <a:extLst>
              <a:ext uri="{FF2B5EF4-FFF2-40B4-BE49-F238E27FC236}">
                <a16:creationId xmlns:a16="http://schemas.microsoft.com/office/drawing/2014/main" id="{DFFC8911-CD02-13F5-43DF-88D2B7FED6A2}"/>
              </a:ext>
            </a:extLst>
          </p:cNvPr>
          <p:cNvGrpSpPr/>
          <p:nvPr/>
        </p:nvGrpSpPr>
        <p:grpSpPr>
          <a:xfrm>
            <a:off x="7900420" y="1761896"/>
            <a:ext cx="3453380" cy="1907113"/>
            <a:chOff x="7900420" y="1085850"/>
            <a:chExt cx="3453380" cy="1907113"/>
          </a:xfrm>
        </p:grpSpPr>
        <p:sp>
          <p:nvSpPr>
            <p:cNvPr id="15" name="Rechteck 14">
              <a:extLst>
                <a:ext uri="{FF2B5EF4-FFF2-40B4-BE49-F238E27FC236}">
                  <a16:creationId xmlns:a16="http://schemas.microsoft.com/office/drawing/2014/main" id="{2155DE8C-3019-D9CA-2568-4982B0CA3DF5}"/>
                </a:ext>
              </a:extLst>
            </p:cNvPr>
            <p:cNvSpPr/>
            <p:nvPr/>
          </p:nvSpPr>
          <p:spPr>
            <a:xfrm>
              <a:off x="7972425" y="1085850"/>
              <a:ext cx="3381375" cy="190711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10E22E1D-2C0C-E10A-09E2-9866352577BB}"/>
                </a:ext>
              </a:extLst>
            </p:cNvPr>
            <p:cNvCxnSpPr>
              <a:cxnSpLocks/>
            </p:cNvCxnSpPr>
            <p:nvPr/>
          </p:nvCxnSpPr>
          <p:spPr>
            <a:xfrm>
              <a:off x="9086853" y="1100138"/>
              <a:ext cx="0" cy="1892825"/>
            </a:xfrm>
            <a:prstGeom prst="straightConnector1">
              <a:avLst/>
            </a:prstGeom>
            <a:ln w="60325">
              <a:tailEnd type="triangle"/>
            </a:ln>
          </p:spPr>
          <p:style>
            <a:lnRef idx="2">
              <a:schemeClr val="accent1"/>
            </a:lnRef>
            <a:fillRef idx="0">
              <a:schemeClr val="accent1"/>
            </a:fillRef>
            <a:effectRef idx="1">
              <a:schemeClr val="accent1"/>
            </a:effectRef>
            <a:fontRef idx="minor">
              <a:schemeClr val="tx1"/>
            </a:fontRef>
          </p:style>
        </p:cxnSp>
        <p:sp>
          <p:nvSpPr>
            <p:cNvPr id="18" name="Textfeld 17">
              <a:extLst>
                <a:ext uri="{FF2B5EF4-FFF2-40B4-BE49-F238E27FC236}">
                  <a16:creationId xmlns:a16="http://schemas.microsoft.com/office/drawing/2014/main" id="{2CC5089F-3E75-0D15-B2E8-EFA86EBAADEF}"/>
                </a:ext>
              </a:extLst>
            </p:cNvPr>
            <p:cNvSpPr txBox="1"/>
            <p:nvPr/>
          </p:nvSpPr>
          <p:spPr>
            <a:xfrm>
              <a:off x="7958141" y="1257088"/>
              <a:ext cx="847725" cy="400110"/>
            </a:xfrm>
            <a:prstGeom prst="rect">
              <a:avLst/>
            </a:prstGeom>
            <a:noFill/>
          </p:spPr>
          <p:txBody>
            <a:bodyPr wrap="square" rtlCol="0">
              <a:spAutoFit/>
            </a:bodyPr>
            <a:lstStyle/>
            <a:p>
              <a:r>
                <a:rPr lang="de-DE" sz="2000" b="1" kern="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b="1" kern="800" dirty="0">
                  <a:solidFill>
                    <a:schemeClr val="accent1"/>
                  </a:solidFill>
                  <a:effectLst/>
                  <a:latin typeface="Calibri" panose="020F0502020204030204" pitchFamily="34" charset="0"/>
                  <a:ea typeface="Times New Roman" panose="02020603050405020304" pitchFamily="18" charset="0"/>
                </a:rPr>
                <a:t>H&lt;0</a:t>
              </a:r>
              <a:endParaRPr lang="de-DE" sz="2000" b="1" dirty="0">
                <a:solidFill>
                  <a:schemeClr val="accent1"/>
                </a:solidFill>
              </a:endParaRPr>
            </a:p>
          </p:txBody>
        </p:sp>
        <p:cxnSp>
          <p:nvCxnSpPr>
            <p:cNvPr id="19" name="Gerade Verbindung mit Pfeil 18">
              <a:extLst>
                <a:ext uri="{FF2B5EF4-FFF2-40B4-BE49-F238E27FC236}">
                  <a16:creationId xmlns:a16="http://schemas.microsoft.com/office/drawing/2014/main" id="{D6761C15-0108-26B0-2711-5508A4301FC5}"/>
                </a:ext>
              </a:extLst>
            </p:cNvPr>
            <p:cNvCxnSpPr>
              <a:cxnSpLocks/>
            </p:cNvCxnSpPr>
            <p:nvPr/>
          </p:nvCxnSpPr>
          <p:spPr>
            <a:xfrm>
              <a:off x="9975677" y="1100138"/>
              <a:ext cx="6523" cy="578343"/>
            </a:xfrm>
            <a:prstGeom prst="straightConnector1">
              <a:avLst/>
            </a:prstGeom>
            <a:ln w="6032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Textfeld 22">
              <a:extLst>
                <a:ext uri="{FF2B5EF4-FFF2-40B4-BE49-F238E27FC236}">
                  <a16:creationId xmlns:a16="http://schemas.microsoft.com/office/drawing/2014/main" id="{1E2BC822-3086-08A5-B67D-7620A5C97C39}"/>
                </a:ext>
              </a:extLst>
            </p:cNvPr>
            <p:cNvSpPr txBox="1"/>
            <p:nvPr/>
          </p:nvSpPr>
          <p:spPr>
            <a:xfrm>
              <a:off x="10029825" y="1278371"/>
              <a:ext cx="847725" cy="400110"/>
            </a:xfrm>
            <a:prstGeom prst="rect">
              <a:avLst/>
            </a:prstGeom>
            <a:noFill/>
          </p:spPr>
          <p:txBody>
            <a:bodyPr wrap="square" rtlCol="0">
              <a:spAutoFit/>
            </a:bodyPr>
            <a:lstStyle/>
            <a:p>
              <a:r>
                <a:rPr lang="de-DE" sz="2000" b="1"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b="1" kern="800" dirty="0">
                  <a:latin typeface="Calibri" panose="020F0502020204030204" pitchFamily="34" charset="0"/>
                  <a:ea typeface="Times New Roman" panose="02020603050405020304" pitchFamily="18" charset="0"/>
                  <a:cs typeface="Calibri" panose="020F0502020204030204" pitchFamily="34" charset="0"/>
                  <a:sym typeface="Symbol" pitchFamily="2" charset="2"/>
                </a:rPr>
                <a:t>G</a:t>
              </a:r>
              <a:r>
                <a:rPr lang="de-DE" sz="2000" b="1" kern="800" dirty="0">
                  <a:effectLst/>
                  <a:latin typeface="Calibri" panose="020F0502020204030204" pitchFamily="34" charset="0"/>
                  <a:ea typeface="Times New Roman" panose="02020603050405020304" pitchFamily="18" charset="0"/>
                </a:rPr>
                <a:t>&lt;0</a:t>
              </a:r>
              <a:endParaRPr lang="de-DE" sz="2000" b="1" dirty="0"/>
            </a:p>
          </p:txBody>
        </p:sp>
        <p:sp>
          <p:nvSpPr>
            <p:cNvPr id="24" name="Textfeld 23">
              <a:extLst>
                <a:ext uri="{FF2B5EF4-FFF2-40B4-BE49-F238E27FC236}">
                  <a16:creationId xmlns:a16="http://schemas.microsoft.com/office/drawing/2014/main" id="{9EF5E41A-4E58-75A0-CAA6-000375E92C18}"/>
                </a:ext>
              </a:extLst>
            </p:cNvPr>
            <p:cNvSpPr txBox="1"/>
            <p:nvPr/>
          </p:nvSpPr>
          <p:spPr>
            <a:xfrm>
              <a:off x="7900420" y="2518812"/>
              <a:ext cx="1059657" cy="400110"/>
            </a:xfrm>
            <a:prstGeom prst="rect">
              <a:avLst/>
            </a:prstGeom>
            <a:noFill/>
          </p:spPr>
          <p:txBody>
            <a:bodyPr wrap="square" rtlCol="0">
              <a:spAutoFit/>
            </a:bodyPr>
            <a:lstStyle/>
            <a:p>
              <a:r>
                <a:rPr lang="de-DE" sz="2000" b="1" kern="8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b="1" kern="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T</a:t>
              </a:r>
              <a:r>
                <a:rPr lang="de-DE" sz="2000" b="1" kern="8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Symbol" pitchFamily="2" charset="2"/>
                </a:rPr>
                <a:t>S</a:t>
              </a:r>
              <a:r>
                <a:rPr lang="de-DE" sz="2000" b="1" kern="800" dirty="0">
                  <a:solidFill>
                    <a:srgbClr val="FF0000"/>
                  </a:solidFill>
                  <a:latin typeface="Calibri" panose="020F0502020204030204" pitchFamily="34" charset="0"/>
                  <a:ea typeface="Times New Roman" panose="02020603050405020304" pitchFamily="18" charset="0"/>
                  <a:sym typeface="Symbol" pitchFamily="2" charset="2"/>
                </a:rPr>
                <a:t>&gt;</a:t>
              </a:r>
              <a:r>
                <a:rPr lang="de-DE" sz="2000" b="1" kern="800" dirty="0">
                  <a:solidFill>
                    <a:srgbClr val="FF0000"/>
                  </a:solidFill>
                  <a:effectLst/>
                  <a:latin typeface="Calibri" panose="020F0502020204030204" pitchFamily="34" charset="0"/>
                  <a:ea typeface="Times New Roman" panose="02020603050405020304" pitchFamily="18" charset="0"/>
                </a:rPr>
                <a:t>0</a:t>
              </a:r>
              <a:endParaRPr lang="de-DE" sz="2000" b="1" dirty="0">
                <a:solidFill>
                  <a:srgbClr val="FF0000"/>
                </a:solidFill>
              </a:endParaRPr>
            </a:p>
          </p:txBody>
        </p:sp>
        <p:cxnSp>
          <p:nvCxnSpPr>
            <p:cNvPr id="34" name="Gerade Verbindung mit Pfeil 33">
              <a:extLst>
                <a:ext uri="{FF2B5EF4-FFF2-40B4-BE49-F238E27FC236}">
                  <a16:creationId xmlns:a16="http://schemas.microsoft.com/office/drawing/2014/main" id="{DA6C3ABF-DDBB-EB99-34A0-F4C49934D15C}"/>
                </a:ext>
              </a:extLst>
            </p:cNvPr>
            <p:cNvCxnSpPr>
              <a:cxnSpLocks/>
            </p:cNvCxnSpPr>
            <p:nvPr/>
          </p:nvCxnSpPr>
          <p:spPr>
            <a:xfrm>
              <a:off x="8858254" y="1601780"/>
              <a:ext cx="0" cy="1357253"/>
            </a:xfrm>
            <a:prstGeom prst="straightConnector1">
              <a:avLst/>
            </a:prstGeom>
            <a:ln w="60325">
              <a:solidFill>
                <a:srgbClr val="FF0000"/>
              </a:solidFill>
              <a:headEnd type="triangle" w="med" len="med"/>
              <a:tailEnd type="none"/>
            </a:ln>
          </p:spPr>
          <p:style>
            <a:lnRef idx="2">
              <a:schemeClr val="accent1"/>
            </a:lnRef>
            <a:fillRef idx="0">
              <a:schemeClr val="accent1"/>
            </a:fillRef>
            <a:effectRef idx="1">
              <a:schemeClr val="accent1"/>
            </a:effectRef>
            <a:fontRef idx="minor">
              <a:schemeClr val="tx1"/>
            </a:fontRef>
          </p:style>
        </p:cxnSp>
      </p:grpSp>
      <p:sp>
        <p:nvSpPr>
          <p:cNvPr id="6" name="Textfeld 5">
            <a:extLst>
              <a:ext uri="{FF2B5EF4-FFF2-40B4-BE49-F238E27FC236}">
                <a16:creationId xmlns:a16="http://schemas.microsoft.com/office/drawing/2014/main" id="{AC1BF594-272C-32DC-49EC-0FB83536BBBD}"/>
              </a:ext>
            </a:extLst>
          </p:cNvPr>
          <p:cNvSpPr txBox="1"/>
          <p:nvPr/>
        </p:nvSpPr>
        <p:spPr>
          <a:xfrm>
            <a:off x="1385892" y="2321537"/>
            <a:ext cx="6100762" cy="1323439"/>
          </a:xfrm>
          <a:prstGeom prst="rect">
            <a:avLst/>
          </a:prstGeom>
          <a:noFill/>
        </p:spPr>
        <p:txBody>
          <a:bodyPr wrap="square">
            <a:spAutoFit/>
          </a:bodyPr>
          <a:lstStyle/>
          <a:p>
            <a:pPr algn="just"/>
            <a:r>
              <a:rPr lang="de-DE" sz="2000" kern="800" dirty="0">
                <a:effectLst/>
                <a:ea typeface="Times New Roman" panose="02020603050405020304" pitchFamily="18" charset="0"/>
                <a:cs typeface="Times New Roman" panose="02020603050405020304" pitchFamily="18" charset="0"/>
              </a:rPr>
              <a:t>Bei </a:t>
            </a:r>
            <a:r>
              <a:rPr lang="de-DE" sz="2000" b="1" kern="800" dirty="0">
                <a:effectLst/>
                <a:ea typeface="Times New Roman" panose="02020603050405020304" pitchFamily="18" charset="0"/>
                <a:cs typeface="Times New Roman" panose="02020603050405020304" pitchFamily="18" charset="0"/>
              </a:rPr>
              <a:t>298K</a:t>
            </a:r>
            <a:r>
              <a:rPr lang="de-DE" sz="2000" kern="800" dirty="0">
                <a:effectLst/>
                <a:ea typeface="Times New Roman" panose="02020603050405020304" pitchFamily="18" charset="0"/>
                <a:cs typeface="Times New Roman" panose="02020603050405020304" pitchFamily="18" charset="0"/>
              </a:rPr>
              <a:t>: </a:t>
            </a:r>
          </a:p>
          <a:p>
            <a:pPr algn="just"/>
            <a:r>
              <a:rPr lang="de-DE" sz="2000" kern="800" dirty="0">
                <a:ea typeface="Times New Roman" panose="02020603050405020304" pitchFamily="18" charset="0"/>
                <a:cs typeface="Times New Roman" panose="02020603050405020304" pitchFamily="18" charset="0"/>
                <a:sym typeface="Symbol" pitchFamily="2" charset="2"/>
              </a:rPr>
              <a:t>	</a:t>
            </a:r>
            <a:r>
              <a:rPr lang="en-US" sz="2000" kern="800" dirty="0">
                <a:effectLst/>
                <a:ea typeface="Times New Roman" panose="02020603050405020304" pitchFamily="18" charset="0"/>
                <a:cs typeface="Calibri" panose="020F0502020204030204" pitchFamily="34" charset="0"/>
                <a:sym typeface="Symbol" pitchFamily="2" charset="2"/>
              </a:rPr>
              <a:t></a:t>
            </a:r>
            <a:r>
              <a:rPr lang="de-DE" sz="2000" kern="800" baseline="-25000" dirty="0" err="1">
                <a:effectLst/>
                <a:ea typeface="Times New Roman" panose="02020603050405020304" pitchFamily="18" charset="0"/>
                <a:cs typeface="Times New Roman" panose="02020603050405020304" pitchFamily="18" charset="0"/>
              </a:rPr>
              <a:t>m</a:t>
            </a:r>
            <a:r>
              <a:rPr lang="de-DE" sz="2000" kern="800" dirty="0" err="1">
                <a:effectLst/>
                <a:ea typeface="Times New Roman" panose="02020603050405020304" pitchFamily="18" charset="0"/>
                <a:cs typeface="Times New Roman" panose="02020603050405020304" pitchFamily="18" charset="0"/>
              </a:rPr>
              <a:t>H</a:t>
            </a:r>
            <a:r>
              <a:rPr lang="de-DE" sz="2000" kern="800" dirty="0">
                <a:effectLst/>
                <a:ea typeface="Times New Roman" panose="02020603050405020304" pitchFamily="18" charset="0"/>
                <a:cs typeface="Times New Roman" panose="02020603050405020304" pitchFamily="18" charset="0"/>
              </a:rPr>
              <a:t>= -57kJ</a:t>
            </a:r>
            <a:r>
              <a:rPr lang="en-US"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cs typeface="Times New Roman" panose="02020603050405020304" pitchFamily="18" charset="0"/>
              </a:rPr>
              <a:t>mol</a:t>
            </a:r>
            <a:r>
              <a:rPr lang="de-DE" sz="2000" kern="800" baseline="30000" dirty="0">
                <a:effectLst/>
                <a:ea typeface="Times New Roman" panose="02020603050405020304" pitchFamily="18" charset="0"/>
                <a:cs typeface="Times New Roman" panose="02020603050405020304" pitchFamily="18" charset="0"/>
              </a:rPr>
              <a:t>-1</a:t>
            </a:r>
            <a:r>
              <a:rPr lang="de-DE" sz="2000" kern="800" dirty="0">
                <a:effectLst/>
                <a:ea typeface="Times New Roman" panose="02020603050405020304" pitchFamily="18" charset="0"/>
                <a:cs typeface="Times New Roman" panose="02020603050405020304" pitchFamily="18" charset="0"/>
              </a:rPr>
              <a:t> 	T</a:t>
            </a: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baseline="-25000" dirty="0" err="1">
                <a:effectLst/>
                <a:ea typeface="Times New Roman" panose="02020603050405020304" pitchFamily="18" charset="0"/>
                <a:cs typeface="Times New Roman" panose="02020603050405020304" pitchFamily="18" charset="0"/>
              </a:rPr>
              <a:t>m</a:t>
            </a:r>
            <a:r>
              <a:rPr lang="de-DE" sz="2000" kern="800" dirty="0" err="1">
                <a:effectLst/>
                <a:ea typeface="Times New Roman" panose="02020603050405020304" pitchFamily="18" charset="0"/>
                <a:cs typeface="Times New Roman" panose="02020603050405020304" pitchFamily="18" charset="0"/>
              </a:rPr>
              <a:t>S</a:t>
            </a:r>
            <a:r>
              <a:rPr lang="de-DE" sz="2000" kern="800" dirty="0">
                <a:effectLst/>
                <a:ea typeface="Times New Roman" panose="02020603050405020304" pitchFamily="18" charset="0"/>
                <a:cs typeface="Times New Roman" panose="02020603050405020304" pitchFamily="18" charset="0"/>
              </a:rPr>
              <a:t> = -52kJ</a:t>
            </a: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cs typeface="Times New Roman" panose="02020603050405020304" pitchFamily="18" charset="0"/>
              </a:rPr>
              <a:t>mol</a:t>
            </a:r>
            <a:r>
              <a:rPr lang="de-DE" sz="2000" kern="800" baseline="30000" dirty="0">
                <a:effectLst/>
                <a:ea typeface="Times New Roman" panose="02020603050405020304" pitchFamily="18" charset="0"/>
                <a:cs typeface="Times New Roman" panose="02020603050405020304" pitchFamily="18" charset="0"/>
              </a:rPr>
              <a:t>-1</a:t>
            </a:r>
            <a:endParaRPr lang="de-DE" sz="2000" kern="800" dirty="0">
              <a:effectLst/>
              <a:ea typeface="Times New Roman" panose="02020603050405020304" pitchFamily="18" charset="0"/>
              <a:cs typeface="Times New Roman" panose="02020603050405020304" pitchFamily="18" charset="0"/>
            </a:endParaRPr>
          </a:p>
          <a:p>
            <a:pPr algn="just"/>
            <a:r>
              <a:rPr lang="de-DE" sz="2000" kern="800" dirty="0">
                <a:effectLst/>
                <a:ea typeface="Times New Roman" panose="02020603050405020304" pitchFamily="18" charset="0"/>
                <a:cs typeface="Times New Roman" panose="02020603050405020304" pitchFamily="18" charset="0"/>
              </a:rPr>
              <a:t>	</a:t>
            </a: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baseline="-25000" dirty="0" err="1">
                <a:effectLst/>
                <a:ea typeface="Times New Roman" panose="02020603050405020304" pitchFamily="18" charset="0"/>
                <a:cs typeface="Times New Roman" panose="02020603050405020304" pitchFamily="18" charset="0"/>
              </a:rPr>
              <a:t>m</a:t>
            </a:r>
            <a:r>
              <a:rPr lang="de-DE" sz="2000" kern="800" dirty="0" err="1">
                <a:effectLst/>
                <a:ea typeface="Times New Roman" panose="02020603050405020304" pitchFamily="18" charset="0"/>
                <a:cs typeface="Times New Roman" panose="02020603050405020304" pitchFamily="18" charset="0"/>
              </a:rPr>
              <a:t>G</a:t>
            </a:r>
            <a:r>
              <a:rPr lang="de-DE" sz="2000" kern="800" dirty="0">
                <a:effectLst/>
                <a:ea typeface="Times New Roman" panose="02020603050405020304" pitchFamily="18" charset="0"/>
                <a:cs typeface="Times New Roman" panose="02020603050405020304" pitchFamily="18" charset="0"/>
              </a:rPr>
              <a:t> = </a:t>
            </a: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baseline="-25000" dirty="0">
                <a:effectLst/>
                <a:ea typeface="Times New Roman" panose="02020603050405020304" pitchFamily="18" charset="0"/>
                <a:cs typeface="Times New Roman" panose="02020603050405020304" pitchFamily="18" charset="0"/>
              </a:rPr>
              <a:t>m</a:t>
            </a:r>
            <a:r>
              <a:rPr lang="de-DE" sz="2000" kern="800" dirty="0">
                <a:effectLst/>
                <a:ea typeface="Times New Roman" panose="02020603050405020304" pitchFamily="18" charset="0"/>
                <a:cs typeface="Times New Roman" panose="02020603050405020304" pitchFamily="18" charset="0"/>
              </a:rPr>
              <a:t>H - T</a:t>
            </a: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baseline="-25000" dirty="0" err="1">
                <a:effectLst/>
                <a:ea typeface="Times New Roman" panose="02020603050405020304" pitchFamily="18" charset="0"/>
                <a:cs typeface="Times New Roman" panose="02020603050405020304" pitchFamily="18" charset="0"/>
              </a:rPr>
              <a:t>m</a:t>
            </a:r>
            <a:r>
              <a:rPr lang="de-DE" sz="2000" kern="800" dirty="0" err="1">
                <a:effectLst/>
                <a:ea typeface="Times New Roman" panose="02020603050405020304" pitchFamily="18" charset="0"/>
                <a:cs typeface="Times New Roman" panose="02020603050405020304" pitchFamily="18" charset="0"/>
              </a:rPr>
              <a:t>S</a:t>
            </a:r>
            <a:r>
              <a:rPr lang="de-DE" sz="2000" kern="800" dirty="0">
                <a:effectLst/>
                <a:ea typeface="Times New Roman" panose="02020603050405020304" pitchFamily="18" charset="0"/>
                <a:cs typeface="Times New Roman" panose="02020603050405020304" pitchFamily="18" charset="0"/>
              </a:rPr>
              <a:t> = -57 kJ</a:t>
            </a:r>
            <a:r>
              <a:rPr lang="en-US"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cs typeface="Times New Roman" panose="02020603050405020304" pitchFamily="18" charset="0"/>
              </a:rPr>
              <a:t>mol</a:t>
            </a:r>
            <a:r>
              <a:rPr lang="de-DE" sz="2000" kern="800" baseline="30000" dirty="0">
                <a:effectLst/>
                <a:ea typeface="Times New Roman" panose="02020603050405020304" pitchFamily="18" charset="0"/>
                <a:cs typeface="Times New Roman" panose="02020603050405020304" pitchFamily="18" charset="0"/>
              </a:rPr>
              <a:t>-1</a:t>
            </a:r>
            <a:r>
              <a:rPr lang="de-DE" sz="2000" kern="800" baseline="-25000" dirty="0">
                <a:effectLst/>
                <a:ea typeface="Times New Roman" panose="02020603050405020304" pitchFamily="18" charset="0"/>
                <a:cs typeface="Times New Roman" panose="02020603050405020304" pitchFamily="18" charset="0"/>
              </a:rPr>
              <a:t> </a:t>
            </a:r>
            <a:r>
              <a:rPr lang="de-DE" sz="2000" kern="800" dirty="0">
                <a:effectLst/>
                <a:ea typeface="Times New Roman" panose="02020603050405020304" pitchFamily="18" charset="0"/>
                <a:cs typeface="Times New Roman" panose="02020603050405020304" pitchFamily="18" charset="0"/>
              </a:rPr>
              <a:t>– (52 kJ</a:t>
            </a: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cs typeface="Times New Roman" panose="02020603050405020304" pitchFamily="18" charset="0"/>
              </a:rPr>
              <a:t>mol</a:t>
            </a:r>
            <a:r>
              <a:rPr lang="de-DE" sz="2000" kern="800" baseline="30000" dirty="0">
                <a:effectLst/>
                <a:ea typeface="Times New Roman" panose="02020603050405020304" pitchFamily="18" charset="0"/>
                <a:cs typeface="Times New Roman" panose="02020603050405020304" pitchFamily="18" charset="0"/>
              </a:rPr>
              <a:t>-1</a:t>
            </a:r>
            <a:r>
              <a:rPr lang="de-DE" sz="2000" kern="800" dirty="0">
                <a:effectLst/>
                <a:ea typeface="Times New Roman" panose="02020603050405020304" pitchFamily="18" charset="0"/>
                <a:cs typeface="Times New Roman" panose="02020603050405020304" pitchFamily="18" charset="0"/>
              </a:rPr>
              <a:t>) </a:t>
            </a:r>
          </a:p>
          <a:p>
            <a:pPr algn="just"/>
            <a:r>
              <a:rPr lang="de-DE" sz="2000" kern="800" dirty="0">
                <a:effectLst/>
                <a:ea typeface="Times New Roman" panose="02020603050405020304" pitchFamily="18" charset="0"/>
                <a:cs typeface="Times New Roman" panose="02020603050405020304" pitchFamily="18" charset="0"/>
              </a:rPr>
              <a:t>	</a:t>
            </a: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baseline="-25000" dirty="0" err="1">
                <a:effectLst/>
                <a:ea typeface="Times New Roman" panose="02020603050405020304" pitchFamily="18" charset="0"/>
                <a:cs typeface="Times New Roman" panose="02020603050405020304" pitchFamily="18" charset="0"/>
              </a:rPr>
              <a:t>m</a:t>
            </a:r>
            <a:r>
              <a:rPr lang="de-DE" sz="2000" kern="800" dirty="0" err="1">
                <a:effectLst/>
                <a:ea typeface="Times New Roman" panose="02020603050405020304" pitchFamily="18" charset="0"/>
                <a:cs typeface="Times New Roman" panose="02020603050405020304" pitchFamily="18" charset="0"/>
              </a:rPr>
              <a:t>G</a:t>
            </a:r>
            <a:r>
              <a:rPr lang="de-DE" sz="2000" kern="800" dirty="0">
                <a:effectLst/>
                <a:ea typeface="Times New Roman" panose="02020603050405020304" pitchFamily="18" charset="0"/>
                <a:cs typeface="Times New Roman" panose="02020603050405020304" pitchFamily="18" charset="0"/>
              </a:rPr>
              <a:t> = -5 kJ</a:t>
            </a:r>
            <a:r>
              <a:rPr lang="en-US"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cs typeface="Times New Roman" panose="02020603050405020304" pitchFamily="18" charset="0"/>
              </a:rPr>
              <a:t>mol</a:t>
            </a:r>
            <a:r>
              <a:rPr lang="de-DE" sz="2000" kern="800" baseline="30000" dirty="0">
                <a:effectLst/>
                <a:ea typeface="Times New Roman" panose="02020603050405020304" pitchFamily="18" charset="0"/>
                <a:cs typeface="Times New Roman" panose="02020603050405020304" pitchFamily="18" charset="0"/>
              </a:rPr>
              <a:t>-1</a:t>
            </a:r>
            <a:r>
              <a:rPr lang="de-DE" sz="2000" kern="800" dirty="0">
                <a:effectLst/>
                <a:ea typeface="Times New Roman" panose="02020603050405020304" pitchFamily="18" charset="0"/>
                <a:cs typeface="Times New Roman" panose="02020603050405020304" pitchFamily="18" charset="0"/>
              </a:rPr>
              <a:t> 	exergon</a:t>
            </a:r>
          </a:p>
        </p:txBody>
      </p:sp>
      <p:sp>
        <p:nvSpPr>
          <p:cNvPr id="10" name="Textfeld 9">
            <a:extLst>
              <a:ext uri="{FF2B5EF4-FFF2-40B4-BE49-F238E27FC236}">
                <a16:creationId xmlns:a16="http://schemas.microsoft.com/office/drawing/2014/main" id="{DC76720E-6182-8821-CA11-0E173F004E31}"/>
              </a:ext>
            </a:extLst>
          </p:cNvPr>
          <p:cNvSpPr txBox="1"/>
          <p:nvPr/>
        </p:nvSpPr>
        <p:spPr>
          <a:xfrm>
            <a:off x="1368311" y="4702633"/>
            <a:ext cx="7062220" cy="1323439"/>
          </a:xfrm>
          <a:prstGeom prst="rect">
            <a:avLst/>
          </a:prstGeom>
          <a:noFill/>
        </p:spPr>
        <p:txBody>
          <a:bodyPr wrap="square">
            <a:spAutoFit/>
          </a:bodyPr>
          <a:lstStyle/>
          <a:p>
            <a:pPr algn="just"/>
            <a:r>
              <a:rPr lang="de-DE" sz="2000" kern="800" dirty="0">
                <a:effectLst/>
                <a:ea typeface="Times New Roman" panose="02020603050405020304" pitchFamily="18" charset="0"/>
                <a:cs typeface="Times New Roman" panose="02020603050405020304" pitchFamily="18" charset="0"/>
              </a:rPr>
              <a:t>Bei </a:t>
            </a:r>
            <a:r>
              <a:rPr lang="de-DE" sz="2000" b="1" kern="800" dirty="0">
                <a:effectLst/>
                <a:ea typeface="Times New Roman" panose="02020603050405020304" pitchFamily="18" charset="0"/>
                <a:cs typeface="Times New Roman" panose="02020603050405020304" pitchFamily="18" charset="0"/>
              </a:rPr>
              <a:t>1000K</a:t>
            </a:r>
            <a:r>
              <a:rPr lang="de-DE" sz="2000" kern="800" dirty="0">
                <a:effectLst/>
                <a:ea typeface="Times New Roman" panose="02020603050405020304" pitchFamily="18" charset="0"/>
                <a:cs typeface="Times New Roman" panose="02020603050405020304" pitchFamily="18" charset="0"/>
              </a:rPr>
              <a:t>: </a:t>
            </a:r>
          </a:p>
          <a:p>
            <a:pPr algn="just"/>
            <a:r>
              <a:rPr lang="de-DE" sz="2000" kern="800" dirty="0">
                <a:ea typeface="Times New Roman" panose="02020603050405020304" pitchFamily="18" charset="0"/>
                <a:cs typeface="Times New Roman" panose="02020603050405020304" pitchFamily="18" charset="0"/>
                <a:sym typeface="Symbol" pitchFamily="2" charset="2"/>
              </a:rPr>
              <a:t>	</a:t>
            </a:r>
            <a:r>
              <a:rPr lang="en-US" sz="2000" kern="800" dirty="0">
                <a:effectLst/>
                <a:ea typeface="Times New Roman" panose="02020603050405020304" pitchFamily="18" charset="0"/>
                <a:cs typeface="Calibri" panose="020F0502020204030204" pitchFamily="34" charset="0"/>
                <a:sym typeface="Symbol" pitchFamily="2" charset="2"/>
              </a:rPr>
              <a:t></a:t>
            </a:r>
            <a:r>
              <a:rPr lang="de-DE" sz="2000" kern="800" baseline="-25000" dirty="0">
                <a:effectLst/>
                <a:ea typeface="Times New Roman" panose="02020603050405020304" pitchFamily="18" charset="0"/>
                <a:cs typeface="Times New Roman" panose="02020603050405020304" pitchFamily="18" charset="0"/>
              </a:rPr>
              <a:t>m</a:t>
            </a:r>
            <a:r>
              <a:rPr lang="de-DE" sz="2000" kern="800" dirty="0">
                <a:effectLst/>
                <a:ea typeface="Times New Roman" panose="02020603050405020304" pitchFamily="18" charset="0"/>
                <a:cs typeface="Times New Roman" panose="02020603050405020304" pitchFamily="18" charset="0"/>
              </a:rPr>
              <a:t>H= -57kJ</a:t>
            </a:r>
            <a:r>
              <a:rPr lang="en-US"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cs typeface="Times New Roman" panose="02020603050405020304" pitchFamily="18" charset="0"/>
              </a:rPr>
              <a:t>mol</a:t>
            </a:r>
            <a:r>
              <a:rPr lang="de-DE" sz="2000" kern="800" baseline="30000" dirty="0">
                <a:effectLst/>
                <a:ea typeface="Times New Roman" panose="02020603050405020304" pitchFamily="18" charset="0"/>
                <a:cs typeface="Times New Roman" panose="02020603050405020304" pitchFamily="18" charset="0"/>
              </a:rPr>
              <a:t>-1</a:t>
            </a:r>
            <a:r>
              <a:rPr lang="de-DE" sz="2000" kern="800" dirty="0">
                <a:effectLst/>
                <a:ea typeface="Times New Roman" panose="02020603050405020304" pitchFamily="18" charset="0"/>
                <a:cs typeface="Times New Roman" panose="02020603050405020304" pitchFamily="18" charset="0"/>
              </a:rPr>
              <a:t> 	T</a:t>
            </a: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baseline="-25000" dirty="0" err="1">
                <a:effectLst/>
                <a:ea typeface="Times New Roman" panose="02020603050405020304" pitchFamily="18" charset="0"/>
                <a:cs typeface="Times New Roman" panose="02020603050405020304" pitchFamily="18" charset="0"/>
              </a:rPr>
              <a:t>m</a:t>
            </a:r>
            <a:r>
              <a:rPr lang="de-DE" sz="2000" kern="800" dirty="0" err="1">
                <a:effectLst/>
                <a:ea typeface="Times New Roman" panose="02020603050405020304" pitchFamily="18" charset="0"/>
                <a:cs typeface="Times New Roman" panose="02020603050405020304" pitchFamily="18" charset="0"/>
              </a:rPr>
              <a:t>S</a:t>
            </a:r>
            <a:r>
              <a:rPr lang="de-DE" sz="2000" kern="800" dirty="0">
                <a:effectLst/>
                <a:ea typeface="Times New Roman" panose="02020603050405020304" pitchFamily="18" charset="0"/>
                <a:cs typeface="Times New Roman" panose="02020603050405020304" pitchFamily="18" charset="0"/>
              </a:rPr>
              <a:t> = -70kJ</a:t>
            </a: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cs typeface="Times New Roman" panose="02020603050405020304" pitchFamily="18" charset="0"/>
              </a:rPr>
              <a:t>mol</a:t>
            </a:r>
            <a:r>
              <a:rPr lang="de-DE" sz="2000" kern="800" baseline="30000" dirty="0">
                <a:effectLst/>
                <a:ea typeface="Times New Roman" panose="02020603050405020304" pitchFamily="18" charset="0"/>
                <a:cs typeface="Times New Roman" panose="02020603050405020304" pitchFamily="18" charset="0"/>
              </a:rPr>
              <a:t>-1</a:t>
            </a:r>
            <a:r>
              <a:rPr lang="de-DE" sz="2000" kern="800" dirty="0">
                <a:ea typeface="Times New Roman" panose="02020603050405020304" pitchFamily="18" charset="0"/>
                <a:cs typeface="Times New Roman" panose="02020603050405020304" pitchFamily="18" charset="0"/>
              </a:rPr>
              <a:t>	</a:t>
            </a:r>
            <a:endParaRPr lang="de-DE" sz="2000" kern="800" dirty="0">
              <a:effectLst/>
              <a:ea typeface="Times New Roman" panose="02020603050405020304" pitchFamily="18" charset="0"/>
              <a:cs typeface="Times New Roman" panose="02020603050405020304" pitchFamily="18" charset="0"/>
            </a:endParaRPr>
          </a:p>
          <a:p>
            <a:pPr algn="just"/>
            <a:r>
              <a:rPr lang="de-DE" sz="2000" kern="800" dirty="0">
                <a:effectLst/>
                <a:ea typeface="Times New Roman" panose="02020603050405020304" pitchFamily="18" charset="0"/>
                <a:cs typeface="Times New Roman" panose="02020603050405020304" pitchFamily="18" charset="0"/>
              </a:rPr>
              <a:t>	</a:t>
            </a: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baseline="-25000" dirty="0" err="1">
                <a:effectLst/>
                <a:ea typeface="Times New Roman" panose="02020603050405020304" pitchFamily="18" charset="0"/>
                <a:cs typeface="Times New Roman" panose="02020603050405020304" pitchFamily="18" charset="0"/>
              </a:rPr>
              <a:t>m</a:t>
            </a:r>
            <a:r>
              <a:rPr lang="de-DE" sz="2000" kern="800" dirty="0" err="1">
                <a:effectLst/>
                <a:ea typeface="Times New Roman" panose="02020603050405020304" pitchFamily="18" charset="0"/>
                <a:cs typeface="Times New Roman" panose="02020603050405020304" pitchFamily="18" charset="0"/>
              </a:rPr>
              <a:t>G</a:t>
            </a:r>
            <a:r>
              <a:rPr lang="de-DE" sz="2000" kern="800" dirty="0">
                <a:effectLst/>
                <a:ea typeface="Times New Roman" panose="02020603050405020304" pitchFamily="18" charset="0"/>
                <a:cs typeface="Times New Roman" panose="02020603050405020304" pitchFamily="18" charset="0"/>
              </a:rPr>
              <a:t> = </a:t>
            </a: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baseline="-25000" dirty="0">
                <a:effectLst/>
                <a:ea typeface="Times New Roman" panose="02020603050405020304" pitchFamily="18" charset="0"/>
                <a:cs typeface="Times New Roman" panose="02020603050405020304" pitchFamily="18" charset="0"/>
              </a:rPr>
              <a:t>m</a:t>
            </a:r>
            <a:r>
              <a:rPr lang="de-DE" sz="2000" kern="800" dirty="0">
                <a:effectLst/>
                <a:ea typeface="Times New Roman" panose="02020603050405020304" pitchFamily="18" charset="0"/>
                <a:cs typeface="Times New Roman" panose="02020603050405020304" pitchFamily="18" charset="0"/>
              </a:rPr>
              <a:t>H - T</a:t>
            </a: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baseline="-25000" dirty="0" err="1">
                <a:effectLst/>
                <a:ea typeface="Times New Roman" panose="02020603050405020304" pitchFamily="18" charset="0"/>
                <a:cs typeface="Times New Roman" panose="02020603050405020304" pitchFamily="18" charset="0"/>
              </a:rPr>
              <a:t>m</a:t>
            </a:r>
            <a:r>
              <a:rPr lang="de-DE" sz="2000" kern="800" dirty="0" err="1">
                <a:effectLst/>
                <a:ea typeface="Times New Roman" panose="02020603050405020304" pitchFamily="18" charset="0"/>
                <a:cs typeface="Times New Roman" panose="02020603050405020304" pitchFamily="18" charset="0"/>
              </a:rPr>
              <a:t>S</a:t>
            </a:r>
            <a:r>
              <a:rPr lang="de-DE" sz="2000" kern="800" dirty="0">
                <a:effectLst/>
                <a:ea typeface="Times New Roman" panose="02020603050405020304" pitchFamily="18" charset="0"/>
                <a:cs typeface="Times New Roman" panose="02020603050405020304" pitchFamily="18" charset="0"/>
              </a:rPr>
              <a:t> = -57 kJ</a:t>
            </a:r>
            <a:r>
              <a:rPr lang="en-US"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cs typeface="Times New Roman" panose="02020603050405020304" pitchFamily="18" charset="0"/>
              </a:rPr>
              <a:t>mol</a:t>
            </a:r>
            <a:r>
              <a:rPr lang="de-DE" sz="2000" kern="800" baseline="30000" dirty="0">
                <a:effectLst/>
                <a:ea typeface="Times New Roman" panose="02020603050405020304" pitchFamily="18" charset="0"/>
                <a:cs typeface="Times New Roman" panose="02020603050405020304" pitchFamily="18" charset="0"/>
              </a:rPr>
              <a:t>-1</a:t>
            </a:r>
            <a:r>
              <a:rPr lang="de-DE" sz="2000" kern="800" baseline="-25000" dirty="0">
                <a:effectLst/>
                <a:ea typeface="Times New Roman" panose="02020603050405020304" pitchFamily="18" charset="0"/>
                <a:cs typeface="Times New Roman" panose="02020603050405020304" pitchFamily="18" charset="0"/>
              </a:rPr>
              <a:t> </a:t>
            </a:r>
            <a:r>
              <a:rPr lang="de-DE" sz="2000" kern="800" dirty="0">
                <a:effectLst/>
                <a:ea typeface="Times New Roman" panose="02020603050405020304" pitchFamily="18" charset="0"/>
                <a:cs typeface="Times New Roman" panose="02020603050405020304" pitchFamily="18" charset="0"/>
              </a:rPr>
              <a:t>– (70 kJ</a:t>
            </a:r>
            <a:r>
              <a:rPr lang="de-DE" sz="2000" kern="800" dirty="0">
                <a:effectLst/>
                <a:ea typeface="Times New Roman" panose="02020603050405020304" pitchFamily="18" charset="0"/>
                <a:cs typeface="Calibri" panose="020F0502020204030204" pitchFamily="34" charset="0"/>
                <a:sym typeface="Symbol" pitchFamily="2" charset="2"/>
              </a:rPr>
              <a:t></a:t>
            </a:r>
            <a:r>
              <a:rPr lang="de-DE" sz="2000" kern="800" dirty="0">
                <a:effectLst/>
                <a:ea typeface="Times New Roman" panose="02020603050405020304" pitchFamily="18" charset="0"/>
                <a:cs typeface="Times New Roman" panose="02020603050405020304" pitchFamily="18" charset="0"/>
              </a:rPr>
              <a:t>mol</a:t>
            </a:r>
            <a:r>
              <a:rPr lang="de-DE" sz="2000" kern="800" baseline="30000" dirty="0">
                <a:effectLst/>
                <a:ea typeface="Times New Roman" panose="02020603050405020304" pitchFamily="18" charset="0"/>
                <a:cs typeface="Times New Roman" panose="02020603050405020304" pitchFamily="18" charset="0"/>
              </a:rPr>
              <a:t>-1</a:t>
            </a:r>
            <a:r>
              <a:rPr lang="de-DE" sz="2000" kern="800" dirty="0">
                <a:effectLst/>
                <a:ea typeface="Times New Roman" panose="02020603050405020304" pitchFamily="18" charset="0"/>
                <a:cs typeface="Times New Roman" panose="02020603050405020304" pitchFamily="18" charset="0"/>
              </a:rPr>
              <a:t>) </a:t>
            </a:r>
          </a:p>
          <a:p>
            <a:r>
              <a:rPr lang="de-DE" sz="2000" kern="800" dirty="0">
                <a:effectLst/>
                <a:ea typeface="Times New Roman" panose="02020603050405020304" pitchFamily="18" charset="0"/>
              </a:rPr>
              <a:t>	</a:t>
            </a:r>
            <a:r>
              <a:rPr lang="de-DE" sz="2000" kern="800" dirty="0">
                <a:effectLst/>
                <a:ea typeface="Times New Roman" panose="02020603050405020304" pitchFamily="18" charset="0"/>
                <a:cs typeface="Calibri" panose="020F0502020204030204" pitchFamily="34" charset="0"/>
                <a:sym typeface="Symbol" pitchFamily="2" charset="2"/>
              </a:rPr>
              <a:t></a:t>
            </a:r>
            <a:r>
              <a:rPr lang="en-US" sz="2000" kern="800" baseline="-25000" dirty="0" err="1">
                <a:effectLst/>
                <a:ea typeface="Times New Roman" panose="02020603050405020304" pitchFamily="18" charset="0"/>
              </a:rPr>
              <a:t>m</a:t>
            </a:r>
            <a:r>
              <a:rPr lang="en-US" sz="2000" kern="800" dirty="0" err="1">
                <a:effectLst/>
                <a:ea typeface="Times New Roman" panose="02020603050405020304" pitchFamily="18" charset="0"/>
              </a:rPr>
              <a:t>G</a:t>
            </a:r>
            <a:r>
              <a:rPr lang="en-US" sz="2000" kern="800" dirty="0">
                <a:effectLst/>
                <a:ea typeface="Times New Roman" panose="02020603050405020304" pitchFamily="18" charset="0"/>
              </a:rPr>
              <a:t> = +13 kJ</a:t>
            </a:r>
            <a:r>
              <a:rPr lang="en-US" sz="2000" kern="800" dirty="0">
                <a:effectLst/>
                <a:ea typeface="Times New Roman" panose="02020603050405020304" pitchFamily="18" charset="0"/>
                <a:cs typeface="Calibri" panose="020F0502020204030204" pitchFamily="34" charset="0"/>
                <a:sym typeface="Symbol" pitchFamily="2" charset="2"/>
              </a:rPr>
              <a:t></a:t>
            </a:r>
            <a:r>
              <a:rPr lang="en-US" sz="2000" kern="800" dirty="0">
                <a:effectLst/>
                <a:ea typeface="Times New Roman" panose="02020603050405020304" pitchFamily="18" charset="0"/>
              </a:rPr>
              <a:t>mol</a:t>
            </a:r>
            <a:r>
              <a:rPr lang="en-US" sz="2000" kern="800" baseline="30000" dirty="0">
                <a:effectLst/>
                <a:ea typeface="Times New Roman" panose="02020603050405020304" pitchFamily="18" charset="0"/>
              </a:rPr>
              <a:t>-1</a:t>
            </a:r>
            <a:r>
              <a:rPr lang="en-US" sz="2000" kern="800" dirty="0">
                <a:effectLst/>
                <a:ea typeface="Times New Roman" panose="02020603050405020304" pitchFamily="18" charset="0"/>
              </a:rPr>
              <a:t> 	endergon</a:t>
            </a:r>
            <a:r>
              <a:rPr lang="de-DE" sz="2000" dirty="0">
                <a:effectLst/>
              </a:rPr>
              <a:t> </a:t>
            </a:r>
            <a:endParaRPr lang="de-DE" sz="2000" dirty="0"/>
          </a:p>
        </p:txBody>
      </p:sp>
      <p:grpSp>
        <p:nvGrpSpPr>
          <p:cNvPr id="41" name="Gruppieren 40">
            <a:extLst>
              <a:ext uri="{FF2B5EF4-FFF2-40B4-BE49-F238E27FC236}">
                <a16:creationId xmlns:a16="http://schemas.microsoft.com/office/drawing/2014/main" id="{A9BFC4F9-3B31-B26D-06D8-CF3B913B92CD}"/>
              </a:ext>
            </a:extLst>
          </p:cNvPr>
          <p:cNvGrpSpPr/>
          <p:nvPr/>
        </p:nvGrpSpPr>
        <p:grpSpPr>
          <a:xfrm>
            <a:off x="7972425" y="3959691"/>
            <a:ext cx="3381375" cy="2343150"/>
            <a:chOff x="7972425" y="3959691"/>
            <a:chExt cx="3381375" cy="2343150"/>
          </a:xfrm>
        </p:grpSpPr>
        <p:sp>
          <p:nvSpPr>
            <p:cNvPr id="30" name="Rechteck 29">
              <a:extLst>
                <a:ext uri="{FF2B5EF4-FFF2-40B4-BE49-F238E27FC236}">
                  <a16:creationId xmlns:a16="http://schemas.microsoft.com/office/drawing/2014/main" id="{C749657E-AA26-6A37-F829-A4168E14AEF7}"/>
                </a:ext>
              </a:extLst>
            </p:cNvPr>
            <p:cNvSpPr/>
            <p:nvPr/>
          </p:nvSpPr>
          <p:spPr>
            <a:xfrm>
              <a:off x="7972425" y="3959691"/>
              <a:ext cx="3381375" cy="234315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a:extLst>
                <a:ext uri="{FF2B5EF4-FFF2-40B4-BE49-F238E27FC236}">
                  <a16:creationId xmlns:a16="http://schemas.microsoft.com/office/drawing/2014/main" id="{9EDA8637-4403-C807-D0C3-994BE01F73DA}"/>
                </a:ext>
              </a:extLst>
            </p:cNvPr>
            <p:cNvSpPr txBox="1"/>
            <p:nvPr/>
          </p:nvSpPr>
          <p:spPr>
            <a:xfrm>
              <a:off x="8153400" y="4542197"/>
              <a:ext cx="847725" cy="400110"/>
            </a:xfrm>
            <a:prstGeom prst="rect">
              <a:avLst/>
            </a:prstGeom>
            <a:noFill/>
          </p:spPr>
          <p:txBody>
            <a:bodyPr wrap="square" rtlCol="0">
              <a:spAutoFit/>
            </a:bodyPr>
            <a:lstStyle/>
            <a:p>
              <a:r>
                <a:rPr lang="de-DE" sz="2000" b="1" kern="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b="1" kern="800" dirty="0">
                  <a:solidFill>
                    <a:schemeClr val="accent1"/>
                  </a:solidFill>
                  <a:effectLst/>
                  <a:latin typeface="Calibri" panose="020F0502020204030204" pitchFamily="34" charset="0"/>
                  <a:ea typeface="Times New Roman" panose="02020603050405020304" pitchFamily="18" charset="0"/>
                </a:rPr>
                <a:t>H&lt;0</a:t>
              </a:r>
              <a:endParaRPr lang="de-DE" sz="2000" b="1" dirty="0">
                <a:solidFill>
                  <a:schemeClr val="accent1"/>
                </a:solidFill>
              </a:endParaRPr>
            </a:p>
          </p:txBody>
        </p:sp>
        <p:cxnSp>
          <p:nvCxnSpPr>
            <p:cNvPr id="33" name="Gerade Verbindung mit Pfeil 32">
              <a:extLst>
                <a:ext uri="{FF2B5EF4-FFF2-40B4-BE49-F238E27FC236}">
                  <a16:creationId xmlns:a16="http://schemas.microsoft.com/office/drawing/2014/main" id="{8A8E7002-4A10-23C4-0CEB-1DD2688102AB}"/>
                </a:ext>
              </a:extLst>
            </p:cNvPr>
            <p:cNvCxnSpPr>
              <a:cxnSpLocks/>
            </p:cNvCxnSpPr>
            <p:nvPr/>
          </p:nvCxnSpPr>
          <p:spPr>
            <a:xfrm>
              <a:off x="9975677" y="3973979"/>
              <a:ext cx="6523" cy="489546"/>
            </a:xfrm>
            <a:prstGeom prst="straightConnector1">
              <a:avLst/>
            </a:prstGeom>
            <a:ln w="60325">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35" name="Textfeld 34">
              <a:extLst>
                <a:ext uri="{FF2B5EF4-FFF2-40B4-BE49-F238E27FC236}">
                  <a16:creationId xmlns:a16="http://schemas.microsoft.com/office/drawing/2014/main" id="{154B040E-094A-19BF-CA5D-C0D4877732CA}"/>
                </a:ext>
              </a:extLst>
            </p:cNvPr>
            <p:cNvSpPr txBox="1"/>
            <p:nvPr/>
          </p:nvSpPr>
          <p:spPr>
            <a:xfrm>
              <a:off x="9975677" y="4447847"/>
              <a:ext cx="847725" cy="400110"/>
            </a:xfrm>
            <a:prstGeom prst="rect">
              <a:avLst/>
            </a:prstGeom>
            <a:noFill/>
          </p:spPr>
          <p:txBody>
            <a:bodyPr wrap="square" rtlCol="0">
              <a:spAutoFit/>
            </a:bodyPr>
            <a:lstStyle/>
            <a:p>
              <a:r>
                <a:rPr lang="de-DE" sz="2000" b="1"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b="1" kern="800" dirty="0">
                  <a:latin typeface="Calibri" panose="020F0502020204030204" pitchFamily="34" charset="0"/>
                  <a:ea typeface="Times New Roman" panose="02020603050405020304" pitchFamily="18" charset="0"/>
                  <a:cs typeface="Calibri" panose="020F0502020204030204" pitchFamily="34" charset="0"/>
                  <a:sym typeface="Symbol" pitchFamily="2" charset="2"/>
                </a:rPr>
                <a:t>G</a:t>
              </a:r>
              <a:r>
                <a:rPr lang="de-DE" sz="2000" b="1" kern="800" dirty="0">
                  <a:latin typeface="Calibri" panose="020F0502020204030204" pitchFamily="34" charset="0"/>
                  <a:ea typeface="Times New Roman" panose="02020603050405020304" pitchFamily="18" charset="0"/>
                  <a:sym typeface="Symbol" pitchFamily="2" charset="2"/>
                </a:rPr>
                <a:t>&gt;</a:t>
              </a:r>
              <a:r>
                <a:rPr lang="de-DE" sz="2000" b="1" kern="800" dirty="0">
                  <a:effectLst/>
                  <a:latin typeface="Calibri" panose="020F0502020204030204" pitchFamily="34" charset="0"/>
                  <a:ea typeface="Times New Roman" panose="02020603050405020304" pitchFamily="18" charset="0"/>
                </a:rPr>
                <a:t>0</a:t>
              </a:r>
              <a:endParaRPr lang="de-DE" sz="2000" b="1" dirty="0"/>
            </a:p>
          </p:txBody>
        </p:sp>
        <p:sp>
          <p:nvSpPr>
            <p:cNvPr id="36" name="Textfeld 35">
              <a:extLst>
                <a:ext uri="{FF2B5EF4-FFF2-40B4-BE49-F238E27FC236}">
                  <a16:creationId xmlns:a16="http://schemas.microsoft.com/office/drawing/2014/main" id="{1D5FE48C-C482-7D25-30A2-6E21B3045728}"/>
                </a:ext>
              </a:extLst>
            </p:cNvPr>
            <p:cNvSpPr txBox="1"/>
            <p:nvPr/>
          </p:nvSpPr>
          <p:spPr>
            <a:xfrm>
              <a:off x="7972425" y="5539225"/>
              <a:ext cx="1059657" cy="400110"/>
            </a:xfrm>
            <a:prstGeom prst="rect">
              <a:avLst/>
            </a:prstGeom>
            <a:noFill/>
          </p:spPr>
          <p:txBody>
            <a:bodyPr wrap="square" rtlCol="0">
              <a:spAutoFit/>
            </a:bodyPr>
            <a:lstStyle/>
            <a:p>
              <a:r>
                <a:rPr lang="de-DE" sz="2000" b="1" kern="8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b="1" kern="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T</a:t>
              </a:r>
              <a:r>
                <a:rPr lang="de-DE" sz="2000" b="1" kern="8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Symbol" pitchFamily="2" charset="2"/>
                </a:rPr>
                <a:t>S</a:t>
              </a:r>
              <a:r>
                <a:rPr lang="de-DE" sz="2000" b="1" kern="800" dirty="0">
                  <a:solidFill>
                    <a:srgbClr val="FF0000"/>
                  </a:solidFill>
                  <a:latin typeface="Calibri" panose="020F0502020204030204" pitchFamily="34" charset="0"/>
                  <a:ea typeface="Times New Roman" panose="02020603050405020304" pitchFamily="18" charset="0"/>
                  <a:sym typeface="Symbol" pitchFamily="2" charset="2"/>
                </a:rPr>
                <a:t>&gt;</a:t>
              </a:r>
              <a:r>
                <a:rPr lang="de-DE" sz="2000" b="1" kern="800" dirty="0">
                  <a:solidFill>
                    <a:srgbClr val="FF0000"/>
                  </a:solidFill>
                  <a:effectLst/>
                  <a:latin typeface="Calibri" panose="020F0502020204030204" pitchFamily="34" charset="0"/>
                  <a:ea typeface="Times New Roman" panose="02020603050405020304" pitchFamily="18" charset="0"/>
                </a:rPr>
                <a:t>0</a:t>
              </a:r>
              <a:endParaRPr lang="de-DE" sz="2000" b="1" dirty="0">
                <a:solidFill>
                  <a:srgbClr val="FF0000"/>
                </a:solidFill>
              </a:endParaRPr>
            </a:p>
          </p:txBody>
        </p:sp>
        <p:cxnSp>
          <p:nvCxnSpPr>
            <p:cNvPr id="27" name="Gerade Verbindung mit Pfeil 26">
              <a:extLst>
                <a:ext uri="{FF2B5EF4-FFF2-40B4-BE49-F238E27FC236}">
                  <a16:creationId xmlns:a16="http://schemas.microsoft.com/office/drawing/2014/main" id="{68B9BD71-47A8-DD23-B1D3-D8A500D329A1}"/>
                </a:ext>
              </a:extLst>
            </p:cNvPr>
            <p:cNvCxnSpPr>
              <a:cxnSpLocks/>
            </p:cNvCxnSpPr>
            <p:nvPr/>
          </p:nvCxnSpPr>
          <p:spPr>
            <a:xfrm>
              <a:off x="9073117" y="4463525"/>
              <a:ext cx="13736" cy="1839316"/>
            </a:xfrm>
            <a:prstGeom prst="straightConnector1">
              <a:avLst/>
            </a:prstGeom>
            <a:ln w="60325">
              <a:tailEnd type="triangle"/>
            </a:ln>
          </p:spPr>
          <p:style>
            <a:lnRef idx="2">
              <a:schemeClr val="accent1"/>
            </a:lnRef>
            <a:fillRef idx="0">
              <a:schemeClr val="accent1"/>
            </a:fillRef>
            <a:effectRef idx="1">
              <a:schemeClr val="accent1"/>
            </a:effectRef>
            <a:fontRef idx="minor">
              <a:schemeClr val="tx1"/>
            </a:fontRef>
          </p:style>
        </p:cxnSp>
        <p:cxnSp>
          <p:nvCxnSpPr>
            <p:cNvPr id="37" name="Gerade Verbindung mit Pfeil 36">
              <a:extLst>
                <a:ext uri="{FF2B5EF4-FFF2-40B4-BE49-F238E27FC236}">
                  <a16:creationId xmlns:a16="http://schemas.microsoft.com/office/drawing/2014/main" id="{EC646562-47EC-6B02-5AA0-496A2848D047}"/>
                </a:ext>
              </a:extLst>
            </p:cNvPr>
            <p:cNvCxnSpPr>
              <a:cxnSpLocks/>
            </p:cNvCxnSpPr>
            <p:nvPr/>
          </p:nvCxnSpPr>
          <p:spPr>
            <a:xfrm>
              <a:off x="8888637" y="3959691"/>
              <a:ext cx="0" cy="2343150"/>
            </a:xfrm>
            <a:prstGeom prst="straightConnector1">
              <a:avLst/>
            </a:prstGeom>
            <a:ln w="60325">
              <a:solidFill>
                <a:srgbClr val="FF0000"/>
              </a:solidFill>
              <a:headEnd type="triangle" w="med" len="med"/>
              <a:tailEnd type="none"/>
            </a:ln>
          </p:spPr>
          <p:style>
            <a:lnRef idx="2">
              <a:schemeClr val="accent1"/>
            </a:lnRef>
            <a:fillRef idx="0">
              <a:schemeClr val="accent1"/>
            </a:fillRef>
            <a:effectRef idx="1">
              <a:schemeClr val="accent1"/>
            </a:effectRef>
            <a:fontRef idx="minor">
              <a:schemeClr val="tx1"/>
            </a:fontRef>
          </p:style>
        </p:cxnSp>
      </p:grpSp>
      <p:pic>
        <p:nvPicPr>
          <p:cNvPr id="5" name="Picture 3">
            <a:extLst>
              <a:ext uri="{FF2B5EF4-FFF2-40B4-BE49-F238E27FC236}">
                <a16:creationId xmlns:a16="http://schemas.microsoft.com/office/drawing/2014/main" id="{7E9544AB-399A-3B0C-CE0D-0AE240ACE9D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96260" y="243783"/>
            <a:ext cx="546100" cy="5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73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6"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1C1F9-8A99-ADE3-2BB0-7A465A900CC3}"/>
            </a:ext>
          </a:extLst>
        </p:cNvPr>
        <p:cNvGrpSpPr/>
        <p:nvPr/>
      </p:nvGrpSpPr>
      <p:grpSpPr>
        <a:xfrm>
          <a:off x="0" y="0"/>
          <a:ext cx="0" cy="0"/>
          <a:chOff x="0" y="0"/>
          <a:chExt cx="0" cy="0"/>
        </a:xfrm>
      </p:grpSpPr>
      <p:sp>
        <p:nvSpPr>
          <p:cNvPr id="9" name="Textfeld 8">
            <a:extLst>
              <a:ext uri="{FF2B5EF4-FFF2-40B4-BE49-F238E27FC236}">
                <a16:creationId xmlns:a16="http://schemas.microsoft.com/office/drawing/2014/main" id="{4CBFDCA4-3DBF-D6D4-FE2E-AD977A21AE44}"/>
              </a:ext>
            </a:extLst>
          </p:cNvPr>
          <p:cNvSpPr txBox="1"/>
          <p:nvPr/>
        </p:nvSpPr>
        <p:spPr>
          <a:xfrm>
            <a:off x="720246" y="921380"/>
            <a:ext cx="7109304" cy="400110"/>
          </a:xfrm>
          <a:prstGeom prst="rect">
            <a:avLst/>
          </a:prstGeom>
          <a:noFill/>
        </p:spPr>
        <p:txBody>
          <a:bodyPr wrap="square">
            <a:spAutoFit/>
          </a:bodyPr>
          <a:lstStyle/>
          <a:p>
            <a:r>
              <a:rPr lang="de-DE" sz="2000" b="1" kern="800" dirty="0">
                <a:effectLst/>
                <a:latin typeface="Calibri" panose="020F0502020204030204" pitchFamily="34" charset="0"/>
                <a:ea typeface="Times New Roman" panose="02020603050405020304" pitchFamily="18" charset="0"/>
              </a:rPr>
              <a:t>Typ </a:t>
            </a:r>
            <a:r>
              <a:rPr lang="de-DE" sz="2000" b="1" kern="800" dirty="0">
                <a:latin typeface="Calibri" panose="020F0502020204030204" pitchFamily="34" charset="0"/>
                <a:ea typeface="Times New Roman" panose="02020603050405020304" pitchFamily="18" charset="0"/>
              </a:rPr>
              <a:t>4</a:t>
            </a:r>
            <a:r>
              <a:rPr lang="de-DE" sz="2000" dirty="0">
                <a:effectLst/>
              </a:rPr>
              <a:t> 	Bei </a:t>
            </a:r>
            <a:r>
              <a:rPr lang="de-DE" sz="2000" dirty="0"/>
              <a:t>niedriger Temperatur ist </a:t>
            </a:r>
            <a:r>
              <a:rPr lang="de-DE" sz="20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kern="800" dirty="0">
                <a:effectLst/>
                <a:latin typeface="Calibri" panose="020F0502020204030204" pitchFamily="34" charset="0"/>
                <a:ea typeface="Times New Roman" panose="02020603050405020304" pitchFamily="18" charset="0"/>
              </a:rPr>
              <a:t>G&gt;0, bei hoher ist </a:t>
            </a:r>
            <a:r>
              <a:rPr lang="de-DE" sz="2000"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kern="800" dirty="0">
                <a:effectLst/>
                <a:latin typeface="Calibri" panose="020F0502020204030204" pitchFamily="34" charset="0"/>
                <a:ea typeface="Times New Roman" panose="02020603050405020304" pitchFamily="18" charset="0"/>
              </a:rPr>
              <a:t>G&lt;0!</a:t>
            </a:r>
            <a:endParaRPr lang="de-DE" sz="2000" dirty="0"/>
          </a:p>
        </p:txBody>
      </p:sp>
      <p:sp>
        <p:nvSpPr>
          <p:cNvPr id="12" name="Textfeld 11">
            <a:extLst>
              <a:ext uri="{FF2B5EF4-FFF2-40B4-BE49-F238E27FC236}">
                <a16:creationId xmlns:a16="http://schemas.microsoft.com/office/drawing/2014/main" id="{7EC53F19-7567-1C9F-241D-6B93D645A25C}"/>
              </a:ext>
            </a:extLst>
          </p:cNvPr>
          <p:cNvSpPr txBox="1"/>
          <p:nvPr/>
        </p:nvSpPr>
        <p:spPr>
          <a:xfrm>
            <a:off x="1625200" y="1376894"/>
            <a:ext cx="6877053" cy="1015663"/>
          </a:xfrm>
          <a:prstGeom prst="rect">
            <a:avLst/>
          </a:prstGeom>
          <a:noFill/>
        </p:spPr>
        <p:txBody>
          <a:bodyPr wrap="square">
            <a:spAutoFit/>
          </a:bodyPr>
          <a:lstStyle/>
          <a:p>
            <a:r>
              <a:rPr lang="de-DE" sz="2000" kern="800" dirty="0">
                <a:effectLst/>
                <a:latin typeface="Calibri" panose="020F0502020204030204" pitchFamily="34" charset="0"/>
                <a:ea typeface="Times New Roman" panose="02020603050405020304" pitchFamily="18" charset="0"/>
              </a:rPr>
              <a:t>Beispiel: </a:t>
            </a:r>
            <a:r>
              <a:rPr lang="en-US" sz="2000" dirty="0"/>
              <a:t>C(s) + H</a:t>
            </a:r>
            <a:r>
              <a:rPr lang="en-US" sz="2000" baseline="-25000" dirty="0"/>
              <a:t>2</a:t>
            </a:r>
            <a:r>
              <a:rPr lang="en-US" sz="2000" dirty="0"/>
              <a:t>O(g) </a:t>
            </a:r>
            <a:r>
              <a:rPr lang="de-DE" sz="2000" kern="800" dirty="0">
                <a:latin typeface="Calibri" panose="020F0502020204030204" pitchFamily="34" charset="0"/>
                <a:ea typeface="Times New Roman" panose="02020603050405020304" pitchFamily="18" charset="0"/>
              </a:rPr>
              <a:t>   ⇆ </a:t>
            </a:r>
            <a:r>
              <a:rPr lang="en-US" sz="2000" dirty="0"/>
              <a:t> CO(g) + H</a:t>
            </a:r>
            <a:r>
              <a:rPr lang="en-US" sz="2000" baseline="-25000" dirty="0"/>
              <a:t>2</a:t>
            </a:r>
            <a:r>
              <a:rPr lang="en-US" sz="2000" dirty="0"/>
              <a:t>(g)	</a:t>
            </a:r>
          </a:p>
          <a:p>
            <a:endParaRPr lang="en-US" sz="2000" dirty="0">
              <a:sym typeface="Symbol" pitchFamily="2" charset="2"/>
            </a:endParaRPr>
          </a:p>
          <a:p>
            <a:r>
              <a:rPr lang="en-US" sz="2000" dirty="0">
                <a:sym typeface="Symbol" pitchFamily="2" charset="2"/>
              </a:rPr>
              <a:t>                            </a:t>
            </a:r>
            <a:r>
              <a:rPr lang="en-US" sz="2000" dirty="0"/>
              <a:t>H&gt;0 und T</a:t>
            </a:r>
            <a:r>
              <a:rPr lang="en-US" sz="2000" dirty="0">
                <a:sym typeface="Symbol" pitchFamily="2" charset="2"/>
              </a:rPr>
              <a:t></a:t>
            </a:r>
            <a:r>
              <a:rPr lang="en-US" sz="2000" dirty="0"/>
              <a:t>S&gt;0</a:t>
            </a:r>
            <a:endParaRPr lang="de-DE" sz="2000" dirty="0"/>
          </a:p>
        </p:txBody>
      </p:sp>
      <p:grpSp>
        <p:nvGrpSpPr>
          <p:cNvPr id="40" name="Gruppieren 39">
            <a:extLst>
              <a:ext uri="{FF2B5EF4-FFF2-40B4-BE49-F238E27FC236}">
                <a16:creationId xmlns:a16="http://schemas.microsoft.com/office/drawing/2014/main" id="{EBEC9B23-272C-9596-967F-A5E893CBB620}"/>
              </a:ext>
            </a:extLst>
          </p:cNvPr>
          <p:cNvGrpSpPr/>
          <p:nvPr/>
        </p:nvGrpSpPr>
        <p:grpSpPr>
          <a:xfrm>
            <a:off x="7900420" y="1880022"/>
            <a:ext cx="3453380" cy="1921308"/>
            <a:chOff x="7900420" y="1085850"/>
            <a:chExt cx="3453380" cy="1921308"/>
          </a:xfrm>
        </p:grpSpPr>
        <p:sp>
          <p:nvSpPr>
            <p:cNvPr id="15" name="Rechteck 14">
              <a:extLst>
                <a:ext uri="{FF2B5EF4-FFF2-40B4-BE49-F238E27FC236}">
                  <a16:creationId xmlns:a16="http://schemas.microsoft.com/office/drawing/2014/main" id="{CD46956B-1226-9045-F6FB-1003469CDB8B}"/>
                </a:ext>
              </a:extLst>
            </p:cNvPr>
            <p:cNvSpPr/>
            <p:nvPr/>
          </p:nvSpPr>
          <p:spPr>
            <a:xfrm>
              <a:off x="7972425" y="1085850"/>
              <a:ext cx="3381375" cy="190711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990C9D7E-AA1E-9DF2-309A-E27D17EC81E4}"/>
                </a:ext>
              </a:extLst>
            </p:cNvPr>
            <p:cNvCxnSpPr>
              <a:cxnSpLocks/>
            </p:cNvCxnSpPr>
            <p:nvPr/>
          </p:nvCxnSpPr>
          <p:spPr>
            <a:xfrm>
              <a:off x="9086853" y="1100138"/>
              <a:ext cx="0" cy="1892825"/>
            </a:xfrm>
            <a:prstGeom prst="straightConnector1">
              <a:avLst/>
            </a:prstGeom>
            <a:ln w="60325">
              <a:headEnd type="triangle"/>
              <a:tailEnd type="none"/>
            </a:ln>
          </p:spPr>
          <p:style>
            <a:lnRef idx="2">
              <a:schemeClr val="accent1"/>
            </a:lnRef>
            <a:fillRef idx="0">
              <a:schemeClr val="accent1"/>
            </a:fillRef>
            <a:effectRef idx="1">
              <a:schemeClr val="accent1"/>
            </a:effectRef>
            <a:fontRef idx="minor">
              <a:schemeClr val="tx1"/>
            </a:fontRef>
          </p:style>
        </p:cxnSp>
        <p:sp>
          <p:nvSpPr>
            <p:cNvPr id="18" name="Textfeld 17">
              <a:extLst>
                <a:ext uri="{FF2B5EF4-FFF2-40B4-BE49-F238E27FC236}">
                  <a16:creationId xmlns:a16="http://schemas.microsoft.com/office/drawing/2014/main" id="{8E87765A-5E6E-6CFC-7603-BFCA186C0CC2}"/>
                </a:ext>
              </a:extLst>
            </p:cNvPr>
            <p:cNvSpPr txBox="1"/>
            <p:nvPr/>
          </p:nvSpPr>
          <p:spPr>
            <a:xfrm>
              <a:off x="8010529" y="1127574"/>
              <a:ext cx="847725" cy="400110"/>
            </a:xfrm>
            <a:prstGeom prst="rect">
              <a:avLst/>
            </a:prstGeom>
            <a:noFill/>
          </p:spPr>
          <p:txBody>
            <a:bodyPr wrap="square" rtlCol="0">
              <a:spAutoFit/>
            </a:bodyPr>
            <a:lstStyle/>
            <a:p>
              <a:r>
                <a:rPr lang="de-DE" sz="2000" b="1" kern="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b="1" kern="800" dirty="0">
                  <a:solidFill>
                    <a:schemeClr val="accent1"/>
                  </a:solidFill>
                  <a:effectLst/>
                  <a:latin typeface="Calibri" panose="020F0502020204030204" pitchFamily="34" charset="0"/>
                  <a:ea typeface="Times New Roman" panose="02020603050405020304" pitchFamily="18" charset="0"/>
                </a:rPr>
                <a:t>H&gt;0</a:t>
              </a:r>
              <a:endParaRPr lang="de-DE" sz="2000" b="1" dirty="0">
                <a:solidFill>
                  <a:schemeClr val="accent1"/>
                </a:solidFill>
              </a:endParaRPr>
            </a:p>
          </p:txBody>
        </p:sp>
        <p:cxnSp>
          <p:nvCxnSpPr>
            <p:cNvPr id="19" name="Gerade Verbindung mit Pfeil 18">
              <a:extLst>
                <a:ext uri="{FF2B5EF4-FFF2-40B4-BE49-F238E27FC236}">
                  <a16:creationId xmlns:a16="http://schemas.microsoft.com/office/drawing/2014/main" id="{A61D3570-6858-B70D-BE97-C9AE097C9AC1}"/>
                </a:ext>
              </a:extLst>
            </p:cNvPr>
            <p:cNvCxnSpPr>
              <a:cxnSpLocks/>
            </p:cNvCxnSpPr>
            <p:nvPr/>
          </p:nvCxnSpPr>
          <p:spPr>
            <a:xfrm>
              <a:off x="9975677" y="1100138"/>
              <a:ext cx="0" cy="1163215"/>
            </a:xfrm>
            <a:prstGeom prst="straightConnector1">
              <a:avLst/>
            </a:prstGeom>
            <a:ln w="60325">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23" name="Textfeld 22">
              <a:extLst>
                <a:ext uri="{FF2B5EF4-FFF2-40B4-BE49-F238E27FC236}">
                  <a16:creationId xmlns:a16="http://schemas.microsoft.com/office/drawing/2014/main" id="{DFB3322A-84C3-2C77-54D2-BDE9F1C53199}"/>
                </a:ext>
              </a:extLst>
            </p:cNvPr>
            <p:cNvSpPr txBox="1"/>
            <p:nvPr/>
          </p:nvSpPr>
          <p:spPr>
            <a:xfrm>
              <a:off x="10029825" y="1278371"/>
              <a:ext cx="847725" cy="400110"/>
            </a:xfrm>
            <a:prstGeom prst="rect">
              <a:avLst/>
            </a:prstGeom>
            <a:noFill/>
          </p:spPr>
          <p:txBody>
            <a:bodyPr wrap="square" rtlCol="0">
              <a:spAutoFit/>
            </a:bodyPr>
            <a:lstStyle/>
            <a:p>
              <a:r>
                <a:rPr lang="de-DE" sz="2000" b="1"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b="1" kern="800" dirty="0">
                  <a:latin typeface="Calibri" panose="020F0502020204030204" pitchFamily="34" charset="0"/>
                  <a:ea typeface="Times New Roman" panose="02020603050405020304" pitchFamily="18" charset="0"/>
                  <a:cs typeface="Calibri" panose="020F0502020204030204" pitchFamily="34" charset="0"/>
                  <a:sym typeface="Symbol" pitchFamily="2" charset="2"/>
                </a:rPr>
                <a:t>G&gt;</a:t>
              </a:r>
              <a:r>
                <a:rPr lang="de-DE" sz="2000" b="1" kern="800" dirty="0">
                  <a:effectLst/>
                  <a:latin typeface="Calibri" panose="020F0502020204030204" pitchFamily="34" charset="0"/>
                  <a:ea typeface="Times New Roman" panose="02020603050405020304" pitchFamily="18" charset="0"/>
                </a:rPr>
                <a:t>0</a:t>
              </a:r>
              <a:endParaRPr lang="de-DE" sz="2000" b="1" dirty="0"/>
            </a:p>
          </p:txBody>
        </p:sp>
        <p:sp>
          <p:nvSpPr>
            <p:cNvPr id="24" name="Textfeld 23">
              <a:extLst>
                <a:ext uri="{FF2B5EF4-FFF2-40B4-BE49-F238E27FC236}">
                  <a16:creationId xmlns:a16="http://schemas.microsoft.com/office/drawing/2014/main" id="{8FA63A8F-4FB7-90D8-C93D-49E18AC7837F}"/>
                </a:ext>
              </a:extLst>
            </p:cNvPr>
            <p:cNvSpPr txBox="1"/>
            <p:nvPr/>
          </p:nvSpPr>
          <p:spPr>
            <a:xfrm>
              <a:off x="7900420" y="2518812"/>
              <a:ext cx="1059657" cy="400110"/>
            </a:xfrm>
            <a:prstGeom prst="rect">
              <a:avLst/>
            </a:prstGeom>
            <a:noFill/>
          </p:spPr>
          <p:txBody>
            <a:bodyPr wrap="square" rtlCol="0">
              <a:spAutoFit/>
            </a:bodyPr>
            <a:lstStyle/>
            <a:p>
              <a:r>
                <a:rPr lang="de-DE" sz="2000" b="1" kern="8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b="1" kern="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T</a:t>
              </a:r>
              <a:r>
                <a:rPr lang="de-DE" sz="2000" b="1" kern="8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Symbol" pitchFamily="2" charset="2"/>
                </a:rPr>
                <a:t>S&lt;</a:t>
              </a:r>
              <a:r>
                <a:rPr lang="de-DE" sz="2000" b="1" kern="800" dirty="0">
                  <a:solidFill>
                    <a:srgbClr val="FF0000"/>
                  </a:solidFill>
                  <a:effectLst/>
                  <a:latin typeface="Calibri" panose="020F0502020204030204" pitchFamily="34" charset="0"/>
                  <a:ea typeface="Times New Roman" panose="02020603050405020304" pitchFamily="18" charset="0"/>
                </a:rPr>
                <a:t>0</a:t>
              </a:r>
              <a:endParaRPr lang="de-DE" sz="2000" b="1" dirty="0">
                <a:solidFill>
                  <a:srgbClr val="FF0000"/>
                </a:solidFill>
              </a:endParaRPr>
            </a:p>
          </p:txBody>
        </p:sp>
        <p:cxnSp>
          <p:nvCxnSpPr>
            <p:cNvPr id="34" name="Gerade Verbindung mit Pfeil 33">
              <a:extLst>
                <a:ext uri="{FF2B5EF4-FFF2-40B4-BE49-F238E27FC236}">
                  <a16:creationId xmlns:a16="http://schemas.microsoft.com/office/drawing/2014/main" id="{1992296B-2069-35C5-3364-3E0F68ED5FA6}"/>
                </a:ext>
              </a:extLst>
            </p:cNvPr>
            <p:cNvCxnSpPr>
              <a:cxnSpLocks/>
            </p:cNvCxnSpPr>
            <p:nvPr/>
          </p:nvCxnSpPr>
          <p:spPr>
            <a:xfrm>
              <a:off x="8858254" y="2263353"/>
              <a:ext cx="0" cy="743805"/>
            </a:xfrm>
            <a:prstGeom prst="straightConnector1">
              <a:avLst/>
            </a:prstGeom>
            <a:ln w="60325">
              <a:solidFill>
                <a:srgbClr val="FF0000"/>
              </a:solidFill>
              <a:headEnd type="none" w="med" len="med"/>
              <a:tailEnd type="triangle"/>
            </a:ln>
          </p:spPr>
          <p:style>
            <a:lnRef idx="2">
              <a:schemeClr val="accent1"/>
            </a:lnRef>
            <a:fillRef idx="0">
              <a:schemeClr val="accent1"/>
            </a:fillRef>
            <a:effectRef idx="1">
              <a:schemeClr val="accent1"/>
            </a:effectRef>
            <a:fontRef idx="minor">
              <a:schemeClr val="tx1"/>
            </a:fontRef>
          </p:style>
        </p:cxnSp>
      </p:grpSp>
      <p:sp>
        <p:nvSpPr>
          <p:cNvPr id="6" name="Textfeld 5">
            <a:extLst>
              <a:ext uri="{FF2B5EF4-FFF2-40B4-BE49-F238E27FC236}">
                <a16:creationId xmlns:a16="http://schemas.microsoft.com/office/drawing/2014/main" id="{DD2F89AC-432A-B568-FEAA-2C85A909316F}"/>
              </a:ext>
            </a:extLst>
          </p:cNvPr>
          <p:cNvSpPr txBox="1"/>
          <p:nvPr/>
        </p:nvSpPr>
        <p:spPr>
          <a:xfrm>
            <a:off x="418512" y="2444077"/>
            <a:ext cx="6832992" cy="1323439"/>
          </a:xfrm>
          <a:prstGeom prst="rect">
            <a:avLst/>
          </a:prstGeom>
          <a:noFill/>
        </p:spPr>
        <p:txBody>
          <a:bodyPr wrap="square">
            <a:spAutoFit/>
          </a:bodyPr>
          <a:lstStyle/>
          <a:p>
            <a:r>
              <a:rPr lang="de-DE" sz="2000" kern="800" dirty="0">
                <a:effectLst/>
                <a:latin typeface="Calibri" panose="020F0502020204030204" pitchFamily="34" charset="0"/>
                <a:ea typeface="Times New Roman" panose="02020603050405020304" pitchFamily="18" charset="0"/>
                <a:cs typeface="Times New Roman" panose="02020603050405020304" pitchFamily="18" charset="0"/>
              </a:rPr>
              <a:t>Bei </a:t>
            </a:r>
            <a:r>
              <a:rPr lang="de-DE" sz="2000" b="1" kern="800" dirty="0">
                <a:effectLst/>
                <a:latin typeface="Calibri" panose="020F0502020204030204" pitchFamily="34" charset="0"/>
                <a:ea typeface="Times New Roman" panose="02020603050405020304" pitchFamily="18" charset="0"/>
                <a:cs typeface="Times New Roman" panose="02020603050405020304" pitchFamily="18" charset="0"/>
              </a:rPr>
              <a:t>298K</a:t>
            </a:r>
            <a:r>
              <a:rPr lang="de-DE" sz="2000" kern="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de-DE" sz="2000" kern="800" dirty="0">
                <a:latin typeface="Calibri" panose="020F0502020204030204" pitchFamily="34" charset="0"/>
                <a:cs typeface="Times New Roman" panose="02020603050405020304" pitchFamily="18" charset="0"/>
                <a:sym typeface="Symbol" pitchFamily="2" charset="2"/>
              </a:rPr>
              <a:t>		</a:t>
            </a:r>
            <a:r>
              <a:rPr lang="en-US" sz="2000" dirty="0">
                <a:latin typeface="Calibri" panose="020F0502020204030204" pitchFamily="34" charset="0"/>
                <a:cs typeface="Calibri" panose="020F0502020204030204" pitchFamily="34" charset="0"/>
                <a:sym typeface="Symbol" pitchFamily="2" charset="2"/>
              </a:rPr>
              <a:t></a:t>
            </a:r>
            <a:r>
              <a:rPr lang="de-DE" sz="2000" baseline="-25000" dirty="0" err="1">
                <a:latin typeface="Calibri" panose="020F0502020204030204" pitchFamily="34" charset="0"/>
                <a:cs typeface="Calibri" panose="020F0502020204030204" pitchFamily="34" charset="0"/>
              </a:rPr>
              <a:t>m</a:t>
            </a:r>
            <a:r>
              <a:rPr lang="de-DE" sz="2000" dirty="0" err="1">
                <a:latin typeface="Calibri" panose="020F0502020204030204" pitchFamily="34" charset="0"/>
                <a:cs typeface="Calibri" panose="020F0502020204030204" pitchFamily="34" charset="0"/>
              </a:rPr>
              <a:t>H</a:t>
            </a:r>
            <a:r>
              <a:rPr lang="de-DE" sz="2000" dirty="0">
                <a:latin typeface="Calibri" panose="020F0502020204030204" pitchFamily="34" charset="0"/>
                <a:cs typeface="Calibri" panose="020F0502020204030204" pitchFamily="34" charset="0"/>
              </a:rPr>
              <a:t> = 131 kJ</a:t>
            </a:r>
            <a:r>
              <a:rPr lang="en-US" sz="2000" dirty="0">
                <a:latin typeface="Calibri" panose="020F0502020204030204" pitchFamily="34" charset="0"/>
                <a:cs typeface="Calibri" panose="020F0502020204030204" pitchFamily="34" charset="0"/>
                <a:sym typeface="Symbol" pitchFamily="2" charset="2"/>
              </a:rPr>
              <a:t></a:t>
            </a:r>
            <a:r>
              <a:rPr lang="de-DE" sz="2000" dirty="0">
                <a:latin typeface="Calibri" panose="020F0502020204030204" pitchFamily="34" charset="0"/>
                <a:cs typeface="Calibri" panose="020F0502020204030204" pitchFamily="34" charset="0"/>
              </a:rPr>
              <a:t>mol</a:t>
            </a:r>
            <a:r>
              <a:rPr lang="de-DE" sz="2000" baseline="30000" dirty="0">
                <a:latin typeface="Calibri" panose="020F0502020204030204" pitchFamily="34" charset="0"/>
                <a:cs typeface="Calibri" panose="020F0502020204030204" pitchFamily="34" charset="0"/>
              </a:rPr>
              <a:t>-1</a:t>
            </a:r>
            <a:r>
              <a:rPr lang="de-DE" sz="2000" dirty="0">
                <a:latin typeface="Calibri" panose="020F0502020204030204" pitchFamily="34" charset="0"/>
                <a:cs typeface="Calibri" panose="020F0502020204030204" pitchFamily="34" charset="0"/>
              </a:rPr>
              <a:t> 	T</a:t>
            </a:r>
            <a:r>
              <a:rPr lang="de-DE" sz="2000" dirty="0">
                <a:latin typeface="Calibri" panose="020F0502020204030204" pitchFamily="34" charset="0"/>
                <a:cs typeface="Calibri" panose="020F0502020204030204" pitchFamily="34" charset="0"/>
                <a:sym typeface="Symbol" pitchFamily="2" charset="2"/>
              </a:rPr>
              <a:t></a:t>
            </a:r>
            <a:r>
              <a:rPr lang="de-DE" sz="2000" baseline="-25000" dirty="0" err="1">
                <a:latin typeface="Calibri" panose="020F0502020204030204" pitchFamily="34" charset="0"/>
                <a:cs typeface="Calibri" panose="020F0502020204030204" pitchFamily="34" charset="0"/>
              </a:rPr>
              <a:t>m</a:t>
            </a:r>
            <a:r>
              <a:rPr lang="de-DE" sz="2000" dirty="0" err="1">
                <a:latin typeface="Calibri" panose="020F0502020204030204" pitchFamily="34" charset="0"/>
                <a:cs typeface="Calibri" panose="020F0502020204030204" pitchFamily="34" charset="0"/>
              </a:rPr>
              <a:t>S</a:t>
            </a:r>
            <a:r>
              <a:rPr lang="de-DE" sz="2000" dirty="0">
                <a:latin typeface="Calibri" panose="020F0502020204030204" pitchFamily="34" charset="0"/>
                <a:cs typeface="Calibri" panose="020F0502020204030204" pitchFamily="34" charset="0"/>
              </a:rPr>
              <a:t> = 39 kJ</a:t>
            </a:r>
            <a:r>
              <a:rPr lang="de-DE" sz="2000" dirty="0">
                <a:latin typeface="Calibri" panose="020F0502020204030204" pitchFamily="34" charset="0"/>
                <a:cs typeface="Calibri" panose="020F0502020204030204" pitchFamily="34" charset="0"/>
                <a:sym typeface="Symbol" pitchFamily="2" charset="2"/>
              </a:rPr>
              <a:t></a:t>
            </a:r>
            <a:r>
              <a:rPr lang="de-DE" sz="2000" dirty="0">
                <a:latin typeface="Calibri" panose="020F0502020204030204" pitchFamily="34" charset="0"/>
                <a:cs typeface="Calibri" panose="020F0502020204030204" pitchFamily="34" charset="0"/>
              </a:rPr>
              <a:t>mol</a:t>
            </a:r>
            <a:r>
              <a:rPr lang="de-DE" sz="2000" baseline="30000" dirty="0">
                <a:latin typeface="Calibri" panose="020F0502020204030204" pitchFamily="34" charset="0"/>
                <a:cs typeface="Calibri" panose="020F0502020204030204" pitchFamily="34" charset="0"/>
              </a:rPr>
              <a:t>-1</a:t>
            </a:r>
            <a:endParaRPr lang="de-DE" sz="2000" dirty="0">
              <a:latin typeface="Calibri" panose="020F0502020204030204" pitchFamily="34" charset="0"/>
              <a:cs typeface="Calibri" panose="020F0502020204030204" pitchFamily="34" charset="0"/>
            </a:endParaRPr>
          </a:p>
          <a:p>
            <a:r>
              <a:rPr lang="de-DE" sz="2000" dirty="0">
                <a:latin typeface="Calibri" panose="020F0502020204030204" pitchFamily="34" charset="0"/>
                <a:cs typeface="Calibri" panose="020F0502020204030204" pitchFamily="34" charset="0"/>
              </a:rPr>
              <a:t>		</a:t>
            </a:r>
            <a:r>
              <a:rPr lang="de-DE" sz="2000" dirty="0">
                <a:latin typeface="Calibri" panose="020F0502020204030204" pitchFamily="34" charset="0"/>
                <a:cs typeface="Calibri" panose="020F0502020204030204" pitchFamily="34" charset="0"/>
                <a:sym typeface="Symbol" pitchFamily="2" charset="2"/>
              </a:rPr>
              <a:t></a:t>
            </a:r>
            <a:r>
              <a:rPr lang="de-DE" sz="2000" baseline="-25000" dirty="0" err="1">
                <a:latin typeface="Calibri" panose="020F0502020204030204" pitchFamily="34" charset="0"/>
                <a:cs typeface="Calibri" panose="020F0502020204030204" pitchFamily="34" charset="0"/>
              </a:rPr>
              <a:t>m</a:t>
            </a:r>
            <a:r>
              <a:rPr lang="de-DE" sz="2000" dirty="0" err="1">
                <a:latin typeface="Calibri" panose="020F0502020204030204" pitchFamily="34" charset="0"/>
                <a:cs typeface="Calibri" panose="020F0502020204030204" pitchFamily="34" charset="0"/>
              </a:rPr>
              <a:t>G</a:t>
            </a:r>
            <a:r>
              <a:rPr lang="de-DE" sz="2000" dirty="0">
                <a:latin typeface="Calibri" panose="020F0502020204030204" pitchFamily="34" charset="0"/>
                <a:cs typeface="Calibri" panose="020F0502020204030204" pitchFamily="34" charset="0"/>
              </a:rPr>
              <a:t> = </a:t>
            </a:r>
            <a:r>
              <a:rPr lang="de-DE" sz="2000" dirty="0">
                <a:latin typeface="Calibri" panose="020F0502020204030204" pitchFamily="34" charset="0"/>
                <a:cs typeface="Calibri" panose="020F0502020204030204" pitchFamily="34" charset="0"/>
                <a:sym typeface="Symbol" pitchFamily="2" charset="2"/>
              </a:rPr>
              <a:t></a:t>
            </a:r>
            <a:r>
              <a:rPr lang="de-DE" sz="2000" baseline="-25000" dirty="0">
                <a:latin typeface="Calibri" panose="020F0502020204030204" pitchFamily="34" charset="0"/>
                <a:cs typeface="Calibri" panose="020F0502020204030204" pitchFamily="34" charset="0"/>
              </a:rPr>
              <a:t>m</a:t>
            </a:r>
            <a:r>
              <a:rPr lang="de-DE" sz="2000" dirty="0">
                <a:latin typeface="Calibri" panose="020F0502020204030204" pitchFamily="34" charset="0"/>
                <a:cs typeface="Calibri" panose="020F0502020204030204" pitchFamily="34" charset="0"/>
              </a:rPr>
              <a:t>H - T</a:t>
            </a:r>
            <a:r>
              <a:rPr lang="de-DE" sz="2000" dirty="0">
                <a:latin typeface="Calibri" panose="020F0502020204030204" pitchFamily="34" charset="0"/>
                <a:cs typeface="Calibri" panose="020F0502020204030204" pitchFamily="34" charset="0"/>
                <a:sym typeface="Symbol" pitchFamily="2" charset="2"/>
              </a:rPr>
              <a:t></a:t>
            </a:r>
            <a:r>
              <a:rPr lang="de-DE" sz="2000" baseline="-25000" dirty="0" err="1">
                <a:latin typeface="Calibri" panose="020F0502020204030204" pitchFamily="34" charset="0"/>
                <a:cs typeface="Calibri" panose="020F0502020204030204" pitchFamily="34" charset="0"/>
              </a:rPr>
              <a:t>m</a:t>
            </a:r>
            <a:r>
              <a:rPr lang="de-DE" sz="2000" dirty="0" err="1">
                <a:latin typeface="Calibri" panose="020F0502020204030204" pitchFamily="34" charset="0"/>
                <a:cs typeface="Calibri" panose="020F0502020204030204" pitchFamily="34" charset="0"/>
              </a:rPr>
              <a:t>S</a:t>
            </a:r>
            <a:r>
              <a:rPr lang="de-DE" sz="2000" dirty="0">
                <a:latin typeface="Calibri" panose="020F0502020204030204" pitchFamily="34" charset="0"/>
                <a:cs typeface="Calibri" panose="020F0502020204030204" pitchFamily="34" charset="0"/>
              </a:rPr>
              <a:t> = 131 kJ</a:t>
            </a:r>
            <a:r>
              <a:rPr lang="en-US" sz="2000" dirty="0">
                <a:latin typeface="Calibri" panose="020F0502020204030204" pitchFamily="34" charset="0"/>
                <a:cs typeface="Calibri" panose="020F0502020204030204" pitchFamily="34" charset="0"/>
                <a:sym typeface="Symbol" pitchFamily="2" charset="2"/>
              </a:rPr>
              <a:t></a:t>
            </a:r>
            <a:r>
              <a:rPr lang="de-DE" sz="2000" dirty="0">
                <a:latin typeface="Calibri" panose="020F0502020204030204" pitchFamily="34" charset="0"/>
                <a:cs typeface="Calibri" panose="020F0502020204030204" pitchFamily="34" charset="0"/>
              </a:rPr>
              <a:t>mol</a:t>
            </a:r>
            <a:r>
              <a:rPr lang="de-DE" sz="2000" baseline="30000" dirty="0">
                <a:latin typeface="Calibri" panose="020F0502020204030204" pitchFamily="34" charset="0"/>
                <a:cs typeface="Calibri" panose="020F0502020204030204" pitchFamily="34" charset="0"/>
              </a:rPr>
              <a:t>-1</a:t>
            </a:r>
            <a:r>
              <a:rPr lang="de-DE" sz="2000" baseline="-25000" dirty="0">
                <a:latin typeface="Calibri" panose="020F0502020204030204" pitchFamily="34" charset="0"/>
                <a:cs typeface="Calibri" panose="020F0502020204030204" pitchFamily="34" charset="0"/>
              </a:rPr>
              <a:t> </a:t>
            </a:r>
            <a:r>
              <a:rPr lang="de-DE" sz="2000" dirty="0">
                <a:latin typeface="Calibri" panose="020F0502020204030204" pitchFamily="34" charset="0"/>
                <a:cs typeface="Calibri" panose="020F0502020204030204" pitchFamily="34" charset="0"/>
              </a:rPr>
              <a:t>– 39 kJ</a:t>
            </a:r>
            <a:r>
              <a:rPr lang="de-DE" sz="2000" dirty="0">
                <a:latin typeface="Calibri" panose="020F0502020204030204" pitchFamily="34" charset="0"/>
                <a:cs typeface="Calibri" panose="020F0502020204030204" pitchFamily="34" charset="0"/>
                <a:sym typeface="Symbol" pitchFamily="2" charset="2"/>
              </a:rPr>
              <a:t></a:t>
            </a:r>
            <a:r>
              <a:rPr lang="de-DE" sz="2000" dirty="0">
                <a:latin typeface="Calibri" panose="020F0502020204030204" pitchFamily="34" charset="0"/>
                <a:cs typeface="Calibri" panose="020F0502020204030204" pitchFamily="34" charset="0"/>
              </a:rPr>
              <a:t>mol</a:t>
            </a:r>
            <a:r>
              <a:rPr lang="de-DE" sz="2000" baseline="30000" dirty="0">
                <a:latin typeface="Calibri" panose="020F0502020204030204" pitchFamily="34" charset="0"/>
                <a:cs typeface="Calibri" panose="020F0502020204030204" pitchFamily="34" charset="0"/>
              </a:rPr>
              <a:t>-1 </a:t>
            </a:r>
            <a:endParaRPr lang="de-DE" sz="2000" dirty="0">
              <a:latin typeface="Calibri" panose="020F0502020204030204" pitchFamily="34" charset="0"/>
              <a:cs typeface="Calibri" panose="020F0502020204030204" pitchFamily="34" charset="0"/>
            </a:endParaRPr>
          </a:p>
          <a:p>
            <a:r>
              <a:rPr lang="de-DE" sz="2000" dirty="0">
                <a:latin typeface="Calibri" panose="020F0502020204030204" pitchFamily="34" charset="0"/>
                <a:cs typeface="Calibri" panose="020F0502020204030204" pitchFamily="34" charset="0"/>
              </a:rPr>
              <a:t>		</a:t>
            </a:r>
            <a:r>
              <a:rPr lang="de-DE" sz="2000" dirty="0">
                <a:latin typeface="Calibri" panose="020F0502020204030204" pitchFamily="34" charset="0"/>
                <a:cs typeface="Calibri" panose="020F0502020204030204" pitchFamily="34" charset="0"/>
                <a:sym typeface="Symbol" pitchFamily="2" charset="2"/>
              </a:rPr>
              <a:t></a:t>
            </a:r>
            <a:r>
              <a:rPr lang="de-DE" sz="2000" baseline="-25000" dirty="0" err="1">
                <a:latin typeface="Calibri" panose="020F0502020204030204" pitchFamily="34" charset="0"/>
                <a:cs typeface="Calibri" panose="020F0502020204030204" pitchFamily="34" charset="0"/>
              </a:rPr>
              <a:t>m</a:t>
            </a:r>
            <a:r>
              <a:rPr lang="de-DE" sz="2000" dirty="0" err="1">
                <a:latin typeface="Calibri" panose="020F0502020204030204" pitchFamily="34" charset="0"/>
                <a:cs typeface="Calibri" panose="020F0502020204030204" pitchFamily="34" charset="0"/>
              </a:rPr>
              <a:t>G</a:t>
            </a:r>
            <a:r>
              <a:rPr lang="de-DE" sz="2000" dirty="0">
                <a:latin typeface="Calibri" panose="020F0502020204030204" pitchFamily="34" charset="0"/>
                <a:cs typeface="Calibri" panose="020F0502020204030204" pitchFamily="34" charset="0"/>
              </a:rPr>
              <a:t> = +92 kJ</a:t>
            </a:r>
            <a:r>
              <a:rPr lang="en-US" sz="2000" dirty="0">
                <a:latin typeface="Calibri" panose="020F0502020204030204" pitchFamily="34" charset="0"/>
                <a:cs typeface="Calibri" panose="020F0502020204030204" pitchFamily="34" charset="0"/>
                <a:sym typeface="Symbol" pitchFamily="2" charset="2"/>
              </a:rPr>
              <a:t></a:t>
            </a:r>
            <a:r>
              <a:rPr lang="de-DE" sz="2000" dirty="0">
                <a:latin typeface="Calibri" panose="020F0502020204030204" pitchFamily="34" charset="0"/>
                <a:cs typeface="Calibri" panose="020F0502020204030204" pitchFamily="34" charset="0"/>
              </a:rPr>
              <a:t>mol</a:t>
            </a:r>
            <a:r>
              <a:rPr lang="de-DE" sz="2000" baseline="30000" dirty="0">
                <a:latin typeface="Calibri" panose="020F0502020204030204" pitchFamily="34" charset="0"/>
                <a:cs typeface="Calibri" panose="020F0502020204030204" pitchFamily="34" charset="0"/>
              </a:rPr>
              <a:t>-1</a:t>
            </a:r>
            <a:r>
              <a:rPr lang="de-DE" sz="2000" dirty="0">
                <a:latin typeface="Calibri" panose="020F0502020204030204" pitchFamily="34" charset="0"/>
                <a:cs typeface="Calibri" panose="020F0502020204030204" pitchFamily="34" charset="0"/>
              </a:rPr>
              <a:t> 	endergon </a:t>
            </a:r>
          </a:p>
        </p:txBody>
      </p:sp>
      <p:sp>
        <p:nvSpPr>
          <p:cNvPr id="10" name="Textfeld 9">
            <a:extLst>
              <a:ext uri="{FF2B5EF4-FFF2-40B4-BE49-F238E27FC236}">
                <a16:creationId xmlns:a16="http://schemas.microsoft.com/office/drawing/2014/main" id="{D6A06E3E-3933-C42D-5617-A720858535A0}"/>
              </a:ext>
            </a:extLst>
          </p:cNvPr>
          <p:cNvSpPr txBox="1"/>
          <p:nvPr/>
        </p:nvSpPr>
        <p:spPr>
          <a:xfrm>
            <a:off x="430106" y="4447847"/>
            <a:ext cx="7062220" cy="1323439"/>
          </a:xfrm>
          <a:prstGeom prst="rect">
            <a:avLst/>
          </a:prstGeom>
          <a:noFill/>
        </p:spPr>
        <p:txBody>
          <a:bodyPr wrap="square">
            <a:spAutoFit/>
          </a:bodyPr>
          <a:lstStyle/>
          <a:p>
            <a:r>
              <a:rPr lang="de-DE" sz="2000" kern="800" dirty="0">
                <a:effectLst/>
                <a:latin typeface="Calibri" panose="020F0502020204030204" pitchFamily="34" charset="0"/>
                <a:ea typeface="Times New Roman" panose="02020603050405020304" pitchFamily="18" charset="0"/>
                <a:cs typeface="Times New Roman" panose="02020603050405020304" pitchFamily="18" charset="0"/>
              </a:rPr>
              <a:t>Bei </a:t>
            </a:r>
            <a:r>
              <a:rPr lang="de-DE" sz="2000" b="1" kern="800" dirty="0">
                <a:effectLst/>
                <a:latin typeface="Calibri" panose="020F0502020204030204" pitchFamily="34" charset="0"/>
                <a:ea typeface="Times New Roman" panose="02020603050405020304" pitchFamily="18" charset="0"/>
                <a:cs typeface="Times New Roman" panose="02020603050405020304" pitchFamily="18" charset="0"/>
              </a:rPr>
              <a:t>1000K</a:t>
            </a:r>
            <a:r>
              <a:rPr lang="de-DE" sz="2000" kern="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de-DE" sz="2000" kern="800" dirty="0">
                <a:latin typeface="Calibri" panose="020F0502020204030204" pitchFamily="34" charset="0"/>
                <a:cs typeface="Times New Roman" panose="02020603050405020304" pitchFamily="18" charset="0"/>
                <a:sym typeface="Symbol" pitchFamily="2" charset="2"/>
              </a:rPr>
              <a:t>		</a:t>
            </a:r>
            <a:r>
              <a:rPr lang="en-US" sz="2000" dirty="0">
                <a:sym typeface="Symbol" pitchFamily="2" charset="2"/>
              </a:rPr>
              <a:t></a:t>
            </a:r>
            <a:r>
              <a:rPr lang="de-DE" sz="2000" baseline="-25000" dirty="0" err="1"/>
              <a:t>m</a:t>
            </a:r>
            <a:r>
              <a:rPr lang="de-DE" sz="2000" dirty="0" err="1"/>
              <a:t>H</a:t>
            </a:r>
            <a:r>
              <a:rPr lang="de-DE" sz="2000" dirty="0"/>
              <a:t> = 131kJ</a:t>
            </a:r>
            <a:r>
              <a:rPr lang="en-US" sz="2000" dirty="0">
                <a:sym typeface="Symbol" pitchFamily="2" charset="2"/>
              </a:rPr>
              <a:t></a:t>
            </a:r>
            <a:r>
              <a:rPr lang="de-DE" sz="2000" dirty="0"/>
              <a:t>mol</a:t>
            </a:r>
            <a:r>
              <a:rPr lang="de-DE" sz="2000" baseline="30000" dirty="0"/>
              <a:t>-1</a:t>
            </a:r>
            <a:r>
              <a:rPr lang="de-DE" sz="2000" dirty="0"/>
              <a:t> 	T</a:t>
            </a:r>
            <a:r>
              <a:rPr lang="de-DE" sz="2000" dirty="0">
                <a:sym typeface="Symbol" pitchFamily="2" charset="2"/>
              </a:rPr>
              <a:t></a:t>
            </a:r>
            <a:r>
              <a:rPr lang="de-DE" sz="2000" baseline="-25000" dirty="0" err="1"/>
              <a:t>m</a:t>
            </a:r>
            <a:r>
              <a:rPr lang="de-DE" sz="2000" dirty="0" err="1"/>
              <a:t>S</a:t>
            </a:r>
            <a:r>
              <a:rPr lang="de-DE" sz="2000" dirty="0"/>
              <a:t> = 134kJ</a:t>
            </a:r>
            <a:r>
              <a:rPr lang="de-DE" sz="2000" dirty="0">
                <a:sym typeface="Symbol" pitchFamily="2" charset="2"/>
              </a:rPr>
              <a:t></a:t>
            </a:r>
            <a:r>
              <a:rPr lang="de-DE" sz="2000" dirty="0"/>
              <a:t>mol</a:t>
            </a:r>
            <a:r>
              <a:rPr lang="de-DE" sz="2000" baseline="30000" dirty="0"/>
              <a:t>-1</a:t>
            </a:r>
            <a:endParaRPr lang="de-DE" sz="2000" dirty="0"/>
          </a:p>
          <a:p>
            <a:r>
              <a:rPr lang="de-DE" sz="2000" dirty="0"/>
              <a:t>		</a:t>
            </a:r>
            <a:r>
              <a:rPr lang="de-DE" sz="2000" dirty="0">
                <a:sym typeface="Symbol" pitchFamily="2" charset="2"/>
              </a:rPr>
              <a:t></a:t>
            </a:r>
            <a:r>
              <a:rPr lang="de-DE" sz="2000" baseline="-25000" dirty="0" err="1"/>
              <a:t>m</a:t>
            </a:r>
            <a:r>
              <a:rPr lang="de-DE" sz="2000" dirty="0" err="1"/>
              <a:t>G</a:t>
            </a:r>
            <a:r>
              <a:rPr lang="de-DE" sz="2000" dirty="0"/>
              <a:t> = </a:t>
            </a:r>
            <a:r>
              <a:rPr lang="de-DE" sz="2000" dirty="0">
                <a:sym typeface="Symbol" pitchFamily="2" charset="2"/>
              </a:rPr>
              <a:t></a:t>
            </a:r>
            <a:r>
              <a:rPr lang="de-DE" sz="2000" baseline="-25000" dirty="0"/>
              <a:t>m</a:t>
            </a:r>
            <a:r>
              <a:rPr lang="de-DE" sz="2000" dirty="0"/>
              <a:t>H - T</a:t>
            </a:r>
            <a:r>
              <a:rPr lang="de-DE" sz="2000" dirty="0">
                <a:sym typeface="Symbol" pitchFamily="2" charset="2"/>
              </a:rPr>
              <a:t></a:t>
            </a:r>
            <a:r>
              <a:rPr lang="de-DE" sz="2000" baseline="-25000" dirty="0" err="1"/>
              <a:t>m</a:t>
            </a:r>
            <a:r>
              <a:rPr lang="de-DE" sz="2000" dirty="0" err="1"/>
              <a:t>S</a:t>
            </a:r>
            <a:r>
              <a:rPr lang="de-DE" sz="2000" dirty="0"/>
              <a:t> = 131 kJ</a:t>
            </a:r>
            <a:r>
              <a:rPr lang="en-US" sz="2000" dirty="0">
                <a:sym typeface="Symbol" pitchFamily="2" charset="2"/>
              </a:rPr>
              <a:t></a:t>
            </a:r>
            <a:r>
              <a:rPr lang="de-DE" sz="2000" dirty="0"/>
              <a:t>mol</a:t>
            </a:r>
            <a:r>
              <a:rPr lang="de-DE" sz="2000" baseline="30000" dirty="0"/>
              <a:t>-1</a:t>
            </a:r>
            <a:r>
              <a:rPr lang="de-DE" sz="2000" baseline="-25000" dirty="0"/>
              <a:t> </a:t>
            </a:r>
            <a:r>
              <a:rPr lang="de-DE" sz="2000" dirty="0"/>
              <a:t>– 134 kJ</a:t>
            </a:r>
            <a:r>
              <a:rPr lang="de-DE" sz="2000" dirty="0">
                <a:sym typeface="Symbol" pitchFamily="2" charset="2"/>
              </a:rPr>
              <a:t></a:t>
            </a:r>
            <a:r>
              <a:rPr lang="de-DE" sz="2000" dirty="0"/>
              <a:t>mol</a:t>
            </a:r>
            <a:r>
              <a:rPr lang="de-DE" sz="2000" baseline="30000" dirty="0"/>
              <a:t>-1</a:t>
            </a:r>
            <a:endParaRPr lang="de-DE" sz="2000" dirty="0"/>
          </a:p>
          <a:p>
            <a:r>
              <a:rPr lang="de-DE" sz="2000" dirty="0"/>
              <a:t>		</a:t>
            </a:r>
            <a:r>
              <a:rPr lang="de-DE" sz="2000" dirty="0">
                <a:sym typeface="Symbol" pitchFamily="2" charset="2"/>
              </a:rPr>
              <a:t></a:t>
            </a:r>
            <a:r>
              <a:rPr lang="de-DE" sz="2000" baseline="-25000" dirty="0" err="1"/>
              <a:t>m</a:t>
            </a:r>
            <a:r>
              <a:rPr lang="de-DE" sz="2000" dirty="0" err="1"/>
              <a:t>G</a:t>
            </a:r>
            <a:r>
              <a:rPr lang="de-DE" sz="2000" dirty="0"/>
              <a:t> = -3 kJ</a:t>
            </a:r>
            <a:r>
              <a:rPr lang="en-US" sz="2000" dirty="0">
                <a:sym typeface="Symbol" pitchFamily="2" charset="2"/>
              </a:rPr>
              <a:t></a:t>
            </a:r>
            <a:r>
              <a:rPr lang="de-DE" sz="2000" dirty="0"/>
              <a:t>mol</a:t>
            </a:r>
            <a:r>
              <a:rPr lang="de-DE" sz="2000" baseline="30000" dirty="0"/>
              <a:t>-1</a:t>
            </a:r>
            <a:r>
              <a:rPr lang="de-DE" sz="2000" dirty="0"/>
              <a:t> 	exergon	</a:t>
            </a:r>
          </a:p>
        </p:txBody>
      </p:sp>
      <p:grpSp>
        <p:nvGrpSpPr>
          <p:cNvPr id="41" name="Gruppieren 40">
            <a:extLst>
              <a:ext uri="{FF2B5EF4-FFF2-40B4-BE49-F238E27FC236}">
                <a16:creationId xmlns:a16="http://schemas.microsoft.com/office/drawing/2014/main" id="{6E366551-939C-2327-3B00-6FFF3EFEFC67}"/>
              </a:ext>
            </a:extLst>
          </p:cNvPr>
          <p:cNvGrpSpPr/>
          <p:nvPr/>
        </p:nvGrpSpPr>
        <p:grpSpPr>
          <a:xfrm>
            <a:off x="7972425" y="3959691"/>
            <a:ext cx="3381375" cy="2343150"/>
            <a:chOff x="7972425" y="3959691"/>
            <a:chExt cx="3381375" cy="2343150"/>
          </a:xfrm>
        </p:grpSpPr>
        <p:sp>
          <p:nvSpPr>
            <p:cNvPr id="30" name="Rechteck 29">
              <a:extLst>
                <a:ext uri="{FF2B5EF4-FFF2-40B4-BE49-F238E27FC236}">
                  <a16:creationId xmlns:a16="http://schemas.microsoft.com/office/drawing/2014/main" id="{DD8BEFFB-2776-E55A-6060-C52D53C7DED9}"/>
                </a:ext>
              </a:extLst>
            </p:cNvPr>
            <p:cNvSpPr/>
            <p:nvPr/>
          </p:nvSpPr>
          <p:spPr>
            <a:xfrm>
              <a:off x="7972425" y="3959691"/>
              <a:ext cx="3381375" cy="234315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feld 31">
              <a:extLst>
                <a:ext uri="{FF2B5EF4-FFF2-40B4-BE49-F238E27FC236}">
                  <a16:creationId xmlns:a16="http://schemas.microsoft.com/office/drawing/2014/main" id="{C99B37B0-BE28-E720-2632-211A603465BC}"/>
                </a:ext>
              </a:extLst>
            </p:cNvPr>
            <p:cNvSpPr txBox="1"/>
            <p:nvPr/>
          </p:nvSpPr>
          <p:spPr>
            <a:xfrm>
              <a:off x="8112352" y="4553961"/>
              <a:ext cx="847725" cy="400110"/>
            </a:xfrm>
            <a:prstGeom prst="rect">
              <a:avLst/>
            </a:prstGeom>
            <a:noFill/>
          </p:spPr>
          <p:txBody>
            <a:bodyPr wrap="square" rtlCol="0">
              <a:spAutoFit/>
            </a:bodyPr>
            <a:lstStyle/>
            <a:p>
              <a:r>
                <a:rPr lang="de-DE" sz="2000" b="1" kern="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b="1" kern="800" dirty="0">
                  <a:solidFill>
                    <a:schemeClr val="accent1"/>
                  </a:solidFill>
                  <a:effectLst/>
                  <a:latin typeface="Calibri" panose="020F0502020204030204" pitchFamily="34" charset="0"/>
                  <a:ea typeface="Times New Roman" panose="02020603050405020304" pitchFamily="18" charset="0"/>
                </a:rPr>
                <a:t>H&lt;0</a:t>
              </a:r>
              <a:endParaRPr lang="de-DE" sz="2000" b="1" dirty="0">
                <a:solidFill>
                  <a:schemeClr val="accent1"/>
                </a:solidFill>
              </a:endParaRPr>
            </a:p>
          </p:txBody>
        </p:sp>
        <p:cxnSp>
          <p:nvCxnSpPr>
            <p:cNvPr id="33" name="Gerade Verbindung mit Pfeil 32">
              <a:extLst>
                <a:ext uri="{FF2B5EF4-FFF2-40B4-BE49-F238E27FC236}">
                  <a16:creationId xmlns:a16="http://schemas.microsoft.com/office/drawing/2014/main" id="{75FDCE9E-A905-B3F7-A469-76808E251856}"/>
                </a:ext>
              </a:extLst>
            </p:cNvPr>
            <p:cNvCxnSpPr>
              <a:cxnSpLocks/>
            </p:cNvCxnSpPr>
            <p:nvPr/>
          </p:nvCxnSpPr>
          <p:spPr>
            <a:xfrm>
              <a:off x="9975677" y="3973979"/>
              <a:ext cx="6523" cy="568218"/>
            </a:xfrm>
            <a:prstGeom prst="straightConnector1">
              <a:avLst/>
            </a:prstGeom>
            <a:ln w="60325">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5" name="Textfeld 34">
              <a:extLst>
                <a:ext uri="{FF2B5EF4-FFF2-40B4-BE49-F238E27FC236}">
                  <a16:creationId xmlns:a16="http://schemas.microsoft.com/office/drawing/2014/main" id="{1F645212-8599-E1F6-52DC-4C880370C8CF}"/>
                </a:ext>
              </a:extLst>
            </p:cNvPr>
            <p:cNvSpPr txBox="1"/>
            <p:nvPr/>
          </p:nvSpPr>
          <p:spPr>
            <a:xfrm>
              <a:off x="10149172" y="4142087"/>
              <a:ext cx="847725" cy="400110"/>
            </a:xfrm>
            <a:prstGeom prst="rect">
              <a:avLst/>
            </a:prstGeom>
            <a:noFill/>
          </p:spPr>
          <p:txBody>
            <a:bodyPr wrap="square" rtlCol="0">
              <a:spAutoFit/>
            </a:bodyPr>
            <a:lstStyle/>
            <a:p>
              <a:r>
                <a:rPr lang="de-DE" sz="2000" b="1" kern="800" dirty="0">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b="1" kern="800" dirty="0">
                  <a:latin typeface="Calibri" panose="020F0502020204030204" pitchFamily="34" charset="0"/>
                  <a:ea typeface="Times New Roman" panose="02020603050405020304" pitchFamily="18" charset="0"/>
                  <a:cs typeface="Calibri" panose="020F0502020204030204" pitchFamily="34" charset="0"/>
                  <a:sym typeface="Symbol" pitchFamily="2" charset="2"/>
                </a:rPr>
                <a:t>G&lt;</a:t>
              </a:r>
              <a:r>
                <a:rPr lang="de-DE" sz="2000" b="1" kern="800" dirty="0">
                  <a:effectLst/>
                  <a:latin typeface="Calibri" panose="020F0502020204030204" pitchFamily="34" charset="0"/>
                  <a:ea typeface="Times New Roman" panose="02020603050405020304" pitchFamily="18" charset="0"/>
                </a:rPr>
                <a:t>0</a:t>
              </a:r>
              <a:endParaRPr lang="de-DE" sz="2000" b="1" dirty="0"/>
            </a:p>
          </p:txBody>
        </p:sp>
        <p:sp>
          <p:nvSpPr>
            <p:cNvPr id="36" name="Textfeld 35">
              <a:extLst>
                <a:ext uri="{FF2B5EF4-FFF2-40B4-BE49-F238E27FC236}">
                  <a16:creationId xmlns:a16="http://schemas.microsoft.com/office/drawing/2014/main" id="{5CB28C34-049B-14B0-991F-94FFFF664409}"/>
                </a:ext>
              </a:extLst>
            </p:cNvPr>
            <p:cNvSpPr txBox="1"/>
            <p:nvPr/>
          </p:nvSpPr>
          <p:spPr>
            <a:xfrm>
              <a:off x="7972425" y="5539225"/>
              <a:ext cx="1059657" cy="400110"/>
            </a:xfrm>
            <a:prstGeom prst="rect">
              <a:avLst/>
            </a:prstGeom>
            <a:noFill/>
          </p:spPr>
          <p:txBody>
            <a:bodyPr wrap="square" rtlCol="0">
              <a:spAutoFit/>
            </a:bodyPr>
            <a:lstStyle/>
            <a:p>
              <a:r>
                <a:rPr lang="de-DE" sz="2000" b="1" kern="8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Symbol" pitchFamily="2" charset="2"/>
                </a:rPr>
                <a:t>-</a:t>
              </a:r>
              <a:r>
                <a:rPr lang="de-DE" sz="2000" b="1" kern="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sym typeface="Symbol" pitchFamily="2" charset="2"/>
                </a:rPr>
                <a:t>T</a:t>
              </a:r>
              <a:r>
                <a:rPr lang="de-DE" sz="2000" b="1" kern="8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Symbol" pitchFamily="2" charset="2"/>
                </a:rPr>
                <a:t>S</a:t>
              </a:r>
              <a:r>
                <a:rPr lang="de-DE" sz="2000" b="1" kern="800" dirty="0">
                  <a:solidFill>
                    <a:srgbClr val="FF0000"/>
                  </a:solidFill>
                  <a:latin typeface="Calibri" panose="020F0502020204030204" pitchFamily="34" charset="0"/>
                  <a:ea typeface="Times New Roman" panose="02020603050405020304" pitchFamily="18" charset="0"/>
                  <a:sym typeface="Symbol" pitchFamily="2" charset="2"/>
                </a:rPr>
                <a:t>&gt;</a:t>
              </a:r>
              <a:r>
                <a:rPr lang="de-DE" sz="2000" b="1" kern="800" dirty="0">
                  <a:solidFill>
                    <a:srgbClr val="FF0000"/>
                  </a:solidFill>
                  <a:effectLst/>
                  <a:latin typeface="Calibri" panose="020F0502020204030204" pitchFamily="34" charset="0"/>
                  <a:ea typeface="Times New Roman" panose="02020603050405020304" pitchFamily="18" charset="0"/>
                </a:rPr>
                <a:t>0</a:t>
              </a:r>
              <a:endParaRPr lang="de-DE" sz="2000" b="1" dirty="0">
                <a:solidFill>
                  <a:srgbClr val="FF0000"/>
                </a:solidFill>
              </a:endParaRPr>
            </a:p>
          </p:txBody>
        </p:sp>
        <p:cxnSp>
          <p:nvCxnSpPr>
            <p:cNvPr id="27" name="Gerade Verbindung mit Pfeil 26">
              <a:extLst>
                <a:ext uri="{FF2B5EF4-FFF2-40B4-BE49-F238E27FC236}">
                  <a16:creationId xmlns:a16="http://schemas.microsoft.com/office/drawing/2014/main" id="{DFF4DBF4-8F2A-9F9B-F0E8-F1007D2BD000}"/>
                </a:ext>
              </a:extLst>
            </p:cNvPr>
            <p:cNvCxnSpPr>
              <a:cxnSpLocks/>
            </p:cNvCxnSpPr>
            <p:nvPr/>
          </p:nvCxnSpPr>
          <p:spPr>
            <a:xfrm>
              <a:off x="9073117" y="4463525"/>
              <a:ext cx="0" cy="1836035"/>
            </a:xfrm>
            <a:prstGeom prst="straightConnector1">
              <a:avLst/>
            </a:prstGeom>
            <a:ln w="60325">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7" name="Gerade Verbindung mit Pfeil 36">
              <a:extLst>
                <a:ext uri="{FF2B5EF4-FFF2-40B4-BE49-F238E27FC236}">
                  <a16:creationId xmlns:a16="http://schemas.microsoft.com/office/drawing/2014/main" id="{3D3E0264-3034-63FD-364F-885D3009AC70}"/>
                </a:ext>
              </a:extLst>
            </p:cNvPr>
            <p:cNvCxnSpPr>
              <a:cxnSpLocks/>
            </p:cNvCxnSpPr>
            <p:nvPr/>
          </p:nvCxnSpPr>
          <p:spPr>
            <a:xfrm>
              <a:off x="8888637" y="3959691"/>
              <a:ext cx="9526" cy="2339869"/>
            </a:xfrm>
            <a:prstGeom prst="straightConnector1">
              <a:avLst/>
            </a:prstGeom>
            <a:ln w="60325">
              <a:solidFill>
                <a:srgbClr val="FF0000"/>
              </a:solidFill>
              <a:headEnd type="none" w="med" len="med"/>
              <a:tailEnd type="triangle"/>
            </a:ln>
          </p:spPr>
          <p:style>
            <a:lnRef idx="2">
              <a:schemeClr val="accent1"/>
            </a:lnRef>
            <a:fillRef idx="0">
              <a:schemeClr val="accent1"/>
            </a:fillRef>
            <a:effectRef idx="1">
              <a:schemeClr val="accent1"/>
            </a:effectRef>
            <a:fontRef idx="minor">
              <a:schemeClr val="tx1"/>
            </a:fontRef>
          </p:style>
        </p:cxnSp>
      </p:grpSp>
      <p:pic>
        <p:nvPicPr>
          <p:cNvPr id="2" name="Picture 3">
            <a:extLst>
              <a:ext uri="{FF2B5EF4-FFF2-40B4-BE49-F238E27FC236}">
                <a16:creationId xmlns:a16="http://schemas.microsoft.com/office/drawing/2014/main" id="{0CCABD0D-C747-BA02-E186-D40815B97E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24226" y="154276"/>
            <a:ext cx="546100" cy="546101"/>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B397C53C-369D-AA9B-3BE5-5B46723DBE66}"/>
              </a:ext>
            </a:extLst>
          </p:cNvPr>
          <p:cNvSpPr txBox="1"/>
          <p:nvPr/>
        </p:nvSpPr>
        <p:spPr>
          <a:xfrm>
            <a:off x="373909" y="3880360"/>
            <a:ext cx="10220455" cy="461665"/>
          </a:xfrm>
          <a:prstGeom prst="rect">
            <a:avLst/>
          </a:prstGeom>
          <a:noFill/>
        </p:spPr>
        <p:txBody>
          <a:bodyPr wrap="square">
            <a:spAutoFit/>
          </a:bodyPr>
          <a:lstStyle/>
          <a:p>
            <a:pPr algn="just"/>
            <a:r>
              <a:rPr lang="de-DE" sz="2400" b="1" kern="800" dirty="0">
                <a:latin typeface="Calibri" panose="020F0502020204030204" pitchFamily="34" charset="0"/>
                <a:ea typeface="Times New Roman" panose="02020603050405020304" pitchFamily="18" charset="0"/>
                <a:cs typeface="Times New Roman" panose="02020603050405020304" pitchFamily="18" charset="0"/>
              </a:rPr>
              <a:t>d</a:t>
            </a:r>
            <a:r>
              <a:rPr lang="de-DE" sz="2400" b="1" kern="800" dirty="0">
                <a:effectLst/>
                <a:latin typeface="Calibri" panose="020F0502020204030204" pitchFamily="34" charset="0"/>
                <a:ea typeface="Times New Roman" panose="02020603050405020304" pitchFamily="18" charset="0"/>
                <a:cs typeface="Times New Roman" panose="02020603050405020304" pitchFamily="18" charset="0"/>
              </a:rPr>
              <a:t>ie Temperatur entscheidet über das Vorzeichen </a:t>
            </a:r>
            <a:r>
              <a:rPr lang="de-DE" sz="2400" b="1" kern="800" dirty="0">
                <a:latin typeface="Calibri" panose="020F0502020204030204" pitchFamily="34" charset="0"/>
                <a:cs typeface="Times New Roman" panose="02020603050405020304" pitchFamily="18" charset="0"/>
              </a:rPr>
              <a:t>von </a:t>
            </a:r>
            <a:r>
              <a:rPr lang="de-DE" sz="2400" b="1" kern="800" dirty="0">
                <a:latin typeface="Calibri" panose="020F0502020204030204" pitchFamily="34" charset="0"/>
                <a:cs typeface="Times New Roman" panose="02020603050405020304" pitchFamily="18" charset="0"/>
                <a:sym typeface="Symbol" pitchFamily="2" charset="2"/>
              </a:rPr>
              <a:t></a:t>
            </a:r>
            <a:r>
              <a:rPr lang="de-DE" sz="2400" b="1" kern="800" dirty="0">
                <a:latin typeface="Calibri" panose="020F0502020204030204" pitchFamily="34" charset="0"/>
                <a:cs typeface="Times New Roman" panose="02020603050405020304" pitchFamily="18" charset="0"/>
              </a:rPr>
              <a:t>G</a:t>
            </a:r>
          </a:p>
        </p:txBody>
      </p:sp>
    </p:spTree>
    <p:extLst>
      <p:ext uri="{BB962C8B-B14F-4D97-AF65-F5344CB8AC3E}">
        <p14:creationId xmlns:p14="http://schemas.microsoft.com/office/powerpoint/2010/main" val="48959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6" grpId="0"/>
      <p:bldP spid="10"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069DA98-A514-3825-F366-BEFC3428753A}"/>
              </a:ext>
            </a:extLst>
          </p:cNvPr>
          <p:cNvPicPr>
            <a:picLocks noChangeAspect="1"/>
          </p:cNvPicPr>
          <p:nvPr/>
        </p:nvPicPr>
        <p:blipFill>
          <a:blip r:embed="rId3" cstate="screen">
            <a:extLst>
              <a:ext uri="{28A0092B-C50C-407E-A947-70E740481C1C}">
                <a14:useLocalDpi xmlns:a14="http://schemas.microsoft.com/office/drawing/2010/main"/>
              </a:ext>
            </a:extLst>
          </a:blip>
          <a:srcRect t="2468"/>
          <a:stretch>
            <a:fillRect/>
          </a:stretch>
        </p:blipFill>
        <p:spPr>
          <a:xfrm>
            <a:off x="328896" y="2456239"/>
            <a:ext cx="7129180" cy="3263415"/>
          </a:xfrm>
          <a:prstGeom prst="rect">
            <a:avLst/>
          </a:prstGeom>
        </p:spPr>
      </p:pic>
      <p:sp>
        <p:nvSpPr>
          <p:cNvPr id="6" name="Textfeld 5">
            <a:extLst>
              <a:ext uri="{FF2B5EF4-FFF2-40B4-BE49-F238E27FC236}">
                <a16:creationId xmlns:a16="http://schemas.microsoft.com/office/drawing/2014/main" id="{888C96BE-6316-6C81-0F50-16AD10D07A3A}"/>
              </a:ext>
            </a:extLst>
          </p:cNvPr>
          <p:cNvSpPr txBox="1"/>
          <p:nvPr/>
        </p:nvSpPr>
        <p:spPr>
          <a:xfrm>
            <a:off x="539986" y="326111"/>
            <a:ext cx="8816788" cy="400110"/>
          </a:xfrm>
          <a:prstGeom prst="rect">
            <a:avLst/>
          </a:prstGeom>
          <a:noFill/>
        </p:spPr>
        <p:txBody>
          <a:bodyPr wrap="square">
            <a:spAutoFit/>
          </a:bodyPr>
          <a:lstStyle/>
          <a:p>
            <a:r>
              <a:rPr lang="de-DE" sz="2000" b="1" kern="800" dirty="0">
                <a:solidFill>
                  <a:schemeClr val="accent1"/>
                </a:solidFill>
                <a:effectLst/>
                <a:ea typeface="Times New Roman" panose="02020603050405020304" pitchFamily="18" charset="0"/>
                <a:cs typeface="Calibri" panose="020F0502020204030204" pitchFamily="34" charset="0"/>
              </a:rPr>
              <a:t>Energetische Kopplung</a:t>
            </a:r>
            <a:r>
              <a:rPr lang="de-DE" sz="2000" b="1" dirty="0">
                <a:solidFill>
                  <a:schemeClr val="accent1"/>
                </a:solidFill>
                <a:effectLst/>
                <a:cs typeface="Calibri" panose="020F0502020204030204" pitchFamily="34" charset="0"/>
              </a:rPr>
              <a:t> </a:t>
            </a:r>
            <a:endParaRPr lang="de-DE" sz="2000" b="1" dirty="0">
              <a:solidFill>
                <a:schemeClr val="accent1"/>
              </a:solidFill>
              <a:cs typeface="Calibri" panose="020F0502020204030204" pitchFamily="34" charset="0"/>
            </a:endParaRPr>
          </a:p>
        </p:txBody>
      </p:sp>
      <p:sp>
        <p:nvSpPr>
          <p:cNvPr id="7" name="Textfeld 6">
            <a:extLst>
              <a:ext uri="{FF2B5EF4-FFF2-40B4-BE49-F238E27FC236}">
                <a16:creationId xmlns:a16="http://schemas.microsoft.com/office/drawing/2014/main" id="{08AC7BFF-8CE1-332A-F69F-C8EC38834288}"/>
              </a:ext>
            </a:extLst>
          </p:cNvPr>
          <p:cNvSpPr txBox="1"/>
          <p:nvPr/>
        </p:nvSpPr>
        <p:spPr>
          <a:xfrm>
            <a:off x="7721616" y="3255478"/>
            <a:ext cx="4365610" cy="1569660"/>
          </a:xfrm>
          <a:prstGeom prst="rect">
            <a:avLst/>
          </a:prstGeom>
          <a:noFill/>
        </p:spPr>
        <p:txBody>
          <a:bodyPr wrap="square" rtlCol="0">
            <a:spAutoFit/>
          </a:bodyPr>
          <a:lstStyle/>
          <a:p>
            <a:r>
              <a:rPr lang="de-DE" kern="800" dirty="0">
                <a:effectLst/>
                <a:ea typeface="+mj-ea"/>
                <a:cs typeface="Calibri" panose="020F0502020204030204" pitchFamily="34" charset="0"/>
              </a:rPr>
              <a:t>Da bei jeder Energieumwandlung Entropie erzeugt wird, gilt:</a:t>
            </a:r>
          </a:p>
          <a:p>
            <a:pPr algn="just"/>
            <a:endParaRPr lang="de-DE" kern="800" dirty="0">
              <a:effectLst/>
              <a:ea typeface="+mj-ea"/>
              <a:cs typeface="Calibri" panose="020F0502020204030204" pitchFamily="34" charset="0"/>
            </a:endParaRPr>
          </a:p>
          <a:p>
            <a:pPr algn="just"/>
            <a:r>
              <a:rPr lang="de-DE" b="1" kern="800" dirty="0">
                <a:solidFill>
                  <a:srgbClr val="FF0000"/>
                </a:solidFill>
                <a:effectLst/>
                <a:ea typeface="+mj-ea"/>
                <a:cs typeface="Calibri" panose="020F0502020204030204" pitchFamily="34" charset="0"/>
                <a:sym typeface="Symbol" pitchFamily="2" charset="2"/>
              </a:rPr>
              <a:t></a:t>
            </a:r>
            <a:r>
              <a:rPr lang="de-DE" b="1" kern="800" dirty="0" err="1">
                <a:solidFill>
                  <a:srgbClr val="FF0000"/>
                </a:solidFill>
                <a:effectLst/>
                <a:ea typeface="+mj-ea"/>
                <a:cs typeface="Calibri" panose="020F0502020204030204" pitchFamily="34" charset="0"/>
              </a:rPr>
              <a:t>G</a:t>
            </a:r>
            <a:r>
              <a:rPr lang="de-DE" b="1" kern="800" baseline="-25000" dirty="0" err="1">
                <a:solidFill>
                  <a:srgbClr val="FF0000"/>
                </a:solidFill>
                <a:effectLst/>
                <a:ea typeface="+mj-ea"/>
                <a:cs typeface="Calibri" panose="020F0502020204030204" pitchFamily="34" charset="0"/>
              </a:rPr>
              <a:t>exergon</a:t>
            </a:r>
            <a:r>
              <a:rPr lang="de-DE" b="1" kern="800" dirty="0">
                <a:solidFill>
                  <a:srgbClr val="FF0000"/>
                </a:solidFill>
                <a:effectLst/>
                <a:ea typeface="+mj-ea"/>
                <a:cs typeface="Calibri" panose="020F0502020204030204" pitchFamily="34" charset="0"/>
                <a:sym typeface="Symbol" pitchFamily="2" charset="2"/>
              </a:rPr>
              <a:t></a:t>
            </a:r>
            <a:r>
              <a:rPr lang="de-DE" b="1" kern="800" dirty="0">
                <a:solidFill>
                  <a:srgbClr val="FF0000"/>
                </a:solidFill>
                <a:effectLst/>
                <a:ea typeface="+mj-ea"/>
                <a:cs typeface="Calibri" panose="020F0502020204030204" pitchFamily="34" charset="0"/>
              </a:rPr>
              <a:t>&gt;</a:t>
            </a:r>
            <a:r>
              <a:rPr lang="de-DE" b="1" kern="800" dirty="0">
                <a:solidFill>
                  <a:srgbClr val="FF0000"/>
                </a:solidFill>
                <a:effectLst/>
                <a:ea typeface="+mj-ea"/>
                <a:cs typeface="Calibri" panose="020F0502020204030204" pitchFamily="34" charset="0"/>
                <a:sym typeface="Symbol" pitchFamily="2" charset="2"/>
              </a:rPr>
              <a:t></a:t>
            </a:r>
            <a:r>
              <a:rPr lang="de-DE" b="1" kern="800" dirty="0" err="1">
                <a:solidFill>
                  <a:srgbClr val="FF0000"/>
                </a:solidFill>
                <a:effectLst/>
                <a:ea typeface="+mj-ea"/>
                <a:cs typeface="Calibri" panose="020F0502020204030204" pitchFamily="34" charset="0"/>
              </a:rPr>
              <a:t>G</a:t>
            </a:r>
            <a:r>
              <a:rPr lang="de-DE" b="1" kern="800" baseline="-25000" dirty="0" err="1">
                <a:solidFill>
                  <a:srgbClr val="FF0000"/>
                </a:solidFill>
                <a:effectLst/>
                <a:ea typeface="+mj-ea"/>
                <a:cs typeface="Calibri" panose="020F0502020204030204" pitchFamily="34" charset="0"/>
              </a:rPr>
              <a:t>endergon</a:t>
            </a:r>
            <a:r>
              <a:rPr lang="de-DE" b="1" kern="800" dirty="0">
                <a:solidFill>
                  <a:srgbClr val="FF0000"/>
                </a:solidFill>
                <a:effectLst/>
                <a:ea typeface="+mj-ea"/>
                <a:cs typeface="Calibri" panose="020F0502020204030204" pitchFamily="34" charset="0"/>
                <a:sym typeface="Symbol" pitchFamily="2" charset="2"/>
              </a:rPr>
              <a:t></a:t>
            </a:r>
            <a:endParaRPr lang="de-DE" b="1" kern="800" dirty="0">
              <a:solidFill>
                <a:srgbClr val="FF0000"/>
              </a:solidFill>
              <a:effectLst/>
              <a:ea typeface="+mj-ea"/>
              <a:cs typeface="Calibri" panose="020F0502020204030204" pitchFamily="34" charset="0"/>
            </a:endParaRPr>
          </a:p>
          <a:p>
            <a:endParaRPr lang="de-DE" sz="2400" dirty="0">
              <a:latin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5F8B494D-35A3-B278-E521-E8CBE12976CE}"/>
              </a:ext>
            </a:extLst>
          </p:cNvPr>
          <p:cNvSpPr txBox="1"/>
          <p:nvPr/>
        </p:nvSpPr>
        <p:spPr>
          <a:xfrm>
            <a:off x="539986" y="1008900"/>
            <a:ext cx="8700655" cy="1200329"/>
          </a:xfrm>
          <a:prstGeom prst="rect">
            <a:avLst/>
          </a:prstGeom>
          <a:noFill/>
        </p:spPr>
        <p:txBody>
          <a:bodyPr wrap="square">
            <a:spAutoFit/>
          </a:bodyPr>
          <a:lstStyle/>
          <a:p>
            <a:r>
              <a:rPr lang="de-DE" i="1" dirty="0">
                <a:solidFill>
                  <a:srgbClr val="000000"/>
                </a:solidFill>
                <a:latin typeface="Arial" panose="020B0604020202020204" pitchFamily="34" charset="0"/>
              </a:rPr>
              <a:t>Die Schülerinnen und Schüler…</a:t>
            </a:r>
          </a:p>
          <a:p>
            <a:r>
              <a:rPr lang="de-DE" i="1" dirty="0">
                <a:solidFill>
                  <a:srgbClr val="000000"/>
                </a:solidFill>
                <a:latin typeface="Arial" panose="020B0604020202020204" pitchFamily="34" charset="0"/>
              </a:rPr>
              <a:t>… e</a:t>
            </a:r>
            <a:r>
              <a:rPr lang="de-DE" b="0" i="1" u="none" strike="noStrike" dirty="0">
                <a:solidFill>
                  <a:srgbClr val="000000"/>
                </a:solidFill>
                <a:effectLst/>
                <a:latin typeface="Arial" panose="020B0604020202020204" pitchFamily="34" charset="0"/>
              </a:rPr>
              <a:t>rklären die Bedeutung der energetischen Kopplung einer </a:t>
            </a:r>
            <a:r>
              <a:rPr lang="de-DE" b="0" i="1" u="none" strike="noStrike" dirty="0" err="1">
                <a:solidFill>
                  <a:srgbClr val="000000"/>
                </a:solidFill>
                <a:effectLst/>
                <a:latin typeface="Arial" panose="020B0604020202020204" pitchFamily="34" charset="0"/>
              </a:rPr>
              <a:t>endergonen</a:t>
            </a:r>
            <a:r>
              <a:rPr lang="de-DE" b="0" i="1" u="none" strike="noStrike" dirty="0">
                <a:solidFill>
                  <a:srgbClr val="000000"/>
                </a:solidFill>
                <a:effectLst/>
                <a:latin typeface="Arial" panose="020B0604020202020204" pitchFamily="34" charset="0"/>
              </a:rPr>
              <a:t> mit einer exergonen Reaktion und interpretieren die dabei auftretenden Energieunterschiede als Entropieerzeugung.</a:t>
            </a:r>
          </a:p>
        </p:txBody>
      </p:sp>
      <p:pic>
        <p:nvPicPr>
          <p:cNvPr id="3" name="Picture 3">
            <a:extLst>
              <a:ext uri="{FF2B5EF4-FFF2-40B4-BE49-F238E27FC236}">
                <a16:creationId xmlns:a16="http://schemas.microsoft.com/office/drawing/2014/main" id="{4C6AC5CC-E117-3144-913A-44167844395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22448" y="215789"/>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E766E3BC-F5F8-D621-E573-1FCA198C3B1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76348" y="215789"/>
            <a:ext cx="546100" cy="5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5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D9ADF-0703-09DC-5FAF-43C58966E8FE}"/>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F3B45378-87CA-B79D-F998-31AA9FD5AE83}"/>
              </a:ext>
            </a:extLst>
          </p:cNvPr>
          <p:cNvSpPr txBox="1"/>
          <p:nvPr/>
        </p:nvSpPr>
        <p:spPr>
          <a:xfrm>
            <a:off x="838200" y="197344"/>
            <a:ext cx="8816788" cy="400110"/>
          </a:xfrm>
          <a:prstGeom prst="rect">
            <a:avLst/>
          </a:prstGeom>
          <a:noFill/>
        </p:spPr>
        <p:txBody>
          <a:bodyPr wrap="square">
            <a:spAutoFit/>
          </a:bodyPr>
          <a:lstStyle/>
          <a:p>
            <a:r>
              <a:rPr lang="de-DE" sz="2000" kern="800" dirty="0">
                <a:effectLst/>
                <a:ea typeface="Times New Roman" panose="02020603050405020304" pitchFamily="18" charset="0"/>
                <a:cs typeface="Calibri" panose="020F0502020204030204" pitchFamily="34" charset="0"/>
              </a:rPr>
              <a:t>Beispiel Proteinbiosynthese</a:t>
            </a:r>
            <a:r>
              <a:rPr lang="de-DE" sz="2000" dirty="0">
                <a:effectLst/>
                <a:cs typeface="Calibri" panose="020F0502020204030204" pitchFamily="34" charset="0"/>
              </a:rPr>
              <a:t> </a:t>
            </a:r>
            <a:endParaRPr lang="de-DE" sz="2000" dirty="0">
              <a:cs typeface="Calibri" panose="020F0502020204030204" pitchFamily="34" charset="0"/>
            </a:endParaRPr>
          </a:p>
        </p:txBody>
      </p:sp>
      <p:sp>
        <p:nvSpPr>
          <p:cNvPr id="20" name="Textfeld 19">
            <a:extLst>
              <a:ext uri="{FF2B5EF4-FFF2-40B4-BE49-F238E27FC236}">
                <a16:creationId xmlns:a16="http://schemas.microsoft.com/office/drawing/2014/main" id="{F5F1FF05-0528-49DD-B7C1-8F6600640922}"/>
              </a:ext>
            </a:extLst>
          </p:cNvPr>
          <p:cNvSpPr txBox="1"/>
          <p:nvPr/>
        </p:nvSpPr>
        <p:spPr>
          <a:xfrm>
            <a:off x="9777411" y="4330997"/>
            <a:ext cx="2022240" cy="461665"/>
          </a:xfrm>
          <a:prstGeom prst="rect">
            <a:avLst/>
          </a:prstGeom>
          <a:noFill/>
        </p:spPr>
        <p:txBody>
          <a:bodyPr wrap="square" rtlCol="0">
            <a:spAutoFit/>
          </a:bodyPr>
          <a:lstStyle/>
          <a:p>
            <a:r>
              <a:rPr lang="de-DE" sz="2400" b="1" dirty="0">
                <a:latin typeface="Calibri" panose="020F0502020204030204" pitchFamily="34" charset="0"/>
                <a:cs typeface="Calibri" panose="020F0502020204030204" pitchFamily="34" charset="0"/>
              </a:rPr>
              <a:t>Aminosäuren</a:t>
            </a:r>
          </a:p>
        </p:txBody>
      </p:sp>
      <p:grpSp>
        <p:nvGrpSpPr>
          <p:cNvPr id="4" name="Gruppieren 3">
            <a:extLst>
              <a:ext uri="{FF2B5EF4-FFF2-40B4-BE49-F238E27FC236}">
                <a16:creationId xmlns:a16="http://schemas.microsoft.com/office/drawing/2014/main" id="{24EEBAB6-34DD-08D2-9180-75FA76532FB3}"/>
              </a:ext>
            </a:extLst>
          </p:cNvPr>
          <p:cNvGrpSpPr/>
          <p:nvPr/>
        </p:nvGrpSpPr>
        <p:grpSpPr>
          <a:xfrm>
            <a:off x="138399" y="1153091"/>
            <a:ext cx="11487792" cy="4643210"/>
            <a:chOff x="138399" y="1153091"/>
            <a:chExt cx="11487792" cy="4643210"/>
          </a:xfrm>
        </p:grpSpPr>
        <p:sp>
          <p:nvSpPr>
            <p:cNvPr id="13" name="Nach links gekrümmter Pfeil 12">
              <a:extLst>
                <a:ext uri="{FF2B5EF4-FFF2-40B4-BE49-F238E27FC236}">
                  <a16:creationId xmlns:a16="http://schemas.microsoft.com/office/drawing/2014/main" id="{FF2B5B77-058B-CD8D-85F8-B7FC3AB3CEFE}"/>
                </a:ext>
              </a:extLst>
            </p:cNvPr>
            <p:cNvSpPr/>
            <p:nvPr/>
          </p:nvSpPr>
          <p:spPr>
            <a:xfrm>
              <a:off x="3066385" y="1740167"/>
              <a:ext cx="1138236" cy="382905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Textfeld 13">
              <a:extLst>
                <a:ext uri="{FF2B5EF4-FFF2-40B4-BE49-F238E27FC236}">
                  <a16:creationId xmlns:a16="http://schemas.microsoft.com/office/drawing/2014/main" id="{5D1D778F-9C5B-593B-8686-D45BD47375E1}"/>
                </a:ext>
              </a:extLst>
            </p:cNvPr>
            <p:cNvSpPr txBox="1"/>
            <p:nvPr/>
          </p:nvSpPr>
          <p:spPr>
            <a:xfrm>
              <a:off x="690562" y="4532778"/>
              <a:ext cx="2473018" cy="1200329"/>
            </a:xfrm>
            <a:prstGeom prst="rect">
              <a:avLst/>
            </a:prstGeom>
            <a:noFill/>
          </p:spPr>
          <p:txBody>
            <a:bodyPr wrap="square" rtlCol="0">
              <a:spAutoFit/>
            </a:bodyPr>
            <a:lstStyle/>
            <a:p>
              <a:pPr algn="ctr"/>
              <a:r>
                <a:rPr lang="de-DE" sz="2400" b="1" dirty="0">
                  <a:latin typeface="Calibri" panose="020F0502020204030204" pitchFamily="34" charset="0"/>
                  <a:cs typeface="Calibri" panose="020F0502020204030204" pitchFamily="34" charset="0"/>
                </a:rPr>
                <a:t>Kohlenstoffdioxid</a:t>
              </a:r>
            </a:p>
            <a:p>
              <a:pPr algn="ctr"/>
              <a:r>
                <a:rPr lang="de-DE" sz="2400" b="1" dirty="0">
                  <a:latin typeface="Calibri" panose="020F0502020204030204" pitchFamily="34" charset="0"/>
                  <a:cs typeface="Calibri" panose="020F0502020204030204" pitchFamily="34" charset="0"/>
                </a:rPr>
                <a:t>+</a:t>
              </a:r>
            </a:p>
            <a:p>
              <a:pPr algn="ctr"/>
              <a:r>
                <a:rPr lang="de-DE" sz="2400" b="1" dirty="0">
                  <a:latin typeface="Calibri" panose="020F0502020204030204" pitchFamily="34" charset="0"/>
                  <a:cs typeface="Calibri" panose="020F0502020204030204" pitchFamily="34" charset="0"/>
                </a:rPr>
                <a:t>Wasser</a:t>
              </a:r>
            </a:p>
          </p:txBody>
        </p:sp>
        <p:sp>
          <p:nvSpPr>
            <p:cNvPr id="15" name="Textfeld 14">
              <a:extLst>
                <a:ext uri="{FF2B5EF4-FFF2-40B4-BE49-F238E27FC236}">
                  <a16:creationId xmlns:a16="http://schemas.microsoft.com/office/drawing/2014/main" id="{52D355CE-E432-D9BD-C16D-CC2FD91EB8A0}"/>
                </a:ext>
              </a:extLst>
            </p:cNvPr>
            <p:cNvSpPr txBox="1"/>
            <p:nvPr/>
          </p:nvSpPr>
          <p:spPr>
            <a:xfrm>
              <a:off x="1066799" y="1259770"/>
              <a:ext cx="1547973" cy="1200329"/>
            </a:xfrm>
            <a:prstGeom prst="rect">
              <a:avLst/>
            </a:prstGeom>
            <a:noFill/>
          </p:spPr>
          <p:txBody>
            <a:bodyPr wrap="square" rtlCol="0">
              <a:spAutoFit/>
            </a:bodyPr>
            <a:lstStyle/>
            <a:p>
              <a:pPr algn="ctr"/>
              <a:r>
                <a:rPr lang="de-DE" sz="2400" b="1" dirty="0">
                  <a:latin typeface="Calibri" panose="020F0502020204030204" pitchFamily="34" charset="0"/>
                  <a:cs typeface="Calibri" panose="020F0502020204030204" pitchFamily="34" charset="0"/>
                </a:rPr>
                <a:t>Glucose</a:t>
              </a:r>
            </a:p>
            <a:p>
              <a:pPr algn="ctr"/>
              <a:r>
                <a:rPr lang="de-DE" sz="2400" b="1" dirty="0">
                  <a:latin typeface="Calibri" panose="020F0502020204030204" pitchFamily="34" charset="0"/>
                  <a:cs typeface="Calibri" panose="020F0502020204030204" pitchFamily="34" charset="0"/>
                </a:rPr>
                <a:t>+</a:t>
              </a:r>
            </a:p>
            <a:p>
              <a:pPr algn="ctr"/>
              <a:r>
                <a:rPr lang="de-DE" sz="2400" b="1" dirty="0">
                  <a:latin typeface="Calibri" panose="020F0502020204030204" pitchFamily="34" charset="0"/>
                  <a:cs typeface="Calibri" panose="020F0502020204030204" pitchFamily="34" charset="0"/>
                </a:rPr>
                <a:t>Sauerstoff</a:t>
              </a:r>
            </a:p>
          </p:txBody>
        </p:sp>
        <p:sp>
          <p:nvSpPr>
            <p:cNvPr id="16" name="Nach links gekrümmter Pfeil 15">
              <a:extLst>
                <a:ext uri="{FF2B5EF4-FFF2-40B4-BE49-F238E27FC236}">
                  <a16:creationId xmlns:a16="http://schemas.microsoft.com/office/drawing/2014/main" id="{CD846A23-1112-1256-11CF-C7F1E35667BF}"/>
                </a:ext>
              </a:extLst>
            </p:cNvPr>
            <p:cNvSpPr/>
            <p:nvPr/>
          </p:nvSpPr>
          <p:spPr>
            <a:xfrm>
              <a:off x="7710489" y="2214562"/>
              <a:ext cx="1033461" cy="300990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Nach links gekrümmter Pfeil 16">
              <a:extLst>
                <a:ext uri="{FF2B5EF4-FFF2-40B4-BE49-F238E27FC236}">
                  <a16:creationId xmlns:a16="http://schemas.microsoft.com/office/drawing/2014/main" id="{C1F647C5-A947-AEC3-6724-DDAD96C9FC42}"/>
                </a:ext>
              </a:extLst>
            </p:cNvPr>
            <p:cNvSpPr/>
            <p:nvPr/>
          </p:nvSpPr>
          <p:spPr>
            <a:xfrm rot="10800000">
              <a:off x="4213133" y="1970339"/>
              <a:ext cx="1033461" cy="3311792"/>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8" name="Nach links gekrümmter Pfeil 17">
              <a:extLst>
                <a:ext uri="{FF2B5EF4-FFF2-40B4-BE49-F238E27FC236}">
                  <a16:creationId xmlns:a16="http://schemas.microsoft.com/office/drawing/2014/main" id="{F17375C5-A06A-D1EF-8FE1-23D54EFAF662}"/>
                </a:ext>
              </a:extLst>
            </p:cNvPr>
            <p:cNvSpPr/>
            <p:nvPr/>
          </p:nvSpPr>
          <p:spPr>
            <a:xfrm rot="10800000">
              <a:off x="8743950" y="2628374"/>
              <a:ext cx="871539" cy="2052638"/>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Textfeld 18">
              <a:extLst>
                <a:ext uri="{FF2B5EF4-FFF2-40B4-BE49-F238E27FC236}">
                  <a16:creationId xmlns:a16="http://schemas.microsoft.com/office/drawing/2014/main" id="{B1DCCE3B-2895-BA89-6E98-BB2E32E9D23E}"/>
                </a:ext>
              </a:extLst>
            </p:cNvPr>
            <p:cNvSpPr txBox="1"/>
            <p:nvPr/>
          </p:nvSpPr>
          <p:spPr>
            <a:xfrm>
              <a:off x="9748836" y="2424827"/>
              <a:ext cx="1143000" cy="461665"/>
            </a:xfrm>
            <a:prstGeom prst="rect">
              <a:avLst/>
            </a:prstGeom>
            <a:noFill/>
          </p:spPr>
          <p:txBody>
            <a:bodyPr wrap="square" rtlCol="0">
              <a:spAutoFit/>
            </a:bodyPr>
            <a:lstStyle/>
            <a:p>
              <a:r>
                <a:rPr lang="de-DE" sz="2400" b="1" dirty="0">
                  <a:latin typeface="Calibri" panose="020F0502020204030204" pitchFamily="34" charset="0"/>
                  <a:cs typeface="Calibri" panose="020F0502020204030204" pitchFamily="34" charset="0"/>
                </a:rPr>
                <a:t>Protein</a:t>
              </a:r>
            </a:p>
          </p:txBody>
        </p:sp>
        <p:sp>
          <p:nvSpPr>
            <p:cNvPr id="21" name="Textfeld 20">
              <a:extLst>
                <a:ext uri="{FF2B5EF4-FFF2-40B4-BE49-F238E27FC236}">
                  <a16:creationId xmlns:a16="http://schemas.microsoft.com/office/drawing/2014/main" id="{4B7625FC-CEE7-C0CB-2F32-105896FEB3D9}"/>
                </a:ext>
              </a:extLst>
            </p:cNvPr>
            <p:cNvSpPr txBox="1"/>
            <p:nvPr/>
          </p:nvSpPr>
          <p:spPr>
            <a:xfrm>
              <a:off x="5420393" y="2035742"/>
              <a:ext cx="1143000" cy="461665"/>
            </a:xfrm>
            <a:prstGeom prst="rect">
              <a:avLst/>
            </a:prstGeom>
            <a:noFill/>
          </p:spPr>
          <p:txBody>
            <a:bodyPr wrap="square" rtlCol="0">
              <a:spAutoFit/>
            </a:bodyPr>
            <a:lstStyle/>
            <a:p>
              <a:r>
                <a:rPr lang="de-DE" sz="2400" b="1" dirty="0">
                  <a:latin typeface="Calibri" panose="020F0502020204030204" pitchFamily="34" charset="0"/>
                  <a:cs typeface="Calibri" panose="020F0502020204030204" pitchFamily="34" charset="0"/>
                </a:rPr>
                <a:t>ATP</a:t>
              </a:r>
            </a:p>
          </p:txBody>
        </p:sp>
        <p:sp>
          <p:nvSpPr>
            <p:cNvPr id="22" name="Textfeld 21">
              <a:extLst>
                <a:ext uri="{FF2B5EF4-FFF2-40B4-BE49-F238E27FC236}">
                  <a16:creationId xmlns:a16="http://schemas.microsoft.com/office/drawing/2014/main" id="{B206AE59-6079-FD02-3889-6D24C6C62B57}"/>
                </a:ext>
              </a:extLst>
            </p:cNvPr>
            <p:cNvSpPr txBox="1"/>
            <p:nvPr/>
          </p:nvSpPr>
          <p:spPr>
            <a:xfrm>
              <a:off x="5611183" y="4820466"/>
              <a:ext cx="1461129" cy="461665"/>
            </a:xfrm>
            <a:prstGeom prst="rect">
              <a:avLst/>
            </a:prstGeom>
            <a:noFill/>
          </p:spPr>
          <p:txBody>
            <a:bodyPr wrap="square" rtlCol="0">
              <a:spAutoFit/>
            </a:bodyPr>
            <a:lstStyle/>
            <a:p>
              <a:r>
                <a:rPr lang="de-DE" sz="2400" b="1" dirty="0">
                  <a:latin typeface="Calibri" panose="020F0502020204030204" pitchFamily="34" charset="0"/>
                  <a:cs typeface="Calibri" panose="020F0502020204030204" pitchFamily="34" charset="0"/>
                </a:rPr>
                <a:t>ADP + P</a:t>
              </a:r>
            </a:p>
          </p:txBody>
        </p:sp>
        <p:sp>
          <p:nvSpPr>
            <p:cNvPr id="23" name="Textfeld 22">
              <a:extLst>
                <a:ext uri="{FF2B5EF4-FFF2-40B4-BE49-F238E27FC236}">
                  <a16:creationId xmlns:a16="http://schemas.microsoft.com/office/drawing/2014/main" id="{314D0CC7-0389-EB90-679E-E32DE507538A}"/>
                </a:ext>
              </a:extLst>
            </p:cNvPr>
            <p:cNvSpPr txBox="1"/>
            <p:nvPr/>
          </p:nvSpPr>
          <p:spPr>
            <a:xfrm>
              <a:off x="1066800" y="3123312"/>
              <a:ext cx="1990725" cy="830997"/>
            </a:xfrm>
            <a:prstGeom prst="rect">
              <a:avLst/>
            </a:prstGeom>
            <a:noFill/>
            <a:ln>
              <a:solidFill>
                <a:schemeClr val="tx1"/>
              </a:solidFill>
            </a:ln>
          </p:spPr>
          <p:txBody>
            <a:bodyPr wrap="square" rtlCol="0">
              <a:spAutoFit/>
            </a:bodyPr>
            <a:lstStyle/>
            <a:p>
              <a:pPr algn="ctr"/>
              <a:r>
                <a:rPr lang="de-DE" sz="2400" b="1" dirty="0">
                  <a:latin typeface="Calibri" panose="020F0502020204030204" pitchFamily="34" charset="0"/>
                  <a:cs typeface="Calibri" panose="020F0502020204030204" pitchFamily="34" charset="0"/>
                </a:rPr>
                <a:t>Zellatmung</a:t>
              </a:r>
            </a:p>
            <a:p>
              <a:pPr algn="ctr"/>
              <a:r>
                <a:rPr lang="de-DE" sz="2400" b="1" dirty="0">
                  <a:latin typeface="Calibri" panose="020F0502020204030204" pitchFamily="34" charset="0"/>
                  <a:cs typeface="Calibri" panose="020F0502020204030204" pitchFamily="34" charset="0"/>
                </a:rPr>
                <a:t>(exergon)</a:t>
              </a:r>
            </a:p>
          </p:txBody>
        </p:sp>
        <p:sp>
          <p:nvSpPr>
            <p:cNvPr id="25" name="Textfeld 24">
              <a:extLst>
                <a:ext uri="{FF2B5EF4-FFF2-40B4-BE49-F238E27FC236}">
                  <a16:creationId xmlns:a16="http://schemas.microsoft.com/office/drawing/2014/main" id="{7D4AEBF6-860A-3875-D486-1C0B8CDB094D}"/>
                </a:ext>
              </a:extLst>
            </p:cNvPr>
            <p:cNvSpPr txBox="1"/>
            <p:nvPr/>
          </p:nvSpPr>
          <p:spPr>
            <a:xfrm>
              <a:off x="9492592" y="3244934"/>
              <a:ext cx="2133599" cy="830997"/>
            </a:xfrm>
            <a:prstGeom prst="rect">
              <a:avLst/>
            </a:prstGeom>
            <a:noFill/>
            <a:ln>
              <a:solidFill>
                <a:schemeClr val="tx1"/>
              </a:solidFill>
            </a:ln>
          </p:spPr>
          <p:txBody>
            <a:bodyPr wrap="square" rtlCol="0">
              <a:spAutoFit/>
            </a:bodyPr>
            <a:lstStyle/>
            <a:p>
              <a:pPr algn="ctr"/>
              <a:r>
                <a:rPr lang="de-DE" sz="2400" b="1" dirty="0">
                  <a:latin typeface="Calibri" panose="020F0502020204030204" pitchFamily="34" charset="0"/>
                  <a:cs typeface="Calibri" panose="020F0502020204030204" pitchFamily="34" charset="0"/>
                </a:rPr>
                <a:t>Biosynthese</a:t>
              </a:r>
            </a:p>
            <a:p>
              <a:pPr algn="ctr"/>
              <a:r>
                <a:rPr lang="de-DE" sz="2400" b="1" dirty="0">
                  <a:latin typeface="Calibri" panose="020F0502020204030204" pitchFamily="34" charset="0"/>
                  <a:cs typeface="Calibri" panose="020F0502020204030204" pitchFamily="34" charset="0"/>
                </a:rPr>
                <a:t>(endergon)</a:t>
              </a:r>
            </a:p>
          </p:txBody>
        </p:sp>
        <p:cxnSp>
          <p:nvCxnSpPr>
            <p:cNvPr id="28" name="Gerade Verbindung mit Pfeil 27">
              <a:extLst>
                <a:ext uri="{FF2B5EF4-FFF2-40B4-BE49-F238E27FC236}">
                  <a16:creationId xmlns:a16="http://schemas.microsoft.com/office/drawing/2014/main" id="{F9148840-7014-B979-3D62-FF44291319FE}"/>
                </a:ext>
              </a:extLst>
            </p:cNvPr>
            <p:cNvCxnSpPr>
              <a:cxnSpLocks/>
            </p:cNvCxnSpPr>
            <p:nvPr/>
          </p:nvCxnSpPr>
          <p:spPr>
            <a:xfrm flipV="1">
              <a:off x="565809" y="1153091"/>
              <a:ext cx="20967" cy="4643210"/>
            </a:xfrm>
            <a:prstGeom prst="straightConnector1">
              <a:avLst/>
            </a:prstGeom>
            <a:ln w="38100">
              <a:tailEnd type="triangle" w="med" len="lg"/>
            </a:ln>
          </p:spPr>
          <p:style>
            <a:lnRef idx="2">
              <a:schemeClr val="dk1"/>
            </a:lnRef>
            <a:fillRef idx="0">
              <a:schemeClr val="dk1"/>
            </a:fillRef>
            <a:effectRef idx="1">
              <a:schemeClr val="dk1"/>
            </a:effectRef>
            <a:fontRef idx="minor">
              <a:schemeClr val="tx1"/>
            </a:fontRef>
          </p:style>
        </p:cxnSp>
        <p:sp>
          <p:nvSpPr>
            <p:cNvPr id="31" name="Textfeld 30">
              <a:extLst>
                <a:ext uri="{FF2B5EF4-FFF2-40B4-BE49-F238E27FC236}">
                  <a16:creationId xmlns:a16="http://schemas.microsoft.com/office/drawing/2014/main" id="{15865CA0-B5D1-0D31-1AED-D94671035FFA}"/>
                </a:ext>
              </a:extLst>
            </p:cNvPr>
            <p:cNvSpPr txBox="1"/>
            <p:nvPr/>
          </p:nvSpPr>
          <p:spPr>
            <a:xfrm>
              <a:off x="138399" y="1259770"/>
              <a:ext cx="376237" cy="400110"/>
            </a:xfrm>
            <a:prstGeom prst="rect">
              <a:avLst/>
            </a:prstGeom>
            <a:noFill/>
          </p:spPr>
          <p:txBody>
            <a:bodyPr wrap="square" rtlCol="0">
              <a:spAutoFit/>
            </a:bodyPr>
            <a:lstStyle/>
            <a:p>
              <a:r>
                <a:rPr lang="de-DE" sz="2000" b="1" dirty="0">
                  <a:latin typeface="Calibri" panose="020F0502020204030204" pitchFamily="34" charset="0"/>
                  <a:cs typeface="Calibri" panose="020F0502020204030204" pitchFamily="34" charset="0"/>
                </a:rPr>
                <a:t>G</a:t>
              </a:r>
              <a:endParaRPr lang="de-DE" b="1" dirty="0">
                <a:latin typeface="Calibri" panose="020F0502020204030204" pitchFamily="34" charset="0"/>
                <a:cs typeface="Calibri" panose="020F0502020204030204" pitchFamily="34" charset="0"/>
              </a:endParaRPr>
            </a:p>
          </p:txBody>
        </p:sp>
        <p:cxnSp>
          <p:nvCxnSpPr>
            <p:cNvPr id="32" name="Gerade Verbindung mit Pfeil 31">
              <a:extLst>
                <a:ext uri="{FF2B5EF4-FFF2-40B4-BE49-F238E27FC236}">
                  <a16:creationId xmlns:a16="http://schemas.microsoft.com/office/drawing/2014/main" id="{F8B10BA1-D465-404E-74E2-AC71F2852BF9}"/>
                </a:ext>
              </a:extLst>
            </p:cNvPr>
            <p:cNvCxnSpPr>
              <a:cxnSpLocks/>
            </p:cNvCxnSpPr>
            <p:nvPr/>
          </p:nvCxnSpPr>
          <p:spPr>
            <a:xfrm>
              <a:off x="586776" y="5796301"/>
              <a:ext cx="11024200" cy="0"/>
            </a:xfrm>
            <a:prstGeom prst="straightConnector1">
              <a:avLst/>
            </a:prstGeom>
            <a:ln w="38100">
              <a:tailEnd type="triangle" w="med" len="lg"/>
            </a:ln>
          </p:spPr>
          <p:style>
            <a:lnRef idx="2">
              <a:schemeClr val="dk1"/>
            </a:lnRef>
            <a:fillRef idx="0">
              <a:schemeClr val="dk1"/>
            </a:fillRef>
            <a:effectRef idx="1">
              <a:schemeClr val="dk1"/>
            </a:effectRef>
            <a:fontRef idx="minor">
              <a:schemeClr val="tx1"/>
            </a:fontRef>
          </p:style>
        </p:cxnSp>
      </p:grpSp>
      <p:sp>
        <p:nvSpPr>
          <p:cNvPr id="34" name="Textfeld 33">
            <a:extLst>
              <a:ext uri="{FF2B5EF4-FFF2-40B4-BE49-F238E27FC236}">
                <a16:creationId xmlns:a16="http://schemas.microsoft.com/office/drawing/2014/main" id="{79ED945A-A035-1942-92D3-154A530F5F34}"/>
              </a:ext>
            </a:extLst>
          </p:cNvPr>
          <p:cNvSpPr txBox="1"/>
          <p:nvPr/>
        </p:nvSpPr>
        <p:spPr>
          <a:xfrm>
            <a:off x="9777411" y="5839072"/>
            <a:ext cx="2126118" cy="400110"/>
          </a:xfrm>
          <a:prstGeom prst="rect">
            <a:avLst/>
          </a:prstGeom>
          <a:noFill/>
        </p:spPr>
        <p:txBody>
          <a:bodyPr wrap="square" rtlCol="0">
            <a:spAutoFit/>
          </a:bodyPr>
          <a:lstStyle/>
          <a:p>
            <a:r>
              <a:rPr lang="de-DE" sz="2000" b="1" dirty="0">
                <a:latin typeface="Calibri" panose="020F0502020204030204" pitchFamily="34" charset="0"/>
                <a:cs typeface="Calibri" panose="020F0502020204030204" pitchFamily="34" charset="0"/>
              </a:rPr>
              <a:t>Reaktionsverlauf</a:t>
            </a:r>
            <a:endParaRPr lang="de-DE"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4547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B25AD0D2-99F7-0DC6-7AB2-A1584F35D347}"/>
              </a:ext>
            </a:extLst>
          </p:cNvPr>
          <p:cNvSpPr txBox="1"/>
          <p:nvPr/>
        </p:nvSpPr>
        <p:spPr>
          <a:xfrm>
            <a:off x="548179" y="220263"/>
            <a:ext cx="7172325" cy="400110"/>
          </a:xfrm>
          <a:prstGeom prst="rect">
            <a:avLst/>
          </a:prstGeom>
          <a:noFill/>
        </p:spPr>
        <p:txBody>
          <a:bodyPr wrap="square" rtlCol="0">
            <a:spAutoFit/>
          </a:bodyPr>
          <a:lstStyle/>
          <a:p>
            <a:r>
              <a:rPr lang="de-DE" sz="2000" dirty="0">
                <a:cs typeface="Calibri" panose="020F0502020204030204" pitchFamily="34" charset="0"/>
              </a:rPr>
              <a:t>Beispiel Sekundärzelle („Akku“)</a:t>
            </a:r>
          </a:p>
        </p:txBody>
      </p:sp>
      <p:sp>
        <p:nvSpPr>
          <p:cNvPr id="10" name="Textfeld 9">
            <a:extLst>
              <a:ext uri="{FF2B5EF4-FFF2-40B4-BE49-F238E27FC236}">
                <a16:creationId xmlns:a16="http://schemas.microsoft.com/office/drawing/2014/main" id="{1615F63E-6BD5-715D-322F-B35483130BD8}"/>
              </a:ext>
            </a:extLst>
          </p:cNvPr>
          <p:cNvSpPr txBox="1"/>
          <p:nvPr/>
        </p:nvSpPr>
        <p:spPr>
          <a:xfrm>
            <a:off x="2563337" y="1358325"/>
            <a:ext cx="348172" cy="369332"/>
          </a:xfrm>
          <a:prstGeom prst="rect">
            <a:avLst/>
          </a:prstGeom>
          <a:noFill/>
        </p:spPr>
        <p:txBody>
          <a:bodyPr wrap="none" rtlCol="0">
            <a:spAutoFit/>
          </a:bodyPr>
          <a:lstStyle/>
          <a:p>
            <a:r>
              <a:rPr lang="de-DE" dirty="0"/>
              <a:t>G</a:t>
            </a:r>
          </a:p>
        </p:txBody>
      </p:sp>
      <p:sp>
        <p:nvSpPr>
          <p:cNvPr id="11" name="Textfeld 10">
            <a:extLst>
              <a:ext uri="{FF2B5EF4-FFF2-40B4-BE49-F238E27FC236}">
                <a16:creationId xmlns:a16="http://schemas.microsoft.com/office/drawing/2014/main" id="{C6DE5B1B-F9CF-4CB9-A883-935DBD79B09A}"/>
              </a:ext>
            </a:extLst>
          </p:cNvPr>
          <p:cNvSpPr txBox="1"/>
          <p:nvPr/>
        </p:nvSpPr>
        <p:spPr>
          <a:xfrm>
            <a:off x="5234765" y="1372177"/>
            <a:ext cx="1722470" cy="707886"/>
          </a:xfrm>
          <a:prstGeom prst="rect">
            <a:avLst/>
          </a:prstGeom>
          <a:noFill/>
          <a:ln>
            <a:solidFill>
              <a:schemeClr val="accent1"/>
            </a:solidFill>
          </a:ln>
        </p:spPr>
        <p:txBody>
          <a:bodyPr wrap="square" rtlCol="0">
            <a:spAutoFit/>
          </a:bodyPr>
          <a:lstStyle/>
          <a:p>
            <a:pPr algn="ctr"/>
            <a:r>
              <a:rPr lang="de-DE" sz="2000" dirty="0">
                <a:latin typeface="Arial" panose="020B0604020202020204" pitchFamily="34" charset="0"/>
                <a:cs typeface="Arial" panose="020B0604020202020204" pitchFamily="34" charset="0"/>
              </a:rPr>
              <a:t>„geladener“</a:t>
            </a:r>
          </a:p>
          <a:p>
            <a:pPr algn="ctr"/>
            <a:r>
              <a:rPr lang="de-DE" sz="2000" dirty="0">
                <a:latin typeface="Arial" panose="020B0604020202020204" pitchFamily="34" charset="0"/>
                <a:cs typeface="Arial" panose="020B0604020202020204" pitchFamily="34" charset="0"/>
              </a:rPr>
              <a:t>Akku</a:t>
            </a:r>
          </a:p>
        </p:txBody>
      </p:sp>
      <p:sp>
        <p:nvSpPr>
          <p:cNvPr id="12" name="Textfeld 11">
            <a:extLst>
              <a:ext uri="{FF2B5EF4-FFF2-40B4-BE49-F238E27FC236}">
                <a16:creationId xmlns:a16="http://schemas.microsoft.com/office/drawing/2014/main" id="{4A8BCEE5-0F30-CD27-DCF6-2ABB29806BA3}"/>
              </a:ext>
            </a:extLst>
          </p:cNvPr>
          <p:cNvSpPr txBox="1"/>
          <p:nvPr/>
        </p:nvSpPr>
        <p:spPr>
          <a:xfrm>
            <a:off x="5234765" y="5754894"/>
            <a:ext cx="1722470" cy="707886"/>
          </a:xfrm>
          <a:prstGeom prst="rect">
            <a:avLst/>
          </a:prstGeom>
          <a:noFill/>
          <a:ln>
            <a:solidFill>
              <a:schemeClr val="accent1"/>
            </a:solidFill>
          </a:ln>
        </p:spPr>
        <p:txBody>
          <a:bodyPr wrap="square" rtlCol="0">
            <a:spAutoFit/>
          </a:bodyPr>
          <a:lstStyle/>
          <a:p>
            <a:pPr algn="ctr"/>
            <a:r>
              <a:rPr lang="de-DE" sz="2000" dirty="0">
                <a:latin typeface="Arial" panose="020B0604020202020204" pitchFamily="34" charset="0"/>
                <a:cs typeface="Arial" panose="020B0604020202020204" pitchFamily="34" charset="0"/>
              </a:rPr>
              <a:t>„leerer“</a:t>
            </a:r>
          </a:p>
          <a:p>
            <a:pPr algn="ctr"/>
            <a:r>
              <a:rPr lang="de-DE" sz="2000" dirty="0">
                <a:latin typeface="Arial" panose="020B0604020202020204" pitchFamily="34" charset="0"/>
                <a:cs typeface="Arial" panose="020B0604020202020204" pitchFamily="34" charset="0"/>
              </a:rPr>
              <a:t>Akku</a:t>
            </a:r>
          </a:p>
        </p:txBody>
      </p:sp>
      <p:pic>
        <p:nvPicPr>
          <p:cNvPr id="20" name="Grafik 19">
            <a:extLst>
              <a:ext uri="{FF2B5EF4-FFF2-40B4-BE49-F238E27FC236}">
                <a16:creationId xmlns:a16="http://schemas.microsoft.com/office/drawing/2014/main" id="{DC19ACE1-78CB-54A6-AAD5-95D5E046E184}"/>
              </a:ext>
            </a:extLst>
          </p:cNvPr>
          <p:cNvPicPr>
            <a:picLocks noChangeAspect="1"/>
          </p:cNvPicPr>
          <p:nvPr/>
        </p:nvPicPr>
        <p:blipFill>
          <a:blip r:embed="rId3"/>
          <a:stretch>
            <a:fillRect/>
          </a:stretch>
        </p:blipFill>
        <p:spPr>
          <a:xfrm>
            <a:off x="2883670" y="1109773"/>
            <a:ext cx="263296" cy="5331742"/>
          </a:xfrm>
          <a:prstGeom prst="rect">
            <a:avLst/>
          </a:prstGeom>
        </p:spPr>
      </p:pic>
      <p:sp>
        <p:nvSpPr>
          <p:cNvPr id="21" name="Textfeld 20">
            <a:extLst>
              <a:ext uri="{FF2B5EF4-FFF2-40B4-BE49-F238E27FC236}">
                <a16:creationId xmlns:a16="http://schemas.microsoft.com/office/drawing/2014/main" id="{D04C262D-A57D-0DAB-0224-CB313BD33FDC}"/>
              </a:ext>
            </a:extLst>
          </p:cNvPr>
          <p:cNvSpPr txBox="1"/>
          <p:nvPr/>
        </p:nvSpPr>
        <p:spPr>
          <a:xfrm>
            <a:off x="3048382" y="3129313"/>
            <a:ext cx="2658135" cy="923330"/>
          </a:xfrm>
          <a:prstGeom prst="rect">
            <a:avLst/>
          </a:prstGeom>
          <a:noFill/>
        </p:spPr>
        <p:txBody>
          <a:bodyPr wrap="square" rtlCol="0">
            <a:spAutoFit/>
          </a:bodyPr>
          <a:lstStyle/>
          <a:p>
            <a:pPr algn="ctr"/>
            <a:r>
              <a:rPr lang="de-DE" dirty="0"/>
              <a:t>exergone Redoxreaktion</a:t>
            </a:r>
          </a:p>
          <a:p>
            <a:pPr algn="ctr"/>
            <a:r>
              <a:rPr lang="de-DE" dirty="0"/>
              <a:t>Galvanische Zelle</a:t>
            </a:r>
          </a:p>
        </p:txBody>
      </p:sp>
      <p:sp>
        <p:nvSpPr>
          <p:cNvPr id="23" name="Pfeil nach oben 22">
            <a:extLst>
              <a:ext uri="{FF2B5EF4-FFF2-40B4-BE49-F238E27FC236}">
                <a16:creationId xmlns:a16="http://schemas.microsoft.com/office/drawing/2014/main" id="{D51FA02D-02B0-59D9-89F9-A8C6CD9CA0F5}"/>
              </a:ext>
            </a:extLst>
          </p:cNvPr>
          <p:cNvSpPr/>
          <p:nvPr/>
        </p:nvSpPr>
        <p:spPr>
          <a:xfrm>
            <a:off x="6095999" y="2080063"/>
            <a:ext cx="257837" cy="3596485"/>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24" name="Pfeil nach unten 23">
            <a:extLst>
              <a:ext uri="{FF2B5EF4-FFF2-40B4-BE49-F238E27FC236}">
                <a16:creationId xmlns:a16="http://schemas.microsoft.com/office/drawing/2014/main" id="{01B6B742-18E6-C711-E7C8-624570B1C299}"/>
              </a:ext>
            </a:extLst>
          </p:cNvPr>
          <p:cNvSpPr/>
          <p:nvPr/>
        </p:nvSpPr>
        <p:spPr>
          <a:xfrm>
            <a:off x="5574869" y="2137144"/>
            <a:ext cx="263296" cy="357522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A53C7050-646C-0427-A4E1-17971CA2A9E4}"/>
              </a:ext>
            </a:extLst>
          </p:cNvPr>
          <p:cNvSpPr txBox="1"/>
          <p:nvPr/>
        </p:nvSpPr>
        <p:spPr>
          <a:xfrm>
            <a:off x="6178268" y="3129313"/>
            <a:ext cx="2732572" cy="923330"/>
          </a:xfrm>
          <a:prstGeom prst="rect">
            <a:avLst/>
          </a:prstGeom>
          <a:noFill/>
        </p:spPr>
        <p:txBody>
          <a:bodyPr wrap="square" rtlCol="0">
            <a:spAutoFit/>
          </a:bodyPr>
          <a:lstStyle/>
          <a:p>
            <a:pPr algn="ctr"/>
            <a:r>
              <a:rPr lang="de-DE" dirty="0" err="1">
                <a:solidFill>
                  <a:srgbClr val="00B0F0"/>
                </a:solidFill>
              </a:rPr>
              <a:t>endergone</a:t>
            </a:r>
            <a:r>
              <a:rPr lang="de-DE" dirty="0">
                <a:solidFill>
                  <a:srgbClr val="00B0F0"/>
                </a:solidFill>
              </a:rPr>
              <a:t> Redoxreaktion</a:t>
            </a:r>
          </a:p>
          <a:p>
            <a:pPr algn="ctr"/>
            <a:r>
              <a:rPr lang="de-DE" dirty="0">
                <a:solidFill>
                  <a:srgbClr val="00B0F0"/>
                </a:solidFill>
              </a:rPr>
              <a:t>Elektrolyse</a:t>
            </a:r>
          </a:p>
        </p:txBody>
      </p:sp>
      <p:sp>
        <p:nvSpPr>
          <p:cNvPr id="26" name="Pfeil nach unten 25">
            <a:extLst>
              <a:ext uri="{FF2B5EF4-FFF2-40B4-BE49-F238E27FC236}">
                <a16:creationId xmlns:a16="http://schemas.microsoft.com/office/drawing/2014/main" id="{E3688E7B-155F-50D7-3B03-FF2480EF274A}"/>
              </a:ext>
            </a:extLst>
          </p:cNvPr>
          <p:cNvSpPr/>
          <p:nvPr/>
        </p:nvSpPr>
        <p:spPr>
          <a:xfrm>
            <a:off x="9385138" y="1499191"/>
            <a:ext cx="243525" cy="4800009"/>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dirty="0"/>
          </a:p>
        </p:txBody>
      </p:sp>
      <p:sp>
        <p:nvSpPr>
          <p:cNvPr id="27" name="Textfeld 26">
            <a:extLst>
              <a:ext uri="{FF2B5EF4-FFF2-40B4-BE49-F238E27FC236}">
                <a16:creationId xmlns:a16="http://schemas.microsoft.com/office/drawing/2014/main" id="{E127C6AF-8B91-C4A3-0D37-78D585638AED}"/>
              </a:ext>
            </a:extLst>
          </p:cNvPr>
          <p:cNvSpPr txBox="1"/>
          <p:nvPr/>
        </p:nvSpPr>
        <p:spPr>
          <a:xfrm>
            <a:off x="9642975" y="3215136"/>
            <a:ext cx="2427903" cy="646331"/>
          </a:xfrm>
          <a:prstGeom prst="rect">
            <a:avLst/>
          </a:prstGeom>
          <a:noFill/>
        </p:spPr>
        <p:txBody>
          <a:bodyPr wrap="square" rtlCol="0">
            <a:spAutoFit/>
          </a:bodyPr>
          <a:lstStyle/>
          <a:p>
            <a:pPr algn="ctr"/>
            <a:r>
              <a:rPr lang="de-DE" dirty="0"/>
              <a:t>exergone Reaktion</a:t>
            </a:r>
          </a:p>
          <a:p>
            <a:pPr algn="ctr"/>
            <a:r>
              <a:rPr lang="de-DE" dirty="0"/>
              <a:t>Im Kraftwerk</a:t>
            </a:r>
          </a:p>
        </p:txBody>
      </p:sp>
    </p:spTree>
    <p:extLst>
      <p:ext uri="{BB962C8B-B14F-4D97-AF65-F5344CB8AC3E}">
        <p14:creationId xmlns:p14="http://schemas.microsoft.com/office/powerpoint/2010/main" val="201619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DE2D1F9-18BD-6547-63E2-7C98D558DF01}"/>
              </a:ext>
            </a:extLst>
          </p:cNvPr>
          <p:cNvSpPr txBox="1"/>
          <p:nvPr/>
        </p:nvSpPr>
        <p:spPr bwMode="auto">
          <a:xfrm>
            <a:off x="2814222" y="1705860"/>
            <a:ext cx="12192000" cy="871337"/>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de-DE" sz="3200" dirty="0">
                <a:solidFill>
                  <a:srgbClr val="00764B"/>
                </a:solidFill>
                <a:latin typeface="Arial"/>
                <a:cs typeface="Arial"/>
              </a:rPr>
              <a:t>		  </a:t>
            </a:r>
            <a:endParaRPr lang="de-DE" sz="3200" dirty="0"/>
          </a:p>
        </p:txBody>
      </p:sp>
      <p:sp>
        <p:nvSpPr>
          <p:cNvPr id="5" name="Titel 1">
            <a:extLst>
              <a:ext uri="{FF2B5EF4-FFF2-40B4-BE49-F238E27FC236}">
                <a16:creationId xmlns:a16="http://schemas.microsoft.com/office/drawing/2014/main" id="{0082C14A-5282-F714-2AAF-F084EDA01B44}"/>
              </a:ext>
            </a:extLst>
          </p:cNvPr>
          <p:cNvSpPr txBox="1"/>
          <p:nvPr/>
        </p:nvSpPr>
        <p:spPr bwMode="auto">
          <a:xfrm>
            <a:off x="1855434" y="2141528"/>
            <a:ext cx="7998780" cy="1960618"/>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7938" lvl="0" algn="ctr" defTabSz="914400" rtl="0">
              <a:defRPr/>
            </a:pPr>
            <a:r>
              <a:rPr lang="de-DE" sz="3200" dirty="0">
                <a:latin typeface="Arial" panose="020B0604020202020204" pitchFamily="34" charset="0"/>
                <a:cs typeface="Arial" panose="020B0604020202020204" pitchFamily="34" charset="0"/>
              </a:rPr>
              <a:t> 12.5 </a:t>
            </a:r>
          </a:p>
          <a:p>
            <a:pPr marL="534988" lvl="0" indent="-528638" algn="ctr" defTabSz="914400" rtl="0">
              <a:defRPr/>
            </a:pPr>
            <a:r>
              <a:rPr lang="de-DE" sz="3200" dirty="0">
                <a:latin typeface="Arial" panose="020B0604020202020204" pitchFamily="34" charset="0"/>
                <a:cs typeface="Arial" panose="020B0604020202020204" pitchFamily="34" charset="0"/>
              </a:rPr>
              <a:t>  Kohlenwasserstoffe </a:t>
            </a:r>
            <a:br>
              <a:rPr lang="de-DE" sz="3200" dirty="0">
                <a:latin typeface="Arial" panose="020B0604020202020204" pitchFamily="34" charset="0"/>
                <a:cs typeface="Arial" panose="020B0604020202020204" pitchFamily="34" charset="0"/>
              </a:rPr>
            </a:br>
            <a:r>
              <a:rPr lang="de-DE" sz="3200" dirty="0">
                <a:latin typeface="Arial" panose="020B0604020202020204" pitchFamily="34" charset="0"/>
                <a:cs typeface="Arial" panose="020B0604020202020204" pitchFamily="34" charset="0"/>
              </a:rPr>
              <a:t>Energieträger und Reaktionspartner </a:t>
            </a:r>
            <a:endParaRPr lang="en-DE"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669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D0293-68B4-0EEC-1161-430A300F8A4E}"/>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4F8A4B8C-31C1-1916-F620-C92CE7906B05}"/>
              </a:ext>
            </a:extLst>
          </p:cNvPr>
          <p:cNvSpPr txBox="1"/>
          <p:nvPr/>
        </p:nvSpPr>
        <p:spPr bwMode="auto">
          <a:xfrm>
            <a:off x="2814222" y="1705860"/>
            <a:ext cx="12192000" cy="871337"/>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de-DE" sz="3200" dirty="0">
                <a:solidFill>
                  <a:srgbClr val="00764B"/>
                </a:solidFill>
                <a:latin typeface="Arial"/>
                <a:cs typeface="Arial"/>
              </a:rPr>
              <a:t>		  </a:t>
            </a:r>
            <a:endParaRPr lang="de-DE" sz="3200" dirty="0"/>
          </a:p>
        </p:txBody>
      </p:sp>
      <p:sp>
        <p:nvSpPr>
          <p:cNvPr id="5" name="Titel 1">
            <a:extLst>
              <a:ext uri="{FF2B5EF4-FFF2-40B4-BE49-F238E27FC236}">
                <a16:creationId xmlns:a16="http://schemas.microsoft.com/office/drawing/2014/main" id="{6A1224A9-408D-0BE2-537C-11CED8349443}"/>
              </a:ext>
            </a:extLst>
          </p:cNvPr>
          <p:cNvSpPr txBox="1"/>
          <p:nvPr/>
        </p:nvSpPr>
        <p:spPr bwMode="auto">
          <a:xfrm>
            <a:off x="1855434" y="2320186"/>
            <a:ext cx="7998780" cy="1960618"/>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7938" lvl="0" algn="ctr" defTabSz="914400" rtl="0">
              <a:defRPr/>
            </a:pPr>
            <a:r>
              <a:rPr lang="de-DE" sz="3200" dirty="0">
                <a:latin typeface="Arial" panose="020B0604020202020204" pitchFamily="34" charset="0"/>
                <a:cs typeface="Arial" panose="020B0604020202020204" pitchFamily="34" charset="0"/>
              </a:rPr>
              <a:t> 13.2</a:t>
            </a:r>
          </a:p>
          <a:p>
            <a:pPr marL="7938" algn="ctr" defTabSz="914400" rtl="0">
              <a:defRPr/>
            </a:pPr>
            <a:r>
              <a:rPr lang="de-DE" sz="3200" dirty="0"/>
              <a:t>Farbigkeit + Farbstoffe</a:t>
            </a:r>
          </a:p>
          <a:p>
            <a:pPr marL="7938" lvl="0" algn="ctr" defTabSz="914400" rtl="0">
              <a:defRPr/>
            </a:pPr>
            <a:endParaRPr lang="de-DE"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7750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210E268-C74E-4966-A562-4764E90883B9}"/>
              </a:ext>
            </a:extLst>
          </p:cNvPr>
          <p:cNvSpPr/>
          <p:nvPr/>
        </p:nvSpPr>
        <p:spPr>
          <a:xfrm>
            <a:off x="553573" y="948690"/>
            <a:ext cx="4847634" cy="3108543"/>
          </a:xfrm>
          <a:prstGeom prst="rect">
            <a:avLst/>
          </a:prstGeom>
        </p:spPr>
        <p:txBody>
          <a:bodyPr wrap="square">
            <a:spAutoFit/>
          </a:bodyPr>
          <a:lstStyle/>
          <a:p>
            <a:r>
              <a:rPr lang="de-DE" sz="1400" b="1" dirty="0">
                <a:solidFill>
                  <a:srgbClr val="000000"/>
                </a:solidFill>
                <a:latin typeface="Arial" panose="020B0604020202020204" pitchFamily="34" charset="0"/>
              </a:rPr>
              <a:t>Kompetenzerwartungen</a:t>
            </a:r>
          </a:p>
          <a:p>
            <a:r>
              <a:rPr lang="de-DE" sz="1400" dirty="0">
                <a:solidFill>
                  <a:srgbClr val="000000"/>
                </a:solidFill>
                <a:latin typeface="Arial" panose="020B0604020202020204" pitchFamily="34" charset="0"/>
              </a:rPr>
              <a:t>Die Schülerinnen und Schüler ...</a:t>
            </a:r>
          </a:p>
          <a:p>
            <a:pPr marL="285750" indent="-285750">
              <a:buFont typeface="Arial" panose="020B0604020202020204" pitchFamily="34" charset="0"/>
              <a:buChar char="•"/>
            </a:pPr>
            <a:r>
              <a:rPr lang="de-DE" sz="1400" dirty="0">
                <a:solidFill>
                  <a:srgbClr val="000000"/>
                </a:solidFill>
                <a:latin typeface="Arial" panose="020B0604020202020204" pitchFamily="34" charset="0"/>
              </a:rPr>
              <a:t>unterscheiden zwischen der Emission und der Absorption verschiedener Wellenlängen des Lichts, um die Ursachen von </a:t>
            </a:r>
            <a:r>
              <a:rPr lang="de-DE" sz="1400" dirty="0">
                <a:solidFill>
                  <a:srgbClr val="FF0000"/>
                </a:solidFill>
                <a:latin typeface="Arial" panose="020B0604020202020204" pitchFamily="34" charset="0"/>
              </a:rPr>
              <a:t>Farbigkeit</a:t>
            </a:r>
            <a:r>
              <a:rPr lang="de-DE" sz="1400" dirty="0">
                <a:solidFill>
                  <a:srgbClr val="000000"/>
                </a:solidFill>
                <a:latin typeface="Arial" panose="020B0604020202020204" pitchFamily="34" charset="0"/>
              </a:rPr>
              <a:t> zu beschreiben.</a:t>
            </a:r>
          </a:p>
          <a:p>
            <a:pPr marL="285750" indent="-285750">
              <a:buFont typeface="Arial" panose="020B0604020202020204" pitchFamily="34" charset="0"/>
              <a:buChar char="•"/>
            </a:pPr>
            <a:r>
              <a:rPr lang="de-DE" sz="1400" dirty="0">
                <a:solidFill>
                  <a:srgbClr val="000000"/>
                </a:solidFill>
                <a:latin typeface="Arial" panose="020B0604020202020204" pitchFamily="34" charset="0"/>
              </a:rPr>
              <a:t>erklären die Absorption von Licht bestimmter Wellenlängen als Anregung von delokalisierten Elektronen und begründen die </a:t>
            </a:r>
            <a:r>
              <a:rPr lang="de-DE" sz="1400" dirty="0">
                <a:solidFill>
                  <a:srgbClr val="FF0000"/>
                </a:solidFill>
                <a:latin typeface="Arial" panose="020B0604020202020204" pitchFamily="34" charset="0"/>
              </a:rPr>
              <a:t>Farbigkeit</a:t>
            </a:r>
            <a:r>
              <a:rPr lang="de-DE" sz="1400" dirty="0">
                <a:solidFill>
                  <a:srgbClr val="000000"/>
                </a:solidFill>
                <a:latin typeface="Arial" panose="020B0604020202020204" pitchFamily="34" charset="0"/>
              </a:rPr>
              <a:t> von Stoffen mithilfe des Energiestufenschemas.</a:t>
            </a:r>
          </a:p>
          <a:p>
            <a:pPr marL="285750" indent="-285750">
              <a:buFont typeface="Arial" panose="020B0604020202020204" pitchFamily="34" charset="0"/>
              <a:buChar char="•"/>
            </a:pPr>
            <a:r>
              <a:rPr lang="de-DE" sz="1400" dirty="0">
                <a:solidFill>
                  <a:srgbClr val="000000"/>
                </a:solidFill>
                <a:latin typeface="Arial" panose="020B0604020202020204" pitchFamily="34" charset="0"/>
              </a:rPr>
              <a:t>erklären die </a:t>
            </a:r>
            <a:r>
              <a:rPr lang="de-DE" sz="1400" dirty="0">
                <a:solidFill>
                  <a:srgbClr val="FF0000"/>
                </a:solidFill>
                <a:latin typeface="Arial" panose="020B0604020202020204" pitchFamily="34" charset="0"/>
              </a:rPr>
              <a:t>Farbigkeit</a:t>
            </a:r>
            <a:r>
              <a:rPr lang="de-DE" sz="1400" dirty="0">
                <a:solidFill>
                  <a:srgbClr val="000000"/>
                </a:solidFill>
                <a:latin typeface="Arial" panose="020B0604020202020204" pitchFamily="34" charset="0"/>
              </a:rPr>
              <a:t> von Stoffen anhand des Zusammenhangs zwischen den Wellenlängen des absorbierten und des reflektierten Lichts.</a:t>
            </a:r>
          </a:p>
          <a:p>
            <a:pPr marL="285750" indent="-285750">
              <a:buFont typeface="Arial" panose="020B0604020202020204" pitchFamily="34" charset="0"/>
              <a:buChar char="•"/>
            </a:pPr>
            <a:r>
              <a:rPr lang="de-DE" sz="1400" dirty="0">
                <a:solidFill>
                  <a:srgbClr val="000000"/>
                </a:solidFill>
                <a:latin typeface="Arial" panose="020B0604020202020204" pitchFamily="34" charset="0"/>
              </a:rPr>
              <a:t>recherchieren und bewerten den Einsatz von ausgewählten </a:t>
            </a:r>
            <a:r>
              <a:rPr lang="de-DE" sz="1400" dirty="0">
                <a:solidFill>
                  <a:srgbClr val="1A7950"/>
                </a:solidFill>
                <a:latin typeface="Arial" panose="020B0604020202020204" pitchFamily="34" charset="0"/>
              </a:rPr>
              <a:t>Farbstoffen</a:t>
            </a:r>
            <a:r>
              <a:rPr lang="de-DE" sz="1400" dirty="0">
                <a:solidFill>
                  <a:srgbClr val="000000"/>
                </a:solidFill>
                <a:latin typeface="Arial" panose="020B0604020202020204" pitchFamily="34" charset="0"/>
              </a:rPr>
              <a:t> im Alltag.</a:t>
            </a:r>
          </a:p>
        </p:txBody>
      </p:sp>
      <p:sp>
        <p:nvSpPr>
          <p:cNvPr id="3" name="Rechteck 2">
            <a:extLst>
              <a:ext uri="{FF2B5EF4-FFF2-40B4-BE49-F238E27FC236}">
                <a16:creationId xmlns:a16="http://schemas.microsoft.com/office/drawing/2014/main" id="{7AA43BC2-987D-4A01-8121-1406D45E27A6}"/>
              </a:ext>
            </a:extLst>
          </p:cNvPr>
          <p:cNvSpPr/>
          <p:nvPr/>
        </p:nvSpPr>
        <p:spPr>
          <a:xfrm>
            <a:off x="5467481" y="948690"/>
            <a:ext cx="5634447" cy="5909310"/>
          </a:xfrm>
          <a:prstGeom prst="rect">
            <a:avLst/>
          </a:prstGeom>
        </p:spPr>
        <p:txBody>
          <a:bodyPr wrap="square">
            <a:spAutoFit/>
          </a:bodyPr>
          <a:lstStyle/>
          <a:p>
            <a:r>
              <a:rPr lang="de-DE" sz="1400" b="1" dirty="0">
                <a:solidFill>
                  <a:srgbClr val="000000"/>
                </a:solidFill>
                <a:latin typeface="Arial" panose="020B0604020202020204" pitchFamily="34" charset="0"/>
              </a:rPr>
              <a:t>Kompetenzerwartungen</a:t>
            </a:r>
          </a:p>
          <a:p>
            <a:r>
              <a:rPr lang="de-DE" sz="1400" dirty="0">
                <a:solidFill>
                  <a:srgbClr val="000000"/>
                </a:solidFill>
                <a:latin typeface="Arial" panose="020B0604020202020204" pitchFamily="34" charset="0"/>
              </a:rPr>
              <a:t>Die Schülerinnen und Schüler ...</a:t>
            </a:r>
          </a:p>
          <a:p>
            <a:pPr marL="285750" indent="-285750">
              <a:buFont typeface="Arial" panose="020B0604020202020204" pitchFamily="34" charset="0"/>
              <a:buChar char="•"/>
            </a:pPr>
            <a:r>
              <a:rPr lang="de-DE" sz="1400" dirty="0">
                <a:solidFill>
                  <a:srgbClr val="000000"/>
                </a:solidFill>
                <a:latin typeface="Arial" panose="020B0604020202020204" pitchFamily="34" charset="0"/>
              </a:rPr>
              <a:t>wenden das Donator-Akzeptor-Konzept auf </a:t>
            </a:r>
            <a:r>
              <a:rPr lang="de-DE" sz="1400" dirty="0">
                <a:solidFill>
                  <a:srgbClr val="1A7950"/>
                </a:solidFill>
                <a:latin typeface="Arial" panose="020B0604020202020204" pitchFamily="34" charset="0"/>
              </a:rPr>
              <a:t>Farbstoff-Moleküle</a:t>
            </a:r>
            <a:r>
              <a:rPr lang="de-DE" sz="1400" dirty="0">
                <a:solidFill>
                  <a:srgbClr val="00B050"/>
                </a:solidFill>
                <a:latin typeface="Arial" panose="020B0604020202020204" pitchFamily="34" charset="0"/>
              </a:rPr>
              <a:t> </a:t>
            </a:r>
            <a:r>
              <a:rPr lang="de-DE" sz="1400" dirty="0">
                <a:solidFill>
                  <a:srgbClr val="000000"/>
                </a:solidFill>
                <a:latin typeface="Arial" panose="020B0604020202020204" pitchFamily="34" charset="0"/>
              </a:rPr>
              <a:t>an, um den Einfluss funktioneller Gruppen auf die </a:t>
            </a:r>
            <a:r>
              <a:rPr lang="de-DE" sz="1400" dirty="0">
                <a:solidFill>
                  <a:srgbClr val="FF0000"/>
                </a:solidFill>
                <a:latin typeface="Arial" panose="020B0604020202020204" pitchFamily="34" charset="0"/>
              </a:rPr>
              <a:t>Farbigkeit</a:t>
            </a:r>
            <a:r>
              <a:rPr lang="de-DE" sz="1400" dirty="0">
                <a:solidFill>
                  <a:srgbClr val="000000"/>
                </a:solidFill>
                <a:latin typeface="Arial" panose="020B0604020202020204" pitchFamily="34" charset="0"/>
              </a:rPr>
              <a:t> der zugehörigen Stoffe zu erklären.</a:t>
            </a:r>
          </a:p>
          <a:p>
            <a:pPr marL="285750" indent="-285750">
              <a:buFont typeface="Arial" panose="020B0604020202020204" pitchFamily="34" charset="0"/>
              <a:buChar char="•"/>
            </a:pPr>
            <a:r>
              <a:rPr lang="de-DE" sz="1400" dirty="0">
                <a:solidFill>
                  <a:srgbClr val="000000"/>
                </a:solidFill>
                <a:latin typeface="Arial" panose="020B0604020202020204" pitchFamily="34" charset="0"/>
              </a:rPr>
              <a:t>werten Absorptionsspektren von </a:t>
            </a:r>
            <a:r>
              <a:rPr lang="de-DE" sz="1400" dirty="0">
                <a:solidFill>
                  <a:srgbClr val="1A7950"/>
                </a:solidFill>
                <a:latin typeface="Arial" panose="020B0604020202020204" pitchFamily="34" charset="0"/>
              </a:rPr>
              <a:t>Farbstoffen</a:t>
            </a:r>
            <a:r>
              <a:rPr lang="de-DE" sz="1400" dirty="0">
                <a:solidFill>
                  <a:srgbClr val="000000"/>
                </a:solidFill>
                <a:latin typeface="Arial" panose="020B0604020202020204" pitchFamily="34" charset="0"/>
              </a:rPr>
              <a:t> aus, um die Absorptionseigenschaften von </a:t>
            </a:r>
            <a:r>
              <a:rPr lang="de-DE" sz="1400" dirty="0">
                <a:solidFill>
                  <a:srgbClr val="1A7950"/>
                </a:solidFill>
                <a:latin typeface="Arial" panose="020B0604020202020204" pitchFamily="34" charset="0"/>
              </a:rPr>
              <a:t>Farbstoff-Molekülen</a:t>
            </a:r>
            <a:r>
              <a:rPr lang="de-DE" sz="1400" dirty="0">
                <a:solidFill>
                  <a:srgbClr val="000000"/>
                </a:solidFill>
                <a:latin typeface="Arial" panose="020B0604020202020204" pitchFamily="34" charset="0"/>
              </a:rPr>
              <a:t> zu beschreiben.</a:t>
            </a:r>
          </a:p>
          <a:p>
            <a:pPr marL="285750" indent="-285750">
              <a:buFont typeface="Arial" panose="020B0604020202020204" pitchFamily="34" charset="0"/>
              <a:buChar char="•"/>
            </a:pPr>
            <a:r>
              <a:rPr lang="de-DE" sz="1400" dirty="0">
                <a:solidFill>
                  <a:srgbClr val="000000"/>
                </a:solidFill>
                <a:latin typeface="Arial" panose="020B0604020202020204" pitchFamily="34" charset="0"/>
              </a:rPr>
              <a:t>stellen die Synthese von </a:t>
            </a:r>
            <a:r>
              <a:rPr lang="de-DE" sz="1400" dirty="0">
                <a:solidFill>
                  <a:srgbClr val="1A7950"/>
                </a:solidFill>
                <a:latin typeface="Arial" panose="020B0604020202020204" pitchFamily="34" charset="0"/>
              </a:rPr>
              <a:t>Azofarbstoffen</a:t>
            </a:r>
            <a:r>
              <a:rPr lang="de-DE" sz="1400" dirty="0">
                <a:solidFill>
                  <a:srgbClr val="000000"/>
                </a:solidFill>
                <a:latin typeface="Arial" panose="020B0604020202020204" pitchFamily="34" charset="0"/>
              </a:rPr>
              <a:t> und </a:t>
            </a:r>
            <a:r>
              <a:rPr lang="de-DE" sz="1400" dirty="0" err="1">
                <a:solidFill>
                  <a:srgbClr val="1A7950"/>
                </a:solidFill>
                <a:latin typeface="Arial" panose="020B0604020202020204" pitchFamily="34" charset="0"/>
              </a:rPr>
              <a:t>Triphenylmethanfarbstoffen</a:t>
            </a:r>
            <a:r>
              <a:rPr lang="de-DE" sz="1400" dirty="0">
                <a:solidFill>
                  <a:srgbClr val="000000"/>
                </a:solidFill>
                <a:latin typeface="Arial" panose="020B0604020202020204" pitchFamily="34" charset="0"/>
              </a:rPr>
              <a:t> auf der Teilchenebene mechanistisch dar.</a:t>
            </a:r>
          </a:p>
          <a:p>
            <a:pPr marL="285750" indent="-285750">
              <a:buFont typeface="Arial" panose="020B0604020202020204" pitchFamily="34" charset="0"/>
              <a:buChar char="•"/>
            </a:pPr>
            <a:r>
              <a:rPr lang="de-DE" sz="1400" dirty="0">
                <a:solidFill>
                  <a:srgbClr val="000000"/>
                </a:solidFill>
                <a:latin typeface="Arial" panose="020B0604020202020204" pitchFamily="34" charset="0"/>
              </a:rPr>
              <a:t>recherchieren und bewerten den Einsatz von ausgewählten </a:t>
            </a:r>
            <a:r>
              <a:rPr lang="de-DE" sz="1400" dirty="0">
                <a:solidFill>
                  <a:srgbClr val="1A7950"/>
                </a:solidFill>
                <a:latin typeface="Arial" panose="020B0604020202020204" pitchFamily="34" charset="0"/>
              </a:rPr>
              <a:t>Farbstoffen</a:t>
            </a:r>
            <a:r>
              <a:rPr lang="de-DE" sz="1400" dirty="0">
                <a:solidFill>
                  <a:srgbClr val="000000"/>
                </a:solidFill>
                <a:latin typeface="Arial" panose="020B0604020202020204" pitchFamily="34" charset="0"/>
              </a:rPr>
              <a:t> im Alltag und vergleichen und bewerten Auswirkungen der Verwendung von ausgewählten </a:t>
            </a:r>
            <a:r>
              <a:rPr lang="de-DE" sz="1400" dirty="0">
                <a:solidFill>
                  <a:srgbClr val="1A7950"/>
                </a:solidFill>
                <a:latin typeface="Arial" panose="020B0604020202020204" pitchFamily="34" charset="0"/>
              </a:rPr>
              <a:t>Farbstoffen</a:t>
            </a:r>
            <a:r>
              <a:rPr lang="de-DE" sz="1400" dirty="0">
                <a:solidFill>
                  <a:srgbClr val="000000"/>
                </a:solidFill>
                <a:latin typeface="Arial" panose="020B0604020202020204" pitchFamily="34" charset="0"/>
              </a:rPr>
              <a:t> im Hinblick auf die menschliche Gesundheit.</a:t>
            </a:r>
          </a:p>
          <a:p>
            <a:pPr marL="285750" indent="-285750">
              <a:buFont typeface="Arial" panose="020B0604020202020204" pitchFamily="34" charset="0"/>
              <a:buChar char="•"/>
            </a:pPr>
            <a:r>
              <a:rPr lang="de-DE" sz="1400" dirty="0">
                <a:solidFill>
                  <a:srgbClr val="000000"/>
                </a:solidFill>
                <a:latin typeface="Arial" panose="020B0604020202020204" pitchFamily="34" charset="0"/>
              </a:rPr>
              <a:t>beschreiben ausgewählte Bindungs- und Wechselwirkungstypen zwischen </a:t>
            </a:r>
            <a:r>
              <a:rPr lang="de-DE" sz="1400" dirty="0">
                <a:solidFill>
                  <a:srgbClr val="1A7950"/>
                </a:solidFill>
                <a:latin typeface="Arial" panose="020B0604020202020204" pitchFamily="34" charset="0"/>
              </a:rPr>
              <a:t>Farbstoff-Molekülen</a:t>
            </a:r>
            <a:r>
              <a:rPr lang="de-DE" sz="1400" dirty="0">
                <a:solidFill>
                  <a:srgbClr val="000000"/>
                </a:solidFill>
                <a:latin typeface="Arial" panose="020B0604020202020204" pitchFamily="34" charset="0"/>
              </a:rPr>
              <a:t> und Faser-Molekülen und beurteilen die Eignung von </a:t>
            </a:r>
            <a:r>
              <a:rPr lang="de-DE" sz="1400" dirty="0">
                <a:solidFill>
                  <a:srgbClr val="1A7950"/>
                </a:solidFill>
                <a:latin typeface="Arial" panose="020B0604020202020204" pitchFamily="34" charset="0"/>
              </a:rPr>
              <a:t>Farbstoffen</a:t>
            </a:r>
            <a:r>
              <a:rPr lang="de-DE" sz="1400" dirty="0">
                <a:solidFill>
                  <a:srgbClr val="000000"/>
                </a:solidFill>
                <a:latin typeface="Arial" panose="020B0604020202020204" pitchFamily="34" charset="0"/>
              </a:rPr>
              <a:t> als Textilfarbstoff.</a:t>
            </a:r>
          </a:p>
          <a:p>
            <a:pPr marL="285750" indent="-285750">
              <a:buFont typeface="Arial" panose="020B0604020202020204" pitchFamily="34" charset="0"/>
              <a:buChar char="•"/>
            </a:pPr>
            <a:r>
              <a:rPr lang="de-DE" sz="1400" dirty="0">
                <a:solidFill>
                  <a:srgbClr val="000000"/>
                </a:solidFill>
                <a:latin typeface="Arial" panose="020B0604020202020204" pitchFamily="34" charset="0"/>
              </a:rPr>
              <a:t>erklären das Prinzip der Küpenfärbung und führen eine Küpenfärbung durch und vergleichen diese ggfs. mit einer weiteren Färbemethode.</a:t>
            </a:r>
          </a:p>
          <a:p>
            <a:pPr marL="285750" indent="-285750">
              <a:buFont typeface="Arial" panose="020B0604020202020204" pitchFamily="34" charset="0"/>
              <a:buChar char="•"/>
            </a:pPr>
            <a:r>
              <a:rPr lang="de-DE" sz="1400" dirty="0">
                <a:solidFill>
                  <a:srgbClr val="000000"/>
                </a:solidFill>
                <a:latin typeface="Arial" panose="020B0604020202020204" pitchFamily="34" charset="0"/>
              </a:rPr>
              <a:t>beurteilen die wirtschaftliche Bedeutung der </a:t>
            </a:r>
            <a:r>
              <a:rPr lang="de-DE" sz="1400" dirty="0">
                <a:solidFill>
                  <a:srgbClr val="1A7950"/>
                </a:solidFill>
                <a:latin typeface="Arial" panose="020B0604020202020204" pitchFamily="34" charset="0"/>
              </a:rPr>
              <a:t>Farbstoffe</a:t>
            </a:r>
            <a:r>
              <a:rPr lang="de-DE" sz="1400" dirty="0">
                <a:solidFill>
                  <a:srgbClr val="000000"/>
                </a:solidFill>
                <a:latin typeface="Arial" panose="020B0604020202020204" pitchFamily="34" charset="0"/>
              </a:rPr>
              <a:t> für die Entwicklung der chemischen Industrie.</a:t>
            </a:r>
          </a:p>
          <a:p>
            <a:pPr marL="285750" indent="-285750">
              <a:buFont typeface="Arial" panose="020B0604020202020204" pitchFamily="34" charset="0"/>
              <a:buChar char="•"/>
            </a:pPr>
            <a:r>
              <a:rPr lang="de-DE" sz="1400" dirty="0">
                <a:solidFill>
                  <a:srgbClr val="000000"/>
                </a:solidFill>
                <a:latin typeface="Arial" panose="020B0604020202020204" pitchFamily="34" charset="0"/>
              </a:rPr>
              <a:t>beschreiben die Auswirkung von Veränderungen eines delokalisierten Elektronensystems durch eine Säure-Base- oder Redoxreaktion, um die Funktionsweise von Indikatoren zu erklären.</a:t>
            </a:r>
          </a:p>
        </p:txBody>
      </p:sp>
      <p:sp>
        <p:nvSpPr>
          <p:cNvPr id="4" name="Titel 1">
            <a:extLst>
              <a:ext uri="{FF2B5EF4-FFF2-40B4-BE49-F238E27FC236}">
                <a16:creationId xmlns:a16="http://schemas.microsoft.com/office/drawing/2014/main" id="{448941E3-3E96-4BEB-A60C-AD45DDC16867}"/>
              </a:ext>
            </a:extLst>
          </p:cNvPr>
          <p:cNvSpPr txBox="1">
            <a:spLocks/>
          </p:cNvSpPr>
          <p:nvPr/>
        </p:nvSpPr>
        <p:spPr bwMode="auto">
          <a:xfrm>
            <a:off x="396819" y="446863"/>
            <a:ext cx="3631463" cy="335028"/>
          </a:xfrm>
          <a:prstGeom prst="rect">
            <a:avLst/>
          </a:prstGeom>
          <a:noFill/>
          <a:ln w="9525">
            <a:noFill/>
            <a:miter lim="800000"/>
            <a:headEnd/>
            <a:tailEnd/>
          </a:ln>
        </p:spPr>
        <p:txBody>
          <a:bodyPr wrap="square" lIns="0" tIns="0" rIns="0" bIns="0" anchor="ctr">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hangingPunct="0">
              <a:buSzPct val="45000"/>
            </a:pPr>
            <a:r>
              <a:rPr lang="de-DE" sz="2177" b="1" dirty="0"/>
              <a:t>Kompetenzen im </a:t>
            </a:r>
            <a:r>
              <a:rPr lang="de-DE" sz="2177" b="1" dirty="0" err="1"/>
              <a:t>gA</a:t>
            </a:r>
            <a:endParaRPr lang="de-DE" sz="2177" b="1" dirty="0"/>
          </a:p>
        </p:txBody>
      </p:sp>
      <p:sp>
        <p:nvSpPr>
          <p:cNvPr id="5" name="Titel 1">
            <a:extLst>
              <a:ext uri="{FF2B5EF4-FFF2-40B4-BE49-F238E27FC236}">
                <a16:creationId xmlns:a16="http://schemas.microsoft.com/office/drawing/2014/main" id="{30D3B445-6FDC-4364-AE2A-92FEA866F46E}"/>
              </a:ext>
            </a:extLst>
          </p:cNvPr>
          <p:cNvSpPr txBox="1">
            <a:spLocks/>
          </p:cNvSpPr>
          <p:nvPr/>
        </p:nvSpPr>
        <p:spPr bwMode="auto">
          <a:xfrm>
            <a:off x="5467481" y="446863"/>
            <a:ext cx="5098868" cy="335028"/>
          </a:xfrm>
          <a:prstGeom prst="rect">
            <a:avLst/>
          </a:prstGeom>
          <a:noFill/>
          <a:ln w="9525">
            <a:noFill/>
            <a:miter lim="800000"/>
            <a:headEnd/>
            <a:tailEnd/>
          </a:ln>
        </p:spPr>
        <p:txBody>
          <a:bodyPr wrap="square" lIns="0" tIns="0" rIns="0" bIns="0" anchor="ctr">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hangingPunct="0">
              <a:buSzPct val="45000"/>
            </a:pPr>
            <a:r>
              <a:rPr lang="de-DE" sz="2177" b="1" dirty="0"/>
              <a:t>Zusätzliche Kompetenzen im </a:t>
            </a:r>
            <a:r>
              <a:rPr lang="de-DE" sz="2177" b="1" dirty="0" err="1"/>
              <a:t>eA</a:t>
            </a:r>
            <a:endParaRPr lang="de-DE" sz="2177" b="1" dirty="0"/>
          </a:p>
        </p:txBody>
      </p:sp>
      <p:sp>
        <p:nvSpPr>
          <p:cNvPr id="8" name="Ellipse 7">
            <a:extLst>
              <a:ext uri="{FF2B5EF4-FFF2-40B4-BE49-F238E27FC236}">
                <a16:creationId xmlns:a16="http://schemas.microsoft.com/office/drawing/2014/main" id="{8E5313C7-F040-4FAB-86A0-594668096014}"/>
              </a:ext>
            </a:extLst>
          </p:cNvPr>
          <p:cNvSpPr/>
          <p:nvPr/>
        </p:nvSpPr>
        <p:spPr>
          <a:xfrm>
            <a:off x="3599798" y="423382"/>
            <a:ext cx="440542" cy="409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gA</a:t>
            </a:r>
            <a:endParaRPr lang="de-DE" sz="1400" dirty="0"/>
          </a:p>
        </p:txBody>
      </p:sp>
      <p:sp>
        <p:nvSpPr>
          <p:cNvPr id="9" name="Ellipse 8">
            <a:extLst>
              <a:ext uri="{FF2B5EF4-FFF2-40B4-BE49-F238E27FC236}">
                <a16:creationId xmlns:a16="http://schemas.microsoft.com/office/drawing/2014/main" id="{F8B8D2D8-9E26-4830-A297-51DD1D7A734A}"/>
              </a:ext>
            </a:extLst>
          </p:cNvPr>
          <p:cNvSpPr/>
          <p:nvPr/>
        </p:nvSpPr>
        <p:spPr>
          <a:xfrm>
            <a:off x="9854614" y="423382"/>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extLst>
      <p:ext uri="{BB962C8B-B14F-4D97-AF65-F5344CB8AC3E}">
        <p14:creationId xmlns:p14="http://schemas.microsoft.com/office/powerpoint/2010/main" val="29498615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86B73615-C129-6E88-FE78-F89CD35EDA2A}"/>
              </a:ext>
            </a:extLst>
          </p:cNvPr>
          <p:cNvGraphicFramePr>
            <a:graphicFrameLocks noGrp="1"/>
          </p:cNvGraphicFramePr>
          <p:nvPr>
            <p:extLst>
              <p:ext uri="{D42A27DB-BD31-4B8C-83A1-F6EECF244321}">
                <p14:modId xmlns:p14="http://schemas.microsoft.com/office/powerpoint/2010/main" val="1596931993"/>
              </p:ext>
            </p:extLst>
          </p:nvPr>
        </p:nvGraphicFramePr>
        <p:xfrm>
          <a:off x="510363" y="2354798"/>
          <a:ext cx="10558130" cy="2148404"/>
        </p:xfrm>
        <a:graphic>
          <a:graphicData uri="http://schemas.openxmlformats.org/drawingml/2006/table">
            <a:tbl>
              <a:tblPr firstRow="1" firstCol="1" bandRow="1"/>
              <a:tblGrid>
                <a:gridCol w="723014">
                  <a:extLst>
                    <a:ext uri="{9D8B030D-6E8A-4147-A177-3AD203B41FA5}">
                      <a16:colId xmlns:a16="http://schemas.microsoft.com/office/drawing/2014/main" val="20000"/>
                    </a:ext>
                  </a:extLst>
                </a:gridCol>
                <a:gridCol w="9835116">
                  <a:extLst>
                    <a:ext uri="{9D8B030D-6E8A-4147-A177-3AD203B41FA5}">
                      <a16:colId xmlns:a16="http://schemas.microsoft.com/office/drawing/2014/main" val="20001"/>
                    </a:ext>
                  </a:extLst>
                </a:gridCol>
              </a:tblGrid>
              <a:tr h="272540">
                <a:tc>
                  <a:txBody>
                    <a:bodyPr/>
                    <a:lstStyle/>
                    <a:p>
                      <a:pPr algn="ctr">
                        <a:lnSpc>
                          <a:spcPct val="115000"/>
                        </a:lnSpc>
                        <a:spcAft>
                          <a:spcPts val="0"/>
                        </a:spcAft>
                      </a:pPr>
                      <a:r>
                        <a:rPr lang="de-DE" sz="1400" dirty="0">
                          <a:effectLst/>
                          <a:latin typeface="Arial"/>
                          <a:ea typeface="Calibri"/>
                          <a:cs typeface="Times New Roman"/>
                        </a:rPr>
                        <a:t> </a:t>
                      </a:r>
                      <a:endParaRPr lang="de-DE" sz="1400" dirty="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69850">
                        <a:lnSpc>
                          <a:spcPct val="115000"/>
                        </a:lnSpc>
                        <a:spcAft>
                          <a:spcPts val="0"/>
                        </a:spcAft>
                      </a:pPr>
                      <a:r>
                        <a:rPr lang="de-DE" sz="1400" b="1" dirty="0">
                          <a:solidFill>
                            <a:schemeClr val="bg1"/>
                          </a:solidFill>
                          <a:effectLst/>
                          <a:latin typeface="Arial"/>
                          <a:ea typeface="Times New Roman"/>
                          <a:cs typeface="Times New Roman"/>
                        </a:rPr>
                        <a:t>Lehrplan</a:t>
                      </a:r>
                      <a:endParaRPr lang="de-DE" sz="1400" dirty="0">
                        <a:solidFill>
                          <a:schemeClr val="bg1"/>
                        </a:solidFill>
                        <a:effectLst/>
                        <a:latin typeface="Calibri"/>
                        <a:ea typeface="Calibri"/>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53625">
                <a:tc>
                  <a:txBody>
                    <a:bodyPr/>
                    <a:lstStyle/>
                    <a:p>
                      <a:pPr algn="ctr">
                        <a:lnSpc>
                          <a:spcPct val="115000"/>
                        </a:lnSpc>
                        <a:spcAft>
                          <a:spcPts val="0"/>
                        </a:spcAft>
                      </a:pPr>
                      <a:r>
                        <a:rPr lang="de-DE" sz="1400" dirty="0">
                          <a:effectLst/>
                          <a:latin typeface="+mn-lt"/>
                          <a:ea typeface="Calibri"/>
                          <a:cs typeface="Times New Roman"/>
                        </a:rPr>
                        <a:t>1</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mn-lt"/>
                          <a:ea typeface="Calibri"/>
                          <a:cs typeface="Times New Roman"/>
                        </a:rPr>
                        <a:t>Farbigkeit: additive und subtraktive Farbmischung, Komplementärfarben</a:t>
                      </a:r>
                      <a:endParaRPr lang="de-DE" sz="1400" dirty="0">
                        <a:effectLst/>
                        <a:latin typeface="Calibri"/>
                        <a:ea typeface="Calibri"/>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3463">
                <a:tc>
                  <a:txBody>
                    <a:bodyPr/>
                    <a:lstStyle/>
                    <a:p>
                      <a:pPr algn="ctr">
                        <a:lnSpc>
                          <a:spcPct val="115000"/>
                        </a:lnSpc>
                        <a:spcAft>
                          <a:spcPts val="0"/>
                        </a:spcAft>
                      </a:pPr>
                      <a:r>
                        <a:rPr lang="de-DE" sz="1400" dirty="0">
                          <a:effectLst/>
                          <a:latin typeface="+mn-lt"/>
                          <a:ea typeface="Calibri"/>
                          <a:cs typeface="Times New Roman"/>
                        </a:rPr>
                        <a:t>2</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de-DE" sz="1400" dirty="0">
                          <a:effectLst/>
                          <a:latin typeface="+mn-lt"/>
                          <a:ea typeface="Calibri"/>
                          <a:cs typeface="Times New Roman"/>
                        </a:rPr>
                        <a:t>absorbierte Wellenlänge und Farbigkeit: Energiedifferenz zwischen der höchsten besetzten und niedrigsten unbesetzten Energiestufe (HOMO, LUMO)</a:t>
                      </a:r>
                      <a:endParaRPr lang="de-DE" sz="1400" dirty="0">
                        <a:effectLst/>
                        <a:latin typeface="Calibri"/>
                        <a:ea typeface="Calibri"/>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0444">
                <a:tc>
                  <a:txBody>
                    <a:bodyPr/>
                    <a:lstStyle/>
                    <a:p>
                      <a:pPr algn="ctr">
                        <a:lnSpc>
                          <a:spcPct val="115000"/>
                        </a:lnSpc>
                        <a:spcAft>
                          <a:spcPts val="0"/>
                        </a:spcAft>
                      </a:pPr>
                      <a:r>
                        <a:rPr lang="de-DE" sz="1400" dirty="0">
                          <a:effectLst/>
                          <a:latin typeface="+mn-lt"/>
                          <a:ea typeface="Calibri"/>
                          <a:cs typeface="Times New Roman"/>
                        </a:rPr>
                        <a:t>3</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de-DE" sz="1600" dirty="0">
                        <a:effectLst/>
                        <a:latin typeface="Calibri"/>
                        <a:ea typeface="Calibri"/>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450406"/>
                  </a:ext>
                </a:extLst>
              </a:tr>
              <a:tr h="237459">
                <a:tc>
                  <a:txBody>
                    <a:bodyPr/>
                    <a:lstStyle/>
                    <a:p>
                      <a:pPr algn="ctr">
                        <a:lnSpc>
                          <a:spcPct val="115000"/>
                        </a:lnSpc>
                        <a:spcAft>
                          <a:spcPts val="0"/>
                        </a:spcAft>
                      </a:pPr>
                      <a:r>
                        <a:rPr lang="de-DE" sz="1400" dirty="0">
                          <a:effectLst/>
                          <a:latin typeface="+mn-lt"/>
                          <a:ea typeface="Calibri"/>
                          <a:cs typeface="Times New Roman"/>
                        </a:rPr>
                        <a:t>4</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de-DE" sz="1400" dirty="0">
                          <a:effectLst/>
                          <a:latin typeface="+mn-lt"/>
                          <a:ea typeface="Calibri"/>
                          <a:cs typeface="Times New Roman"/>
                        </a:rPr>
                        <a:t>Absorptionsspektren</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7459">
                <a:tc>
                  <a:txBody>
                    <a:bodyPr/>
                    <a:lstStyle/>
                    <a:p>
                      <a:pPr algn="ctr">
                        <a:lnSpc>
                          <a:spcPct val="115000"/>
                        </a:lnSpc>
                        <a:spcAft>
                          <a:spcPts val="0"/>
                        </a:spcAft>
                      </a:pPr>
                      <a:r>
                        <a:rPr lang="de-DE" sz="1400" dirty="0">
                          <a:effectLst/>
                          <a:latin typeface="+mn-lt"/>
                          <a:ea typeface="Calibri"/>
                          <a:cs typeface="Times New Roman"/>
                        </a:rPr>
                        <a:t>5</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3419954068"/>
                  </a:ext>
                </a:extLst>
              </a:tr>
              <a:tr h="236202">
                <a:tc>
                  <a:txBody>
                    <a:bodyPr/>
                    <a:lstStyle/>
                    <a:p>
                      <a:pPr algn="ctr">
                        <a:lnSpc>
                          <a:spcPct val="115000"/>
                        </a:lnSpc>
                        <a:spcAft>
                          <a:spcPts val="0"/>
                        </a:spcAft>
                      </a:pPr>
                      <a:r>
                        <a:rPr lang="de-DE" sz="1400" dirty="0">
                          <a:effectLst/>
                          <a:latin typeface="+mn-lt"/>
                          <a:ea typeface="Calibri"/>
                          <a:cs typeface="Times New Roman"/>
                        </a:rPr>
                        <a:t>6</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de-DE" sz="1400" dirty="0">
                          <a:effectLst/>
                          <a:latin typeface="+mn-lt"/>
                          <a:ea typeface="Calibri"/>
                          <a:cs typeface="Times New Roman"/>
                        </a:rPr>
                        <a:t>Verwendung von Farbstoffen und Farben in Alltagsprodukten (z. B. Textilfarben, Haarfarben, </a:t>
                      </a:r>
                      <a:r>
                        <a:rPr lang="de-DE" sz="1400" dirty="0" err="1">
                          <a:effectLst/>
                          <a:latin typeface="+mn-lt"/>
                          <a:ea typeface="Calibri"/>
                          <a:cs typeface="Times New Roman"/>
                        </a:rPr>
                        <a:t>Tätowierfarben</a:t>
                      </a:r>
                      <a:r>
                        <a:rPr lang="de-DE" sz="1400" dirty="0">
                          <a:effectLst/>
                          <a:latin typeface="+mn-lt"/>
                          <a:ea typeface="Calibri"/>
                          <a:cs typeface="Times New Roman"/>
                        </a:rPr>
                        <a:t>, Lacke, Lebensmittelfarben)</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366174"/>
                  </a:ext>
                </a:extLst>
              </a:tr>
              <a:tr h="236202">
                <a:tc>
                  <a:txBody>
                    <a:bodyPr/>
                    <a:lstStyle/>
                    <a:p>
                      <a:pPr algn="ctr">
                        <a:lnSpc>
                          <a:spcPct val="115000"/>
                        </a:lnSpc>
                        <a:spcAft>
                          <a:spcPts val="0"/>
                        </a:spcAft>
                      </a:pPr>
                      <a:r>
                        <a:rPr lang="de-DE" sz="1400" dirty="0">
                          <a:effectLst/>
                          <a:latin typeface="+mn-lt"/>
                          <a:ea typeface="Calibri"/>
                          <a:cs typeface="Times New Roman"/>
                        </a:rPr>
                        <a:t>7</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2663223532"/>
                  </a:ext>
                </a:extLst>
              </a:tr>
            </a:tbl>
          </a:graphicData>
        </a:graphic>
      </p:graphicFrame>
      <p:sp>
        <p:nvSpPr>
          <p:cNvPr id="3" name="Titel 1">
            <a:extLst>
              <a:ext uri="{FF2B5EF4-FFF2-40B4-BE49-F238E27FC236}">
                <a16:creationId xmlns:a16="http://schemas.microsoft.com/office/drawing/2014/main" id="{C15447C8-AEC6-03CA-07AC-58050D0CA223}"/>
              </a:ext>
            </a:extLst>
          </p:cNvPr>
          <p:cNvSpPr txBox="1">
            <a:spLocks/>
          </p:cNvSpPr>
          <p:nvPr/>
        </p:nvSpPr>
        <p:spPr bwMode="auto">
          <a:xfrm>
            <a:off x="0" y="496739"/>
            <a:ext cx="7378734" cy="335028"/>
          </a:xfrm>
          <a:prstGeom prst="rect">
            <a:avLst/>
          </a:prstGeom>
          <a:noFill/>
          <a:ln w="9525">
            <a:noFill/>
            <a:miter lim="800000"/>
            <a:headEnd/>
            <a:tailEnd/>
          </a:ln>
        </p:spPr>
        <p:txBody>
          <a:bodyPr wrap="square" lIns="0" tIns="0" rIns="0" bIns="0" anchor="ctr">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hangingPunct="0">
              <a:buSzPct val="45000"/>
            </a:pPr>
            <a:r>
              <a:rPr lang="de-DE" sz="2177" b="1" dirty="0"/>
              <a:t>Möglicher Stoffverteilungsplan im </a:t>
            </a:r>
            <a:r>
              <a:rPr lang="de-DE" sz="2177" b="1" dirty="0" err="1"/>
              <a:t>gA</a:t>
            </a:r>
            <a:r>
              <a:rPr lang="de-DE" sz="2177" b="1" dirty="0"/>
              <a:t> (7 </a:t>
            </a:r>
            <a:r>
              <a:rPr lang="de-DE" sz="2177" b="1" dirty="0" err="1"/>
              <a:t>WStd</a:t>
            </a:r>
            <a:r>
              <a:rPr lang="de-DE" sz="2177" b="1" dirty="0"/>
              <a:t>.)</a:t>
            </a:r>
          </a:p>
        </p:txBody>
      </p:sp>
    </p:spTree>
    <p:extLst>
      <p:ext uri="{BB962C8B-B14F-4D97-AF65-F5344CB8AC3E}">
        <p14:creationId xmlns:p14="http://schemas.microsoft.com/office/powerpoint/2010/main" val="2338399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86B73615-C129-6E88-FE78-F89CD35EDA2A}"/>
              </a:ext>
            </a:extLst>
          </p:cNvPr>
          <p:cNvGraphicFramePr>
            <a:graphicFrameLocks noGrp="1"/>
          </p:cNvGraphicFramePr>
          <p:nvPr/>
        </p:nvGraphicFramePr>
        <p:xfrm>
          <a:off x="510363" y="879351"/>
          <a:ext cx="10558130" cy="5677119"/>
        </p:xfrm>
        <a:graphic>
          <a:graphicData uri="http://schemas.openxmlformats.org/drawingml/2006/table">
            <a:tbl>
              <a:tblPr firstRow="1" firstCol="1" bandRow="1"/>
              <a:tblGrid>
                <a:gridCol w="723014">
                  <a:extLst>
                    <a:ext uri="{9D8B030D-6E8A-4147-A177-3AD203B41FA5}">
                      <a16:colId xmlns:a16="http://schemas.microsoft.com/office/drawing/2014/main" val="20000"/>
                    </a:ext>
                  </a:extLst>
                </a:gridCol>
                <a:gridCol w="9835116">
                  <a:extLst>
                    <a:ext uri="{9D8B030D-6E8A-4147-A177-3AD203B41FA5}">
                      <a16:colId xmlns:a16="http://schemas.microsoft.com/office/drawing/2014/main" val="20001"/>
                    </a:ext>
                  </a:extLst>
                </a:gridCol>
              </a:tblGrid>
              <a:tr h="272540">
                <a:tc>
                  <a:txBody>
                    <a:bodyPr/>
                    <a:lstStyle/>
                    <a:p>
                      <a:pPr algn="ctr">
                        <a:lnSpc>
                          <a:spcPct val="115000"/>
                        </a:lnSpc>
                        <a:spcAft>
                          <a:spcPts val="0"/>
                        </a:spcAft>
                      </a:pPr>
                      <a:r>
                        <a:rPr lang="de-DE" sz="1400" dirty="0">
                          <a:effectLst/>
                          <a:latin typeface="Arial"/>
                          <a:ea typeface="Calibri"/>
                          <a:cs typeface="Times New Roman"/>
                        </a:rPr>
                        <a:t> </a:t>
                      </a:r>
                      <a:endParaRPr lang="de-DE" sz="1400" dirty="0">
                        <a:effectLst/>
                        <a:latin typeface="Calibri"/>
                        <a:ea typeface="Calibri"/>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9850">
                        <a:lnSpc>
                          <a:spcPct val="115000"/>
                        </a:lnSpc>
                        <a:spcAft>
                          <a:spcPts val="0"/>
                        </a:spcAft>
                      </a:pPr>
                      <a:r>
                        <a:rPr lang="de-DE" sz="1400" b="1" dirty="0">
                          <a:effectLst/>
                          <a:latin typeface="Arial"/>
                          <a:ea typeface="Times New Roman"/>
                          <a:cs typeface="Times New Roman"/>
                        </a:rPr>
                        <a:t>Lehrplan</a:t>
                      </a:r>
                      <a:endParaRPr lang="de-DE" sz="1400" dirty="0">
                        <a:effectLst/>
                        <a:latin typeface="Calibri"/>
                        <a:ea typeface="Calibri"/>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15402">
                <a:tc>
                  <a:txBody>
                    <a:bodyPr/>
                    <a:lstStyle/>
                    <a:p>
                      <a:pPr algn="ctr">
                        <a:lnSpc>
                          <a:spcPct val="115000"/>
                        </a:lnSpc>
                        <a:spcAft>
                          <a:spcPts val="0"/>
                        </a:spcAft>
                      </a:pPr>
                      <a:r>
                        <a:rPr lang="de-DE" sz="1400" dirty="0">
                          <a:effectLst/>
                          <a:latin typeface="+mn-lt"/>
                          <a:ea typeface="Calibri"/>
                          <a:cs typeface="Times New Roman"/>
                        </a:rPr>
                        <a:t>1</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mn-lt"/>
                          <a:ea typeface="Calibri"/>
                          <a:cs typeface="Times New Roman"/>
                        </a:rPr>
                        <a:t>Farbigkeit: additive und subtraktive Farbmischung, Komplementärfarben</a:t>
                      </a:r>
                      <a:endParaRPr lang="de-DE" sz="1400" dirty="0">
                        <a:effectLst/>
                        <a:latin typeface="Calibri"/>
                        <a:ea typeface="Calibri"/>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3463">
                <a:tc>
                  <a:txBody>
                    <a:bodyPr/>
                    <a:lstStyle/>
                    <a:p>
                      <a:pPr algn="ctr"/>
                      <a:r>
                        <a:rPr lang="de-DE" sz="1400" dirty="0"/>
                        <a:t>2</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de-DE" sz="1400" dirty="0">
                          <a:effectLst/>
                          <a:latin typeface="+mn-lt"/>
                          <a:ea typeface="Calibri"/>
                          <a:cs typeface="Times New Roman"/>
                        </a:rPr>
                        <a:t>absorbierte Wellenlänge und Farbigkeit: Energiedifferenz zwischen der höchsten besetzten und niedrigsten unbesetzten Energiestufe (HOMO, LUMO)</a:t>
                      </a:r>
                      <a:endParaRPr lang="de-DE" sz="1400" dirty="0">
                        <a:effectLst/>
                        <a:latin typeface="Calibri"/>
                        <a:ea typeface="Calibri"/>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163">
                <a:tc>
                  <a:txBody>
                    <a:bodyPr/>
                    <a:lstStyle/>
                    <a:p>
                      <a:pPr algn="ctr">
                        <a:lnSpc>
                          <a:spcPct val="115000"/>
                        </a:lnSpc>
                        <a:spcAft>
                          <a:spcPts val="0"/>
                        </a:spcAft>
                      </a:pPr>
                      <a:r>
                        <a:rPr lang="de-DE" sz="1400" dirty="0">
                          <a:effectLst/>
                          <a:latin typeface="+mn-lt"/>
                          <a:ea typeface="Calibri"/>
                          <a:cs typeface="Times New Roman"/>
                        </a:rPr>
                        <a:t>3</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15000"/>
                        </a:lnSpc>
                        <a:spcAft>
                          <a:spcPts val="0"/>
                        </a:spcAft>
                      </a:pPr>
                      <a:endParaRPr lang="de-DE" sz="1600" dirty="0">
                        <a:effectLst/>
                        <a:latin typeface="Calibri"/>
                        <a:ea typeface="Calibri"/>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450406"/>
                  </a:ext>
                </a:extLst>
              </a:tr>
              <a:tr h="237459">
                <a:tc>
                  <a:txBody>
                    <a:bodyPr/>
                    <a:lstStyle/>
                    <a:p>
                      <a:pPr algn="ctr">
                        <a:lnSpc>
                          <a:spcPct val="115000"/>
                        </a:lnSpc>
                        <a:spcAft>
                          <a:spcPts val="0"/>
                        </a:spcAft>
                      </a:pPr>
                      <a:r>
                        <a:rPr lang="de-DE" sz="1400">
                          <a:effectLst/>
                          <a:latin typeface="+mn-lt"/>
                          <a:ea typeface="Calibri"/>
                          <a:cs typeface="Times New Roman"/>
                        </a:rPr>
                        <a:t>4</a:t>
                      </a:r>
                      <a:endParaRPr lang="de-DE" sz="1400" dirty="0">
                        <a:effectLst/>
                        <a:latin typeface="+mn-lt"/>
                        <a:ea typeface="Calibri"/>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de-DE" sz="1400" dirty="0">
                          <a:effectLst/>
                          <a:latin typeface="+mn-lt"/>
                          <a:ea typeface="Calibri"/>
                          <a:cs typeface="Times New Roman"/>
                        </a:rPr>
                        <a:t>ausgewählte Farbstoffklassen: u. a. Polyene, Azofarbstoffe, </a:t>
                      </a:r>
                      <a:r>
                        <a:rPr lang="de-DE" sz="1400" dirty="0" err="1">
                          <a:effectLst/>
                          <a:latin typeface="+mn-lt"/>
                          <a:ea typeface="Calibri"/>
                          <a:cs typeface="Times New Roman"/>
                        </a:rPr>
                        <a:t>Triphenylmethanfarbstoffe</a:t>
                      </a:r>
                      <a:r>
                        <a:rPr lang="de-DE" sz="1400" dirty="0">
                          <a:effectLst/>
                          <a:latin typeface="+mn-lt"/>
                          <a:ea typeface="Calibri"/>
                          <a:cs typeface="Times New Roman"/>
                        </a:rPr>
                        <a:t>; Unterscheidung Farbstoffe und Pigmente</a:t>
                      </a:r>
                      <a:endParaRPr lang="de-DE" sz="1400" dirty="0">
                        <a:effectLst/>
                        <a:latin typeface="Calibri"/>
                        <a:ea typeface="Calibri"/>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7459">
                <a:tc>
                  <a:txBody>
                    <a:bodyPr/>
                    <a:lstStyle/>
                    <a:p>
                      <a:pPr algn="ctr">
                        <a:lnSpc>
                          <a:spcPct val="115000"/>
                        </a:lnSpc>
                        <a:spcAft>
                          <a:spcPts val="0"/>
                        </a:spcAft>
                      </a:pPr>
                      <a:r>
                        <a:rPr lang="de-DE" sz="1400" dirty="0">
                          <a:effectLst/>
                          <a:latin typeface="+mn-lt"/>
                          <a:ea typeface="Calibri"/>
                          <a:cs typeface="Times New Roman"/>
                        </a:rPr>
                        <a:t>5</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3419954068"/>
                  </a:ext>
                </a:extLst>
              </a:tr>
              <a:tr h="204343">
                <a:tc>
                  <a:txBody>
                    <a:bodyPr/>
                    <a:lstStyle/>
                    <a:p>
                      <a:pPr algn="ctr">
                        <a:lnSpc>
                          <a:spcPct val="115000"/>
                        </a:lnSpc>
                        <a:spcAft>
                          <a:spcPts val="0"/>
                        </a:spcAft>
                      </a:pPr>
                      <a:r>
                        <a:rPr lang="de-DE" sz="1400" dirty="0">
                          <a:effectLst/>
                          <a:latin typeface="+mn-lt"/>
                          <a:ea typeface="Calibri"/>
                          <a:cs typeface="Times New Roman"/>
                        </a:rPr>
                        <a:t>6</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15000"/>
                        </a:lnSpc>
                        <a:spcAft>
                          <a:spcPts val="0"/>
                        </a:spcAft>
                      </a:pPr>
                      <a:r>
                        <a:rPr lang="de-DE" sz="1400" dirty="0">
                          <a:effectLst/>
                          <a:latin typeface="+mn-lt"/>
                          <a:ea typeface="Calibri"/>
                          <a:cs typeface="Times New Roman"/>
                        </a:rPr>
                        <a:t>Molekülbau und Absorption: Güte der Delokalisierung, Größe des mesomeren Systems, Chromophor</a:t>
                      </a:r>
                    </a:p>
                    <a:p>
                      <a:pPr>
                        <a:lnSpc>
                          <a:spcPct val="115000"/>
                        </a:lnSpc>
                        <a:spcAft>
                          <a:spcPts val="0"/>
                        </a:spcAft>
                      </a:pPr>
                      <a:r>
                        <a:rPr lang="de-DE" sz="1400" dirty="0">
                          <a:effectLst/>
                          <a:latin typeface="+mn-lt"/>
                          <a:ea typeface="Calibri"/>
                          <a:cs typeface="Times New Roman"/>
                        </a:rPr>
                        <a:t>Einfluss von Substituenten: auxochrome Gruppe, </a:t>
                      </a:r>
                      <a:r>
                        <a:rPr lang="de-DE" sz="1400" dirty="0" err="1">
                          <a:effectLst/>
                          <a:latin typeface="+mn-lt"/>
                          <a:ea typeface="Calibri"/>
                          <a:cs typeface="Times New Roman"/>
                        </a:rPr>
                        <a:t>antiauxochrome</a:t>
                      </a:r>
                      <a:r>
                        <a:rPr lang="de-DE" sz="1400" dirty="0">
                          <a:effectLst/>
                          <a:latin typeface="+mn-lt"/>
                          <a:ea typeface="Calibri"/>
                          <a:cs typeface="Times New Roman"/>
                        </a:rPr>
                        <a:t> Gruppe</a:t>
                      </a:r>
                    </a:p>
                    <a:p>
                      <a:pPr marL="0" marR="0" lvl="0" indent="0" algn="l" defTabSz="457200" rtl="0" eaLnBrk="1" fontAlgn="auto" latinLnBrk="0" hangingPunct="1">
                        <a:lnSpc>
                          <a:spcPct val="115000"/>
                        </a:lnSpc>
                        <a:spcBef>
                          <a:spcPts val="0"/>
                        </a:spcBef>
                        <a:spcAft>
                          <a:spcPts val="0"/>
                        </a:spcAft>
                        <a:buClrTx/>
                        <a:buSzTx/>
                        <a:buFontTx/>
                        <a:buNone/>
                        <a:tabLst/>
                        <a:defRPr/>
                      </a:pPr>
                      <a:r>
                        <a:rPr lang="de-DE" sz="1400" dirty="0">
                          <a:effectLst/>
                          <a:latin typeface="+mn-lt"/>
                          <a:ea typeface="Calibri"/>
                          <a:cs typeface="Times New Roman"/>
                        </a:rPr>
                        <a:t>Absorptionsspektren: u. a. ausgewählter Azofarbstoffe und </a:t>
                      </a:r>
                      <a:r>
                        <a:rPr lang="de-DE" sz="1400" dirty="0" err="1">
                          <a:effectLst/>
                          <a:latin typeface="+mn-lt"/>
                          <a:ea typeface="Calibri"/>
                          <a:cs typeface="Times New Roman"/>
                        </a:rPr>
                        <a:t>Triphenylmethanfarbstoffe</a:t>
                      </a:r>
                      <a:endParaRPr lang="de-DE" sz="1400" dirty="0">
                        <a:effectLst/>
                        <a:latin typeface="Calibri"/>
                        <a:ea typeface="Calibri"/>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4343">
                <a:tc>
                  <a:txBody>
                    <a:bodyPr/>
                    <a:lstStyle/>
                    <a:p>
                      <a:pPr algn="ctr">
                        <a:lnSpc>
                          <a:spcPct val="115000"/>
                        </a:lnSpc>
                        <a:spcAft>
                          <a:spcPts val="0"/>
                        </a:spcAft>
                      </a:pPr>
                      <a:r>
                        <a:rPr lang="de-DE" sz="1400" dirty="0">
                          <a:effectLst/>
                          <a:latin typeface="+mn-lt"/>
                          <a:ea typeface="Calibri"/>
                          <a:cs typeface="Times New Roman"/>
                        </a:rPr>
                        <a:t>7</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3215663675"/>
                  </a:ext>
                </a:extLst>
              </a:tr>
              <a:tr h="204343">
                <a:tc>
                  <a:txBody>
                    <a:bodyPr/>
                    <a:lstStyle/>
                    <a:p>
                      <a:pPr algn="ctr">
                        <a:lnSpc>
                          <a:spcPct val="115000"/>
                        </a:lnSpc>
                        <a:spcAft>
                          <a:spcPts val="0"/>
                        </a:spcAft>
                      </a:pPr>
                      <a:r>
                        <a:rPr lang="de-DE" sz="1400" dirty="0">
                          <a:effectLst/>
                          <a:latin typeface="+mn-lt"/>
                          <a:ea typeface="Calibri"/>
                          <a:cs typeface="Times New Roman"/>
                        </a:rPr>
                        <a:t>8</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2479526843"/>
                  </a:ext>
                </a:extLst>
              </a:tr>
              <a:tr h="204343">
                <a:tc>
                  <a:txBody>
                    <a:bodyPr/>
                    <a:lstStyle/>
                    <a:p>
                      <a:pPr algn="ctr">
                        <a:lnSpc>
                          <a:spcPct val="115000"/>
                        </a:lnSpc>
                        <a:spcAft>
                          <a:spcPts val="0"/>
                        </a:spcAft>
                      </a:pPr>
                      <a:r>
                        <a:rPr lang="de-DE" sz="1400" dirty="0">
                          <a:effectLst/>
                          <a:latin typeface="+mn-lt"/>
                          <a:ea typeface="Calibri"/>
                          <a:cs typeface="Times New Roman"/>
                        </a:rPr>
                        <a:t>9</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423366250"/>
                  </a:ext>
                </a:extLst>
              </a:tr>
              <a:tr h="271368">
                <a:tc>
                  <a:txBody>
                    <a:bodyPr/>
                    <a:lstStyle/>
                    <a:p>
                      <a:pPr algn="ctr">
                        <a:lnSpc>
                          <a:spcPct val="115000"/>
                        </a:lnSpc>
                        <a:spcAft>
                          <a:spcPts val="0"/>
                        </a:spcAft>
                      </a:pPr>
                      <a:r>
                        <a:rPr lang="de-DE" sz="1400" dirty="0">
                          <a:effectLst/>
                          <a:latin typeface="+mn-lt"/>
                          <a:ea typeface="Calibri"/>
                          <a:cs typeface="Times New Roman"/>
                        </a:rPr>
                        <a:t>10</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de-DE" sz="1400" dirty="0">
                          <a:effectLst/>
                          <a:latin typeface="+mn-lt"/>
                          <a:ea typeface="Calibri"/>
                          <a:cs typeface="Times New Roman"/>
                        </a:rPr>
                        <a:t>Azofarbstoffe: Synthese in zwei Schritten (</a:t>
                      </a:r>
                      <a:r>
                        <a:rPr lang="de-DE" sz="1400" dirty="0" err="1">
                          <a:effectLst/>
                          <a:latin typeface="+mn-lt"/>
                          <a:ea typeface="Calibri"/>
                          <a:cs typeface="Times New Roman"/>
                        </a:rPr>
                        <a:t>Diazotierung</a:t>
                      </a:r>
                      <a:r>
                        <a:rPr lang="de-DE" sz="1400" dirty="0">
                          <a:effectLst/>
                          <a:latin typeface="+mn-lt"/>
                          <a:ea typeface="Calibri"/>
                          <a:cs typeface="Times New Roman"/>
                        </a:rPr>
                        <a:t> und </a:t>
                      </a:r>
                      <a:r>
                        <a:rPr lang="de-DE" sz="1400" dirty="0" err="1">
                          <a:effectLst/>
                          <a:latin typeface="+mn-lt"/>
                          <a:ea typeface="Calibri"/>
                          <a:cs typeface="Times New Roman"/>
                        </a:rPr>
                        <a:t>Azokupplung</a:t>
                      </a:r>
                      <a:r>
                        <a:rPr lang="de-DE" sz="1400" dirty="0">
                          <a:effectLst/>
                          <a:latin typeface="+mn-lt"/>
                          <a:ea typeface="Calibri"/>
                          <a:cs typeface="Times New Roman"/>
                        </a:rPr>
                        <a:t>; keine dirigierenden Effekte)</a:t>
                      </a:r>
                      <a:endParaRPr lang="de-DE" sz="1400" dirty="0">
                        <a:effectLst/>
                        <a:latin typeface="Calibri"/>
                        <a:ea typeface="Calibri"/>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1368">
                <a:tc>
                  <a:txBody>
                    <a:bodyPr/>
                    <a:lstStyle/>
                    <a:p>
                      <a:pPr algn="ctr">
                        <a:lnSpc>
                          <a:spcPct val="115000"/>
                        </a:lnSpc>
                        <a:spcAft>
                          <a:spcPts val="0"/>
                        </a:spcAft>
                      </a:pPr>
                      <a:r>
                        <a:rPr lang="de-DE" sz="1400" dirty="0">
                          <a:effectLst/>
                          <a:latin typeface="+mn-lt"/>
                          <a:ea typeface="Calibri"/>
                          <a:cs typeface="Times New Roman"/>
                        </a:rPr>
                        <a:t>11</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2878451371"/>
                  </a:ext>
                </a:extLst>
              </a:tr>
              <a:tr h="531803">
                <a:tc>
                  <a:txBody>
                    <a:bodyPr/>
                    <a:lstStyle/>
                    <a:p>
                      <a:pPr algn="ctr">
                        <a:lnSpc>
                          <a:spcPct val="115000"/>
                        </a:lnSpc>
                        <a:spcAft>
                          <a:spcPts val="0"/>
                        </a:spcAft>
                      </a:pPr>
                      <a:r>
                        <a:rPr lang="de-DE" sz="1400" dirty="0">
                          <a:effectLst/>
                          <a:latin typeface="+mn-lt"/>
                          <a:ea typeface="Calibri"/>
                          <a:cs typeface="Times New Roman"/>
                        </a:rPr>
                        <a:t>12</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err="1">
                          <a:effectLst/>
                          <a:latin typeface="+mn-lt"/>
                          <a:ea typeface="Calibri"/>
                          <a:cs typeface="Times New Roman"/>
                        </a:rPr>
                        <a:t>Triphenylmethanfarbstoffe</a:t>
                      </a:r>
                      <a:r>
                        <a:rPr lang="de-DE" sz="1400" dirty="0">
                          <a:effectLst/>
                          <a:latin typeface="+mn-lt"/>
                          <a:ea typeface="Calibri"/>
                          <a:cs typeface="Times New Roman"/>
                        </a:rPr>
                        <a:t>: Synthese als Kondensationsreaktion</a:t>
                      </a:r>
                      <a:endParaRPr lang="de-DE" sz="1400" dirty="0">
                        <a:effectLst/>
                        <a:latin typeface="Calibri"/>
                        <a:ea typeface="Calibri"/>
                        <a:cs typeface="Times New Roman"/>
                      </a:endParaRP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72403">
                <a:tc>
                  <a:txBody>
                    <a:bodyPr/>
                    <a:lstStyle/>
                    <a:p>
                      <a:pPr algn="ctr">
                        <a:lnSpc>
                          <a:spcPct val="115000"/>
                        </a:lnSpc>
                        <a:spcAft>
                          <a:spcPts val="0"/>
                        </a:spcAft>
                      </a:pPr>
                      <a:r>
                        <a:rPr lang="de-DE" sz="1400" dirty="0">
                          <a:effectLst/>
                          <a:latin typeface="+mn-lt"/>
                          <a:ea typeface="Calibri"/>
                          <a:cs typeface="Times New Roman"/>
                        </a:rPr>
                        <a:t>13</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400" dirty="0">
                          <a:effectLst/>
                          <a:latin typeface="+mn-lt"/>
                          <a:ea typeface="Calibri"/>
                          <a:cs typeface="Times New Roman"/>
                        </a:rPr>
                        <a:t>Bindungs- und Wechselwirkungstypen: ionische Farbstoffe, Reaktivfarbstoffe, Direktfarbstoffe, Küpenfarbstoffe</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05003"/>
                  </a:ext>
                </a:extLst>
              </a:tr>
              <a:tr h="268478">
                <a:tc>
                  <a:txBody>
                    <a:bodyPr/>
                    <a:lstStyle/>
                    <a:p>
                      <a:pPr algn="ctr">
                        <a:lnSpc>
                          <a:spcPct val="115000"/>
                        </a:lnSpc>
                        <a:spcAft>
                          <a:spcPts val="0"/>
                        </a:spcAft>
                      </a:pPr>
                      <a:r>
                        <a:rPr lang="de-DE" sz="1400" dirty="0">
                          <a:effectLst/>
                          <a:latin typeface="+mn-lt"/>
                          <a:ea typeface="Calibri"/>
                          <a:cs typeface="Times New Roman"/>
                        </a:rPr>
                        <a:t>14</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de-DE" sz="1400" dirty="0">
                          <a:effectLst/>
                          <a:latin typeface="+mn-lt"/>
                          <a:ea typeface="Calibri"/>
                          <a:cs typeface="Times New Roman"/>
                        </a:rPr>
                        <a:t>Verwendung von und Gefährdung durch Farbstoffe und Farben in Alltagsprodukten (z. B. Textilfarben, Haarfarben, </a:t>
                      </a:r>
                      <a:r>
                        <a:rPr lang="de-DE" sz="1400" dirty="0" err="1">
                          <a:effectLst/>
                          <a:latin typeface="+mn-lt"/>
                          <a:ea typeface="Calibri"/>
                          <a:cs typeface="Times New Roman"/>
                        </a:rPr>
                        <a:t>Tätowierfarben</a:t>
                      </a:r>
                      <a:r>
                        <a:rPr lang="de-DE" sz="1400" dirty="0">
                          <a:effectLst/>
                          <a:latin typeface="+mn-lt"/>
                          <a:ea typeface="Calibri"/>
                          <a:cs typeface="Times New Roman"/>
                        </a:rPr>
                        <a:t>, Lacke, Lebensmittelfarben)</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782457"/>
                  </a:ext>
                </a:extLst>
              </a:tr>
              <a:tr h="268478">
                <a:tc>
                  <a:txBody>
                    <a:bodyPr/>
                    <a:lstStyle/>
                    <a:p>
                      <a:pPr algn="ctr">
                        <a:lnSpc>
                          <a:spcPct val="115000"/>
                        </a:lnSpc>
                        <a:spcAft>
                          <a:spcPts val="0"/>
                        </a:spcAft>
                      </a:pPr>
                      <a:r>
                        <a:rPr lang="de-DE" sz="1400" dirty="0">
                          <a:effectLst/>
                          <a:latin typeface="+mn-lt"/>
                          <a:ea typeface="Calibri"/>
                          <a:cs typeface="Times New Roman"/>
                        </a:rPr>
                        <a:t>15</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3339063525"/>
                  </a:ext>
                </a:extLst>
              </a:tr>
              <a:tr h="236202">
                <a:tc>
                  <a:txBody>
                    <a:bodyPr/>
                    <a:lstStyle/>
                    <a:p>
                      <a:pPr algn="ctr">
                        <a:lnSpc>
                          <a:spcPct val="115000"/>
                        </a:lnSpc>
                        <a:spcAft>
                          <a:spcPts val="0"/>
                        </a:spcAft>
                      </a:pPr>
                      <a:r>
                        <a:rPr lang="de-DE" sz="1400" dirty="0">
                          <a:effectLst/>
                          <a:latin typeface="+mn-lt"/>
                          <a:ea typeface="Calibri"/>
                          <a:cs typeface="Times New Roman"/>
                        </a:rPr>
                        <a:t>16</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de-DE" sz="1400" dirty="0">
                          <a:effectLst/>
                          <a:latin typeface="+mn-lt"/>
                          <a:ea typeface="Calibri"/>
                          <a:cs typeface="Times New Roman"/>
                        </a:rPr>
                        <a:t>Küpenfärbung: Färbung mit Indigo, Redoxreaktion, Löslichkeit</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482050"/>
                  </a:ext>
                </a:extLst>
              </a:tr>
              <a:tr h="236202">
                <a:tc>
                  <a:txBody>
                    <a:bodyPr/>
                    <a:lstStyle/>
                    <a:p>
                      <a:pPr algn="ctr">
                        <a:lnSpc>
                          <a:spcPct val="115000"/>
                        </a:lnSpc>
                        <a:spcAft>
                          <a:spcPts val="0"/>
                        </a:spcAft>
                      </a:pPr>
                      <a:r>
                        <a:rPr lang="de-DE" sz="1400" dirty="0">
                          <a:effectLst/>
                          <a:latin typeface="+mn-lt"/>
                          <a:ea typeface="Calibri"/>
                          <a:cs typeface="Times New Roman"/>
                        </a:rPr>
                        <a:t>17</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2941006655"/>
                  </a:ext>
                </a:extLst>
              </a:tr>
              <a:tr h="236202">
                <a:tc>
                  <a:txBody>
                    <a:bodyPr/>
                    <a:lstStyle/>
                    <a:p>
                      <a:pPr algn="ctr">
                        <a:lnSpc>
                          <a:spcPct val="115000"/>
                        </a:lnSpc>
                        <a:spcAft>
                          <a:spcPts val="0"/>
                        </a:spcAft>
                      </a:pPr>
                      <a:r>
                        <a:rPr lang="de-DE" sz="1400" dirty="0">
                          <a:effectLst/>
                          <a:latin typeface="+mn-lt"/>
                          <a:ea typeface="Calibri"/>
                          <a:cs typeface="Times New Roman"/>
                        </a:rPr>
                        <a:t>18</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de-DE" sz="1400" dirty="0">
                          <a:effectLst/>
                          <a:latin typeface="+mn-lt"/>
                          <a:ea typeface="Calibri"/>
                          <a:cs typeface="Times New Roman"/>
                        </a:rPr>
                        <a:t>Funktionsprinzip von Indikatoren: Säure-Base-, </a:t>
                      </a:r>
                      <a:r>
                        <a:rPr lang="de-DE" sz="1400" dirty="0" err="1">
                          <a:effectLst/>
                          <a:latin typeface="+mn-lt"/>
                          <a:ea typeface="Calibri"/>
                          <a:cs typeface="Times New Roman"/>
                        </a:rPr>
                        <a:t>Redox</a:t>
                      </a:r>
                      <a:r>
                        <a:rPr lang="de-DE" sz="1400" dirty="0">
                          <a:effectLst/>
                          <a:latin typeface="+mn-lt"/>
                          <a:ea typeface="Calibri"/>
                          <a:cs typeface="Times New Roman"/>
                        </a:rPr>
                        <a:t>-Indikatoren</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366174"/>
                  </a:ext>
                </a:extLst>
              </a:tr>
              <a:tr h="118101">
                <a:tc>
                  <a:txBody>
                    <a:bodyPr/>
                    <a:lstStyle/>
                    <a:p>
                      <a:pPr algn="ctr">
                        <a:lnSpc>
                          <a:spcPct val="115000"/>
                        </a:lnSpc>
                        <a:spcAft>
                          <a:spcPts val="0"/>
                        </a:spcAft>
                      </a:pPr>
                      <a:r>
                        <a:rPr lang="de-DE" sz="1400" dirty="0">
                          <a:effectLst/>
                          <a:latin typeface="+mn-lt"/>
                          <a:ea typeface="Calibri"/>
                          <a:cs typeface="Times New Roman"/>
                        </a:rPr>
                        <a:t>19</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3149521046"/>
                  </a:ext>
                </a:extLst>
              </a:tr>
              <a:tr h="118101">
                <a:tc>
                  <a:txBody>
                    <a:bodyPr/>
                    <a:lstStyle/>
                    <a:p>
                      <a:pPr algn="ctr">
                        <a:lnSpc>
                          <a:spcPct val="115000"/>
                        </a:lnSpc>
                        <a:spcAft>
                          <a:spcPts val="0"/>
                        </a:spcAft>
                      </a:pPr>
                      <a:r>
                        <a:rPr lang="de-DE" sz="1400" dirty="0">
                          <a:effectLst/>
                          <a:latin typeface="+mn-lt"/>
                          <a:ea typeface="Calibri"/>
                          <a:cs typeface="Times New Roman"/>
                        </a:rPr>
                        <a:t>20</a:t>
                      </a:r>
                    </a:p>
                  </a:txBody>
                  <a:tcPr marL="68583" marR="68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999983868"/>
                  </a:ext>
                </a:extLst>
              </a:tr>
            </a:tbl>
          </a:graphicData>
        </a:graphic>
      </p:graphicFrame>
      <p:sp>
        <p:nvSpPr>
          <p:cNvPr id="3" name="Titel 1">
            <a:extLst>
              <a:ext uri="{FF2B5EF4-FFF2-40B4-BE49-F238E27FC236}">
                <a16:creationId xmlns:a16="http://schemas.microsoft.com/office/drawing/2014/main" id="{C15447C8-AEC6-03CA-07AC-58050D0CA223}"/>
              </a:ext>
            </a:extLst>
          </p:cNvPr>
          <p:cNvSpPr txBox="1">
            <a:spLocks/>
          </p:cNvSpPr>
          <p:nvPr/>
        </p:nvSpPr>
        <p:spPr bwMode="auto">
          <a:xfrm>
            <a:off x="396819" y="446863"/>
            <a:ext cx="7378734" cy="335028"/>
          </a:xfrm>
          <a:prstGeom prst="rect">
            <a:avLst/>
          </a:prstGeom>
          <a:noFill/>
          <a:ln w="9525">
            <a:noFill/>
            <a:miter lim="800000"/>
            <a:headEnd/>
            <a:tailEnd/>
          </a:ln>
        </p:spPr>
        <p:txBody>
          <a:bodyPr wrap="square" lIns="0" tIns="0" rIns="0" bIns="0" anchor="ctr">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hangingPunct="0">
              <a:buSzPct val="45000"/>
            </a:pPr>
            <a:r>
              <a:rPr lang="de-DE" sz="2177" b="1" dirty="0"/>
              <a:t>Möglicher Stoffverteilungsplan im </a:t>
            </a:r>
            <a:r>
              <a:rPr lang="de-DE" sz="2177" b="1" dirty="0" err="1"/>
              <a:t>eA</a:t>
            </a:r>
            <a:r>
              <a:rPr lang="de-DE" sz="2177" b="1" dirty="0"/>
              <a:t> (20 </a:t>
            </a:r>
            <a:r>
              <a:rPr lang="de-DE" sz="2177" b="1" dirty="0" err="1"/>
              <a:t>WStd</a:t>
            </a:r>
            <a:r>
              <a:rPr lang="de-DE" sz="2177" b="1" dirty="0"/>
              <a:t>.)</a:t>
            </a:r>
          </a:p>
        </p:txBody>
      </p:sp>
    </p:spTree>
    <p:extLst>
      <p:ext uri="{BB962C8B-B14F-4D97-AF65-F5344CB8AC3E}">
        <p14:creationId xmlns:p14="http://schemas.microsoft.com/office/powerpoint/2010/main" val="25071332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860818" y="1795892"/>
            <a:ext cx="4088233" cy="3909447"/>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cstate="print"/>
          <a:srcRect/>
          <a:stretch>
            <a:fillRect/>
          </a:stretch>
        </p:blipFill>
        <p:spPr bwMode="auto">
          <a:xfrm>
            <a:off x="5340997" y="1795892"/>
            <a:ext cx="4088233" cy="3909447"/>
          </a:xfrm>
          <a:prstGeom prst="rect">
            <a:avLst/>
          </a:prstGeom>
          <a:noFill/>
          <a:ln w="9525">
            <a:noFill/>
            <a:miter lim="800000"/>
            <a:headEnd/>
            <a:tailEnd/>
          </a:ln>
          <a:effectLst/>
        </p:spPr>
      </p:pic>
      <p:sp>
        <p:nvSpPr>
          <p:cNvPr id="5" name="Textfeld 4"/>
          <p:cNvSpPr txBox="1"/>
          <p:nvPr/>
        </p:nvSpPr>
        <p:spPr>
          <a:xfrm>
            <a:off x="1420036" y="5911325"/>
            <a:ext cx="2962671" cy="343620"/>
          </a:xfrm>
          <a:prstGeom prst="rect">
            <a:avLst/>
          </a:prstGeom>
          <a:noFill/>
        </p:spPr>
        <p:txBody>
          <a:bodyPr wrap="none" rtlCol="0">
            <a:spAutoFit/>
          </a:bodyPr>
          <a:lstStyle/>
          <a:p>
            <a:r>
              <a:rPr lang="de-DE" sz="1633" dirty="0"/>
              <a:t>additiv = „Mischung von Licht“</a:t>
            </a:r>
          </a:p>
        </p:txBody>
      </p:sp>
      <p:sp>
        <p:nvSpPr>
          <p:cNvPr id="6" name="Textfeld 5"/>
          <p:cNvSpPr txBox="1"/>
          <p:nvPr/>
        </p:nvSpPr>
        <p:spPr>
          <a:xfrm>
            <a:off x="5442573" y="5911325"/>
            <a:ext cx="3867790" cy="343620"/>
          </a:xfrm>
          <a:prstGeom prst="rect">
            <a:avLst/>
          </a:prstGeom>
          <a:noFill/>
        </p:spPr>
        <p:txBody>
          <a:bodyPr wrap="none" rtlCol="0">
            <a:spAutoFit/>
          </a:bodyPr>
          <a:lstStyle/>
          <a:p>
            <a:r>
              <a:rPr lang="de-DE" sz="1633" dirty="0"/>
              <a:t>subtraktiv = „Mischung von Farbstoffen“</a:t>
            </a:r>
          </a:p>
        </p:txBody>
      </p:sp>
      <p:sp>
        <p:nvSpPr>
          <p:cNvPr id="7" name="Titel 1">
            <a:extLst>
              <a:ext uri="{FF2B5EF4-FFF2-40B4-BE49-F238E27FC236}">
                <a16:creationId xmlns:a16="http://schemas.microsoft.com/office/drawing/2014/main" id="{7C18791D-A7C6-4272-A4D5-A12000493AC7}"/>
              </a:ext>
            </a:extLst>
          </p:cNvPr>
          <p:cNvSpPr txBox="1">
            <a:spLocks/>
          </p:cNvSpPr>
          <p:nvPr/>
        </p:nvSpPr>
        <p:spPr bwMode="auto">
          <a:xfrm>
            <a:off x="895862" y="407283"/>
            <a:ext cx="9664001" cy="670055"/>
          </a:xfrm>
          <a:prstGeom prst="rect">
            <a:avLst/>
          </a:prstGeom>
          <a:noFill/>
          <a:ln w="9525">
            <a:noFill/>
            <a:miter lim="800000"/>
            <a:headEnd/>
            <a:tailEnd/>
          </a:ln>
        </p:spPr>
        <p:txBody>
          <a:bodyPr wrap="square" lIns="0" tIns="0" rIns="0" bIns="0" anchor="ctr">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hangingPunct="0">
              <a:buSzPct val="45000"/>
            </a:pPr>
            <a:r>
              <a:rPr lang="de-DE" sz="2177" b="1" dirty="0"/>
              <a:t>Elektromagnetisches Spektrum – </a:t>
            </a:r>
          </a:p>
          <a:p>
            <a:pPr hangingPunct="0">
              <a:buSzPct val="45000"/>
            </a:pPr>
            <a:r>
              <a:rPr lang="de-DE" sz="2177" b="1" dirty="0"/>
              <a:t>additive/subtraktive Farbmischung</a:t>
            </a:r>
          </a:p>
        </p:txBody>
      </p:sp>
      <p:sp>
        <p:nvSpPr>
          <p:cNvPr id="8" name="Ellipse 7">
            <a:extLst>
              <a:ext uri="{FF2B5EF4-FFF2-40B4-BE49-F238E27FC236}">
                <a16:creationId xmlns:a16="http://schemas.microsoft.com/office/drawing/2014/main" id="{82B1DCFC-66E9-47D7-8E9B-33FD7EA2E35E}"/>
              </a:ext>
            </a:extLst>
          </p:cNvPr>
          <p:cNvSpPr/>
          <p:nvPr/>
        </p:nvSpPr>
        <p:spPr>
          <a:xfrm>
            <a:off x="5725141" y="537522"/>
            <a:ext cx="409575" cy="409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gA</a:t>
            </a:r>
            <a:endParaRPr lang="de-DE" sz="1400" dirty="0"/>
          </a:p>
        </p:txBody>
      </p:sp>
      <p:sp>
        <p:nvSpPr>
          <p:cNvPr id="9" name="Ellipse 8">
            <a:extLst>
              <a:ext uri="{FF2B5EF4-FFF2-40B4-BE49-F238E27FC236}">
                <a16:creationId xmlns:a16="http://schemas.microsoft.com/office/drawing/2014/main" id="{56F2464A-C5E1-4F2A-A4A5-7F153A2771DC}"/>
              </a:ext>
            </a:extLst>
          </p:cNvPr>
          <p:cNvSpPr/>
          <p:nvPr/>
        </p:nvSpPr>
        <p:spPr>
          <a:xfrm>
            <a:off x="6199931" y="537522"/>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extLst>
      <p:ext uri="{BB962C8B-B14F-4D97-AF65-F5344CB8AC3E}">
        <p14:creationId xmlns:p14="http://schemas.microsoft.com/office/powerpoint/2010/main" val="35010334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7C18791D-A7C6-4272-A4D5-A12000493AC7}"/>
              </a:ext>
            </a:extLst>
          </p:cNvPr>
          <p:cNvSpPr txBox="1">
            <a:spLocks/>
          </p:cNvSpPr>
          <p:nvPr/>
        </p:nvSpPr>
        <p:spPr bwMode="auto">
          <a:xfrm>
            <a:off x="-541552" y="564630"/>
            <a:ext cx="9664001" cy="335028"/>
          </a:xfrm>
          <a:prstGeom prst="rect">
            <a:avLst/>
          </a:prstGeom>
          <a:noFill/>
          <a:ln w="9525">
            <a:noFill/>
            <a:miter lim="800000"/>
            <a:headEnd/>
            <a:tailEnd/>
          </a:ln>
        </p:spPr>
        <p:txBody>
          <a:bodyPr wrap="square" lIns="0" tIns="0" rIns="0" bIns="0" anchor="ctr">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hangingPunct="0">
              <a:buSzPct val="45000"/>
            </a:pPr>
            <a:r>
              <a:rPr lang="de-DE" sz="2177" b="1" dirty="0"/>
              <a:t>Elektromagnetisches Spektrum – Absorption/Farbeindruck</a:t>
            </a:r>
          </a:p>
        </p:txBody>
      </p:sp>
      <p:pic>
        <p:nvPicPr>
          <p:cNvPr id="8" name="Picture 4">
            <a:extLst>
              <a:ext uri="{FF2B5EF4-FFF2-40B4-BE49-F238E27FC236}">
                <a16:creationId xmlns:a16="http://schemas.microsoft.com/office/drawing/2014/main" id="{D3776A17-348B-4E0D-9857-9D22FFBB1150}"/>
              </a:ext>
            </a:extLst>
          </p:cNvPr>
          <p:cNvPicPr>
            <a:picLocks noChangeAspect="1" noChangeArrowheads="1"/>
          </p:cNvPicPr>
          <p:nvPr/>
        </p:nvPicPr>
        <p:blipFill rotWithShape="1">
          <a:blip r:embed="rId2" cstate="print"/>
          <a:srcRect l="29129" t="59702" b="7847"/>
          <a:stretch/>
        </p:blipFill>
        <p:spPr bwMode="auto">
          <a:xfrm>
            <a:off x="776162" y="2676524"/>
            <a:ext cx="9075085" cy="1472689"/>
          </a:xfrm>
          <a:prstGeom prst="rect">
            <a:avLst/>
          </a:prstGeom>
          <a:noFill/>
          <a:ln w="9525">
            <a:noFill/>
            <a:miter lim="800000"/>
            <a:headEnd/>
            <a:tailEnd/>
          </a:ln>
          <a:effectLst/>
        </p:spPr>
      </p:pic>
      <p:sp>
        <p:nvSpPr>
          <p:cNvPr id="2" name="Textfeld 1">
            <a:extLst>
              <a:ext uri="{FF2B5EF4-FFF2-40B4-BE49-F238E27FC236}">
                <a16:creationId xmlns:a16="http://schemas.microsoft.com/office/drawing/2014/main" id="{ABC25E83-FD2A-4CAF-A647-400929ABE656}"/>
              </a:ext>
            </a:extLst>
          </p:cNvPr>
          <p:cNvSpPr txBox="1"/>
          <p:nvPr/>
        </p:nvSpPr>
        <p:spPr>
          <a:xfrm>
            <a:off x="3718410" y="2171700"/>
            <a:ext cx="3833101" cy="400110"/>
          </a:xfrm>
          <a:prstGeom prst="rect">
            <a:avLst/>
          </a:prstGeom>
          <a:noFill/>
        </p:spPr>
        <p:txBody>
          <a:bodyPr wrap="none" rtlCol="0">
            <a:spAutoFit/>
          </a:bodyPr>
          <a:lstStyle/>
          <a:p>
            <a:r>
              <a:rPr lang="de-DE" sz="2000" dirty="0"/>
              <a:t>absorbierte Wellenlänge / Farbe</a:t>
            </a:r>
          </a:p>
        </p:txBody>
      </p:sp>
      <p:sp>
        <p:nvSpPr>
          <p:cNvPr id="9" name="Textfeld 8">
            <a:extLst>
              <a:ext uri="{FF2B5EF4-FFF2-40B4-BE49-F238E27FC236}">
                <a16:creationId xmlns:a16="http://schemas.microsoft.com/office/drawing/2014/main" id="{E71D1B38-7CD4-4FC7-BEE3-38184778D170}"/>
              </a:ext>
            </a:extLst>
          </p:cNvPr>
          <p:cNvSpPr txBox="1"/>
          <p:nvPr/>
        </p:nvSpPr>
        <p:spPr>
          <a:xfrm>
            <a:off x="3535764" y="4253927"/>
            <a:ext cx="4222631" cy="400110"/>
          </a:xfrm>
          <a:prstGeom prst="rect">
            <a:avLst/>
          </a:prstGeom>
          <a:noFill/>
        </p:spPr>
        <p:txBody>
          <a:bodyPr wrap="none" rtlCol="0">
            <a:spAutoFit/>
          </a:bodyPr>
          <a:lstStyle/>
          <a:p>
            <a:r>
              <a:rPr lang="de-DE" sz="2000" dirty="0"/>
              <a:t>Farbeindruck = Komplementärfarbe</a:t>
            </a:r>
          </a:p>
        </p:txBody>
      </p:sp>
      <p:sp>
        <p:nvSpPr>
          <p:cNvPr id="10" name="Ellipse 9">
            <a:extLst>
              <a:ext uri="{FF2B5EF4-FFF2-40B4-BE49-F238E27FC236}">
                <a16:creationId xmlns:a16="http://schemas.microsoft.com/office/drawing/2014/main" id="{A5C7E8B2-9460-4FF2-87C1-922B90FBDB05}"/>
              </a:ext>
            </a:extLst>
          </p:cNvPr>
          <p:cNvSpPr/>
          <p:nvPr/>
        </p:nvSpPr>
        <p:spPr>
          <a:xfrm>
            <a:off x="8248859" y="490083"/>
            <a:ext cx="409575" cy="409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gA</a:t>
            </a:r>
            <a:endParaRPr lang="de-DE" sz="1400" dirty="0"/>
          </a:p>
        </p:txBody>
      </p:sp>
      <p:sp>
        <p:nvSpPr>
          <p:cNvPr id="11" name="Ellipse 10">
            <a:extLst>
              <a:ext uri="{FF2B5EF4-FFF2-40B4-BE49-F238E27FC236}">
                <a16:creationId xmlns:a16="http://schemas.microsoft.com/office/drawing/2014/main" id="{BC7C53EF-F8A3-43C0-A3B7-00A8ED8585A9}"/>
              </a:ext>
            </a:extLst>
          </p:cNvPr>
          <p:cNvSpPr/>
          <p:nvPr/>
        </p:nvSpPr>
        <p:spPr>
          <a:xfrm>
            <a:off x="8712874" y="490083"/>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extLst>
      <p:ext uri="{BB962C8B-B14F-4D97-AF65-F5344CB8AC3E}">
        <p14:creationId xmlns:p14="http://schemas.microsoft.com/office/powerpoint/2010/main" val="34005994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Grafik 2"/>
          <p:cNvPicPr>
            <a:picLocks noChangeAspect="1" noChangeArrowheads="1"/>
          </p:cNvPicPr>
          <p:nvPr/>
        </p:nvPicPr>
        <p:blipFill>
          <a:blip r:embed="rId3" cstate="print"/>
          <a:srcRect/>
          <a:stretch>
            <a:fillRect/>
          </a:stretch>
        </p:blipFill>
        <p:spPr bwMode="auto">
          <a:xfrm>
            <a:off x="1671871" y="1404148"/>
            <a:ext cx="8049005" cy="4049705"/>
          </a:xfrm>
          <a:prstGeom prst="rect">
            <a:avLst/>
          </a:prstGeom>
          <a:noFill/>
          <a:ln w="9525">
            <a:noFill/>
            <a:miter lim="800000"/>
            <a:headEnd/>
            <a:tailEnd/>
          </a:ln>
        </p:spPr>
      </p:pic>
      <p:sp>
        <p:nvSpPr>
          <p:cNvPr id="14340" name="Textfeld 3"/>
          <p:cNvSpPr txBox="1">
            <a:spLocks noChangeArrowheads="1"/>
          </p:cNvSpPr>
          <p:nvPr/>
        </p:nvSpPr>
        <p:spPr bwMode="auto">
          <a:xfrm>
            <a:off x="1671871" y="5773437"/>
            <a:ext cx="6102633" cy="343620"/>
          </a:xfrm>
          <a:prstGeom prst="rect">
            <a:avLst/>
          </a:prstGeom>
          <a:noFill/>
          <a:ln w="9525">
            <a:noFill/>
            <a:miter lim="800000"/>
            <a:headEnd/>
            <a:tailEnd/>
          </a:ln>
        </p:spPr>
        <p:txBody>
          <a:bodyPr wrap="none">
            <a:spAutoFit/>
          </a:bodyPr>
          <a:lstStyle/>
          <a:p>
            <a:r>
              <a:rPr lang="de-DE" sz="1633" dirty="0"/>
              <a:t>Quelle: http://</a:t>
            </a:r>
            <a:r>
              <a:rPr lang="de-DE" sz="1633" dirty="0" err="1"/>
              <a:t>www.chemieunterricht.de</a:t>
            </a:r>
            <a:r>
              <a:rPr lang="de-DE" sz="1633" dirty="0"/>
              <a:t>/dc2/</a:t>
            </a:r>
            <a:r>
              <a:rPr lang="de-DE" sz="1633" dirty="0" err="1"/>
              <a:t>phph</a:t>
            </a:r>
            <a:r>
              <a:rPr lang="de-DE" sz="1633" dirty="0"/>
              <a:t>/fotom-tk-1.htm</a:t>
            </a:r>
          </a:p>
        </p:txBody>
      </p:sp>
      <p:pic>
        <p:nvPicPr>
          <p:cNvPr id="26627" name="Picture 3"/>
          <p:cNvPicPr>
            <a:picLocks noChangeAspect="1" noChangeArrowheads="1"/>
          </p:cNvPicPr>
          <p:nvPr/>
        </p:nvPicPr>
        <p:blipFill>
          <a:blip r:embed="rId4" cstate="print"/>
          <a:srcRect/>
          <a:stretch>
            <a:fillRect/>
          </a:stretch>
        </p:blipFill>
        <p:spPr bwMode="auto">
          <a:xfrm>
            <a:off x="3997715" y="2001811"/>
            <a:ext cx="5586347" cy="3182734"/>
          </a:xfrm>
          <a:prstGeom prst="rect">
            <a:avLst/>
          </a:prstGeom>
          <a:noFill/>
          <a:ln w="9525">
            <a:noFill/>
            <a:miter lim="800000"/>
            <a:headEnd/>
            <a:tailEnd/>
          </a:ln>
        </p:spPr>
      </p:pic>
      <p:sp>
        <p:nvSpPr>
          <p:cNvPr id="6" name="Titel 1">
            <a:extLst>
              <a:ext uri="{FF2B5EF4-FFF2-40B4-BE49-F238E27FC236}">
                <a16:creationId xmlns:a16="http://schemas.microsoft.com/office/drawing/2014/main" id="{3013145D-93D9-47E6-88DC-A60C4D7C8FC5}"/>
              </a:ext>
            </a:extLst>
          </p:cNvPr>
          <p:cNvSpPr txBox="1">
            <a:spLocks/>
          </p:cNvSpPr>
          <p:nvPr/>
        </p:nvSpPr>
        <p:spPr bwMode="auto">
          <a:xfrm>
            <a:off x="-1673666" y="516857"/>
            <a:ext cx="9664001" cy="335028"/>
          </a:xfrm>
          <a:prstGeom prst="rect">
            <a:avLst/>
          </a:prstGeom>
          <a:noFill/>
          <a:ln w="9525">
            <a:noFill/>
            <a:miter lim="800000"/>
            <a:headEnd/>
            <a:tailEnd/>
          </a:ln>
        </p:spPr>
        <p:txBody>
          <a:bodyPr wrap="square" lIns="0" tIns="0" rIns="0" bIns="0" anchor="ctr">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hangingPunct="0">
              <a:buSzPct val="45000"/>
            </a:pPr>
            <a:r>
              <a:rPr lang="de-DE" sz="2177" b="1" dirty="0"/>
              <a:t>Auswertung von Absorptionsspektren</a:t>
            </a:r>
          </a:p>
        </p:txBody>
      </p:sp>
      <p:grpSp>
        <p:nvGrpSpPr>
          <p:cNvPr id="2" name="Gruppieren 1">
            <a:extLst>
              <a:ext uri="{FF2B5EF4-FFF2-40B4-BE49-F238E27FC236}">
                <a16:creationId xmlns:a16="http://schemas.microsoft.com/office/drawing/2014/main" id="{24FB2668-9122-3F12-DEE9-C122D3C6DB19}"/>
              </a:ext>
            </a:extLst>
          </p:cNvPr>
          <p:cNvGrpSpPr/>
          <p:nvPr/>
        </p:nvGrpSpPr>
        <p:grpSpPr>
          <a:xfrm>
            <a:off x="5917298" y="479583"/>
            <a:ext cx="873590" cy="409575"/>
            <a:chOff x="142875" y="6358269"/>
            <a:chExt cx="873590" cy="409575"/>
          </a:xfrm>
        </p:grpSpPr>
        <p:sp>
          <p:nvSpPr>
            <p:cNvPr id="9" name="Ellipse 8">
              <a:extLst>
                <a:ext uri="{FF2B5EF4-FFF2-40B4-BE49-F238E27FC236}">
                  <a16:creationId xmlns:a16="http://schemas.microsoft.com/office/drawing/2014/main" id="{30F1B24A-B4D6-4B29-A980-8D0C9453A501}"/>
                </a:ext>
              </a:extLst>
            </p:cNvPr>
            <p:cNvSpPr/>
            <p:nvPr/>
          </p:nvSpPr>
          <p:spPr>
            <a:xfrm>
              <a:off x="142875" y="6358269"/>
              <a:ext cx="409575" cy="409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gA</a:t>
              </a:r>
              <a:endParaRPr lang="de-DE" sz="1400" dirty="0"/>
            </a:p>
          </p:txBody>
        </p:sp>
        <p:sp>
          <p:nvSpPr>
            <p:cNvPr id="10" name="Ellipse 9">
              <a:extLst>
                <a:ext uri="{FF2B5EF4-FFF2-40B4-BE49-F238E27FC236}">
                  <a16:creationId xmlns:a16="http://schemas.microsoft.com/office/drawing/2014/main" id="{7B302CB3-ECD7-47A2-84BF-B3834C8C530F}"/>
                </a:ext>
              </a:extLst>
            </p:cNvPr>
            <p:cNvSpPr/>
            <p:nvPr/>
          </p:nvSpPr>
          <p:spPr>
            <a:xfrm>
              <a:off x="606890" y="6358269"/>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grpSp>
      <p:pic>
        <p:nvPicPr>
          <p:cNvPr id="4" name="Grafik 3">
            <a:extLst>
              <a:ext uri="{FF2B5EF4-FFF2-40B4-BE49-F238E27FC236}">
                <a16:creationId xmlns:a16="http://schemas.microsoft.com/office/drawing/2014/main" id="{88D10551-29E5-5419-D703-EED17DEDC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3719" y="2125190"/>
            <a:ext cx="1086800" cy="2494105"/>
          </a:xfrm>
          <a:prstGeom prst="rect">
            <a:avLst/>
          </a:prstGeom>
        </p:spPr>
      </p:pic>
      <p:pic>
        <p:nvPicPr>
          <p:cNvPr id="7" name="Grafik 6">
            <a:extLst>
              <a:ext uri="{FF2B5EF4-FFF2-40B4-BE49-F238E27FC236}">
                <a16:creationId xmlns:a16="http://schemas.microsoft.com/office/drawing/2014/main" id="{A44D44F6-4AE8-34C8-81A6-65A2523511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81662" y="2121670"/>
            <a:ext cx="1162144" cy="2510612"/>
          </a:xfrm>
          <a:prstGeom prst="rect">
            <a:avLst/>
          </a:prstGeom>
        </p:spPr>
      </p:pic>
    </p:spTree>
    <p:extLst>
      <p:ext uri="{BB962C8B-B14F-4D97-AF65-F5344CB8AC3E}">
        <p14:creationId xmlns:p14="http://schemas.microsoft.com/office/powerpoint/2010/main" val="162721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ChangeArrowheads="1"/>
          </p:cNvSpPr>
          <p:nvPr/>
        </p:nvSpPr>
        <p:spPr bwMode="auto">
          <a:xfrm>
            <a:off x="1523521" y="-171810"/>
            <a:ext cx="184731" cy="343620"/>
          </a:xfrm>
          <a:prstGeom prst="rect">
            <a:avLst/>
          </a:prstGeom>
          <a:noFill/>
          <a:ln w="9525">
            <a:noFill/>
            <a:miter lim="800000"/>
            <a:headEnd/>
            <a:tailEnd/>
          </a:ln>
        </p:spPr>
        <p:txBody>
          <a:bodyPr wrap="none" anchor="ctr">
            <a:spAutoFit/>
          </a:bodyPr>
          <a:lstStyle/>
          <a:p>
            <a:endParaRPr lang="de-DE" sz="1633"/>
          </a:p>
        </p:txBody>
      </p:sp>
      <p:graphicFrame>
        <p:nvGraphicFramePr>
          <p:cNvPr id="1027" name="Object 14"/>
          <p:cNvGraphicFramePr>
            <a:graphicFrameLocks noChangeAspect="1"/>
          </p:cNvGraphicFramePr>
          <p:nvPr/>
        </p:nvGraphicFramePr>
        <p:xfrm>
          <a:off x="2883023" y="4409878"/>
          <a:ext cx="6425955" cy="1762745"/>
        </p:xfrm>
        <a:graphic>
          <a:graphicData uri="http://schemas.openxmlformats.org/presentationml/2006/ole">
            <mc:AlternateContent xmlns:mc="http://schemas.openxmlformats.org/markup-compatibility/2006">
              <mc:Choice xmlns:v="urn:schemas-microsoft-com:vml" Requires="v">
                <p:oleObj name="ChemSketch" r:id="rId3" imgW="3579381" imgH="982835" progId="ACD.ChemSketch.20">
                  <p:embed/>
                </p:oleObj>
              </mc:Choice>
              <mc:Fallback>
                <p:oleObj name="ChemSketch" r:id="rId3" imgW="3579381" imgH="982835" progId="ACD.ChemSketch.20">
                  <p:embed/>
                  <p:pic>
                    <p:nvPicPr>
                      <p:cNvPr id="1027"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3023" y="4409878"/>
                        <a:ext cx="6425955" cy="176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Picture 4"/>
          <p:cNvPicPr>
            <a:picLocks noChangeAspect="1" noChangeArrowheads="1"/>
          </p:cNvPicPr>
          <p:nvPr/>
        </p:nvPicPr>
        <p:blipFill>
          <a:blip r:embed="rId5" cstate="print"/>
          <a:srcRect/>
          <a:stretch>
            <a:fillRect/>
          </a:stretch>
        </p:blipFill>
        <p:spPr bwMode="auto">
          <a:xfrm>
            <a:off x="1864307" y="1319943"/>
            <a:ext cx="8347127" cy="2958274"/>
          </a:xfrm>
          <a:prstGeom prst="rect">
            <a:avLst/>
          </a:prstGeom>
          <a:noFill/>
          <a:ln w="9525">
            <a:noFill/>
            <a:miter lim="800000"/>
            <a:headEnd/>
            <a:tailEnd/>
          </a:ln>
          <a:effectLst/>
        </p:spPr>
      </p:pic>
      <p:sp>
        <p:nvSpPr>
          <p:cNvPr id="7" name="Titel 1">
            <a:extLst>
              <a:ext uri="{FF2B5EF4-FFF2-40B4-BE49-F238E27FC236}">
                <a16:creationId xmlns:a16="http://schemas.microsoft.com/office/drawing/2014/main" id="{89D4E3B9-D519-4504-B921-9DAA58768E24}"/>
              </a:ext>
            </a:extLst>
          </p:cNvPr>
          <p:cNvSpPr txBox="1">
            <a:spLocks/>
          </p:cNvSpPr>
          <p:nvPr/>
        </p:nvSpPr>
        <p:spPr bwMode="auto">
          <a:xfrm>
            <a:off x="-998752" y="685377"/>
            <a:ext cx="9664001" cy="335028"/>
          </a:xfrm>
          <a:prstGeom prst="rect">
            <a:avLst/>
          </a:prstGeom>
          <a:noFill/>
          <a:ln w="9525">
            <a:noFill/>
            <a:miter lim="800000"/>
            <a:headEnd/>
            <a:tailEnd/>
          </a:ln>
        </p:spPr>
        <p:txBody>
          <a:bodyPr wrap="square" lIns="0" tIns="0" rIns="0" bIns="0" anchor="ctr">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hangingPunct="0">
              <a:buSzPct val="45000"/>
            </a:pPr>
            <a:r>
              <a:rPr lang="de-DE" sz="2177" b="1" dirty="0"/>
              <a:t>Donator-Akzeptor-Konzept: Polyene und Cyanine</a:t>
            </a:r>
          </a:p>
        </p:txBody>
      </p:sp>
      <p:sp>
        <p:nvSpPr>
          <p:cNvPr id="8" name="Ellipse 7">
            <a:extLst>
              <a:ext uri="{FF2B5EF4-FFF2-40B4-BE49-F238E27FC236}">
                <a16:creationId xmlns:a16="http://schemas.microsoft.com/office/drawing/2014/main" id="{D5A68D7B-76E7-4A83-ADFD-0DA822840858}"/>
              </a:ext>
            </a:extLst>
          </p:cNvPr>
          <p:cNvSpPr/>
          <p:nvPr/>
        </p:nvSpPr>
        <p:spPr>
          <a:xfrm>
            <a:off x="7334262" y="648103"/>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extLst>
      <p:ext uri="{BB962C8B-B14F-4D97-AF65-F5344CB8AC3E}">
        <p14:creationId xmlns:p14="http://schemas.microsoft.com/office/powerpoint/2010/main" val="14733232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ChangeArrowheads="1"/>
          </p:cNvSpPr>
          <p:nvPr/>
        </p:nvSpPr>
        <p:spPr bwMode="auto">
          <a:xfrm>
            <a:off x="1523521" y="-171810"/>
            <a:ext cx="184731" cy="343620"/>
          </a:xfrm>
          <a:prstGeom prst="rect">
            <a:avLst/>
          </a:prstGeom>
          <a:noFill/>
          <a:ln w="9525">
            <a:noFill/>
            <a:miter lim="800000"/>
            <a:headEnd/>
            <a:tailEnd/>
          </a:ln>
        </p:spPr>
        <p:txBody>
          <a:bodyPr wrap="none" anchor="ctr">
            <a:spAutoFit/>
          </a:bodyPr>
          <a:lstStyle/>
          <a:p>
            <a:endParaRPr lang="de-DE" sz="1633"/>
          </a:p>
        </p:txBody>
      </p:sp>
      <p:sp>
        <p:nvSpPr>
          <p:cNvPr id="7" name="Titel 1">
            <a:extLst>
              <a:ext uri="{FF2B5EF4-FFF2-40B4-BE49-F238E27FC236}">
                <a16:creationId xmlns:a16="http://schemas.microsoft.com/office/drawing/2014/main" id="{89D4E3B9-D519-4504-B921-9DAA58768E24}"/>
              </a:ext>
            </a:extLst>
          </p:cNvPr>
          <p:cNvSpPr txBox="1">
            <a:spLocks/>
          </p:cNvSpPr>
          <p:nvPr/>
        </p:nvSpPr>
        <p:spPr bwMode="auto">
          <a:xfrm>
            <a:off x="-410923" y="651833"/>
            <a:ext cx="9664001" cy="335028"/>
          </a:xfrm>
          <a:prstGeom prst="rect">
            <a:avLst/>
          </a:prstGeom>
          <a:noFill/>
          <a:ln w="9525">
            <a:noFill/>
            <a:miter lim="800000"/>
            <a:headEnd/>
            <a:tailEnd/>
          </a:ln>
        </p:spPr>
        <p:txBody>
          <a:bodyPr wrap="square" lIns="0" tIns="0" rIns="0" bIns="0" anchor="ctr">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hangingPunct="0">
              <a:buSzPct val="45000"/>
            </a:pPr>
            <a:r>
              <a:rPr lang="de-DE" sz="2177" b="1" dirty="0"/>
              <a:t>Vergleich der Energiedifferenzen zwischen HOMO und LUMO</a:t>
            </a:r>
          </a:p>
        </p:txBody>
      </p:sp>
      <p:graphicFrame>
        <p:nvGraphicFramePr>
          <p:cNvPr id="3" name="Tabelle 2">
            <a:extLst>
              <a:ext uri="{FF2B5EF4-FFF2-40B4-BE49-F238E27FC236}">
                <a16:creationId xmlns:a16="http://schemas.microsoft.com/office/drawing/2014/main" id="{20197FA3-778B-4F04-9BCB-BE21B8E6838D}"/>
              </a:ext>
            </a:extLst>
          </p:cNvPr>
          <p:cNvGraphicFramePr>
            <a:graphicFrameLocks noGrp="1"/>
          </p:cNvGraphicFramePr>
          <p:nvPr>
            <p:extLst>
              <p:ext uri="{D42A27DB-BD31-4B8C-83A1-F6EECF244321}">
                <p14:modId xmlns:p14="http://schemas.microsoft.com/office/powerpoint/2010/main" val="1647239783"/>
              </p:ext>
            </p:extLst>
          </p:nvPr>
        </p:nvGraphicFramePr>
        <p:xfrm>
          <a:off x="1296514" y="1466884"/>
          <a:ext cx="9201329" cy="4212000"/>
        </p:xfrm>
        <a:graphic>
          <a:graphicData uri="http://schemas.openxmlformats.org/drawingml/2006/table">
            <a:tbl>
              <a:tblPr firstRow="1" bandRow="1">
                <a:tableStyleId>{5C22544A-7EE6-4342-B048-85BDC9FD1C3A}</a:tableStyleId>
              </a:tblPr>
              <a:tblGrid>
                <a:gridCol w="3274474">
                  <a:extLst>
                    <a:ext uri="{9D8B030D-6E8A-4147-A177-3AD203B41FA5}">
                      <a16:colId xmlns:a16="http://schemas.microsoft.com/office/drawing/2014/main" val="1468087004"/>
                    </a:ext>
                  </a:extLst>
                </a:gridCol>
                <a:gridCol w="2717976">
                  <a:extLst>
                    <a:ext uri="{9D8B030D-6E8A-4147-A177-3AD203B41FA5}">
                      <a16:colId xmlns:a16="http://schemas.microsoft.com/office/drawing/2014/main" val="2921087377"/>
                    </a:ext>
                  </a:extLst>
                </a:gridCol>
                <a:gridCol w="3208879">
                  <a:extLst>
                    <a:ext uri="{9D8B030D-6E8A-4147-A177-3AD203B41FA5}">
                      <a16:colId xmlns:a16="http://schemas.microsoft.com/office/drawing/2014/main" val="473403283"/>
                    </a:ext>
                  </a:extLst>
                </a:gridCol>
              </a:tblGrid>
              <a:tr h="526500">
                <a:tc>
                  <a:txBody>
                    <a:bodyPr/>
                    <a:lstStyle/>
                    <a:p>
                      <a:pPr algn="ctr"/>
                      <a:r>
                        <a:rPr lang="de-DE" dirty="0"/>
                        <a:t>Molekül</a:t>
                      </a:r>
                    </a:p>
                  </a:txBody>
                  <a:tcPr anchor="ctr"/>
                </a:tc>
                <a:tc>
                  <a:txBody>
                    <a:bodyPr/>
                    <a:lstStyle/>
                    <a:p>
                      <a:pPr algn="ctr"/>
                      <a:r>
                        <a:rPr lang="de-DE" dirty="0">
                          <a:latin typeface="Symbol" panose="05050102010706020507" pitchFamily="18" charset="2"/>
                        </a:rPr>
                        <a:t>D</a:t>
                      </a:r>
                      <a:r>
                        <a:rPr lang="de-DE" dirty="0"/>
                        <a:t>E</a:t>
                      </a:r>
                      <a:r>
                        <a:rPr lang="de-DE" baseline="-25000" dirty="0"/>
                        <a:t>HOMO-LUMO</a:t>
                      </a:r>
                      <a:r>
                        <a:rPr lang="de-DE" dirty="0"/>
                        <a:t> [eV]</a:t>
                      </a:r>
                    </a:p>
                  </a:txBody>
                  <a:tcPr anchor="ctr"/>
                </a:tc>
                <a:tc>
                  <a:txBody>
                    <a:bodyPr/>
                    <a:lstStyle/>
                    <a:p>
                      <a:pPr algn="ctr"/>
                      <a:r>
                        <a:rPr lang="de-DE" dirty="0"/>
                        <a:t>Absorptionsmaximum [</a:t>
                      </a:r>
                      <a:r>
                        <a:rPr lang="de-DE" dirty="0" err="1"/>
                        <a:t>nm</a:t>
                      </a:r>
                      <a:r>
                        <a:rPr lang="de-DE" dirty="0"/>
                        <a:t>]</a:t>
                      </a:r>
                    </a:p>
                  </a:txBody>
                  <a:tcPr anchor="ctr"/>
                </a:tc>
                <a:extLst>
                  <a:ext uri="{0D108BD9-81ED-4DB2-BD59-A6C34878D82A}">
                    <a16:rowId xmlns:a16="http://schemas.microsoft.com/office/drawing/2014/main" val="2211123822"/>
                  </a:ext>
                </a:extLst>
              </a:tr>
              <a:tr h="526500">
                <a:tc>
                  <a:txBody>
                    <a:bodyPr/>
                    <a:lstStyle/>
                    <a:p>
                      <a:pPr algn="ctr"/>
                      <a:r>
                        <a:rPr lang="de-DE" dirty="0"/>
                        <a:t>Ethen </a:t>
                      </a:r>
                    </a:p>
                  </a:txBody>
                  <a:tcPr anchor="ctr"/>
                </a:tc>
                <a:tc>
                  <a:txBody>
                    <a:bodyPr/>
                    <a:lstStyle/>
                    <a:p>
                      <a:pPr algn="ctr"/>
                      <a:r>
                        <a:rPr lang="de-DE" dirty="0"/>
                        <a:t>11,99</a:t>
                      </a:r>
                    </a:p>
                  </a:txBody>
                  <a:tcPr anchor="ctr"/>
                </a:tc>
                <a:tc>
                  <a:txBody>
                    <a:bodyPr/>
                    <a:lstStyle/>
                    <a:p>
                      <a:pPr algn="ctr"/>
                      <a:r>
                        <a:rPr lang="de-DE" dirty="0"/>
                        <a:t>185</a:t>
                      </a:r>
                    </a:p>
                  </a:txBody>
                  <a:tcPr anchor="ctr"/>
                </a:tc>
                <a:extLst>
                  <a:ext uri="{0D108BD9-81ED-4DB2-BD59-A6C34878D82A}">
                    <a16:rowId xmlns:a16="http://schemas.microsoft.com/office/drawing/2014/main" val="3451784155"/>
                  </a:ext>
                </a:extLst>
              </a:tr>
              <a:tr h="526500">
                <a:tc>
                  <a:txBody>
                    <a:bodyPr/>
                    <a:lstStyle/>
                    <a:p>
                      <a:pPr algn="ctr" rtl="0"/>
                      <a:r>
                        <a:rPr lang="de-DE" dirty="0"/>
                        <a:t>Buta-1,3-dien</a:t>
                      </a:r>
                    </a:p>
                  </a:txBody>
                  <a:tcPr anchor="ctr"/>
                </a:tc>
                <a:tc>
                  <a:txBody>
                    <a:bodyPr/>
                    <a:lstStyle/>
                    <a:p>
                      <a:pPr algn="ctr"/>
                      <a:r>
                        <a:rPr lang="de-DE" dirty="0"/>
                        <a:t>9,78</a:t>
                      </a:r>
                    </a:p>
                  </a:txBody>
                  <a:tcPr anchor="ctr"/>
                </a:tc>
                <a:tc>
                  <a:txBody>
                    <a:bodyPr/>
                    <a:lstStyle/>
                    <a:p>
                      <a:pPr algn="ctr"/>
                      <a:r>
                        <a:rPr lang="de-DE" dirty="0"/>
                        <a:t>215</a:t>
                      </a:r>
                    </a:p>
                  </a:txBody>
                  <a:tcPr anchor="ctr"/>
                </a:tc>
                <a:extLst>
                  <a:ext uri="{0D108BD9-81ED-4DB2-BD59-A6C34878D82A}">
                    <a16:rowId xmlns:a16="http://schemas.microsoft.com/office/drawing/2014/main" val="2045294519"/>
                  </a:ext>
                </a:extLst>
              </a:tr>
              <a:tr h="526500">
                <a:tc>
                  <a:txBody>
                    <a:bodyPr/>
                    <a:lstStyle/>
                    <a:p>
                      <a:pPr algn="ctr"/>
                      <a:r>
                        <a:rPr lang="de-DE" dirty="0"/>
                        <a:t>Hexa-1,3,5-trien</a:t>
                      </a:r>
                    </a:p>
                  </a:txBody>
                  <a:tcPr anchor="ctr"/>
                </a:tc>
                <a:tc>
                  <a:txBody>
                    <a:bodyPr/>
                    <a:lstStyle/>
                    <a:p>
                      <a:pPr algn="ctr"/>
                      <a:r>
                        <a:rPr lang="de-DE" dirty="0"/>
                        <a:t>8,67</a:t>
                      </a:r>
                    </a:p>
                  </a:txBody>
                  <a:tcPr anchor="ctr"/>
                </a:tc>
                <a:tc>
                  <a:txBody>
                    <a:bodyPr/>
                    <a:lstStyle/>
                    <a:p>
                      <a:pPr algn="ctr"/>
                      <a:r>
                        <a:rPr lang="de-DE" dirty="0"/>
                        <a:t>268</a:t>
                      </a:r>
                    </a:p>
                  </a:txBody>
                  <a:tcPr anchor="ctr"/>
                </a:tc>
                <a:extLst>
                  <a:ext uri="{0D108BD9-81ED-4DB2-BD59-A6C34878D82A}">
                    <a16:rowId xmlns:a16="http://schemas.microsoft.com/office/drawing/2014/main" val="434336844"/>
                  </a:ext>
                </a:extLst>
              </a:tr>
              <a:tr h="526500">
                <a:tc>
                  <a:txBody>
                    <a:bodyPr/>
                    <a:lstStyle/>
                    <a:p>
                      <a:pPr algn="ctr"/>
                      <a:r>
                        <a:rPr lang="de-DE" dirty="0"/>
                        <a:t>Octa-1,3,5,7-tetraen</a:t>
                      </a:r>
                    </a:p>
                  </a:txBody>
                  <a:tcPr anchor="ctr"/>
                </a:tc>
                <a:tc>
                  <a:txBody>
                    <a:bodyPr/>
                    <a:lstStyle/>
                    <a:p>
                      <a:pPr algn="ctr"/>
                      <a:r>
                        <a:rPr lang="de-DE" dirty="0"/>
                        <a:t>8,01</a:t>
                      </a:r>
                    </a:p>
                  </a:txBody>
                  <a:tcPr anchor="ctr"/>
                </a:tc>
                <a:tc>
                  <a:txBody>
                    <a:bodyPr/>
                    <a:lstStyle/>
                    <a:p>
                      <a:pPr algn="ctr"/>
                      <a:r>
                        <a:rPr lang="de-DE" dirty="0"/>
                        <a:t>304</a:t>
                      </a:r>
                    </a:p>
                  </a:txBody>
                  <a:tcPr anchor="ctr"/>
                </a:tc>
                <a:extLst>
                  <a:ext uri="{0D108BD9-81ED-4DB2-BD59-A6C34878D82A}">
                    <a16:rowId xmlns:a16="http://schemas.microsoft.com/office/drawing/2014/main" val="814952609"/>
                  </a:ext>
                </a:extLst>
              </a:tr>
              <a:tr h="526500">
                <a:tc>
                  <a:txBody>
                    <a:bodyPr/>
                    <a:lstStyle/>
                    <a:p>
                      <a:pPr algn="ctr"/>
                      <a:endParaRPr lang="de-DE" dirty="0"/>
                    </a:p>
                  </a:txBody>
                  <a:tcPr anchor="ctr">
                    <a:lnB w="12700" cap="flat" cmpd="sng" algn="ctr">
                      <a:solidFill>
                        <a:schemeClr val="tx1"/>
                      </a:solidFill>
                      <a:prstDash val="solid"/>
                      <a:round/>
                      <a:headEnd type="none" w="med" len="med"/>
                      <a:tailEnd type="none" w="med" len="med"/>
                    </a:lnB>
                  </a:tcPr>
                </a:tc>
                <a:tc>
                  <a:txBody>
                    <a:bodyPr/>
                    <a:lstStyle/>
                    <a:p>
                      <a:pPr algn="ctr"/>
                      <a:endParaRPr lang="de-DE" dirty="0"/>
                    </a:p>
                  </a:txBody>
                  <a:tcPr anchor="ctr">
                    <a:lnB w="12700" cap="flat" cmpd="sng" algn="ctr">
                      <a:solidFill>
                        <a:schemeClr val="tx1"/>
                      </a:solidFill>
                      <a:prstDash val="solid"/>
                      <a:round/>
                      <a:headEnd type="none" w="med" len="med"/>
                      <a:tailEnd type="none" w="med" len="med"/>
                    </a:lnB>
                  </a:tcPr>
                </a:tc>
                <a:tc>
                  <a:txBody>
                    <a:bodyPr/>
                    <a:lstStyle/>
                    <a:p>
                      <a:pPr algn="ctr"/>
                      <a:endParaRPr lang="de-DE"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688816"/>
                  </a:ext>
                </a:extLst>
              </a:tr>
              <a:tr h="526500">
                <a:tc>
                  <a:txBody>
                    <a:bodyPr/>
                    <a:lstStyle/>
                    <a:p>
                      <a:pPr algn="ctr"/>
                      <a:r>
                        <a:rPr lang="de-DE" dirty="0" err="1"/>
                        <a:t>Ethenamin</a:t>
                      </a:r>
                      <a:endParaRPr lang="de-DE" dirty="0"/>
                    </a:p>
                  </a:txBody>
                  <a:tcPr anchor="ctr">
                    <a:lnT w="12700" cap="flat" cmpd="sng" algn="ctr">
                      <a:solidFill>
                        <a:schemeClr val="tx1"/>
                      </a:solidFill>
                      <a:prstDash val="solid"/>
                      <a:round/>
                      <a:headEnd type="none" w="med" len="med"/>
                      <a:tailEnd type="none" w="med" len="med"/>
                    </a:lnT>
                  </a:tcPr>
                </a:tc>
                <a:tc>
                  <a:txBody>
                    <a:bodyPr/>
                    <a:lstStyle/>
                    <a:p>
                      <a:pPr algn="ctr"/>
                      <a:r>
                        <a:rPr lang="de-DE" dirty="0"/>
                        <a:t>10,38</a:t>
                      </a:r>
                    </a:p>
                  </a:txBody>
                  <a:tcPr anchor="ctr">
                    <a:lnT w="12700" cap="flat" cmpd="sng" algn="ctr">
                      <a:solidFill>
                        <a:schemeClr val="tx1"/>
                      </a:solidFill>
                      <a:prstDash val="solid"/>
                      <a:round/>
                      <a:headEnd type="none" w="med" len="med"/>
                      <a:tailEnd type="none" w="med" len="med"/>
                    </a:lnT>
                  </a:tcPr>
                </a:tc>
                <a:tc>
                  <a:txBody>
                    <a:bodyPr/>
                    <a:lstStyle/>
                    <a:p>
                      <a:pPr algn="ctr"/>
                      <a:r>
                        <a:rPr lang="de-DE" dirty="0"/>
                        <a:t>250</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2510391"/>
                  </a:ext>
                </a:extLst>
              </a:tr>
              <a:tr h="526500">
                <a:tc>
                  <a:txBody>
                    <a:bodyPr/>
                    <a:lstStyle/>
                    <a:p>
                      <a:pPr algn="ctr"/>
                      <a:r>
                        <a:rPr lang="de-DE" dirty="0" err="1"/>
                        <a:t>Nitroethen</a:t>
                      </a:r>
                      <a:r>
                        <a:rPr lang="de-DE" dirty="0"/>
                        <a:t> </a:t>
                      </a:r>
                    </a:p>
                  </a:txBody>
                  <a:tcPr anchor="ctr"/>
                </a:tc>
                <a:tc>
                  <a:txBody>
                    <a:bodyPr/>
                    <a:lstStyle/>
                    <a:p>
                      <a:pPr algn="ctr"/>
                      <a:r>
                        <a:rPr lang="de-DE" dirty="0"/>
                        <a:t>10,99</a:t>
                      </a:r>
                    </a:p>
                  </a:txBody>
                  <a:tcPr anchor="ctr"/>
                </a:tc>
                <a:tc>
                  <a:txBody>
                    <a:bodyPr/>
                    <a:lstStyle/>
                    <a:p>
                      <a:pPr algn="ctr"/>
                      <a:r>
                        <a:rPr lang="de-DE" dirty="0"/>
                        <a:t>230</a:t>
                      </a:r>
                    </a:p>
                  </a:txBody>
                  <a:tcPr anchor="ctr"/>
                </a:tc>
                <a:extLst>
                  <a:ext uri="{0D108BD9-81ED-4DB2-BD59-A6C34878D82A}">
                    <a16:rowId xmlns:a16="http://schemas.microsoft.com/office/drawing/2014/main" val="2763034031"/>
                  </a:ext>
                </a:extLst>
              </a:tr>
            </a:tbl>
          </a:graphicData>
        </a:graphic>
      </p:graphicFrame>
      <p:sp>
        <p:nvSpPr>
          <p:cNvPr id="14" name="Ellipse 13">
            <a:extLst>
              <a:ext uri="{FF2B5EF4-FFF2-40B4-BE49-F238E27FC236}">
                <a16:creationId xmlns:a16="http://schemas.microsoft.com/office/drawing/2014/main" id="{555CFB86-8A30-45D5-9258-DEC2DBF100D6}"/>
              </a:ext>
            </a:extLst>
          </p:cNvPr>
          <p:cNvSpPr/>
          <p:nvPr/>
        </p:nvSpPr>
        <p:spPr>
          <a:xfrm>
            <a:off x="8597005" y="577286"/>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extLst>
      <p:ext uri="{BB962C8B-B14F-4D97-AF65-F5344CB8AC3E}">
        <p14:creationId xmlns:p14="http://schemas.microsoft.com/office/powerpoint/2010/main" val="562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553232" y="1620619"/>
          <a:ext cx="8329835" cy="2285519"/>
        </p:xfrm>
        <a:graphic>
          <a:graphicData uri="http://schemas.openxmlformats.org/presentationml/2006/ole">
            <mc:AlternateContent xmlns:mc="http://schemas.openxmlformats.org/markup-compatibility/2006">
              <mc:Choice xmlns:v="urn:schemas-microsoft-com:vml" Requires="v">
                <p:oleObj name="ChemSketch" r:id="rId3" imgW="4800600" imgH="1316736" progId="ACD.ChemSketch.20">
                  <p:embed/>
                </p:oleObj>
              </mc:Choice>
              <mc:Fallback>
                <p:oleObj name="ChemSketch" r:id="rId3" imgW="4800600" imgH="1316736" progId="ACD.ChemSketch.20">
                  <p:embed/>
                  <p:pic>
                    <p:nvPicPr>
                      <p:cNvPr id="2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3232" y="1620619"/>
                        <a:ext cx="8329835" cy="2285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Textfeld 3"/>
          <p:cNvSpPr txBox="1">
            <a:spLocks noChangeArrowheads="1"/>
          </p:cNvSpPr>
          <p:nvPr/>
        </p:nvSpPr>
        <p:spPr bwMode="auto">
          <a:xfrm>
            <a:off x="1684287" y="4168021"/>
            <a:ext cx="848249" cy="343620"/>
          </a:xfrm>
          <a:prstGeom prst="rect">
            <a:avLst/>
          </a:prstGeom>
          <a:noFill/>
          <a:ln w="9525">
            <a:solidFill>
              <a:schemeClr val="tx1"/>
            </a:solidFill>
            <a:miter lim="800000"/>
            <a:headEnd/>
            <a:tailEnd/>
          </a:ln>
        </p:spPr>
        <p:txBody>
          <a:bodyPr>
            <a:spAutoFit/>
          </a:bodyPr>
          <a:lstStyle/>
          <a:p>
            <a:pPr algn="ctr"/>
            <a:r>
              <a:rPr lang="de-DE" sz="1633"/>
              <a:t>farblos</a:t>
            </a:r>
          </a:p>
        </p:txBody>
      </p:sp>
      <p:sp>
        <p:nvSpPr>
          <p:cNvPr id="2053" name="Textfeld 4"/>
          <p:cNvSpPr txBox="1">
            <a:spLocks noChangeArrowheads="1"/>
          </p:cNvSpPr>
          <p:nvPr/>
        </p:nvSpPr>
        <p:spPr bwMode="auto">
          <a:xfrm>
            <a:off x="3121558" y="4168021"/>
            <a:ext cx="848249" cy="343620"/>
          </a:xfrm>
          <a:prstGeom prst="rect">
            <a:avLst/>
          </a:prstGeom>
          <a:noFill/>
          <a:ln w="9525">
            <a:solidFill>
              <a:schemeClr val="tx1"/>
            </a:solidFill>
            <a:miter lim="800000"/>
            <a:headEnd/>
            <a:tailEnd/>
          </a:ln>
        </p:spPr>
        <p:txBody>
          <a:bodyPr>
            <a:spAutoFit/>
          </a:bodyPr>
          <a:lstStyle/>
          <a:p>
            <a:pPr algn="ctr"/>
            <a:r>
              <a:rPr lang="de-DE" sz="1633"/>
              <a:t>farblos</a:t>
            </a:r>
          </a:p>
        </p:txBody>
      </p:sp>
      <p:sp>
        <p:nvSpPr>
          <p:cNvPr id="2054" name="Textfeld 5"/>
          <p:cNvSpPr txBox="1">
            <a:spLocks noChangeArrowheads="1"/>
          </p:cNvSpPr>
          <p:nvPr/>
        </p:nvSpPr>
        <p:spPr bwMode="auto">
          <a:xfrm>
            <a:off x="6387821" y="4168021"/>
            <a:ext cx="2024853" cy="343620"/>
          </a:xfrm>
          <a:prstGeom prst="rect">
            <a:avLst/>
          </a:prstGeom>
          <a:solidFill>
            <a:srgbClr val="FFFF99"/>
          </a:solidFill>
          <a:ln w="9525">
            <a:solidFill>
              <a:schemeClr val="tx1"/>
            </a:solidFill>
            <a:miter lim="800000"/>
            <a:headEnd/>
            <a:tailEnd/>
          </a:ln>
        </p:spPr>
        <p:txBody>
          <a:bodyPr>
            <a:spAutoFit/>
          </a:bodyPr>
          <a:lstStyle/>
          <a:p>
            <a:pPr algn="ctr"/>
            <a:r>
              <a:rPr lang="de-DE" sz="1633" dirty="0"/>
              <a:t>schwach gelblich</a:t>
            </a:r>
          </a:p>
        </p:txBody>
      </p:sp>
      <p:sp>
        <p:nvSpPr>
          <p:cNvPr id="2055" name="Textfeld 6"/>
          <p:cNvSpPr txBox="1">
            <a:spLocks noChangeArrowheads="1"/>
          </p:cNvSpPr>
          <p:nvPr/>
        </p:nvSpPr>
        <p:spPr bwMode="auto">
          <a:xfrm>
            <a:off x="732962" y="4916869"/>
            <a:ext cx="9935037" cy="1477328"/>
          </a:xfrm>
          <a:prstGeom prst="rect">
            <a:avLst/>
          </a:prstGeom>
          <a:noFill/>
          <a:ln w="9525">
            <a:noFill/>
            <a:miter lim="800000"/>
            <a:headEnd/>
            <a:tailEnd/>
          </a:ln>
        </p:spPr>
        <p:txBody>
          <a:bodyPr wrap="square">
            <a:spAutoFit/>
          </a:bodyPr>
          <a:lstStyle/>
          <a:p>
            <a:pPr>
              <a:tabLst>
                <a:tab pos="1300483" algn="l"/>
              </a:tabLst>
            </a:pPr>
            <a:r>
              <a:rPr lang="de-DE" dirty="0"/>
              <a:t>Beobachtung:	Absorption verschiebt sich in den sichtbaren (</a:t>
            </a:r>
            <a:r>
              <a:rPr lang="de-DE" dirty="0" err="1"/>
              <a:t>längerwelligen</a:t>
            </a:r>
            <a:r>
              <a:rPr lang="de-DE" dirty="0"/>
              <a:t>) Bereich</a:t>
            </a:r>
          </a:p>
          <a:p>
            <a:pPr>
              <a:tabLst>
                <a:tab pos="1300483" algn="l"/>
              </a:tabLst>
            </a:pPr>
            <a:endParaRPr lang="de-DE" dirty="0"/>
          </a:p>
          <a:p>
            <a:pPr>
              <a:tabLst>
                <a:tab pos="1300483" algn="l"/>
              </a:tabLst>
            </a:pPr>
            <a:r>
              <a:rPr lang="de-DE" dirty="0"/>
              <a:t>Erklärung:	</a:t>
            </a:r>
            <a:r>
              <a:rPr lang="de-DE" b="1" dirty="0"/>
              <a:t>Vergrößerung des delokalisierten p-Elektronensystems und</a:t>
            </a:r>
          </a:p>
          <a:p>
            <a:pPr>
              <a:tabLst>
                <a:tab pos="1300483" algn="l"/>
              </a:tabLst>
            </a:pPr>
            <a:r>
              <a:rPr lang="de-DE" b="1" dirty="0"/>
              <a:t>	Verbesserung der Güte der Delokalisierung</a:t>
            </a:r>
          </a:p>
          <a:p>
            <a:pPr>
              <a:tabLst>
                <a:tab pos="1300483" algn="l"/>
              </a:tabLst>
            </a:pPr>
            <a:r>
              <a:rPr lang="de-DE" b="1" dirty="0"/>
              <a:t>	</a:t>
            </a:r>
          </a:p>
        </p:txBody>
      </p:sp>
      <p:sp>
        <p:nvSpPr>
          <p:cNvPr id="8" name="Ellipse 7">
            <a:extLst>
              <a:ext uri="{FF2B5EF4-FFF2-40B4-BE49-F238E27FC236}">
                <a16:creationId xmlns:a16="http://schemas.microsoft.com/office/drawing/2014/main" id="{4F49AAD5-ACE4-4BBF-A946-D1BF814C9E55}"/>
              </a:ext>
            </a:extLst>
          </p:cNvPr>
          <p:cNvSpPr/>
          <p:nvPr/>
        </p:nvSpPr>
        <p:spPr>
          <a:xfrm>
            <a:off x="4340690" y="501559"/>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
        <p:nvSpPr>
          <p:cNvPr id="9" name="Titel 1">
            <a:extLst>
              <a:ext uri="{FF2B5EF4-FFF2-40B4-BE49-F238E27FC236}">
                <a16:creationId xmlns:a16="http://schemas.microsoft.com/office/drawing/2014/main" id="{03C12417-F66C-4471-A725-B22412AE0B01}"/>
              </a:ext>
            </a:extLst>
          </p:cNvPr>
          <p:cNvSpPr txBox="1">
            <a:spLocks/>
          </p:cNvSpPr>
          <p:nvPr/>
        </p:nvSpPr>
        <p:spPr bwMode="auto">
          <a:xfrm>
            <a:off x="-2496498" y="592364"/>
            <a:ext cx="9664001" cy="335028"/>
          </a:xfrm>
          <a:prstGeom prst="rect">
            <a:avLst/>
          </a:prstGeom>
          <a:noFill/>
          <a:ln w="9525">
            <a:noFill/>
            <a:miter lim="800000"/>
            <a:headEnd/>
            <a:tailEnd/>
          </a:ln>
        </p:spPr>
        <p:txBody>
          <a:bodyPr wrap="square" lIns="0" tIns="0" rIns="0" bIns="0" anchor="ctr">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hangingPunct="0">
              <a:buSzPct val="45000"/>
            </a:pPr>
            <a:r>
              <a:rPr lang="de-DE" sz="2177" b="1" dirty="0"/>
              <a:t>Einfluss von Substituenten</a:t>
            </a:r>
          </a:p>
        </p:txBody>
      </p:sp>
      <p:sp>
        <p:nvSpPr>
          <p:cNvPr id="2" name="Ellipse 1">
            <a:extLst>
              <a:ext uri="{FF2B5EF4-FFF2-40B4-BE49-F238E27FC236}">
                <a16:creationId xmlns:a16="http://schemas.microsoft.com/office/drawing/2014/main" id="{CE81DC26-CCCC-49AA-8294-FE785275B00C}"/>
              </a:ext>
            </a:extLst>
          </p:cNvPr>
          <p:cNvSpPr/>
          <p:nvPr/>
        </p:nvSpPr>
        <p:spPr>
          <a:xfrm>
            <a:off x="6381691" y="1552042"/>
            <a:ext cx="1571625" cy="933450"/>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e-DE"/>
          </a:p>
        </p:txBody>
      </p:sp>
      <p:sp>
        <p:nvSpPr>
          <p:cNvPr id="3" name="Textfeld 2">
            <a:extLst>
              <a:ext uri="{FF2B5EF4-FFF2-40B4-BE49-F238E27FC236}">
                <a16:creationId xmlns:a16="http://schemas.microsoft.com/office/drawing/2014/main" id="{89980235-8D2C-4B38-88E3-4762D9CD37C5}"/>
              </a:ext>
            </a:extLst>
          </p:cNvPr>
          <p:cNvSpPr txBox="1"/>
          <p:nvPr/>
        </p:nvSpPr>
        <p:spPr>
          <a:xfrm>
            <a:off x="6619917" y="1174070"/>
            <a:ext cx="1095172" cy="369332"/>
          </a:xfrm>
          <a:prstGeom prst="rect">
            <a:avLst/>
          </a:prstGeom>
          <a:noFill/>
        </p:spPr>
        <p:txBody>
          <a:bodyPr wrap="none" rtlCol="0">
            <a:spAutoFit/>
          </a:bodyPr>
          <a:lstStyle/>
          <a:p>
            <a:r>
              <a:rPr lang="de-DE" dirty="0">
                <a:solidFill>
                  <a:srgbClr val="FF0000"/>
                </a:solidFill>
              </a:rPr>
              <a:t>Akzeptor</a:t>
            </a:r>
          </a:p>
        </p:txBody>
      </p:sp>
    </p:spTree>
    <p:extLst>
      <p:ext uri="{BB962C8B-B14F-4D97-AF65-F5344CB8AC3E}">
        <p14:creationId xmlns:p14="http://schemas.microsoft.com/office/powerpoint/2010/main" val="75825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3">
            <a:extLst>
              <a:ext uri="{FF2B5EF4-FFF2-40B4-BE49-F238E27FC236}">
                <a16:creationId xmlns:a16="http://schemas.microsoft.com/office/drawing/2014/main" id="{04F5DCC2-A59E-5DFC-A5FF-2EB580FCBAEA}"/>
              </a:ext>
            </a:extLst>
          </p:cNvPr>
          <p:cNvGraphicFramePr>
            <a:graphicFrameLocks noGrp="1"/>
          </p:cNvGraphicFramePr>
          <p:nvPr>
            <p:extLst>
              <p:ext uri="{D42A27DB-BD31-4B8C-83A1-F6EECF244321}">
                <p14:modId xmlns:p14="http://schemas.microsoft.com/office/powerpoint/2010/main" val="529625963"/>
              </p:ext>
            </p:extLst>
          </p:nvPr>
        </p:nvGraphicFramePr>
        <p:xfrm>
          <a:off x="417252" y="795164"/>
          <a:ext cx="10253708" cy="5580011"/>
        </p:xfrm>
        <a:graphic>
          <a:graphicData uri="http://schemas.openxmlformats.org/drawingml/2006/table">
            <a:tbl>
              <a:tblPr firstRow="1" bandRow="1">
                <a:tableStyleId>{5940675A-B579-460E-94D1-54222C63F5DA}</a:tableStyleId>
              </a:tblPr>
              <a:tblGrid>
                <a:gridCol w="638780">
                  <a:extLst>
                    <a:ext uri="{9D8B030D-6E8A-4147-A177-3AD203B41FA5}">
                      <a16:colId xmlns:a16="http://schemas.microsoft.com/office/drawing/2014/main" val="1977480184"/>
                    </a:ext>
                  </a:extLst>
                </a:gridCol>
                <a:gridCol w="9614928">
                  <a:extLst>
                    <a:ext uri="{9D8B030D-6E8A-4147-A177-3AD203B41FA5}">
                      <a16:colId xmlns:a16="http://schemas.microsoft.com/office/drawing/2014/main" val="54948434"/>
                    </a:ext>
                  </a:extLst>
                </a:gridCol>
              </a:tblGrid>
              <a:tr h="398411">
                <a:tc gridSpan="2">
                  <a:txBody>
                    <a:bodyPr/>
                    <a:lstStyle/>
                    <a:p>
                      <a:pPr algn="ctr"/>
                      <a:r>
                        <a:rPr lang="de-DE" sz="1600" b="1" dirty="0">
                          <a:solidFill>
                            <a:schemeClr val="bg1"/>
                          </a:solidFill>
                          <a:latin typeface="Arial" panose="020B0604020202020204" pitchFamily="34" charset="0"/>
                          <a:cs typeface="Arial" panose="020B0604020202020204" pitchFamily="34" charset="0"/>
                        </a:rPr>
                        <a:t>Stundenthemen (gA + eA) </a:t>
                      </a:r>
                      <a:endParaRPr lang="en-DE" sz="1600" b="1">
                        <a:solidFill>
                          <a:schemeClr val="bg1"/>
                        </a:solidFill>
                        <a:latin typeface="Arial" panose="020B0604020202020204" pitchFamily="34" charset="0"/>
                        <a:cs typeface="Arial" panose="020B0604020202020204" pitchFamily="34" charset="0"/>
                      </a:endParaRPr>
                    </a:p>
                  </a:txBody>
                  <a:tcPr anchor="ctr">
                    <a:solidFill>
                      <a:srgbClr val="00764B"/>
                    </a:solidFill>
                  </a:tcPr>
                </a:tc>
                <a:tc hMerge="1">
                  <a:txBody>
                    <a:bodyPr/>
                    <a:lstStyle/>
                    <a:p>
                      <a:pPr algn="ctr"/>
                      <a:endParaRPr lang="en-DE" sz="1600" b="1">
                        <a:solidFill>
                          <a:schemeClr val="bg1"/>
                        </a:solidFill>
                        <a:latin typeface="Arial" panose="020B0604020202020204" pitchFamily="34" charset="0"/>
                        <a:cs typeface="Arial" panose="020B0604020202020204" pitchFamily="34" charset="0"/>
                      </a:endParaRPr>
                    </a:p>
                  </a:txBody>
                  <a:tcPr>
                    <a:solidFill>
                      <a:srgbClr val="00764B"/>
                    </a:solidFill>
                  </a:tcPr>
                </a:tc>
                <a:extLst>
                  <a:ext uri="{0D108BD9-81ED-4DB2-BD59-A6C34878D82A}">
                    <a16:rowId xmlns:a16="http://schemas.microsoft.com/office/drawing/2014/main" val="1362725543"/>
                  </a:ext>
                </a:extLst>
              </a:tr>
              <a:tr h="0">
                <a:tc>
                  <a:txBody>
                    <a:bodyPr/>
                    <a:lstStyle/>
                    <a:p>
                      <a:pPr algn="ctr"/>
                      <a:r>
                        <a:rPr lang="de-DE" sz="1400" dirty="0">
                          <a:latin typeface="Arial" panose="020B0604020202020204" pitchFamily="34" charset="0"/>
                          <a:cs typeface="Arial" panose="020B0604020202020204" pitchFamily="34" charset="0"/>
                        </a:rPr>
                        <a:t>1</a:t>
                      </a:r>
                      <a:endParaRPr lang="en-DE" sz="1400">
                        <a:latin typeface="Arial" panose="020B0604020202020204" pitchFamily="34" charset="0"/>
                        <a:cs typeface="Arial" panose="020B0604020202020204" pitchFamily="34" charset="0"/>
                      </a:endParaRPr>
                    </a:p>
                  </a:txBody>
                  <a:tcPr anchor="ctr"/>
                </a:tc>
                <a:tc>
                  <a: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lang="de-DE" sz="1400" dirty="0">
                          <a:effectLst/>
                          <a:highlight>
                            <a:srgbClr val="FFFF00"/>
                          </a:highlight>
                        </a:rPr>
                        <a:t>Systeme: offen, geschlossen, isoliert, Änderungen von T und V</a:t>
                      </a:r>
                      <a:endParaRPr lang="de-DE" sz="1400" dirty="0">
                        <a:effectLst/>
                        <a:highlight>
                          <a:srgbClr val="FFFF00"/>
                        </a:highlight>
                        <a:latin typeface="Calibri" panose="020F050202020403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767578744"/>
                  </a:ext>
                </a:extLst>
              </a:tr>
              <a:tr h="0">
                <a:tc>
                  <a:txBody>
                    <a:bodyPr/>
                    <a:lstStyle/>
                    <a:p>
                      <a:pPr algn="ctr"/>
                      <a:r>
                        <a:rPr lang="de-DE" sz="1400" dirty="0">
                          <a:latin typeface="Arial" panose="020B0604020202020204" pitchFamily="34" charset="0"/>
                          <a:cs typeface="Arial" panose="020B0604020202020204" pitchFamily="34" charset="0"/>
                        </a:rPr>
                        <a:t>2</a:t>
                      </a:r>
                      <a:endParaRPr lang="en-DE" sz="1400">
                        <a:latin typeface="Arial" panose="020B0604020202020204" pitchFamily="34" charset="0"/>
                        <a:cs typeface="Arial" panose="020B0604020202020204" pitchFamily="34" charset="0"/>
                      </a:endParaRPr>
                    </a:p>
                  </a:txBody>
                  <a:tcPr anchor="ctr"/>
                </a:tc>
                <a:tc>
                  <a: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lang="de-DE" sz="1400" dirty="0">
                          <a:effectLst/>
                          <a:highlight>
                            <a:srgbClr val="FFFF00"/>
                          </a:highlight>
                        </a:rPr>
                        <a:t>Energieformen</a:t>
                      </a:r>
                      <a:endParaRPr lang="de-DE" sz="1400" dirty="0">
                        <a:effectLst/>
                        <a:highlight>
                          <a:srgbClr val="FFFF00"/>
                        </a:highlight>
                        <a:latin typeface="Calibri" panose="020F050202020403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2819806094"/>
                  </a:ext>
                </a:extLst>
              </a:tr>
              <a:tr h="0">
                <a:tc>
                  <a:txBody>
                    <a:bodyPr/>
                    <a:lstStyle/>
                    <a:p>
                      <a:pPr algn="ctr"/>
                      <a:r>
                        <a:rPr lang="de-DE" sz="1400" dirty="0">
                          <a:latin typeface="Arial" panose="020B0604020202020204" pitchFamily="34" charset="0"/>
                          <a:cs typeface="Arial" panose="020B0604020202020204" pitchFamily="34" charset="0"/>
                        </a:rPr>
                        <a:t>3</a:t>
                      </a:r>
                      <a:endParaRPr lang="en-DE" sz="1400">
                        <a:latin typeface="Arial" panose="020B0604020202020204" pitchFamily="34" charset="0"/>
                        <a:cs typeface="Arial" panose="020B0604020202020204" pitchFamily="34" charset="0"/>
                      </a:endParaRPr>
                    </a:p>
                  </a:txBody>
                  <a:tcPr anchor="ctr"/>
                </a:tc>
                <a:tc>
                  <a: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lang="de-DE" sz="1400" dirty="0">
                          <a:effectLst/>
                          <a:highlight>
                            <a:srgbClr val="FFFF00"/>
                          </a:highlight>
                        </a:rPr>
                        <a:t>Energie vs. Enthalpie</a:t>
                      </a:r>
                      <a:endParaRPr lang="de-DE" sz="1400" dirty="0">
                        <a:effectLst/>
                        <a:highlight>
                          <a:srgbClr val="FFFF00"/>
                        </a:highlight>
                        <a:latin typeface="Calibri" panose="020F050202020403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4008674188"/>
                  </a:ext>
                </a:extLst>
              </a:tr>
              <a:tr h="0">
                <a:tc>
                  <a:txBody>
                    <a:bodyPr/>
                    <a:lstStyle/>
                    <a:p>
                      <a:pPr marL="538163" indent="-533400" algn="ctr">
                        <a:tabLst/>
                      </a:pPr>
                      <a:r>
                        <a:rPr lang="de-DE" sz="1400" dirty="0">
                          <a:latin typeface="Arial" panose="020B0604020202020204" pitchFamily="34" charset="0"/>
                          <a:cs typeface="Arial" panose="020B0604020202020204" pitchFamily="34" charset="0"/>
                        </a:rPr>
                        <a:t>4</a:t>
                      </a:r>
                      <a:endParaRPr lang="en-DE" sz="1400">
                        <a:latin typeface="Arial" panose="020B0604020202020204" pitchFamily="34" charset="0"/>
                        <a:cs typeface="Arial" panose="020B0604020202020204" pitchFamily="34" charset="0"/>
                      </a:endParaRPr>
                    </a:p>
                  </a:txBody>
                  <a:tcPr anchor="ctr"/>
                </a:tc>
                <a:tc>
                  <a:txBody>
                    <a:bodyPr/>
                    <a:lstStyle/>
                    <a:p>
                      <a:pPr marL="534988" marR="0" lvl="0" indent="-528638" algn="l" defTabSz="914400" rtl="0" eaLnBrk="1" fontAlgn="auto" latinLnBrk="0" hangingPunct="1">
                        <a:lnSpc>
                          <a:spcPct val="100000"/>
                        </a:lnSpc>
                        <a:spcBef>
                          <a:spcPts val="0"/>
                        </a:spcBef>
                        <a:spcAft>
                          <a:spcPts val="0"/>
                        </a:spcAft>
                        <a:buClrTx/>
                        <a:buSzTx/>
                        <a:buFontTx/>
                        <a:buNone/>
                        <a:tabLst/>
                        <a:defRPr/>
                      </a:pPr>
                      <a:r>
                        <a:rPr lang="de-DE" sz="1400" dirty="0">
                          <a:effectLst/>
                          <a:highlight>
                            <a:srgbClr val="FFFF00"/>
                          </a:highlight>
                        </a:rPr>
                        <a:t>Kalorimetrie: Ermittlung der Reaktionsenthalpie experimentell</a:t>
                      </a:r>
                      <a:endParaRPr lang="de-DE" sz="1400" dirty="0">
                        <a:effectLst/>
                        <a:highlight>
                          <a:srgbClr val="FFFF00"/>
                        </a:highlight>
                        <a:latin typeface="Calibri" panose="020F050202020403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819505901"/>
                  </a:ext>
                </a:extLst>
              </a:tr>
              <a:tr h="0">
                <a:tc>
                  <a:txBody>
                    <a:bodyPr/>
                    <a:lstStyle/>
                    <a:p>
                      <a:pPr marL="539750" indent="-530225" algn="ctr">
                        <a:tabLst/>
                      </a:pPr>
                      <a:r>
                        <a:rPr lang="de-DE" sz="1400" dirty="0">
                          <a:latin typeface="Arial" panose="020B0604020202020204" pitchFamily="34" charset="0"/>
                          <a:cs typeface="Arial" panose="020B0604020202020204" pitchFamily="34" charset="0"/>
                        </a:rPr>
                        <a:t>5</a:t>
                      </a:r>
                      <a:endParaRPr lang="en-DE" sz="1400">
                        <a:latin typeface="Arial" panose="020B0604020202020204" pitchFamily="34" charset="0"/>
                        <a:cs typeface="Arial" panose="020B0604020202020204" pitchFamily="34" charset="0"/>
                      </a:endParaRPr>
                    </a:p>
                  </a:txBody>
                  <a:tcPr anchor="ctr"/>
                </a:tc>
                <a:tc>
                  <a:txBody>
                    <a:bodyPr/>
                    <a:lstStyle/>
                    <a:p>
                      <a:pPr marL="534988" marR="0" lvl="0" indent="-534988" algn="l" defTabSz="914400" rtl="0" eaLnBrk="1" fontAlgn="auto" latinLnBrk="0" hangingPunct="1">
                        <a:lnSpc>
                          <a:spcPct val="100000"/>
                        </a:lnSpc>
                        <a:spcBef>
                          <a:spcPts val="0"/>
                        </a:spcBef>
                        <a:spcAft>
                          <a:spcPts val="0"/>
                        </a:spcAft>
                        <a:buClrTx/>
                        <a:buSzTx/>
                        <a:buFontTx/>
                        <a:buNone/>
                        <a:tabLst/>
                        <a:defRPr/>
                      </a:pPr>
                      <a:r>
                        <a:rPr lang="de-DE" sz="1400" dirty="0">
                          <a:effectLst/>
                          <a:highlight>
                            <a:srgbClr val="FFFF00"/>
                          </a:highlight>
                        </a:rPr>
                        <a:t>Kalorimetrie: Ermittlung der Reaktionsenthalpie mit dem Satz von Hess, Bildungsenthalpien</a:t>
                      </a:r>
                      <a:endParaRPr lang="de-DE" sz="1400" dirty="0">
                        <a:effectLst/>
                        <a:highlight>
                          <a:srgbClr val="FFFF00"/>
                        </a:highlight>
                        <a:latin typeface="Calibri" panose="020F050202020403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2708485466"/>
                  </a:ext>
                </a:extLst>
              </a:tr>
              <a:tr h="0">
                <a:tc>
                  <a:txBody>
                    <a:bodyPr/>
                    <a:lstStyle/>
                    <a:p>
                      <a:pPr marL="541338" indent="-531813" algn="ctr">
                        <a:tabLst/>
                      </a:pPr>
                      <a:r>
                        <a:rPr lang="de-DE" sz="1400" dirty="0">
                          <a:latin typeface="Arial" panose="020B0604020202020204" pitchFamily="34" charset="0"/>
                          <a:cs typeface="Arial" panose="020B0604020202020204" pitchFamily="34" charset="0"/>
                        </a:rPr>
                        <a:t>6</a:t>
                      </a:r>
                      <a:endParaRPr lang="en-DE" sz="1400">
                        <a:latin typeface="Arial" panose="020B0604020202020204" pitchFamily="34" charset="0"/>
                        <a:cs typeface="Arial" panose="020B0604020202020204" pitchFamily="34" charset="0"/>
                      </a:endParaRPr>
                    </a:p>
                  </a:txBody>
                  <a:tcPr anchor="ctr"/>
                </a:tc>
                <a:tc>
                  <a:txBody>
                    <a:bodyPr/>
                    <a:lstStyle/>
                    <a:p>
                      <a:pPr marL="534988" marR="0" lvl="0" indent="-528638" algn="l" defTabSz="914400" rtl="0" eaLnBrk="1" fontAlgn="auto" latinLnBrk="0" hangingPunct="1">
                        <a:lnSpc>
                          <a:spcPct val="100000"/>
                        </a:lnSpc>
                        <a:spcBef>
                          <a:spcPts val="0"/>
                        </a:spcBef>
                        <a:spcAft>
                          <a:spcPts val="0"/>
                        </a:spcAft>
                        <a:buClrTx/>
                        <a:buSzTx/>
                        <a:buFontTx/>
                        <a:buNone/>
                        <a:tabLst/>
                        <a:defRPr/>
                      </a:pPr>
                      <a:r>
                        <a:rPr lang="de-DE" sz="1400" dirty="0">
                          <a:effectLst/>
                          <a:highlight>
                            <a:srgbClr val="FFFF00"/>
                          </a:highlight>
                        </a:rPr>
                        <a:t>Brennwert vs. Heizwert</a:t>
                      </a:r>
                      <a:endParaRPr lang="de-DE" sz="1400" dirty="0">
                        <a:effectLst/>
                        <a:highlight>
                          <a:srgbClr val="FFFF00"/>
                        </a:highlight>
                        <a:latin typeface="Calibri" panose="020F050202020403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2575037384"/>
                  </a:ext>
                </a:extLst>
              </a:tr>
              <a:tr h="0">
                <a:tc>
                  <a:txBody>
                    <a:bodyPr/>
                    <a:lstStyle/>
                    <a:p>
                      <a:pPr marL="541338" indent="-531813" algn="ctr">
                        <a:tabLst/>
                      </a:pPr>
                      <a:r>
                        <a:rPr lang="de-DE" sz="1400" dirty="0">
                          <a:latin typeface="Arial" panose="020B0604020202020204" pitchFamily="34" charset="0"/>
                          <a:cs typeface="Arial" panose="020B0604020202020204" pitchFamily="34" charset="0"/>
                        </a:rPr>
                        <a:t>7</a:t>
                      </a:r>
                      <a:endParaRPr lang="en-DE" sz="1400">
                        <a:latin typeface="Arial" panose="020B0604020202020204" pitchFamily="34" charset="0"/>
                        <a:cs typeface="Arial" panose="020B0604020202020204" pitchFamily="34" charset="0"/>
                      </a:endParaRPr>
                    </a:p>
                  </a:txBody>
                  <a:tcPr anchor="ctr"/>
                </a:tc>
                <a:tc>
                  <a:txBody>
                    <a:bodyPr/>
                    <a:lstStyle/>
                    <a:p>
                      <a:pPr marL="534988" marR="0" lvl="0" indent="-528638" algn="l" defTabSz="914400" rtl="0" eaLnBrk="1" fontAlgn="auto" latinLnBrk="0" hangingPunct="1">
                        <a:lnSpc>
                          <a:spcPct val="100000"/>
                        </a:lnSpc>
                        <a:spcBef>
                          <a:spcPts val="0"/>
                        </a:spcBef>
                        <a:spcAft>
                          <a:spcPts val="0"/>
                        </a:spcAft>
                        <a:buClrTx/>
                        <a:buSzTx/>
                        <a:buFontTx/>
                        <a:buNone/>
                        <a:tabLst/>
                        <a:defRPr/>
                      </a:pPr>
                      <a:r>
                        <a:rPr lang="de-DE" sz="1400" dirty="0">
                          <a:effectLst/>
                          <a:highlight>
                            <a:srgbClr val="FFFF00"/>
                          </a:highlight>
                        </a:rPr>
                        <a:t>Kalorimetrie: Zusammenhang zwischen Molekülbau (einfach/ </a:t>
                      </a:r>
                      <a:r>
                        <a:rPr lang="de-DE" sz="1400" dirty="0" err="1">
                          <a:effectLst/>
                          <a:highlight>
                            <a:srgbClr val="FFFF00"/>
                          </a:highlight>
                        </a:rPr>
                        <a:t>doppel</a:t>
                      </a:r>
                      <a:r>
                        <a:rPr lang="de-DE" sz="1400" dirty="0">
                          <a:effectLst/>
                          <a:highlight>
                            <a:srgbClr val="FFFF00"/>
                          </a:highlight>
                        </a:rPr>
                        <a:t>; polar/ unpolar) und Verbrennungswärme</a:t>
                      </a:r>
                      <a:endParaRPr lang="de-DE" sz="1400" dirty="0">
                        <a:effectLst/>
                        <a:highlight>
                          <a:srgbClr val="FFFF00"/>
                        </a:highlight>
                        <a:latin typeface="Calibri" panose="020F050202020403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2366554210"/>
                  </a:ext>
                </a:extLst>
              </a:tr>
              <a:tr h="0">
                <a:tc>
                  <a:txBody>
                    <a:bodyPr/>
                    <a:lstStyle/>
                    <a:p>
                      <a:pPr marL="541338" indent="-531813" algn="ctr">
                        <a:tabLst/>
                      </a:pPr>
                      <a:r>
                        <a:rPr lang="de-DE" sz="1400" dirty="0">
                          <a:latin typeface="Arial" panose="020B0604020202020204" pitchFamily="34" charset="0"/>
                          <a:cs typeface="Arial" panose="020B0604020202020204" pitchFamily="34" charset="0"/>
                        </a:rPr>
                        <a:t>8</a:t>
                      </a:r>
                      <a:endParaRPr lang="en-DE" sz="1400">
                        <a:latin typeface="Arial" panose="020B0604020202020204" pitchFamily="34" charset="0"/>
                        <a:cs typeface="Arial" panose="020B0604020202020204" pitchFamily="34" charset="0"/>
                      </a:endParaRPr>
                    </a:p>
                  </a:txBody>
                  <a:tcPr anchor="ctr"/>
                </a:tc>
                <a:tc>
                  <a:txBody>
                    <a:bodyPr/>
                    <a:lstStyle/>
                    <a:p>
                      <a:pPr marL="534988" marR="0" lvl="0" indent="-528638" algn="l" defTabSz="914400" rtl="0" eaLnBrk="1" fontAlgn="auto" latinLnBrk="0" hangingPunct="1">
                        <a:lnSpc>
                          <a:spcPct val="100000"/>
                        </a:lnSpc>
                        <a:spcBef>
                          <a:spcPts val="0"/>
                        </a:spcBef>
                        <a:spcAft>
                          <a:spcPts val="0"/>
                        </a:spcAft>
                        <a:buClrTx/>
                        <a:buSzTx/>
                        <a:buFontTx/>
                        <a:buNone/>
                        <a:tabLst/>
                        <a:defRPr/>
                      </a:pPr>
                      <a:r>
                        <a:rPr lang="de-DE" sz="1400" dirty="0">
                          <a:effectLst/>
                          <a:highlight>
                            <a:srgbClr val="FFFF00"/>
                          </a:highlight>
                        </a:rPr>
                        <a:t>Recherche der </a:t>
                      </a:r>
                      <a:r>
                        <a:rPr lang="de-DE" sz="1400" dirty="0" err="1">
                          <a:effectLst/>
                          <a:highlight>
                            <a:srgbClr val="FFFF00"/>
                          </a:highlight>
                        </a:rPr>
                        <a:t>SuS</a:t>
                      </a:r>
                      <a:r>
                        <a:rPr lang="de-DE" sz="1400" dirty="0">
                          <a:effectLst/>
                          <a:highlight>
                            <a:srgbClr val="FFFF00"/>
                          </a:highlight>
                        </a:rPr>
                        <a:t> von Energieträgern und Grundstoffen (fossil + nachwachsend)</a:t>
                      </a:r>
                      <a:endParaRPr lang="de-DE" sz="1400" dirty="0">
                        <a:effectLst/>
                        <a:highlight>
                          <a:srgbClr val="FFFF00"/>
                        </a:highlight>
                        <a:latin typeface="Calibri" panose="020F050202020403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2939949119"/>
                  </a:ext>
                </a:extLst>
              </a:tr>
              <a:tr h="0">
                <a:tc>
                  <a:txBody>
                    <a:bodyPr/>
                    <a:lstStyle/>
                    <a:p>
                      <a:pPr marL="541338" indent="-531813" algn="ctr">
                        <a:tabLst/>
                      </a:pPr>
                      <a:r>
                        <a:rPr lang="de-DE" sz="1400" dirty="0">
                          <a:latin typeface="Arial" panose="020B0604020202020204" pitchFamily="34" charset="0"/>
                          <a:cs typeface="Arial" panose="020B0604020202020204" pitchFamily="34" charset="0"/>
                        </a:rPr>
                        <a:t>9</a:t>
                      </a:r>
                      <a:endParaRPr lang="en-DE" sz="1400">
                        <a:latin typeface="Arial" panose="020B0604020202020204" pitchFamily="34" charset="0"/>
                        <a:cs typeface="Arial" panose="020B0604020202020204" pitchFamily="34" charset="0"/>
                      </a:endParaRPr>
                    </a:p>
                  </a:txBody>
                  <a:tcPr anchor="ctr"/>
                </a:tc>
                <a:tc>
                  <a:txBody>
                    <a:bodyPr/>
                    <a:lstStyle/>
                    <a:p>
                      <a:pPr marL="534988" marR="0" lvl="0" indent="-528638" algn="l" defTabSz="914400" rtl="0" eaLnBrk="1" fontAlgn="auto" latinLnBrk="0" hangingPunct="1">
                        <a:lnSpc>
                          <a:spcPct val="100000"/>
                        </a:lnSpc>
                        <a:spcBef>
                          <a:spcPts val="0"/>
                        </a:spcBef>
                        <a:spcAft>
                          <a:spcPts val="0"/>
                        </a:spcAft>
                        <a:buClrTx/>
                        <a:buSzTx/>
                        <a:buFontTx/>
                        <a:buNone/>
                        <a:tabLst/>
                        <a:defRPr/>
                      </a:pPr>
                      <a:r>
                        <a:rPr lang="de-DE" sz="1400" dirty="0">
                          <a:effectLst/>
                          <a:highlight>
                            <a:srgbClr val="FFFF00"/>
                          </a:highlight>
                        </a:rPr>
                        <a:t>Treibhauseffekt</a:t>
                      </a:r>
                      <a:endParaRPr lang="de-DE" sz="1400" dirty="0">
                        <a:effectLst/>
                        <a:highlight>
                          <a:srgbClr val="FFFF00"/>
                        </a:highlight>
                        <a:latin typeface="Calibri" panose="020F050202020403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2695327388"/>
                  </a:ext>
                </a:extLst>
              </a:tr>
              <a:tr h="0">
                <a:tc>
                  <a:txBody>
                    <a:bodyPr/>
                    <a:lstStyle/>
                    <a:p>
                      <a:pPr marL="541338" indent="-531813" algn="ctr">
                        <a:tabLst/>
                      </a:pPr>
                      <a:r>
                        <a:rPr lang="de-DE" sz="1400" dirty="0">
                          <a:latin typeface="Arial" panose="020B0604020202020204" pitchFamily="34" charset="0"/>
                          <a:cs typeface="Arial" panose="020B0604020202020204" pitchFamily="34" charset="0"/>
                        </a:rPr>
                        <a:t>10</a:t>
                      </a:r>
                      <a:endParaRPr lang="en-DE" sz="1400">
                        <a:latin typeface="Arial" panose="020B0604020202020204" pitchFamily="34" charset="0"/>
                        <a:cs typeface="Arial" panose="020B0604020202020204" pitchFamily="34" charset="0"/>
                      </a:endParaRPr>
                    </a:p>
                  </a:txBody>
                  <a:tcPr anchor="ctr"/>
                </a:tc>
                <a:tc>
                  <a:txBody>
                    <a:bodyPr/>
                    <a:lstStyle/>
                    <a:p>
                      <a:pPr marL="534988" marR="0" lvl="0" indent="-528638" algn="l" defTabSz="914400" rtl="0" eaLnBrk="1" fontAlgn="auto" latinLnBrk="0" hangingPunct="1">
                        <a:lnSpc>
                          <a:spcPct val="100000"/>
                        </a:lnSpc>
                        <a:spcBef>
                          <a:spcPts val="0"/>
                        </a:spcBef>
                        <a:spcAft>
                          <a:spcPts val="0"/>
                        </a:spcAft>
                        <a:buClrTx/>
                        <a:buSzTx/>
                        <a:buFontTx/>
                        <a:buNone/>
                        <a:tabLst/>
                        <a:defRPr/>
                      </a:pPr>
                      <a:r>
                        <a:rPr lang="de-DE" sz="1400" dirty="0">
                          <a:effectLst/>
                          <a:highlight>
                            <a:srgbClr val="FFFF00"/>
                          </a:highlight>
                        </a:rPr>
                        <a:t>Treibhauseffekt </a:t>
                      </a:r>
                      <a:endParaRPr lang="en-D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28889199"/>
                  </a:ext>
                </a:extLst>
              </a:tr>
              <a:tr h="0">
                <a:tc>
                  <a:txBody>
                    <a:bodyPr/>
                    <a:lstStyle/>
                    <a:p>
                      <a:pPr marL="541338" indent="-531813" algn="ctr">
                        <a:tabLst/>
                      </a:pPr>
                      <a:r>
                        <a:rPr lang="de-DE" sz="1400" dirty="0">
                          <a:latin typeface="Arial" panose="020B0604020202020204" pitchFamily="34" charset="0"/>
                          <a:cs typeface="Arial" panose="020B0604020202020204" pitchFamily="34" charset="0"/>
                        </a:rPr>
                        <a:t>11</a:t>
                      </a:r>
                      <a:endParaRPr lang="en-DE" sz="1400">
                        <a:latin typeface="Arial" panose="020B0604020202020204" pitchFamily="34" charset="0"/>
                        <a:cs typeface="Arial" panose="020B0604020202020204" pitchFamily="34" charset="0"/>
                      </a:endParaRPr>
                    </a:p>
                  </a:txBody>
                  <a:tcPr anchor="ctr"/>
                </a:tc>
                <a:tc>
                  <a:txBody>
                    <a:bodyPr/>
                    <a:lstStyle/>
                    <a:p>
                      <a:pPr marL="7938" indent="0">
                        <a:buNone/>
                        <a:tabLst/>
                      </a:pPr>
                      <a:r>
                        <a:rPr lang="de-DE" sz="1400" dirty="0">
                          <a:effectLst/>
                          <a:highlight>
                            <a:srgbClr val="FFFF00"/>
                          </a:highlight>
                        </a:rPr>
                        <a:t>Klimawandel – Was tun? Power </a:t>
                      </a:r>
                      <a:r>
                        <a:rPr lang="de-DE" sz="1400" dirty="0" err="1">
                          <a:effectLst/>
                          <a:highlight>
                            <a:srgbClr val="FFFF00"/>
                          </a:highlight>
                        </a:rPr>
                        <a:t>to</a:t>
                      </a:r>
                      <a:r>
                        <a:rPr lang="de-DE" sz="1400" dirty="0">
                          <a:effectLst/>
                          <a:highlight>
                            <a:srgbClr val="FFFF00"/>
                          </a:highlight>
                        </a:rPr>
                        <a:t> gas etc.;  Vergleich fossil vs. regenerativ</a:t>
                      </a:r>
                      <a:endParaRPr lang="de-DE" sz="1400" dirty="0">
                        <a:effectLst/>
                        <a:highlight>
                          <a:srgbClr val="FFFF00"/>
                        </a:highlight>
                        <a:latin typeface="Calibri" panose="020F050202020403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607126599"/>
                  </a:ext>
                </a:extLst>
              </a:tr>
              <a:tr h="0">
                <a:tc>
                  <a:txBody>
                    <a:bodyPr/>
                    <a:lstStyle/>
                    <a:p>
                      <a:pPr marL="541338" indent="-531813" algn="ctr">
                        <a:tabLst/>
                      </a:pPr>
                      <a:r>
                        <a:rPr lang="de-DE" sz="1400" dirty="0">
                          <a:latin typeface="Arial" panose="020B0604020202020204" pitchFamily="34" charset="0"/>
                          <a:cs typeface="Arial" panose="020B0604020202020204" pitchFamily="34" charset="0"/>
                        </a:rPr>
                        <a:t>12</a:t>
                      </a:r>
                      <a:endParaRPr lang="en-DE" sz="1400">
                        <a:latin typeface="Arial" panose="020B0604020202020204" pitchFamily="34" charset="0"/>
                        <a:cs typeface="Arial" panose="020B0604020202020204" pitchFamily="34" charset="0"/>
                      </a:endParaRPr>
                    </a:p>
                  </a:txBody>
                  <a:tcPr anchor="ctr"/>
                </a:tc>
                <a:tc rowSpan="2">
                  <a:txBody>
                    <a:bodyPr/>
                    <a:lstStyle/>
                    <a:p>
                      <a:pPr marL="534988" marR="0" lvl="0" indent="-528638" algn="l" defTabSz="914400" rtl="0" eaLnBrk="1" fontAlgn="auto" latinLnBrk="0" hangingPunct="1">
                        <a:lnSpc>
                          <a:spcPct val="100000"/>
                        </a:lnSpc>
                        <a:spcBef>
                          <a:spcPts val="0"/>
                        </a:spcBef>
                        <a:spcAft>
                          <a:spcPts val="0"/>
                        </a:spcAft>
                        <a:buClrTx/>
                        <a:buSzTx/>
                        <a:buFontTx/>
                        <a:buNone/>
                        <a:tabLst/>
                        <a:defRPr/>
                      </a:pPr>
                      <a:r>
                        <a:rPr lang="de-DE" sz="1400" dirty="0">
                          <a:effectLst/>
                          <a:latin typeface="Calibri" panose="020F0502020204030204" pitchFamily="34" charset="0"/>
                          <a:ea typeface="+mn-ea"/>
                          <a:cs typeface="Times New Roman" panose="02020603050405020304" pitchFamily="18" charset="0"/>
                        </a:rPr>
                        <a:t>Halogen-KW</a:t>
                      </a:r>
                    </a:p>
                  </a:txBody>
                  <a:tcPr anchor="ctr"/>
                </a:tc>
                <a:extLst>
                  <a:ext uri="{0D108BD9-81ED-4DB2-BD59-A6C34878D82A}">
                    <a16:rowId xmlns:a16="http://schemas.microsoft.com/office/drawing/2014/main" val="731420441"/>
                  </a:ext>
                </a:extLst>
              </a:tr>
              <a:tr h="0">
                <a:tc>
                  <a:txBody>
                    <a:bodyPr/>
                    <a:lstStyle/>
                    <a:p>
                      <a:pPr marL="541338" indent="-531813" algn="ctr">
                        <a:tabLst/>
                      </a:pPr>
                      <a:r>
                        <a:rPr lang="de-DE" sz="1400" dirty="0">
                          <a:latin typeface="Arial" panose="020B0604020202020204" pitchFamily="34" charset="0"/>
                          <a:cs typeface="Arial" panose="020B0604020202020204" pitchFamily="34" charset="0"/>
                        </a:rPr>
                        <a:t>13</a:t>
                      </a:r>
                      <a:endParaRPr lang="en-DE" sz="1400">
                        <a:latin typeface="Arial" panose="020B0604020202020204" pitchFamily="34" charset="0"/>
                        <a:cs typeface="Arial" panose="020B0604020202020204" pitchFamily="34" charset="0"/>
                      </a:endParaRPr>
                    </a:p>
                  </a:txBody>
                  <a:tcPr anchor="ctr"/>
                </a:tc>
                <a:tc vMerge="1">
                  <a:txBody>
                    <a:bodyPr/>
                    <a:lstStyle/>
                    <a:p>
                      <a:pPr marL="534988" marR="0" lvl="0" indent="-528638" algn="l" defTabSz="914400" rtl="0" eaLnBrk="1" fontAlgn="auto" latinLnBrk="0" hangingPunct="1">
                        <a:lnSpc>
                          <a:spcPct val="100000"/>
                        </a:lnSpc>
                        <a:spcBef>
                          <a:spcPts val="0"/>
                        </a:spcBef>
                        <a:spcAft>
                          <a:spcPts val="0"/>
                        </a:spcAft>
                        <a:buClrTx/>
                        <a:buSzTx/>
                        <a:buFontTx/>
                        <a:buNone/>
                        <a:tabLst/>
                        <a:defRPr/>
                      </a:pPr>
                      <a:endParaRPr lang="de-DE" sz="1400" dirty="0">
                        <a:effectLst/>
                        <a:latin typeface="Calibri" panose="020F050202020403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3321571809"/>
                  </a:ext>
                </a:extLst>
              </a:tr>
              <a:tr h="0">
                <a:tc>
                  <a:txBody>
                    <a:bodyPr/>
                    <a:lstStyle/>
                    <a:p>
                      <a:pPr marL="541338" indent="-531813" algn="ctr">
                        <a:tabLst/>
                      </a:pPr>
                      <a:r>
                        <a:rPr lang="de-DE" sz="1400" dirty="0">
                          <a:latin typeface="Arial" panose="020B0604020202020204" pitchFamily="34" charset="0"/>
                          <a:cs typeface="Arial" panose="020B0604020202020204" pitchFamily="34" charset="0"/>
                        </a:rPr>
                        <a:t>14</a:t>
                      </a:r>
                      <a:endParaRPr lang="en-DE" sz="1400">
                        <a:latin typeface="Arial" panose="020B0604020202020204" pitchFamily="34" charset="0"/>
                        <a:cs typeface="Arial" panose="020B0604020202020204" pitchFamily="34" charset="0"/>
                      </a:endParaRPr>
                    </a:p>
                  </a:txBody>
                  <a:tcPr anchor="ctr"/>
                </a:tc>
                <a:tc rowSpan="2">
                  <a:txBody>
                    <a:bodyPr/>
                    <a:lstStyle/>
                    <a:p>
                      <a:pPr marL="534988" marR="0" lvl="0" indent="-528638" algn="l" defTabSz="914400" rtl="0" eaLnBrk="1" fontAlgn="auto" latinLnBrk="0" hangingPunct="1">
                        <a:lnSpc>
                          <a:spcPct val="100000"/>
                        </a:lnSpc>
                        <a:spcBef>
                          <a:spcPts val="0"/>
                        </a:spcBef>
                        <a:spcAft>
                          <a:spcPts val="0"/>
                        </a:spcAft>
                        <a:buClrTx/>
                        <a:buSzTx/>
                        <a:buFontTx/>
                        <a:buNone/>
                        <a:tabLst/>
                        <a:defRPr/>
                      </a:pPr>
                      <a:r>
                        <a:rPr lang="de-DE" sz="1400" dirty="0">
                          <a:effectLst/>
                        </a:rPr>
                        <a:t>Halogenierung: S</a:t>
                      </a:r>
                      <a:r>
                        <a:rPr lang="de-DE" sz="1400" baseline="-25000" dirty="0">
                          <a:effectLst/>
                        </a:rPr>
                        <a:t>R</a:t>
                      </a:r>
                      <a:r>
                        <a:rPr lang="de-DE" sz="1400" dirty="0">
                          <a:effectLst/>
                        </a:rPr>
                        <a:t>-Mechanismus</a:t>
                      </a:r>
                      <a:endParaRPr lang="de-DE" sz="1400" dirty="0">
                        <a:effectLst/>
                        <a:latin typeface="Calibri" panose="020F050202020403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101188368"/>
                  </a:ext>
                </a:extLst>
              </a:tr>
              <a:tr h="0">
                <a:tc>
                  <a:txBody>
                    <a:bodyPr/>
                    <a:lstStyle/>
                    <a:p>
                      <a:pPr marL="541338" indent="-531813" algn="ctr">
                        <a:tabLst/>
                      </a:pPr>
                      <a:r>
                        <a:rPr lang="de-DE" sz="1400" dirty="0">
                          <a:latin typeface="Arial" panose="020B0604020202020204" pitchFamily="34" charset="0"/>
                          <a:cs typeface="Arial" panose="020B0604020202020204" pitchFamily="34" charset="0"/>
                        </a:rPr>
                        <a:t>15</a:t>
                      </a:r>
                      <a:endParaRPr lang="en-DE" sz="1400">
                        <a:latin typeface="Arial" panose="020B0604020202020204" pitchFamily="34" charset="0"/>
                        <a:cs typeface="Arial" panose="020B0604020202020204" pitchFamily="34" charset="0"/>
                      </a:endParaRPr>
                    </a:p>
                  </a:txBody>
                  <a:tcPr anchor="ctr"/>
                </a:tc>
                <a:tc vMerge="1">
                  <a:txBody>
                    <a:bodyPr/>
                    <a:lstStyle/>
                    <a:p>
                      <a:pPr marL="534988" marR="0" lvl="0" indent="-528638" algn="l" defTabSz="914400" rtl="0" eaLnBrk="1" fontAlgn="auto" latinLnBrk="0" hangingPunct="1">
                        <a:lnSpc>
                          <a:spcPct val="100000"/>
                        </a:lnSpc>
                        <a:spcBef>
                          <a:spcPts val="0"/>
                        </a:spcBef>
                        <a:spcAft>
                          <a:spcPts val="0"/>
                        </a:spcAft>
                        <a:buClrTx/>
                        <a:buSzTx/>
                        <a:buFontTx/>
                        <a:buNone/>
                        <a:tabLst/>
                        <a:defRPr/>
                      </a:pPr>
                      <a:endParaRPr lang="de-DE" sz="1400" dirty="0">
                        <a:effectLst/>
                        <a:latin typeface="Calibri" panose="020F050202020403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793934649"/>
                  </a:ext>
                </a:extLst>
              </a:tr>
              <a:tr h="0">
                <a:tc>
                  <a:txBody>
                    <a:bodyPr/>
                    <a:lstStyle/>
                    <a:p>
                      <a:pPr marL="541338" indent="-531813" algn="ctr">
                        <a:tabLst/>
                      </a:pPr>
                      <a:r>
                        <a:rPr lang="de-DE" sz="1400" dirty="0">
                          <a:latin typeface="Arial" panose="020B0604020202020204" pitchFamily="34" charset="0"/>
                          <a:cs typeface="Arial" panose="020B0604020202020204" pitchFamily="34" charset="0"/>
                        </a:rPr>
                        <a:t>16</a:t>
                      </a:r>
                      <a:endParaRPr lang="en-DE" sz="1400">
                        <a:latin typeface="Arial" panose="020B0604020202020204" pitchFamily="34" charset="0"/>
                        <a:cs typeface="Arial" panose="020B0604020202020204" pitchFamily="34" charset="0"/>
                      </a:endParaRPr>
                    </a:p>
                  </a:txBody>
                  <a:tcPr anchor="ctr"/>
                </a:tc>
                <a:tc rowSpan="2">
                  <a:txBody>
                    <a:bodyPr/>
                    <a:lstStyle/>
                    <a:p>
                      <a:pPr marL="534988" marR="0" lvl="0" indent="-528638" algn="l" defTabSz="914400" rtl="0" eaLnBrk="1" fontAlgn="auto" latinLnBrk="0" hangingPunct="1">
                        <a:lnSpc>
                          <a:spcPct val="100000"/>
                        </a:lnSpc>
                        <a:spcBef>
                          <a:spcPts val="0"/>
                        </a:spcBef>
                        <a:spcAft>
                          <a:spcPts val="0"/>
                        </a:spcAft>
                        <a:buClrTx/>
                        <a:buSzTx/>
                        <a:buFontTx/>
                        <a:buNone/>
                        <a:tabLst/>
                        <a:defRPr/>
                      </a:pPr>
                      <a:r>
                        <a:rPr lang="de-DE" sz="1400" dirty="0">
                          <a:effectLst/>
                        </a:rPr>
                        <a:t>Halogenierung: A</a:t>
                      </a:r>
                      <a:r>
                        <a:rPr lang="de-DE" sz="1400" baseline="-25000" dirty="0">
                          <a:effectLst/>
                        </a:rPr>
                        <a:t>E</a:t>
                      </a:r>
                      <a:r>
                        <a:rPr lang="de-DE" sz="1400" dirty="0">
                          <a:effectLst/>
                        </a:rPr>
                        <a:t>-Mechanismus    </a:t>
                      </a:r>
                      <a:endParaRPr lang="de-DE" sz="1400" dirty="0">
                        <a:effectLst/>
                        <a:latin typeface="Calibri" panose="020F050202020403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446559584"/>
                  </a:ext>
                </a:extLst>
              </a:tr>
              <a:tr h="0">
                <a:tc>
                  <a:txBody>
                    <a:bodyPr/>
                    <a:lstStyle/>
                    <a:p>
                      <a:pPr marL="541338" indent="-531813" algn="ctr">
                        <a:tabLst/>
                      </a:pPr>
                      <a:r>
                        <a:rPr lang="de-DE" sz="1400" dirty="0">
                          <a:latin typeface="Arial" panose="020B0604020202020204" pitchFamily="34" charset="0"/>
                          <a:cs typeface="Arial" panose="020B0604020202020204" pitchFamily="34" charset="0"/>
                        </a:rPr>
                        <a:t>17</a:t>
                      </a:r>
                      <a:endParaRPr lang="en-DE" sz="1400">
                        <a:latin typeface="Arial" panose="020B0604020202020204" pitchFamily="34" charset="0"/>
                        <a:cs typeface="Arial" panose="020B0604020202020204" pitchFamily="34" charset="0"/>
                      </a:endParaRPr>
                    </a:p>
                  </a:txBody>
                  <a:tcPr anchor="ctr"/>
                </a:tc>
                <a:tc vMerge="1">
                  <a:txBody>
                    <a:bodyPr/>
                    <a:lstStyle/>
                    <a:p>
                      <a:pPr marL="534988" marR="0" lvl="0" indent="-528638" algn="l" defTabSz="914400" rtl="0" eaLnBrk="1" fontAlgn="auto" latinLnBrk="0" hangingPunct="1">
                        <a:lnSpc>
                          <a:spcPct val="100000"/>
                        </a:lnSpc>
                        <a:spcBef>
                          <a:spcPts val="0"/>
                        </a:spcBef>
                        <a:spcAft>
                          <a:spcPts val="0"/>
                        </a:spcAft>
                        <a:buClrTx/>
                        <a:buSzTx/>
                        <a:buFontTx/>
                        <a:buNone/>
                        <a:tabLst/>
                        <a:defRPr/>
                      </a:pPr>
                      <a:endParaRPr lang="de-DE" sz="1400" dirty="0">
                        <a:effectLst/>
                        <a:latin typeface="Calibri" panose="020F050202020403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2765092467"/>
                  </a:ext>
                </a:extLst>
              </a:tr>
            </a:tbl>
          </a:graphicData>
        </a:graphic>
      </p:graphicFrame>
      <p:sp>
        <p:nvSpPr>
          <p:cNvPr id="3" name="Geschweifte Klammer rechts 2">
            <a:extLst>
              <a:ext uri="{FF2B5EF4-FFF2-40B4-BE49-F238E27FC236}">
                <a16:creationId xmlns:a16="http://schemas.microsoft.com/office/drawing/2014/main" id="{52961F01-B936-50B0-38C0-52E796815705}"/>
              </a:ext>
            </a:extLst>
          </p:cNvPr>
          <p:cNvSpPr/>
          <p:nvPr/>
        </p:nvSpPr>
        <p:spPr>
          <a:xfrm>
            <a:off x="2521257" y="3714477"/>
            <a:ext cx="277071" cy="46690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Textfeld 3">
            <a:extLst>
              <a:ext uri="{FF2B5EF4-FFF2-40B4-BE49-F238E27FC236}">
                <a16:creationId xmlns:a16="http://schemas.microsoft.com/office/drawing/2014/main" id="{72B5453D-DB15-E594-B1D6-9413D9306A66}"/>
              </a:ext>
            </a:extLst>
          </p:cNvPr>
          <p:cNvSpPr txBox="1"/>
          <p:nvPr/>
        </p:nvSpPr>
        <p:spPr>
          <a:xfrm>
            <a:off x="2889683" y="3794040"/>
            <a:ext cx="2654423" cy="307777"/>
          </a:xfrm>
          <a:prstGeom prst="rect">
            <a:avLst/>
          </a:prstGeom>
          <a:solidFill>
            <a:schemeClr val="bg1"/>
          </a:solidFill>
          <a:ln>
            <a:solidFill>
              <a:schemeClr val="tx1"/>
            </a:solidFill>
          </a:ln>
        </p:spPr>
        <p:txBody>
          <a:bodyPr wrap="square" rtlCol="0">
            <a:spAutoFit/>
          </a:bodyPr>
          <a:lstStyle/>
          <a:p>
            <a:r>
              <a:rPr lang="de-DE" sz="1400" dirty="0"/>
              <a:t>auch Bewerten von Quellen</a:t>
            </a:r>
          </a:p>
        </p:txBody>
      </p:sp>
      <p:sp>
        <p:nvSpPr>
          <p:cNvPr id="5" name="Ellipse 9">
            <a:extLst>
              <a:ext uri="{FF2B5EF4-FFF2-40B4-BE49-F238E27FC236}">
                <a16:creationId xmlns:a16="http://schemas.microsoft.com/office/drawing/2014/main" id="{D7942AF7-80F4-6025-30F7-44104081C658}"/>
              </a:ext>
            </a:extLst>
          </p:cNvPr>
          <p:cNvSpPr/>
          <p:nvPr/>
        </p:nvSpPr>
        <p:spPr bwMode="auto">
          <a:xfrm>
            <a:off x="5258789" y="278037"/>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defRPr/>
            </a:pPr>
            <a:r>
              <a:rPr lang="de-DE" sz="1400" dirty="0"/>
              <a:t>eA</a:t>
            </a:r>
          </a:p>
        </p:txBody>
      </p:sp>
      <p:sp>
        <p:nvSpPr>
          <p:cNvPr id="6" name="Ellipse 8">
            <a:extLst>
              <a:ext uri="{FF2B5EF4-FFF2-40B4-BE49-F238E27FC236}">
                <a16:creationId xmlns:a16="http://schemas.microsoft.com/office/drawing/2014/main" id="{2E9A20DC-40F2-D2F0-4E8B-583F261CAB4B}"/>
              </a:ext>
            </a:extLst>
          </p:cNvPr>
          <p:cNvSpPr/>
          <p:nvPr/>
        </p:nvSpPr>
        <p:spPr bwMode="auto">
          <a:xfrm>
            <a:off x="4697583" y="278036"/>
            <a:ext cx="409575" cy="4095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defRPr/>
            </a:pPr>
            <a:r>
              <a:rPr lang="de-DE" sz="1400" dirty="0"/>
              <a:t>gA</a:t>
            </a:r>
          </a:p>
        </p:txBody>
      </p:sp>
    </p:spTree>
    <p:extLst>
      <p:ext uri="{BB962C8B-B14F-4D97-AF65-F5344CB8AC3E}">
        <p14:creationId xmlns:p14="http://schemas.microsoft.com/office/powerpoint/2010/main" val="2394475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Grafik 2" descr="Beschreibung: 640px-Chlorophyll_a_b_d.svg.png"/>
          <p:cNvPicPr>
            <a:picLocks noChangeAspect="1" noChangeArrowheads="1"/>
          </p:cNvPicPr>
          <p:nvPr/>
        </p:nvPicPr>
        <p:blipFill>
          <a:blip r:embed="rId3" cstate="print"/>
          <a:srcRect/>
          <a:stretch>
            <a:fillRect/>
          </a:stretch>
        </p:blipFill>
        <p:spPr bwMode="auto">
          <a:xfrm>
            <a:off x="5165804" y="851926"/>
            <a:ext cx="4963676" cy="2481838"/>
          </a:xfrm>
          <a:prstGeom prst="rect">
            <a:avLst/>
          </a:prstGeom>
          <a:noFill/>
          <a:ln w="9525">
            <a:noFill/>
            <a:miter lim="800000"/>
            <a:headEnd/>
            <a:tailEnd/>
          </a:ln>
        </p:spPr>
      </p:pic>
      <p:sp>
        <p:nvSpPr>
          <p:cNvPr id="4" name="Ellipse 3"/>
          <p:cNvSpPr/>
          <p:nvPr/>
        </p:nvSpPr>
        <p:spPr>
          <a:xfrm>
            <a:off x="6857202" y="1448063"/>
            <a:ext cx="645422" cy="534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33"/>
          </a:p>
        </p:txBody>
      </p:sp>
      <p:sp>
        <p:nvSpPr>
          <p:cNvPr id="11270" name="Textfeld 5"/>
          <p:cNvSpPr txBox="1">
            <a:spLocks noChangeArrowheads="1"/>
          </p:cNvSpPr>
          <p:nvPr/>
        </p:nvSpPr>
        <p:spPr bwMode="auto">
          <a:xfrm>
            <a:off x="5570069" y="3730833"/>
            <a:ext cx="4684976" cy="2856488"/>
          </a:xfrm>
          <a:prstGeom prst="rect">
            <a:avLst/>
          </a:prstGeom>
          <a:noFill/>
          <a:ln w="9525">
            <a:noFill/>
            <a:miter lim="800000"/>
            <a:headEnd/>
            <a:tailEnd/>
          </a:ln>
        </p:spPr>
        <p:txBody>
          <a:bodyPr wrap="square">
            <a:spAutoFit/>
          </a:bodyPr>
          <a:lstStyle/>
          <a:p>
            <a:pPr algn="just"/>
            <a:r>
              <a:rPr lang="de-DE" sz="1633" b="1" dirty="0"/>
              <a:t>Erklärung</a:t>
            </a:r>
            <a:r>
              <a:rPr lang="de-DE" sz="1633" dirty="0"/>
              <a:t>:</a:t>
            </a:r>
          </a:p>
          <a:p>
            <a:r>
              <a:rPr lang="de-DE" sz="1633" dirty="0"/>
              <a:t>Durch </a:t>
            </a:r>
            <a:r>
              <a:rPr lang="de-DE" sz="1633" b="1" dirty="0"/>
              <a:t>CHO-Gruppe Vergrößerung </a:t>
            </a:r>
            <a:r>
              <a:rPr lang="de-DE" sz="1633" dirty="0"/>
              <a:t>des </a:t>
            </a:r>
            <a:r>
              <a:rPr lang="de-DE" sz="1633" b="1" dirty="0"/>
              <a:t>delokalisierten Elektronensystems Verschiebung</a:t>
            </a:r>
            <a:r>
              <a:rPr lang="de-DE" sz="1633" dirty="0"/>
              <a:t> des 1. Absorptionsmaximums (Maximum 1) des </a:t>
            </a:r>
            <a:r>
              <a:rPr lang="de-DE" sz="1633" b="1" dirty="0" err="1"/>
              <a:t>Chl</a:t>
            </a:r>
            <a:r>
              <a:rPr lang="de-DE" sz="1633" b="1" dirty="0"/>
              <a:t> b</a:t>
            </a:r>
            <a:r>
              <a:rPr lang="de-DE" sz="1633" dirty="0"/>
              <a:t> in den </a:t>
            </a:r>
            <a:r>
              <a:rPr lang="de-DE" sz="1633" b="1" dirty="0" err="1"/>
              <a:t>längerwelligen</a:t>
            </a:r>
            <a:r>
              <a:rPr lang="de-DE" sz="1633" b="1" dirty="0"/>
              <a:t> Bereich</a:t>
            </a:r>
            <a:r>
              <a:rPr lang="de-DE" sz="1633" dirty="0"/>
              <a:t>.</a:t>
            </a:r>
          </a:p>
          <a:p>
            <a:pPr algn="just"/>
            <a:endParaRPr lang="de-DE" sz="1633" dirty="0"/>
          </a:p>
          <a:p>
            <a:pPr algn="just"/>
            <a:r>
              <a:rPr lang="de-DE" sz="1633" dirty="0"/>
              <a:t>(Die Banden des weiteren Anregungsniveaus (Maximum 2) sind für </a:t>
            </a:r>
            <a:r>
              <a:rPr lang="de-DE" sz="1633" dirty="0" err="1"/>
              <a:t>SuS</a:t>
            </a:r>
            <a:r>
              <a:rPr lang="de-DE" sz="1633" dirty="0"/>
              <a:t> mit ihrem Wissen nicht erklärbar)</a:t>
            </a:r>
          </a:p>
          <a:p>
            <a:pPr algn="just"/>
            <a:endParaRPr lang="de-DE" sz="1633" dirty="0"/>
          </a:p>
        </p:txBody>
      </p:sp>
      <p:sp>
        <p:nvSpPr>
          <p:cNvPr id="7" name="Titel 1">
            <a:extLst>
              <a:ext uri="{FF2B5EF4-FFF2-40B4-BE49-F238E27FC236}">
                <a16:creationId xmlns:a16="http://schemas.microsoft.com/office/drawing/2014/main" id="{A2BBC319-FEA4-4C94-B3D0-D20E393CAA72}"/>
              </a:ext>
            </a:extLst>
          </p:cNvPr>
          <p:cNvSpPr txBox="1">
            <a:spLocks/>
          </p:cNvSpPr>
          <p:nvPr/>
        </p:nvSpPr>
        <p:spPr bwMode="auto">
          <a:xfrm>
            <a:off x="-1366145" y="454857"/>
            <a:ext cx="9664001" cy="335028"/>
          </a:xfrm>
          <a:prstGeom prst="rect">
            <a:avLst/>
          </a:prstGeom>
          <a:noFill/>
          <a:ln w="9525">
            <a:noFill/>
            <a:miter lim="800000"/>
            <a:headEnd/>
            <a:tailEnd/>
          </a:ln>
        </p:spPr>
        <p:txBody>
          <a:bodyPr wrap="square" lIns="0" tIns="0" rIns="0" bIns="0" anchor="ctr">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hangingPunct="0">
              <a:buSzPct val="45000"/>
            </a:pPr>
            <a:r>
              <a:rPr lang="de-DE" sz="2177" b="1" dirty="0"/>
              <a:t>Auswertung von Absorptionsspektren</a:t>
            </a:r>
          </a:p>
        </p:txBody>
      </p:sp>
      <p:sp>
        <p:nvSpPr>
          <p:cNvPr id="8" name="Ellipse 7">
            <a:extLst>
              <a:ext uri="{FF2B5EF4-FFF2-40B4-BE49-F238E27FC236}">
                <a16:creationId xmlns:a16="http://schemas.microsoft.com/office/drawing/2014/main" id="{8C4E4EF2-BA4C-4F71-BF7E-0E3087221336}"/>
              </a:ext>
            </a:extLst>
          </p:cNvPr>
          <p:cNvSpPr/>
          <p:nvPr/>
        </p:nvSpPr>
        <p:spPr>
          <a:xfrm>
            <a:off x="600075" y="1305530"/>
            <a:ext cx="409575" cy="409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gA</a:t>
            </a:r>
            <a:endParaRPr lang="de-DE" sz="1400" dirty="0"/>
          </a:p>
        </p:txBody>
      </p:sp>
      <p:sp>
        <p:nvSpPr>
          <p:cNvPr id="9" name="Ellipse 8">
            <a:extLst>
              <a:ext uri="{FF2B5EF4-FFF2-40B4-BE49-F238E27FC236}">
                <a16:creationId xmlns:a16="http://schemas.microsoft.com/office/drawing/2014/main" id="{5CA2F0A7-7021-4875-AA69-027A78E549AA}"/>
              </a:ext>
            </a:extLst>
          </p:cNvPr>
          <p:cNvSpPr/>
          <p:nvPr/>
        </p:nvSpPr>
        <p:spPr>
          <a:xfrm>
            <a:off x="7707769" y="3333764"/>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graphicFrame>
        <p:nvGraphicFramePr>
          <p:cNvPr id="3" name="Objekt 2">
            <a:extLst>
              <a:ext uri="{FF2B5EF4-FFF2-40B4-BE49-F238E27FC236}">
                <a16:creationId xmlns:a16="http://schemas.microsoft.com/office/drawing/2014/main" id="{C115B3B6-647C-AC07-A2AF-248F6CA1A34A}"/>
              </a:ext>
            </a:extLst>
          </p:cNvPr>
          <p:cNvGraphicFramePr>
            <a:graphicFrameLocks noChangeAspect="1"/>
          </p:cNvGraphicFramePr>
          <p:nvPr/>
        </p:nvGraphicFramePr>
        <p:xfrm>
          <a:off x="398417" y="1942390"/>
          <a:ext cx="4915288" cy="4202221"/>
        </p:xfrm>
        <a:graphic>
          <a:graphicData uri="http://schemas.openxmlformats.org/presentationml/2006/ole">
            <mc:AlternateContent xmlns:mc="http://schemas.openxmlformats.org/markup-compatibility/2006">
              <mc:Choice xmlns:v="urn:schemas-microsoft-com:vml" Requires="v">
                <p:oleObj name="CorelDRAW" r:id="rId4" imgW="6248901" imgH="5342021" progId="CorelDraw.Graphic.22">
                  <p:embed/>
                </p:oleObj>
              </mc:Choice>
              <mc:Fallback>
                <p:oleObj name="CorelDRAW" r:id="rId4" imgW="6248901" imgH="5342021" progId="CorelDraw.Graphic.22">
                  <p:embed/>
                  <p:pic>
                    <p:nvPicPr>
                      <p:cNvPr id="3" name="Objekt 2">
                        <a:extLst>
                          <a:ext uri="{FF2B5EF4-FFF2-40B4-BE49-F238E27FC236}">
                            <a16:creationId xmlns:a16="http://schemas.microsoft.com/office/drawing/2014/main" id="{C115B3B6-647C-AC07-A2AF-248F6CA1A34A}"/>
                          </a:ext>
                        </a:extLst>
                      </p:cNvPr>
                      <p:cNvPicPr/>
                      <p:nvPr/>
                    </p:nvPicPr>
                    <p:blipFill>
                      <a:blip r:embed="rId5"/>
                      <a:stretch>
                        <a:fillRect/>
                      </a:stretch>
                    </p:blipFill>
                    <p:spPr>
                      <a:xfrm>
                        <a:off x="398417" y="1942390"/>
                        <a:ext cx="4915288" cy="4202221"/>
                      </a:xfrm>
                      <a:prstGeom prst="rect">
                        <a:avLst/>
                      </a:prstGeom>
                    </p:spPr>
                  </p:pic>
                </p:oleObj>
              </mc:Fallback>
            </mc:AlternateContent>
          </a:graphicData>
        </a:graphic>
      </p:graphicFrame>
      <p:sp>
        <p:nvSpPr>
          <p:cNvPr id="2" name="Ellipse 8">
            <a:extLst>
              <a:ext uri="{FF2B5EF4-FFF2-40B4-BE49-F238E27FC236}">
                <a16:creationId xmlns:a16="http://schemas.microsoft.com/office/drawing/2014/main" id="{8DB32511-8761-97A6-76F1-A132861BA613}"/>
              </a:ext>
            </a:extLst>
          </p:cNvPr>
          <p:cNvSpPr/>
          <p:nvPr/>
        </p:nvSpPr>
        <p:spPr>
          <a:xfrm>
            <a:off x="1009650" y="1305530"/>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extLst>
      <p:ext uri="{BB962C8B-B14F-4D97-AF65-F5344CB8AC3E}">
        <p14:creationId xmlns:p14="http://schemas.microsoft.com/office/powerpoint/2010/main" val="329479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27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p:cNvGrpSpPr/>
          <p:nvPr/>
        </p:nvGrpSpPr>
        <p:grpSpPr>
          <a:xfrm>
            <a:off x="6904191" y="1412620"/>
            <a:ext cx="2887651" cy="987124"/>
            <a:chOff x="3816176" y="5147989"/>
            <a:chExt cx="3183101" cy="1088121"/>
          </a:xfrm>
          <a:solidFill>
            <a:schemeClr val="accent3">
              <a:lumMod val="40000"/>
              <a:lumOff val="60000"/>
            </a:schemeClr>
          </a:solidFill>
        </p:grpSpPr>
        <p:sp>
          <p:nvSpPr>
            <p:cNvPr id="18" name="Ellipse 17"/>
            <p:cNvSpPr/>
            <p:nvPr/>
          </p:nvSpPr>
          <p:spPr>
            <a:xfrm>
              <a:off x="5510326" y="5147989"/>
              <a:ext cx="1224136" cy="1088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0" name="Ellipse 19"/>
            <p:cNvSpPr/>
            <p:nvPr/>
          </p:nvSpPr>
          <p:spPr>
            <a:xfrm>
              <a:off x="4070166" y="5147989"/>
              <a:ext cx="1224136" cy="1088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16" name="Abgerundetes Rechteck 15"/>
            <p:cNvSpPr/>
            <p:nvPr/>
          </p:nvSpPr>
          <p:spPr>
            <a:xfrm rot="19858626">
              <a:off x="3816176" y="5901332"/>
              <a:ext cx="504056" cy="27079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17" name="Abgerundetes Rechteck 16"/>
            <p:cNvSpPr/>
            <p:nvPr/>
          </p:nvSpPr>
          <p:spPr>
            <a:xfrm rot="1636142">
              <a:off x="6495221" y="5921813"/>
              <a:ext cx="504056" cy="27079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grpSp>
      <p:grpSp>
        <p:nvGrpSpPr>
          <p:cNvPr id="13" name="Gruppieren 12"/>
          <p:cNvGrpSpPr/>
          <p:nvPr/>
        </p:nvGrpSpPr>
        <p:grpSpPr>
          <a:xfrm>
            <a:off x="1643801" y="1412620"/>
            <a:ext cx="2887651" cy="987124"/>
            <a:chOff x="537850" y="1979637"/>
            <a:chExt cx="3183101" cy="1088121"/>
          </a:xfrm>
          <a:solidFill>
            <a:srgbClr val="00B0F0"/>
          </a:solidFill>
        </p:grpSpPr>
        <p:grpSp>
          <p:nvGrpSpPr>
            <p:cNvPr id="10" name="Gruppieren 9"/>
            <p:cNvGrpSpPr/>
            <p:nvPr/>
          </p:nvGrpSpPr>
          <p:grpSpPr>
            <a:xfrm>
              <a:off x="791840" y="1979637"/>
              <a:ext cx="2664296" cy="1088121"/>
              <a:chOff x="791840" y="1979637"/>
              <a:chExt cx="2664296" cy="1088121"/>
            </a:xfrm>
            <a:grpFill/>
          </p:grpSpPr>
          <p:sp>
            <p:nvSpPr>
              <p:cNvPr id="7" name="Ellipse 6"/>
              <p:cNvSpPr/>
              <p:nvPr/>
            </p:nvSpPr>
            <p:spPr>
              <a:xfrm>
                <a:off x="2232000" y="1979637"/>
                <a:ext cx="1224136" cy="1088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8" name="Ellipse 7"/>
              <p:cNvSpPr/>
              <p:nvPr/>
            </p:nvSpPr>
            <p:spPr>
              <a:xfrm>
                <a:off x="1511920" y="1979637"/>
                <a:ext cx="1224136" cy="1088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9" name="Ellipse 8"/>
              <p:cNvSpPr/>
              <p:nvPr/>
            </p:nvSpPr>
            <p:spPr>
              <a:xfrm>
                <a:off x="791840" y="1979637"/>
                <a:ext cx="1224136" cy="1088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grpSp>
        <p:sp>
          <p:nvSpPr>
            <p:cNvPr id="11" name="Abgerundetes Rechteck 10"/>
            <p:cNvSpPr/>
            <p:nvPr/>
          </p:nvSpPr>
          <p:spPr>
            <a:xfrm rot="19858626">
              <a:off x="537850" y="2732980"/>
              <a:ext cx="504056" cy="27079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12" name="Abgerundetes Rechteck 11"/>
            <p:cNvSpPr/>
            <p:nvPr/>
          </p:nvSpPr>
          <p:spPr>
            <a:xfrm rot="1636142">
              <a:off x="3216895" y="2753461"/>
              <a:ext cx="504056" cy="27079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grpSp>
      <p:graphicFrame>
        <p:nvGraphicFramePr>
          <p:cNvPr id="29698" name="Object 2"/>
          <p:cNvGraphicFramePr>
            <a:graphicFrameLocks noChangeAspect="1"/>
          </p:cNvGraphicFramePr>
          <p:nvPr/>
        </p:nvGraphicFramePr>
        <p:xfrm>
          <a:off x="1256719" y="1212821"/>
          <a:ext cx="8939445" cy="1545202"/>
        </p:xfrm>
        <a:graphic>
          <a:graphicData uri="http://schemas.openxmlformats.org/presentationml/2006/ole">
            <mc:AlternateContent xmlns:mc="http://schemas.openxmlformats.org/markup-compatibility/2006">
              <mc:Choice xmlns:v="urn:schemas-microsoft-com:vml" Requires="v">
                <p:oleObj name="ChemSketch" r:id="rId3" imgW="6245352" imgH="1078992" progId="ACD.ChemSketch.20">
                  <p:embed/>
                </p:oleObj>
              </mc:Choice>
              <mc:Fallback>
                <p:oleObj name="ChemSketch" r:id="rId3" imgW="6245352" imgH="1078992" progId="ACD.ChemSketch.20">
                  <p:embed/>
                  <p:pic>
                    <p:nvPicPr>
                      <p:cNvPr id="296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719" y="1212821"/>
                        <a:ext cx="8939445" cy="154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feld 3"/>
          <p:cNvSpPr txBox="1"/>
          <p:nvPr/>
        </p:nvSpPr>
        <p:spPr>
          <a:xfrm>
            <a:off x="2366014" y="2973812"/>
            <a:ext cx="1433406" cy="59490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de-DE" sz="1633" dirty="0"/>
              <a:t>Methylenblau</a:t>
            </a:r>
          </a:p>
          <a:p>
            <a:pPr algn="ctr"/>
            <a:r>
              <a:rPr lang="de-DE" sz="1633" dirty="0"/>
              <a:t>(blau)</a:t>
            </a:r>
          </a:p>
        </p:txBody>
      </p:sp>
      <p:sp>
        <p:nvSpPr>
          <p:cNvPr id="5" name="Textfeld 4"/>
          <p:cNvSpPr txBox="1"/>
          <p:nvPr/>
        </p:nvSpPr>
        <p:spPr>
          <a:xfrm>
            <a:off x="7227494" y="2973812"/>
            <a:ext cx="2076209" cy="594906"/>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de-DE" sz="1633" dirty="0" err="1"/>
              <a:t>Leuko</a:t>
            </a:r>
            <a:r>
              <a:rPr lang="de-DE" sz="1633" dirty="0"/>
              <a:t>-Methylenblau</a:t>
            </a:r>
          </a:p>
          <a:p>
            <a:pPr algn="ctr"/>
            <a:r>
              <a:rPr lang="de-DE" sz="1633" dirty="0"/>
              <a:t>(farblos)</a:t>
            </a:r>
          </a:p>
        </p:txBody>
      </p:sp>
      <p:sp>
        <p:nvSpPr>
          <p:cNvPr id="19" name="Ellipse 18">
            <a:extLst>
              <a:ext uri="{FF2B5EF4-FFF2-40B4-BE49-F238E27FC236}">
                <a16:creationId xmlns:a16="http://schemas.microsoft.com/office/drawing/2014/main" id="{55F68ABC-234D-47A0-8F60-F343ADA14756}"/>
              </a:ext>
            </a:extLst>
          </p:cNvPr>
          <p:cNvSpPr/>
          <p:nvPr/>
        </p:nvSpPr>
        <p:spPr>
          <a:xfrm>
            <a:off x="6245690" y="357308"/>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
        <p:nvSpPr>
          <p:cNvPr id="22" name="Titel 1">
            <a:extLst>
              <a:ext uri="{FF2B5EF4-FFF2-40B4-BE49-F238E27FC236}">
                <a16:creationId xmlns:a16="http://schemas.microsoft.com/office/drawing/2014/main" id="{7A250DEE-52CE-4A45-B572-8295A1D888DB}"/>
              </a:ext>
            </a:extLst>
          </p:cNvPr>
          <p:cNvSpPr txBox="1">
            <a:spLocks/>
          </p:cNvSpPr>
          <p:nvPr/>
        </p:nvSpPr>
        <p:spPr bwMode="auto">
          <a:xfrm>
            <a:off x="-1394807" y="416320"/>
            <a:ext cx="9664001" cy="335028"/>
          </a:xfrm>
          <a:prstGeom prst="rect">
            <a:avLst/>
          </a:prstGeom>
          <a:noFill/>
          <a:ln w="9525">
            <a:noFill/>
            <a:miter lim="800000"/>
            <a:headEnd/>
            <a:tailEnd/>
          </a:ln>
        </p:spPr>
        <p:txBody>
          <a:bodyPr wrap="square" lIns="0" tIns="0" rIns="0" bIns="0" anchor="ctr">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hangingPunct="0">
              <a:buSzPct val="45000"/>
            </a:pPr>
            <a:r>
              <a:rPr lang="de-DE" sz="2177" b="1" dirty="0"/>
              <a:t>Naturfarbstoffe: Blue-</a:t>
            </a:r>
            <a:r>
              <a:rPr lang="de-DE" sz="2177" b="1" dirty="0" err="1"/>
              <a:t>Bottle</a:t>
            </a:r>
            <a:r>
              <a:rPr lang="de-DE" sz="2177" b="1" dirty="0"/>
              <a:t>-Experiment</a:t>
            </a:r>
          </a:p>
        </p:txBody>
      </p:sp>
      <p:pic>
        <p:nvPicPr>
          <p:cNvPr id="3" name="Grafik 2">
            <a:extLst>
              <a:ext uri="{FF2B5EF4-FFF2-40B4-BE49-F238E27FC236}">
                <a16:creationId xmlns:a16="http://schemas.microsoft.com/office/drawing/2014/main" id="{A1E761B3-CD0F-4836-AE28-E4B4C0FD05FB}"/>
              </a:ext>
            </a:extLst>
          </p:cNvPr>
          <p:cNvPicPr>
            <a:picLocks noChangeAspect="1"/>
          </p:cNvPicPr>
          <p:nvPr/>
        </p:nvPicPr>
        <p:blipFill>
          <a:blip r:embed="rId5"/>
          <a:stretch>
            <a:fillRect/>
          </a:stretch>
        </p:blipFill>
        <p:spPr>
          <a:xfrm>
            <a:off x="3437194" y="3649898"/>
            <a:ext cx="4578493" cy="2755631"/>
          </a:xfrm>
          <a:prstGeom prst="rect">
            <a:avLst/>
          </a:prstGeom>
        </p:spPr>
      </p:pic>
      <p:sp>
        <p:nvSpPr>
          <p:cNvPr id="6" name="Textfeld 5">
            <a:extLst>
              <a:ext uri="{FF2B5EF4-FFF2-40B4-BE49-F238E27FC236}">
                <a16:creationId xmlns:a16="http://schemas.microsoft.com/office/drawing/2014/main" id="{05202AAB-18D7-47C0-B64A-7DFB639B2372}"/>
              </a:ext>
            </a:extLst>
          </p:cNvPr>
          <p:cNvSpPr txBox="1"/>
          <p:nvPr/>
        </p:nvSpPr>
        <p:spPr>
          <a:xfrm>
            <a:off x="4910270" y="6358269"/>
            <a:ext cx="1963038" cy="369332"/>
          </a:xfrm>
          <a:prstGeom prst="rect">
            <a:avLst/>
          </a:prstGeom>
          <a:noFill/>
        </p:spPr>
        <p:txBody>
          <a:bodyPr wrap="none" rtlCol="0">
            <a:spAutoFit/>
          </a:bodyPr>
          <a:lstStyle/>
          <a:p>
            <a:r>
              <a:rPr lang="de-DE" dirty="0"/>
              <a:t>Wellenlänge [</a:t>
            </a:r>
            <a:r>
              <a:rPr lang="de-DE" dirty="0" err="1"/>
              <a:t>nm</a:t>
            </a:r>
            <a:r>
              <a:rPr lang="de-DE" dirty="0"/>
              <a:t>]</a:t>
            </a:r>
          </a:p>
        </p:txBody>
      </p:sp>
      <p:sp>
        <p:nvSpPr>
          <p:cNvPr id="23" name="Textfeld 22">
            <a:extLst>
              <a:ext uri="{FF2B5EF4-FFF2-40B4-BE49-F238E27FC236}">
                <a16:creationId xmlns:a16="http://schemas.microsoft.com/office/drawing/2014/main" id="{8A796A3E-33D1-4032-B9CF-B8B716DE5350}"/>
              </a:ext>
            </a:extLst>
          </p:cNvPr>
          <p:cNvSpPr txBox="1"/>
          <p:nvPr/>
        </p:nvSpPr>
        <p:spPr>
          <a:xfrm rot="16200000">
            <a:off x="2536938" y="4843047"/>
            <a:ext cx="1287532" cy="369332"/>
          </a:xfrm>
          <a:prstGeom prst="rect">
            <a:avLst/>
          </a:prstGeom>
          <a:noFill/>
        </p:spPr>
        <p:txBody>
          <a:bodyPr wrap="none" rtlCol="0">
            <a:spAutoFit/>
          </a:bodyPr>
          <a:lstStyle/>
          <a:p>
            <a:r>
              <a:rPr lang="de-DE" dirty="0"/>
              <a:t>Absorption</a:t>
            </a:r>
          </a:p>
        </p:txBody>
      </p:sp>
    </p:spTree>
    <p:extLst>
      <p:ext uri="{BB962C8B-B14F-4D97-AF65-F5344CB8AC3E}">
        <p14:creationId xmlns:p14="http://schemas.microsoft.com/office/powerpoint/2010/main" val="63534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uppieren 6"/>
          <p:cNvGrpSpPr>
            <a:grpSpLocks/>
          </p:cNvGrpSpPr>
          <p:nvPr/>
        </p:nvGrpSpPr>
        <p:grpSpPr bwMode="auto">
          <a:xfrm>
            <a:off x="1234440" y="1719762"/>
            <a:ext cx="8429776" cy="4115434"/>
            <a:chOff x="1383803" y="2267669"/>
            <a:chExt cx="7400925" cy="3614738"/>
          </a:xfrm>
        </p:grpSpPr>
        <p:sp>
          <p:nvSpPr>
            <p:cNvPr id="3" name="Rechteck 2"/>
            <p:cNvSpPr/>
            <p:nvPr/>
          </p:nvSpPr>
          <p:spPr>
            <a:xfrm>
              <a:off x="6336803" y="5220419"/>
              <a:ext cx="792163" cy="6477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33"/>
            </a:p>
          </p:txBody>
        </p:sp>
        <p:sp>
          <p:nvSpPr>
            <p:cNvPr id="4" name="Rechteck 3"/>
            <p:cNvSpPr/>
            <p:nvPr/>
          </p:nvSpPr>
          <p:spPr>
            <a:xfrm>
              <a:off x="2088653" y="5220419"/>
              <a:ext cx="792163" cy="6477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633"/>
            </a:p>
          </p:txBody>
        </p:sp>
        <p:graphicFrame>
          <p:nvGraphicFramePr>
            <p:cNvPr id="5122" name="Object 2"/>
            <p:cNvGraphicFramePr>
              <a:graphicFrameLocks noChangeAspect="1"/>
            </p:cNvGraphicFramePr>
            <p:nvPr/>
          </p:nvGraphicFramePr>
          <p:xfrm>
            <a:off x="1383803" y="2267669"/>
            <a:ext cx="7400925" cy="3614738"/>
          </p:xfrm>
          <a:graphic>
            <a:graphicData uri="http://schemas.openxmlformats.org/presentationml/2006/ole">
              <mc:AlternateContent xmlns:mc="http://schemas.openxmlformats.org/markup-compatibility/2006">
                <mc:Choice xmlns:v="urn:schemas-microsoft-com:vml" Requires="v">
                  <p:oleObj name="ChemSketch" r:id="rId3" imgW="7400544" imgH="3614928" progId="ACD.ChemSketch.20">
                    <p:embed/>
                  </p:oleObj>
                </mc:Choice>
                <mc:Fallback>
                  <p:oleObj name="ChemSketch" r:id="rId3" imgW="7400544" imgH="3614928" progId="ACD.ChemSketch.20">
                    <p:embed/>
                    <p:pic>
                      <p:nvPicPr>
                        <p:cNvPr id="512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803" y="2267669"/>
                          <a:ext cx="7400925" cy="361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125" name="Textfeld 5"/>
          <p:cNvSpPr txBox="1">
            <a:spLocks noChangeArrowheads="1"/>
          </p:cNvSpPr>
          <p:nvPr/>
        </p:nvSpPr>
        <p:spPr bwMode="auto">
          <a:xfrm>
            <a:off x="1433979" y="1066609"/>
            <a:ext cx="8831264" cy="427361"/>
          </a:xfrm>
          <a:prstGeom prst="rect">
            <a:avLst/>
          </a:prstGeom>
          <a:noFill/>
          <a:ln w="9525">
            <a:noFill/>
            <a:miter lim="800000"/>
            <a:headEnd/>
            <a:tailEnd/>
          </a:ln>
        </p:spPr>
        <p:txBody>
          <a:bodyPr wrap="none">
            <a:spAutoFit/>
          </a:bodyPr>
          <a:lstStyle/>
          <a:p>
            <a:r>
              <a:rPr lang="de-DE" sz="2177" dirty="0"/>
              <a:t>Farbveränderung von Methylorange beim Protonieren / </a:t>
            </a:r>
            <a:r>
              <a:rPr lang="de-DE" sz="2177" dirty="0" err="1"/>
              <a:t>Deprotonieren</a:t>
            </a:r>
            <a:endParaRPr lang="de-DE" sz="2177" dirty="0"/>
          </a:p>
        </p:txBody>
      </p:sp>
      <p:sp>
        <p:nvSpPr>
          <p:cNvPr id="8" name="Ellipse 7">
            <a:extLst>
              <a:ext uri="{FF2B5EF4-FFF2-40B4-BE49-F238E27FC236}">
                <a16:creationId xmlns:a16="http://schemas.microsoft.com/office/drawing/2014/main" id="{71A91C07-4967-4A10-AE2F-390E5E651E0C}"/>
              </a:ext>
            </a:extLst>
          </p:cNvPr>
          <p:cNvSpPr/>
          <p:nvPr/>
        </p:nvSpPr>
        <p:spPr>
          <a:xfrm>
            <a:off x="3159590" y="353143"/>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
        <p:nvSpPr>
          <p:cNvPr id="9" name="Titel 1">
            <a:extLst>
              <a:ext uri="{FF2B5EF4-FFF2-40B4-BE49-F238E27FC236}">
                <a16:creationId xmlns:a16="http://schemas.microsoft.com/office/drawing/2014/main" id="{BBF0A07E-6C8B-421A-A8D6-1DAECCD72554}"/>
              </a:ext>
            </a:extLst>
          </p:cNvPr>
          <p:cNvSpPr txBox="1">
            <a:spLocks/>
          </p:cNvSpPr>
          <p:nvPr/>
        </p:nvSpPr>
        <p:spPr bwMode="auto">
          <a:xfrm>
            <a:off x="-2788012" y="451171"/>
            <a:ext cx="9664001" cy="335028"/>
          </a:xfrm>
          <a:prstGeom prst="rect">
            <a:avLst/>
          </a:prstGeom>
          <a:noFill/>
          <a:ln w="9525">
            <a:noFill/>
            <a:miter lim="800000"/>
            <a:headEnd/>
            <a:tailEnd/>
          </a:ln>
        </p:spPr>
        <p:txBody>
          <a:bodyPr wrap="square" lIns="0" tIns="0" rIns="0" bIns="0" anchor="ctr">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hangingPunct="0">
              <a:buSzPct val="45000"/>
            </a:pPr>
            <a:r>
              <a:rPr lang="de-DE" sz="2177" b="1" dirty="0"/>
              <a:t>Azofarbstoffe</a:t>
            </a:r>
          </a:p>
        </p:txBody>
      </p:sp>
    </p:spTree>
    <p:extLst>
      <p:ext uri="{BB962C8B-B14F-4D97-AF65-F5344CB8AC3E}">
        <p14:creationId xmlns:p14="http://schemas.microsoft.com/office/powerpoint/2010/main" val="11696616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523521" y="-167524"/>
            <a:ext cx="167591" cy="335049"/>
          </a:xfrm>
          <a:prstGeom prst="rect">
            <a:avLst/>
          </a:prstGeom>
          <a:noFill/>
          <a:ln w="9525">
            <a:noFill/>
            <a:miter lim="800000"/>
            <a:headEnd/>
            <a:tailEnd/>
          </a:ln>
          <a:effectLst/>
        </p:spPr>
        <p:txBody>
          <a:bodyPr vert="horz" wrap="none" lIns="82953" tIns="41476" rIns="82953" bIns="41476" numCol="1" anchor="ctr" anchorCtr="0" compatLnSpc="1">
            <a:prstTxWarp prst="textNoShape">
              <a:avLst/>
            </a:prstTxWarp>
            <a:spAutoFit/>
          </a:bodyPr>
          <a:lstStyle/>
          <a:p>
            <a:endParaRPr lang="de-DE" sz="1633"/>
          </a:p>
        </p:txBody>
      </p:sp>
      <p:sp>
        <p:nvSpPr>
          <p:cNvPr id="45060" name="Rectangle 4"/>
          <p:cNvSpPr>
            <a:spLocks noChangeArrowheads="1"/>
          </p:cNvSpPr>
          <p:nvPr/>
        </p:nvSpPr>
        <p:spPr bwMode="auto">
          <a:xfrm>
            <a:off x="1523521" y="-167524"/>
            <a:ext cx="167591" cy="335049"/>
          </a:xfrm>
          <a:prstGeom prst="rect">
            <a:avLst/>
          </a:prstGeom>
          <a:noFill/>
          <a:ln w="9525">
            <a:noFill/>
            <a:miter lim="800000"/>
            <a:headEnd/>
            <a:tailEnd/>
          </a:ln>
          <a:effectLst/>
        </p:spPr>
        <p:txBody>
          <a:bodyPr vert="horz" wrap="none" lIns="82953" tIns="41476" rIns="82953" bIns="41476" numCol="1" anchor="ctr" anchorCtr="0" compatLnSpc="1">
            <a:prstTxWarp prst="textNoShape">
              <a:avLst/>
            </a:prstTxWarp>
            <a:spAutoFit/>
          </a:bodyPr>
          <a:lstStyle/>
          <a:p>
            <a:endParaRPr lang="de-DE" sz="1633"/>
          </a:p>
        </p:txBody>
      </p:sp>
      <p:sp>
        <p:nvSpPr>
          <p:cNvPr id="13" name="Titel 1">
            <a:extLst>
              <a:ext uri="{FF2B5EF4-FFF2-40B4-BE49-F238E27FC236}">
                <a16:creationId xmlns:a16="http://schemas.microsoft.com/office/drawing/2014/main" id="{5325FCCE-4165-49BB-B656-7635441849C1}"/>
              </a:ext>
            </a:extLst>
          </p:cNvPr>
          <p:cNvSpPr txBox="1">
            <a:spLocks/>
          </p:cNvSpPr>
          <p:nvPr/>
        </p:nvSpPr>
        <p:spPr bwMode="auto">
          <a:xfrm>
            <a:off x="-1594745" y="468206"/>
            <a:ext cx="9664001" cy="335028"/>
          </a:xfrm>
          <a:prstGeom prst="rect">
            <a:avLst/>
          </a:prstGeom>
          <a:noFill/>
          <a:ln w="9525">
            <a:noFill/>
            <a:miter lim="800000"/>
            <a:headEnd/>
            <a:tailEnd/>
          </a:ln>
        </p:spPr>
        <p:txBody>
          <a:bodyPr wrap="square" lIns="0" tIns="0" rIns="0" bIns="0" anchor="ctr">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hangingPunct="0">
              <a:buSzPct val="45000"/>
            </a:pPr>
            <a:r>
              <a:rPr lang="de-DE" sz="2177" b="1" dirty="0" err="1"/>
              <a:t>Triphenylmethanfarbstoffe</a:t>
            </a:r>
            <a:r>
              <a:rPr lang="de-DE" sz="2177" b="1" dirty="0"/>
              <a:t> - Synthese</a:t>
            </a:r>
          </a:p>
        </p:txBody>
      </p:sp>
      <p:sp>
        <p:nvSpPr>
          <p:cNvPr id="14" name="Ellipse 13">
            <a:extLst>
              <a:ext uri="{FF2B5EF4-FFF2-40B4-BE49-F238E27FC236}">
                <a16:creationId xmlns:a16="http://schemas.microsoft.com/office/drawing/2014/main" id="{D0A67706-49F6-46F5-A2F5-1081A8237141}"/>
              </a:ext>
            </a:extLst>
          </p:cNvPr>
          <p:cNvSpPr/>
          <p:nvPr/>
        </p:nvSpPr>
        <p:spPr>
          <a:xfrm>
            <a:off x="6096000" y="393659"/>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pic>
        <p:nvPicPr>
          <p:cNvPr id="3" name="Grafik 2">
            <a:extLst>
              <a:ext uri="{FF2B5EF4-FFF2-40B4-BE49-F238E27FC236}">
                <a16:creationId xmlns:a16="http://schemas.microsoft.com/office/drawing/2014/main" id="{8556CF41-E73B-D5FA-3EC8-06B4732F7295}"/>
              </a:ext>
            </a:extLst>
          </p:cNvPr>
          <p:cNvPicPr>
            <a:picLocks noChangeAspect="1"/>
          </p:cNvPicPr>
          <p:nvPr/>
        </p:nvPicPr>
        <p:blipFill>
          <a:blip r:embed="rId3"/>
          <a:stretch>
            <a:fillRect/>
          </a:stretch>
        </p:blipFill>
        <p:spPr>
          <a:xfrm>
            <a:off x="2010590" y="1355834"/>
            <a:ext cx="7259004" cy="2243361"/>
          </a:xfrm>
          <a:prstGeom prst="rect">
            <a:avLst/>
          </a:prstGeom>
        </p:spPr>
      </p:pic>
      <p:sp>
        <p:nvSpPr>
          <p:cNvPr id="4" name="Textfeld 3">
            <a:extLst>
              <a:ext uri="{FF2B5EF4-FFF2-40B4-BE49-F238E27FC236}">
                <a16:creationId xmlns:a16="http://schemas.microsoft.com/office/drawing/2014/main" id="{FA52504B-DD54-7A19-9301-D9237FCC008E}"/>
              </a:ext>
            </a:extLst>
          </p:cNvPr>
          <p:cNvSpPr txBox="1"/>
          <p:nvPr/>
        </p:nvSpPr>
        <p:spPr>
          <a:xfrm>
            <a:off x="777284" y="1122505"/>
            <a:ext cx="1838965" cy="369332"/>
          </a:xfrm>
          <a:prstGeom prst="rect">
            <a:avLst/>
          </a:prstGeom>
          <a:noFill/>
        </p:spPr>
        <p:txBody>
          <a:bodyPr wrap="none" rtlCol="0">
            <a:spAutoFit/>
          </a:bodyPr>
          <a:lstStyle/>
          <a:p>
            <a:r>
              <a:rPr lang="de-DE" dirty="0"/>
              <a:t>Phenolphthalein</a:t>
            </a:r>
          </a:p>
        </p:txBody>
      </p:sp>
      <p:sp>
        <p:nvSpPr>
          <p:cNvPr id="7" name="Textfeld 6">
            <a:extLst>
              <a:ext uri="{FF2B5EF4-FFF2-40B4-BE49-F238E27FC236}">
                <a16:creationId xmlns:a16="http://schemas.microsoft.com/office/drawing/2014/main" id="{AE6A1F5C-168D-860F-C7BF-CC4D9A814B72}"/>
              </a:ext>
            </a:extLst>
          </p:cNvPr>
          <p:cNvSpPr txBox="1"/>
          <p:nvPr/>
        </p:nvSpPr>
        <p:spPr>
          <a:xfrm>
            <a:off x="777284" y="3646039"/>
            <a:ext cx="1377300" cy="369332"/>
          </a:xfrm>
          <a:prstGeom prst="rect">
            <a:avLst/>
          </a:prstGeom>
          <a:noFill/>
        </p:spPr>
        <p:txBody>
          <a:bodyPr wrap="none" rtlCol="0">
            <a:spAutoFit/>
          </a:bodyPr>
          <a:lstStyle/>
          <a:p>
            <a:r>
              <a:rPr lang="de-DE" dirty="0" err="1"/>
              <a:t>Thymolblau</a:t>
            </a:r>
            <a:endParaRPr lang="de-DE" dirty="0"/>
          </a:p>
        </p:txBody>
      </p:sp>
      <p:pic>
        <p:nvPicPr>
          <p:cNvPr id="8" name="Grafik 7">
            <a:extLst>
              <a:ext uri="{FF2B5EF4-FFF2-40B4-BE49-F238E27FC236}">
                <a16:creationId xmlns:a16="http://schemas.microsoft.com/office/drawing/2014/main" id="{93E5091E-7306-FA5F-883E-F92A78BCE123}"/>
              </a:ext>
            </a:extLst>
          </p:cNvPr>
          <p:cNvPicPr>
            <a:picLocks noChangeAspect="1"/>
          </p:cNvPicPr>
          <p:nvPr/>
        </p:nvPicPr>
        <p:blipFill>
          <a:blip r:embed="rId4"/>
          <a:stretch>
            <a:fillRect/>
          </a:stretch>
        </p:blipFill>
        <p:spPr>
          <a:xfrm>
            <a:off x="2011994" y="3918466"/>
            <a:ext cx="7257600" cy="2277844"/>
          </a:xfrm>
          <a:prstGeom prst="rect">
            <a:avLst/>
          </a:prstGeom>
        </p:spPr>
      </p:pic>
    </p:spTree>
    <p:extLst>
      <p:ext uri="{BB962C8B-B14F-4D97-AF65-F5344CB8AC3E}">
        <p14:creationId xmlns:p14="http://schemas.microsoft.com/office/powerpoint/2010/main" val="19106847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ChangeArrowheads="1"/>
          </p:cNvSpPr>
          <p:nvPr/>
        </p:nvSpPr>
        <p:spPr bwMode="auto">
          <a:xfrm>
            <a:off x="1523521" y="-171810"/>
            <a:ext cx="184731" cy="343620"/>
          </a:xfrm>
          <a:prstGeom prst="rect">
            <a:avLst/>
          </a:prstGeom>
          <a:noFill/>
          <a:ln w="9525">
            <a:noFill/>
            <a:miter lim="800000"/>
            <a:headEnd/>
            <a:tailEnd/>
          </a:ln>
        </p:spPr>
        <p:txBody>
          <a:bodyPr wrap="none" anchor="ctr">
            <a:spAutoFit/>
          </a:bodyPr>
          <a:lstStyle/>
          <a:p>
            <a:endParaRPr lang="de-DE" sz="1633"/>
          </a:p>
        </p:txBody>
      </p:sp>
      <p:sp>
        <p:nvSpPr>
          <p:cNvPr id="6149" name="Rectangle 5"/>
          <p:cNvSpPr>
            <a:spLocks noChangeArrowheads="1"/>
          </p:cNvSpPr>
          <p:nvPr/>
        </p:nvSpPr>
        <p:spPr bwMode="auto">
          <a:xfrm>
            <a:off x="1523521" y="-171810"/>
            <a:ext cx="184731" cy="343620"/>
          </a:xfrm>
          <a:prstGeom prst="rect">
            <a:avLst/>
          </a:prstGeom>
          <a:noFill/>
          <a:ln w="9525">
            <a:noFill/>
            <a:miter lim="800000"/>
            <a:headEnd/>
            <a:tailEnd/>
          </a:ln>
        </p:spPr>
        <p:txBody>
          <a:bodyPr wrap="none" anchor="ctr">
            <a:spAutoFit/>
          </a:bodyPr>
          <a:lstStyle/>
          <a:p>
            <a:endParaRPr lang="de-DE" sz="1633"/>
          </a:p>
        </p:txBody>
      </p:sp>
      <p:graphicFrame>
        <p:nvGraphicFramePr>
          <p:cNvPr id="6146" name="Object 4"/>
          <p:cNvGraphicFramePr>
            <a:graphicFrameLocks noChangeAspect="1"/>
          </p:cNvGraphicFramePr>
          <p:nvPr/>
        </p:nvGraphicFramePr>
        <p:xfrm>
          <a:off x="635400" y="1527787"/>
          <a:ext cx="10434198" cy="3338486"/>
        </p:xfrm>
        <a:graphic>
          <a:graphicData uri="http://schemas.openxmlformats.org/presentationml/2006/ole">
            <mc:AlternateContent xmlns:mc="http://schemas.openxmlformats.org/markup-compatibility/2006">
              <mc:Choice xmlns:v="urn:schemas-microsoft-com:vml" Requires="v">
                <p:oleObj name="ChemSketch" r:id="rId3" imgW="7958328" imgH="2548128" progId="ACD.ChemSketch.20">
                  <p:embed/>
                </p:oleObj>
              </mc:Choice>
              <mc:Fallback>
                <p:oleObj name="ChemSketch" r:id="rId3" imgW="7958328" imgH="2548128" progId="ACD.ChemSketch.20">
                  <p:embed/>
                  <p:pic>
                    <p:nvPicPr>
                      <p:cNvPr id="614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00" y="1527787"/>
                        <a:ext cx="10434198" cy="3338486"/>
                      </a:xfrm>
                      <a:prstGeom prst="rect">
                        <a:avLst/>
                      </a:prstGeom>
                      <a:noFill/>
                    </p:spPr>
                  </p:pic>
                </p:oleObj>
              </mc:Fallback>
            </mc:AlternateContent>
          </a:graphicData>
        </a:graphic>
      </p:graphicFrame>
      <p:sp>
        <p:nvSpPr>
          <p:cNvPr id="6" name="Ellipse 5">
            <a:extLst>
              <a:ext uri="{FF2B5EF4-FFF2-40B4-BE49-F238E27FC236}">
                <a16:creationId xmlns:a16="http://schemas.microsoft.com/office/drawing/2014/main" id="{8857AE1C-4DE4-46E1-95C4-7E6CDFA73055}"/>
              </a:ext>
            </a:extLst>
          </p:cNvPr>
          <p:cNvSpPr/>
          <p:nvPr/>
        </p:nvSpPr>
        <p:spPr>
          <a:xfrm>
            <a:off x="7998290" y="409487"/>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a:t>eA</a:t>
            </a:r>
          </a:p>
        </p:txBody>
      </p:sp>
      <p:sp>
        <p:nvSpPr>
          <p:cNvPr id="7" name="Titel 1">
            <a:extLst>
              <a:ext uri="{FF2B5EF4-FFF2-40B4-BE49-F238E27FC236}">
                <a16:creationId xmlns:a16="http://schemas.microsoft.com/office/drawing/2014/main" id="{BC9E5E6C-4E63-43CD-9152-D6F93B571B78}"/>
              </a:ext>
            </a:extLst>
          </p:cNvPr>
          <p:cNvSpPr txBox="1">
            <a:spLocks/>
          </p:cNvSpPr>
          <p:nvPr/>
        </p:nvSpPr>
        <p:spPr bwMode="auto">
          <a:xfrm>
            <a:off x="-82029" y="443355"/>
            <a:ext cx="8489894" cy="335028"/>
          </a:xfrm>
          <a:prstGeom prst="rect">
            <a:avLst/>
          </a:prstGeom>
          <a:noFill/>
          <a:ln w="9525">
            <a:noFill/>
            <a:miter lim="800000"/>
            <a:headEnd/>
            <a:tailEnd/>
          </a:ln>
        </p:spPr>
        <p:txBody>
          <a:bodyPr wrap="square" lIns="0" tIns="0" rIns="0" bIns="0" anchor="ctr">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hangingPunct="0">
              <a:buSzPct val="45000"/>
            </a:pPr>
            <a:r>
              <a:rPr lang="de-DE" sz="2177" b="1" dirty="0"/>
              <a:t>Färbeverfahren: Küpenfärbung am Beispiel des Indigo</a:t>
            </a:r>
          </a:p>
        </p:txBody>
      </p:sp>
    </p:spTree>
    <p:extLst>
      <p:ext uri="{BB962C8B-B14F-4D97-AF65-F5344CB8AC3E}">
        <p14:creationId xmlns:p14="http://schemas.microsoft.com/office/powerpoint/2010/main" val="24096940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D80E3-CF1C-66BA-92E5-70980853FFA7}"/>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30F84475-F543-05B5-9DAD-E8C9BD2251E3}"/>
              </a:ext>
            </a:extLst>
          </p:cNvPr>
          <p:cNvSpPr txBox="1"/>
          <p:nvPr/>
        </p:nvSpPr>
        <p:spPr bwMode="auto">
          <a:xfrm>
            <a:off x="2814222" y="1705860"/>
            <a:ext cx="12192000" cy="871337"/>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de-DE" sz="3200" dirty="0">
                <a:solidFill>
                  <a:srgbClr val="00764B"/>
                </a:solidFill>
                <a:latin typeface="Arial"/>
                <a:cs typeface="Arial"/>
              </a:rPr>
              <a:t>		  </a:t>
            </a:r>
            <a:endParaRPr lang="de-DE" sz="3200" dirty="0"/>
          </a:p>
        </p:txBody>
      </p:sp>
      <p:sp>
        <p:nvSpPr>
          <p:cNvPr id="5" name="Titel 1">
            <a:extLst>
              <a:ext uri="{FF2B5EF4-FFF2-40B4-BE49-F238E27FC236}">
                <a16:creationId xmlns:a16="http://schemas.microsoft.com/office/drawing/2014/main" id="{6B60E8C4-5067-4B24-D900-3980E9D83BA7}"/>
              </a:ext>
            </a:extLst>
          </p:cNvPr>
          <p:cNvSpPr txBox="1"/>
          <p:nvPr/>
        </p:nvSpPr>
        <p:spPr bwMode="auto">
          <a:xfrm>
            <a:off x="1855434" y="1485544"/>
            <a:ext cx="7998780" cy="3265359"/>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7938" lvl="0" algn="ctr" defTabSz="914400" rtl="0">
              <a:defRPr/>
            </a:pPr>
            <a:r>
              <a:rPr lang="de-DE" sz="3200" dirty="0">
                <a:latin typeface="Arial" panose="020B0604020202020204" pitchFamily="34" charset="0"/>
                <a:cs typeface="Arial" panose="020B0604020202020204" pitchFamily="34" charset="0"/>
              </a:rPr>
              <a:t> 13.4</a:t>
            </a:r>
          </a:p>
          <a:p>
            <a:pPr marL="7938" lvl="0" algn="ctr" defTabSz="914400" rtl="0">
              <a:defRPr/>
            </a:pPr>
            <a:r>
              <a:rPr lang="de-DE" sz="3200" dirty="0">
                <a:latin typeface="Arial" panose="020B0604020202020204" pitchFamily="34" charset="0"/>
                <a:cs typeface="Arial" panose="020B0604020202020204" pitchFamily="34" charset="0"/>
              </a:rPr>
              <a:t>Natürliche und synthetische Makromoleküle</a:t>
            </a:r>
          </a:p>
          <a:p>
            <a:pPr marL="7938" lvl="0" algn="ctr" defTabSz="914400" rtl="0">
              <a:defRPr/>
            </a:pPr>
            <a:endParaRPr lang="de-DE" sz="3200" b="1" dirty="0">
              <a:latin typeface="Arial" panose="020B0604020202020204" pitchFamily="34" charset="0"/>
              <a:cs typeface="Arial" panose="020B0604020202020204" pitchFamily="34" charset="0"/>
            </a:endParaRPr>
          </a:p>
          <a:p>
            <a:pPr marL="7938" lvl="0" algn="ctr" defTabSz="914400" rtl="0">
              <a:defRPr/>
            </a:pPr>
            <a:r>
              <a:rPr lang="de-DE" sz="3200" b="1" dirty="0">
                <a:latin typeface="Arial" panose="020B0604020202020204" pitchFamily="34" charset="0"/>
                <a:cs typeface="Arial" panose="020B0604020202020204" pitchFamily="34" charset="0"/>
              </a:rPr>
              <a:t>Hinweise zur Chiralität </a:t>
            </a:r>
          </a:p>
        </p:txBody>
      </p:sp>
      <p:sp>
        <p:nvSpPr>
          <p:cNvPr id="2" name="Ellipse 13">
            <a:extLst>
              <a:ext uri="{FF2B5EF4-FFF2-40B4-BE49-F238E27FC236}">
                <a16:creationId xmlns:a16="http://schemas.microsoft.com/office/drawing/2014/main" id="{06561AEC-F0D8-0035-9C82-BD0C5DCCF80F}"/>
              </a:ext>
            </a:extLst>
          </p:cNvPr>
          <p:cNvSpPr/>
          <p:nvPr/>
        </p:nvSpPr>
        <p:spPr>
          <a:xfrm>
            <a:off x="8155806" y="3871229"/>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extLst>
      <p:ext uri="{BB962C8B-B14F-4D97-AF65-F5344CB8AC3E}">
        <p14:creationId xmlns:p14="http://schemas.microsoft.com/office/powerpoint/2010/main" val="1645165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0EC4F-84D9-0BF5-E983-CEB3639F9F48}"/>
              </a:ext>
            </a:extLst>
          </p:cNvPr>
          <p:cNvSpPr>
            <a:spLocks noGrp="1"/>
          </p:cNvSpPr>
          <p:nvPr>
            <p:ph type="title"/>
          </p:nvPr>
        </p:nvSpPr>
        <p:spPr/>
        <p:txBody>
          <a:bodyPr/>
          <a:lstStyle/>
          <a:p>
            <a:r>
              <a:rPr lang="de-DE"/>
              <a:t>Kompetenzerwartungen und Inhalte</a:t>
            </a:r>
          </a:p>
        </p:txBody>
      </p:sp>
      <p:sp>
        <p:nvSpPr>
          <p:cNvPr id="5" name="Inhaltsplatzhalter 5">
            <a:extLst>
              <a:ext uri="{FF2B5EF4-FFF2-40B4-BE49-F238E27FC236}">
                <a16:creationId xmlns:a16="http://schemas.microsoft.com/office/drawing/2014/main" id="{B463EA88-4377-5900-D0DA-2B2DBCCE929A}"/>
              </a:ext>
            </a:extLst>
          </p:cNvPr>
          <p:cNvSpPr>
            <a:spLocks noGrp="1"/>
          </p:cNvSpPr>
          <p:nvPr>
            <p:ph idx="1"/>
          </p:nvPr>
        </p:nvSpPr>
        <p:spPr>
          <a:xfrm>
            <a:off x="795321" y="1532195"/>
            <a:ext cx="8596668" cy="4110962"/>
          </a:xfrm>
        </p:spPr>
        <p:txBody>
          <a:bodyPr>
            <a:normAutofit lnSpcReduction="10000"/>
          </a:bodyPr>
          <a:lstStyle/>
          <a:p>
            <a:pPr marL="0" indent="0">
              <a:buNone/>
            </a:pPr>
            <a:r>
              <a:rPr lang="x-none" b="1"/>
              <a:t>Kompetenzerwartungen</a:t>
            </a:r>
            <a:endParaRPr lang="de-DE" b="1" dirty="0"/>
          </a:p>
          <a:p>
            <a:pPr marL="0" indent="0">
              <a:buNone/>
            </a:pPr>
            <a:r>
              <a:rPr lang="de-DE" i="1" dirty="0"/>
              <a:t>Die Schülerinnen und Schüler ...</a:t>
            </a:r>
          </a:p>
          <a:p>
            <a:pPr marL="0" lvl="0" indent="0">
              <a:buNone/>
            </a:pPr>
            <a:r>
              <a:rPr lang="de-DE" i="1" dirty="0"/>
              <a:t>erkennen in Molekülen asymmetrisch substituierte Kohlenstoff-Atome, um chirale von </a:t>
            </a:r>
            <a:r>
              <a:rPr lang="de-DE" i="1" dirty="0" err="1"/>
              <a:t>achiralen</a:t>
            </a:r>
            <a:r>
              <a:rPr lang="de-DE" i="1" dirty="0"/>
              <a:t> Molekülen zu unterscheiden und Enantiomere zu bestimmen.</a:t>
            </a:r>
          </a:p>
          <a:p>
            <a:pPr marL="0" indent="0">
              <a:buNone/>
            </a:pPr>
            <a:r>
              <a:rPr lang="de-DE" i="1" dirty="0"/>
              <a:t> </a:t>
            </a:r>
          </a:p>
          <a:p>
            <a:pPr marL="0" indent="0">
              <a:buNone/>
            </a:pPr>
            <a:r>
              <a:rPr lang="de-DE" b="1" dirty="0"/>
              <a:t>Inhalte zu den Kompetenzen</a:t>
            </a:r>
          </a:p>
          <a:p>
            <a:pPr marL="0" lvl="0" indent="0">
              <a:buNone/>
            </a:pPr>
            <a:r>
              <a:rPr lang="de-DE" dirty="0"/>
              <a:t>Stereochemie am Beispiel der Aminocarbonsäure-Moleküle: asymmetrisches Kohlenstoff-Atom, Enantiomere, Fischer-Projektion, D- und L-Formen</a:t>
            </a:r>
          </a:p>
          <a:p>
            <a:pPr marL="0" lvl="0" indent="0">
              <a:buNone/>
            </a:pPr>
            <a:endParaRPr lang="de-DE" dirty="0"/>
          </a:p>
          <a:p>
            <a:pPr marL="0" indent="0">
              <a:buNone/>
            </a:pPr>
            <a:r>
              <a:rPr lang="de-DE" b="1" dirty="0"/>
              <a:t>Hinweise</a:t>
            </a:r>
          </a:p>
          <a:p>
            <a:pPr marL="0" indent="0">
              <a:buNone/>
            </a:pPr>
            <a:r>
              <a:rPr lang="de-DE" dirty="0"/>
              <a:t>Die Erkennung der </a:t>
            </a:r>
            <a:r>
              <a:rPr lang="de-DE" dirty="0" err="1"/>
              <a:t>Achiralität</a:t>
            </a:r>
            <a:r>
              <a:rPr lang="de-DE" dirty="0"/>
              <a:t> von meso-Formen wird vom Lehrplan nicht gefordert.</a:t>
            </a:r>
            <a:r>
              <a:rPr lang="de-DE" dirty="0">
                <a:effectLst/>
              </a:rPr>
              <a:t> </a:t>
            </a:r>
            <a:endParaRPr lang="de-DE" dirty="0"/>
          </a:p>
        </p:txBody>
      </p:sp>
    </p:spTree>
    <p:extLst>
      <p:ext uri="{BB962C8B-B14F-4D97-AF65-F5344CB8AC3E}">
        <p14:creationId xmlns:p14="http://schemas.microsoft.com/office/powerpoint/2010/main" val="771420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3D9F8C-0BEF-EB55-3E81-E17048D2407B}"/>
              </a:ext>
            </a:extLst>
          </p:cNvPr>
          <p:cNvSpPr>
            <a:spLocks noGrp="1"/>
          </p:cNvSpPr>
          <p:nvPr>
            <p:ph type="title"/>
          </p:nvPr>
        </p:nvSpPr>
        <p:spPr/>
        <p:txBody>
          <a:bodyPr/>
          <a:lstStyle/>
          <a:p>
            <a:r>
              <a:rPr lang="de-DE"/>
              <a:t>Zielsetzung</a:t>
            </a:r>
          </a:p>
        </p:txBody>
      </p:sp>
      <p:sp>
        <p:nvSpPr>
          <p:cNvPr id="3" name="Inhaltsplatzhalter 2">
            <a:extLst>
              <a:ext uri="{FF2B5EF4-FFF2-40B4-BE49-F238E27FC236}">
                <a16:creationId xmlns:a16="http://schemas.microsoft.com/office/drawing/2014/main" id="{57991B3A-29F0-82FD-F5C6-65B407E56174}"/>
              </a:ext>
            </a:extLst>
          </p:cNvPr>
          <p:cNvSpPr>
            <a:spLocks noGrp="1"/>
          </p:cNvSpPr>
          <p:nvPr>
            <p:ph idx="1"/>
          </p:nvPr>
        </p:nvSpPr>
        <p:spPr>
          <a:xfrm>
            <a:off x="677334" y="1816443"/>
            <a:ext cx="8596668" cy="4224919"/>
          </a:xfrm>
        </p:spPr>
        <p:txBody>
          <a:bodyPr/>
          <a:lstStyle/>
          <a:p>
            <a:r>
              <a:rPr lang="de-DE" b="1" dirty="0"/>
              <a:t>Bildungsstandards im Fach Chemie für die Allgemeine Hochschulreife:</a:t>
            </a:r>
          </a:p>
          <a:p>
            <a:pPr marL="457200" lvl="1" indent="0">
              <a:buNone/>
            </a:pPr>
            <a:r>
              <a:rPr lang="de-DE" dirty="0"/>
              <a:t>Inhaltsbereich: Stoffe, Strukturen, Eigenschaften</a:t>
            </a:r>
          </a:p>
          <a:p>
            <a:pPr marL="457200" lvl="1" indent="0">
              <a:buNone/>
            </a:pPr>
            <a:r>
              <a:rPr lang="de-DE" dirty="0"/>
              <a:t>Strukturen </a:t>
            </a:r>
            <a:r>
              <a:rPr lang="de-DE" u="sng" dirty="0"/>
              <a:t>ausgewählter organischer </a:t>
            </a:r>
            <a:r>
              <a:rPr lang="de-DE" dirty="0"/>
              <a:t>und anorganischer Stoffe: Chiralität</a:t>
            </a:r>
          </a:p>
          <a:p>
            <a:r>
              <a:rPr lang="de-DE" b="1" dirty="0"/>
              <a:t>eng verknüpft mit dem Thema Aminocarbonsäuren</a:t>
            </a:r>
          </a:p>
          <a:p>
            <a:pPr lvl="1"/>
            <a:r>
              <a:rPr lang="de-DE" dirty="0"/>
              <a:t>in der Regel wenige Stereozentren</a:t>
            </a:r>
          </a:p>
          <a:p>
            <a:pPr lvl="1"/>
            <a:r>
              <a:rPr lang="de-DE" dirty="0"/>
              <a:t>Einführung der Fischer-Projektion ausgehend von der Strukturformel anhand von Aminocarbonsäuren, nicht wie gewohnt anhand von Kohlenhydraten (Vorwissen aus der 11. Jahrgangsstufe kann nicht vorausgesetzt werden, da nur im NTG)</a:t>
            </a:r>
          </a:p>
          <a:p>
            <a:pPr lvl="1"/>
            <a:r>
              <a:rPr lang="de-DE" dirty="0"/>
              <a:t>Weinsäure nicht als Beispiel =&gt; keine meso-Form</a:t>
            </a:r>
            <a:endParaRPr lang="de-DE" b="1" dirty="0"/>
          </a:p>
          <a:p>
            <a:r>
              <a:rPr lang="de-DE" b="1" dirty="0"/>
              <a:t>keine Behandlung der optischen Aktivität</a:t>
            </a:r>
          </a:p>
          <a:p>
            <a:pPr lvl="1"/>
            <a:r>
              <a:rPr lang="de-DE" dirty="0"/>
              <a:t>als Exkurs möglich unter Rückgriff auf eventuell vorhandenes Vorwissen aus Jahrgangsstufe 11 (nur NTG)</a:t>
            </a:r>
          </a:p>
          <a:p>
            <a:pPr lvl="1"/>
            <a:endParaRPr lang="de-DE" dirty="0"/>
          </a:p>
          <a:p>
            <a:pPr lvl="1"/>
            <a:endParaRPr lang="de-DE" dirty="0"/>
          </a:p>
          <a:p>
            <a:pPr lvl="1"/>
            <a:endParaRPr lang="de-DE" dirty="0"/>
          </a:p>
        </p:txBody>
      </p:sp>
    </p:spTree>
    <p:extLst>
      <p:ext uri="{BB962C8B-B14F-4D97-AF65-F5344CB8AC3E}">
        <p14:creationId xmlns:p14="http://schemas.microsoft.com/office/powerpoint/2010/main" val="21026263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Screenshot, Schrift, Quittung enthält.&#10;&#10;KI-generierte Inhalte können fehlerhaft sein.">
            <a:extLst>
              <a:ext uri="{FF2B5EF4-FFF2-40B4-BE49-F238E27FC236}">
                <a16:creationId xmlns:a16="http://schemas.microsoft.com/office/drawing/2014/main" id="{9BCB8053-4839-FDAE-DC5D-89245189075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8692" y="873999"/>
            <a:ext cx="8479905" cy="4195601"/>
          </a:xfrm>
          <a:prstGeom prst="rect">
            <a:avLst/>
          </a:prstGeom>
        </p:spPr>
      </p:pic>
    </p:spTree>
    <p:extLst>
      <p:ext uri="{BB962C8B-B14F-4D97-AF65-F5344CB8AC3E}">
        <p14:creationId xmlns:p14="http://schemas.microsoft.com/office/powerpoint/2010/main" val="40225310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9FA1D-94EE-C846-55F7-47EE5584BFD8}"/>
              </a:ext>
            </a:extLst>
          </p:cNvPr>
          <p:cNvSpPr>
            <a:spLocks noGrp="1"/>
          </p:cNvSpPr>
          <p:nvPr>
            <p:ph type="title"/>
          </p:nvPr>
        </p:nvSpPr>
        <p:spPr/>
        <p:txBody>
          <a:bodyPr/>
          <a:lstStyle/>
          <a:p>
            <a:r>
              <a:rPr lang="de-DE" dirty="0"/>
              <a:t>Aufgaben</a:t>
            </a:r>
          </a:p>
        </p:txBody>
      </p:sp>
      <p:sp>
        <p:nvSpPr>
          <p:cNvPr id="3" name="Inhaltsplatzhalter 2">
            <a:extLst>
              <a:ext uri="{FF2B5EF4-FFF2-40B4-BE49-F238E27FC236}">
                <a16:creationId xmlns:a16="http://schemas.microsoft.com/office/drawing/2014/main" id="{B8CD2BAB-8D1D-698D-96F5-52B65858408F}"/>
              </a:ext>
            </a:extLst>
          </p:cNvPr>
          <p:cNvSpPr>
            <a:spLocks noGrp="1"/>
          </p:cNvSpPr>
          <p:nvPr>
            <p:ph idx="1"/>
          </p:nvPr>
        </p:nvSpPr>
        <p:spPr>
          <a:xfrm>
            <a:off x="677334" y="1930401"/>
            <a:ext cx="8596668" cy="4110962"/>
          </a:xfrm>
        </p:spPr>
        <p:txBody>
          <a:bodyPr/>
          <a:lstStyle/>
          <a:p>
            <a:pPr marL="495300" indent="-350838">
              <a:buNone/>
            </a:pPr>
            <a:r>
              <a:rPr lang="de-DE" dirty="0"/>
              <a:t>1.	 Erstellen Sie die Valenzstrichformeln der beiden Aminocarbonsäuren Glycin (Aminoethansäure) und Alanin (2-Aminopropansäure) und begründen Sie jeweils, ob es sich um ein chirales oder </a:t>
            </a:r>
            <a:r>
              <a:rPr lang="de-DE" dirty="0" err="1"/>
              <a:t>achirales</a:t>
            </a:r>
            <a:r>
              <a:rPr lang="de-DE" dirty="0"/>
              <a:t> Molekül handelt.</a:t>
            </a:r>
          </a:p>
          <a:p>
            <a:pPr marL="0" indent="0">
              <a:buNone/>
            </a:pPr>
            <a:endParaRPr lang="de-DE" dirty="0"/>
          </a:p>
          <a:p>
            <a:pPr marL="0" indent="0">
              <a:buNone/>
            </a:pPr>
            <a:endParaRPr lang="de-DE" dirty="0"/>
          </a:p>
          <a:p>
            <a:pPr marL="0" indent="0">
              <a:buNone/>
            </a:pPr>
            <a:endParaRPr lang="de-DE" dirty="0"/>
          </a:p>
        </p:txBody>
      </p:sp>
      <p:pic>
        <p:nvPicPr>
          <p:cNvPr id="4" name="Grafik 3">
            <a:extLst>
              <a:ext uri="{FF2B5EF4-FFF2-40B4-BE49-F238E27FC236}">
                <a16:creationId xmlns:a16="http://schemas.microsoft.com/office/drawing/2014/main" id="{BE486A85-1781-80D5-B967-4BE3E9D0D84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7333" y="3327296"/>
            <a:ext cx="8596667" cy="2557765"/>
          </a:xfrm>
          <a:prstGeom prst="rect">
            <a:avLst/>
          </a:prstGeom>
          <a:noFill/>
          <a:ln>
            <a:noFill/>
          </a:ln>
        </p:spPr>
      </p:pic>
    </p:spTree>
    <p:extLst>
      <p:ext uri="{BB962C8B-B14F-4D97-AF65-F5344CB8AC3E}">
        <p14:creationId xmlns:p14="http://schemas.microsoft.com/office/powerpoint/2010/main" val="4071208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3">
            <a:extLst>
              <a:ext uri="{FF2B5EF4-FFF2-40B4-BE49-F238E27FC236}">
                <a16:creationId xmlns:a16="http://schemas.microsoft.com/office/drawing/2014/main" id="{6166D3B1-9FCD-ADED-1FE4-26229578A545}"/>
              </a:ext>
            </a:extLst>
          </p:cNvPr>
          <p:cNvGraphicFramePr>
            <a:graphicFrameLocks noGrp="1"/>
          </p:cNvGraphicFramePr>
          <p:nvPr>
            <p:extLst>
              <p:ext uri="{D42A27DB-BD31-4B8C-83A1-F6EECF244321}">
                <p14:modId xmlns:p14="http://schemas.microsoft.com/office/powerpoint/2010/main" val="2493635719"/>
              </p:ext>
            </p:extLst>
          </p:nvPr>
        </p:nvGraphicFramePr>
        <p:xfrm>
          <a:off x="550417" y="1372212"/>
          <a:ext cx="10253708" cy="4286411"/>
        </p:xfrm>
        <a:graphic>
          <a:graphicData uri="http://schemas.openxmlformats.org/drawingml/2006/table">
            <a:tbl>
              <a:tblPr firstRow="1" bandRow="1">
                <a:tableStyleId>{5940675A-B579-460E-94D1-54222C63F5DA}</a:tableStyleId>
              </a:tblPr>
              <a:tblGrid>
                <a:gridCol w="638780">
                  <a:extLst>
                    <a:ext uri="{9D8B030D-6E8A-4147-A177-3AD203B41FA5}">
                      <a16:colId xmlns:a16="http://schemas.microsoft.com/office/drawing/2014/main" val="1977480184"/>
                    </a:ext>
                  </a:extLst>
                </a:gridCol>
                <a:gridCol w="9614928">
                  <a:extLst>
                    <a:ext uri="{9D8B030D-6E8A-4147-A177-3AD203B41FA5}">
                      <a16:colId xmlns:a16="http://schemas.microsoft.com/office/drawing/2014/main" val="54948434"/>
                    </a:ext>
                  </a:extLst>
                </a:gridCol>
              </a:tblGrid>
              <a:tr h="398411">
                <a:tc gridSpan="2">
                  <a:txBody>
                    <a:bodyPr/>
                    <a:lstStyle/>
                    <a:p>
                      <a:pPr algn="ctr"/>
                      <a:r>
                        <a:rPr lang="de-DE" sz="1600" b="1" dirty="0">
                          <a:solidFill>
                            <a:schemeClr val="bg1"/>
                          </a:solidFill>
                          <a:latin typeface="Arial" panose="020B0604020202020204" pitchFamily="34" charset="0"/>
                          <a:cs typeface="Arial" panose="020B0604020202020204" pitchFamily="34" charset="0"/>
                        </a:rPr>
                        <a:t>Stundenthemen (eA) </a:t>
                      </a:r>
                      <a:endParaRPr lang="en-DE" sz="1600" b="1">
                        <a:solidFill>
                          <a:schemeClr val="bg1"/>
                        </a:solidFill>
                        <a:latin typeface="Arial" panose="020B0604020202020204" pitchFamily="34" charset="0"/>
                        <a:cs typeface="Arial" panose="020B0604020202020204" pitchFamily="34" charset="0"/>
                      </a:endParaRPr>
                    </a:p>
                  </a:txBody>
                  <a:tcPr anchor="ctr">
                    <a:solidFill>
                      <a:srgbClr val="00764B"/>
                    </a:solidFill>
                  </a:tcPr>
                </a:tc>
                <a:tc hMerge="1">
                  <a:txBody>
                    <a:bodyPr/>
                    <a:lstStyle/>
                    <a:p>
                      <a:pPr algn="ctr"/>
                      <a:endParaRPr lang="en-DE" sz="1600" b="1">
                        <a:solidFill>
                          <a:schemeClr val="bg1"/>
                        </a:solidFill>
                        <a:latin typeface="Arial" panose="020B0604020202020204" pitchFamily="34" charset="0"/>
                        <a:cs typeface="Arial" panose="020B0604020202020204" pitchFamily="34" charset="0"/>
                      </a:endParaRPr>
                    </a:p>
                  </a:txBody>
                  <a:tcPr>
                    <a:solidFill>
                      <a:srgbClr val="00764B"/>
                    </a:solidFill>
                  </a:tcPr>
                </a:tc>
                <a:extLst>
                  <a:ext uri="{0D108BD9-81ED-4DB2-BD59-A6C34878D82A}">
                    <a16:rowId xmlns:a16="http://schemas.microsoft.com/office/drawing/2014/main" val="1362725543"/>
                  </a:ext>
                </a:extLst>
              </a:tr>
              <a:tr h="324000">
                <a:tc>
                  <a:txBody>
                    <a:bodyPr/>
                    <a:lstStyle/>
                    <a:p>
                      <a:pPr algn="ctr"/>
                      <a:r>
                        <a:rPr lang="de-DE" sz="1400" dirty="0">
                          <a:latin typeface="Arial" panose="020B0604020202020204" pitchFamily="34" charset="0"/>
                          <a:cs typeface="Arial" panose="020B0604020202020204" pitchFamily="34" charset="0"/>
                        </a:rPr>
                        <a:t>18</a:t>
                      </a:r>
                      <a:endParaRPr lang="en-DE" sz="1400">
                        <a:latin typeface="Arial" panose="020B0604020202020204" pitchFamily="34" charset="0"/>
                        <a:cs typeface="Arial" panose="020B0604020202020204" pitchFamily="34" charset="0"/>
                      </a:endParaRPr>
                    </a:p>
                  </a:txBody>
                  <a:tcPr anchor="ctr"/>
                </a:tc>
                <a:tc>
                  <a:txBody>
                    <a:bodyPr/>
                    <a:lstStyle/>
                    <a:p>
                      <a:pPr marL="7938" indent="0" algn="l">
                        <a:buNone/>
                        <a:tabLst/>
                      </a:pPr>
                      <a:r>
                        <a:rPr lang="de-DE"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Geschichte des Benzols: Das Rätsel um das Benzol</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767578744"/>
                  </a:ext>
                </a:extLst>
              </a:tr>
              <a:tr h="324000">
                <a:tc>
                  <a:txBody>
                    <a:bodyPr/>
                    <a:lstStyle/>
                    <a:p>
                      <a:pPr algn="ctr"/>
                      <a:r>
                        <a:rPr lang="de-DE" sz="1400" dirty="0">
                          <a:latin typeface="Arial" panose="020B0604020202020204" pitchFamily="34" charset="0"/>
                          <a:cs typeface="Arial" panose="020B0604020202020204" pitchFamily="34" charset="0"/>
                        </a:rPr>
                        <a:t>19</a:t>
                      </a:r>
                      <a:endParaRPr lang="en-DE" sz="1400">
                        <a:latin typeface="Arial" panose="020B0604020202020204" pitchFamily="34" charset="0"/>
                        <a:cs typeface="Arial" panose="020B0604020202020204" pitchFamily="34" charset="0"/>
                      </a:endParaRPr>
                    </a:p>
                  </a:txBody>
                  <a:tcPr anchor="ctr"/>
                </a:tc>
                <a:tc rowSpan="2">
                  <a:txBody>
                    <a:bodyPr/>
                    <a:lstStyle/>
                    <a:p>
                      <a:pPr marL="7938" indent="0" algn="l">
                        <a:buNone/>
                        <a:tabLst/>
                      </a:pPr>
                      <a:r>
                        <a:rPr lang="de-DE" sz="1400" dirty="0">
                          <a:solidFill>
                            <a:srgbClr val="000000"/>
                          </a:solidFill>
                          <a:effectLst/>
                          <a:latin typeface="Arial" panose="020B0604020202020204" pitchFamily="34" charset="0"/>
                          <a:cs typeface="Arial" panose="020B0604020202020204" pitchFamily="34" charset="0"/>
                        </a:rPr>
                        <a:t>Aromatizität - Mesomerie</a:t>
                      </a:r>
                      <a:endParaRPr lang="de-DE" sz="140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19806094"/>
                  </a:ext>
                </a:extLst>
              </a:tr>
              <a:tr h="324000">
                <a:tc>
                  <a:txBody>
                    <a:bodyPr/>
                    <a:lstStyle/>
                    <a:p>
                      <a:pPr algn="ctr"/>
                      <a:r>
                        <a:rPr lang="de-DE" sz="1400" dirty="0">
                          <a:latin typeface="Arial" panose="020B0604020202020204" pitchFamily="34" charset="0"/>
                          <a:cs typeface="Arial" panose="020B0604020202020204" pitchFamily="34" charset="0"/>
                        </a:rPr>
                        <a:t>20</a:t>
                      </a:r>
                      <a:endParaRPr lang="en-DE" sz="1400">
                        <a:latin typeface="Arial" panose="020B0604020202020204" pitchFamily="34" charset="0"/>
                        <a:cs typeface="Arial" panose="020B0604020202020204" pitchFamily="34" charset="0"/>
                      </a:endParaRPr>
                    </a:p>
                  </a:txBody>
                  <a:tcPr anchor="ctr"/>
                </a:tc>
                <a:tc vMerge="1">
                  <a:txBody>
                    <a:bodyPr/>
                    <a:lstStyle/>
                    <a:p>
                      <a:pPr marL="0" marR="0" lvl="0" indent="0" algn="l" defTabSz="457200" eaLnBrk="1" fontAlgn="auto" latinLnBrk="0" hangingPunct="1">
                        <a:lnSpc>
                          <a:spcPct val="100000"/>
                        </a:lnSpc>
                        <a:spcBef>
                          <a:spcPts val="0"/>
                        </a:spcBef>
                        <a:spcAft>
                          <a:spcPts val="0"/>
                        </a:spcAft>
                        <a:buClrTx/>
                        <a:buSzTx/>
                        <a:buFontTx/>
                        <a:buNone/>
                        <a:tabLst/>
                        <a:defRPr/>
                      </a:pPr>
                      <a:endParaRPr lang="de-DE" sz="1400" dirty="0">
                        <a:effectLst/>
                        <a:highlight>
                          <a:srgbClr val="FFFF00"/>
                        </a:highlight>
                        <a:latin typeface="Calibri" panose="020F0502020204030204" pitchFamily="34" charset="0"/>
                        <a:ea typeface="+mn-ea"/>
                        <a:cs typeface="Times New Roman" panose="02020603050405020304" pitchFamily="18" charset="0"/>
                      </a:endParaRPr>
                    </a:p>
                  </a:txBody>
                  <a:tcPr anchor="ctr"/>
                </a:tc>
                <a:extLst>
                  <a:ext uri="{0D108BD9-81ED-4DB2-BD59-A6C34878D82A}">
                    <a16:rowId xmlns:a16="http://schemas.microsoft.com/office/drawing/2014/main" val="4008674188"/>
                  </a:ext>
                </a:extLst>
              </a:tr>
              <a:tr h="324000">
                <a:tc>
                  <a:txBody>
                    <a:bodyPr/>
                    <a:lstStyle/>
                    <a:p>
                      <a:pPr marL="538163" indent="-533400" algn="ctr">
                        <a:tabLst/>
                      </a:pPr>
                      <a:r>
                        <a:rPr lang="de-DE" sz="1400" dirty="0">
                          <a:latin typeface="Arial" panose="020B0604020202020204" pitchFamily="34" charset="0"/>
                          <a:cs typeface="Arial" panose="020B0604020202020204" pitchFamily="34" charset="0"/>
                        </a:rPr>
                        <a:t>21</a:t>
                      </a:r>
                      <a:endParaRPr lang="en-DE" sz="1400">
                        <a:latin typeface="Arial" panose="020B0604020202020204" pitchFamily="34" charset="0"/>
                        <a:cs typeface="Arial" panose="020B0604020202020204" pitchFamily="34" charset="0"/>
                      </a:endParaRPr>
                    </a:p>
                  </a:txBody>
                  <a:tcPr anchor="ctr"/>
                </a:tc>
                <a:tc>
                  <a: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lang="de-DE"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Aromaten in Alltag und Technik – gesundheitliche Aspekte</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819505901"/>
                  </a:ext>
                </a:extLst>
              </a:tr>
              <a:tr h="324000">
                <a:tc>
                  <a:txBody>
                    <a:bodyPr/>
                    <a:lstStyle/>
                    <a:p>
                      <a:pPr marL="539750" indent="-530225" algn="ctr">
                        <a:tabLst/>
                      </a:pPr>
                      <a:r>
                        <a:rPr lang="de-DE" sz="1400" dirty="0">
                          <a:latin typeface="Arial" panose="020B0604020202020204" pitchFamily="34" charset="0"/>
                          <a:cs typeface="Arial" panose="020B0604020202020204" pitchFamily="34" charset="0"/>
                        </a:rPr>
                        <a:t>22</a:t>
                      </a:r>
                      <a:endParaRPr lang="en-DE" sz="1400">
                        <a:latin typeface="Arial" panose="020B0604020202020204" pitchFamily="34" charset="0"/>
                        <a:cs typeface="Arial" panose="020B0604020202020204" pitchFamily="34" charset="0"/>
                      </a:endParaRPr>
                    </a:p>
                  </a:txBody>
                  <a:tcPr anchor="ctr"/>
                </a:tc>
                <a:tc>
                  <a:txBody>
                    <a:bodyPr/>
                    <a:lstStyle/>
                    <a:p>
                      <a:pPr marL="534988" marR="0" lvl="0" indent="-534988" algn="l" defTabSz="914400" rtl="0" eaLnBrk="1" fontAlgn="auto" latinLnBrk="0" hangingPunct="1">
                        <a:lnSpc>
                          <a:spcPct val="100000"/>
                        </a:lnSpc>
                        <a:spcBef>
                          <a:spcPts val="0"/>
                        </a:spcBef>
                        <a:spcAft>
                          <a:spcPts val="0"/>
                        </a:spcAft>
                        <a:buClrTx/>
                        <a:buSzTx/>
                        <a:buFontTx/>
                        <a:buNone/>
                        <a:tabLst/>
                        <a:defRPr/>
                      </a:pPr>
                      <a:r>
                        <a:rPr lang="de-DE"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elektrophile Substitution - Mechanismus</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2708485466"/>
                  </a:ext>
                </a:extLst>
              </a:tr>
              <a:tr h="324000">
                <a:tc>
                  <a:txBody>
                    <a:bodyPr/>
                    <a:lstStyle/>
                    <a:p>
                      <a:pPr marL="541338" indent="-531813" algn="ctr">
                        <a:tabLst/>
                      </a:pPr>
                      <a:r>
                        <a:rPr lang="de-DE" sz="1400" dirty="0">
                          <a:latin typeface="Arial" panose="020B0604020202020204" pitchFamily="34" charset="0"/>
                          <a:cs typeface="Arial" panose="020B0604020202020204" pitchFamily="34" charset="0"/>
                        </a:rPr>
                        <a:t>23</a:t>
                      </a:r>
                      <a:endParaRPr lang="en-DE" sz="1400">
                        <a:latin typeface="Arial" panose="020B0604020202020204" pitchFamily="34" charset="0"/>
                        <a:cs typeface="Arial" panose="020B0604020202020204" pitchFamily="34" charset="0"/>
                      </a:endParaRPr>
                    </a:p>
                  </a:txBody>
                  <a:tcPr anchor="ctr"/>
                </a:tc>
                <a:tc>
                  <a:txBody>
                    <a:bodyPr/>
                    <a:lstStyle/>
                    <a:p>
                      <a:pPr marL="7938" indent="0" algn="l">
                        <a:buNone/>
                        <a:tabLst/>
                      </a:pPr>
                      <a:r>
                        <a:rPr lang="de-DE"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SSS und KKK</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2575037384"/>
                  </a:ext>
                </a:extLst>
              </a:tr>
              <a:tr h="324000">
                <a:tc>
                  <a:txBody>
                    <a:bodyPr/>
                    <a:lstStyle/>
                    <a:p>
                      <a:pPr marL="541338" indent="-531813" algn="ctr">
                        <a:tabLst/>
                      </a:pPr>
                      <a:r>
                        <a:rPr lang="de-DE" sz="1400" dirty="0">
                          <a:latin typeface="Arial" panose="020B0604020202020204" pitchFamily="34" charset="0"/>
                          <a:cs typeface="Arial" panose="020B0604020202020204" pitchFamily="34" charset="0"/>
                        </a:rPr>
                        <a:t>24</a:t>
                      </a:r>
                      <a:endParaRPr lang="en-DE" sz="1400">
                        <a:latin typeface="Arial" panose="020B0604020202020204" pitchFamily="34" charset="0"/>
                        <a:cs typeface="Arial" panose="020B0604020202020204" pitchFamily="34" charset="0"/>
                      </a:endParaRPr>
                    </a:p>
                  </a:txBody>
                  <a:tcPr anchor="ctr"/>
                </a:tc>
                <a:tc rowSpan="2">
                  <a:txBody>
                    <a:bodyPr/>
                    <a:lstStyle/>
                    <a:p>
                      <a:pPr marL="7938" indent="0" algn="l">
                        <a:buNone/>
                        <a:tabLst/>
                      </a:pPr>
                      <a:r>
                        <a:rPr lang="de-DE" sz="1400" dirty="0">
                          <a:solidFill>
                            <a:srgbClr val="000000"/>
                          </a:solidFill>
                          <a:effectLst/>
                          <a:latin typeface="Arial" panose="020B0604020202020204" pitchFamily="34" charset="0"/>
                          <a:cs typeface="Arial" panose="020B0604020202020204" pitchFamily="34" charset="0"/>
                        </a:rPr>
                        <a:t>elektrophile Substitution  - Zweitsubstitution</a:t>
                      </a:r>
                      <a:endParaRPr lang="de-DE" sz="140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66554210"/>
                  </a:ext>
                </a:extLst>
              </a:tr>
              <a:tr h="324000">
                <a:tc>
                  <a:txBody>
                    <a:bodyPr/>
                    <a:lstStyle/>
                    <a:p>
                      <a:pPr marL="541338" indent="-531813" algn="ctr">
                        <a:tabLst/>
                      </a:pPr>
                      <a:r>
                        <a:rPr lang="de-DE" sz="1400" dirty="0">
                          <a:latin typeface="Arial" panose="020B0604020202020204" pitchFamily="34" charset="0"/>
                          <a:cs typeface="Arial" panose="020B0604020202020204" pitchFamily="34" charset="0"/>
                        </a:rPr>
                        <a:t>25</a:t>
                      </a:r>
                      <a:endParaRPr lang="en-DE" sz="1400">
                        <a:latin typeface="Arial" panose="020B0604020202020204" pitchFamily="34" charset="0"/>
                        <a:cs typeface="Arial" panose="020B0604020202020204" pitchFamily="34" charset="0"/>
                      </a:endParaRPr>
                    </a:p>
                  </a:txBody>
                  <a:tcPr anchor="ctr"/>
                </a:tc>
                <a:tc vMerge="1">
                  <a:txBody>
                    <a:bodyPr/>
                    <a:lstStyle/>
                    <a:p>
                      <a:pPr marL="90170">
                        <a:buNone/>
                      </a:pPr>
                      <a:endParaRPr lang="de-DE"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939949119"/>
                  </a:ext>
                </a:extLst>
              </a:tr>
              <a:tr h="324000">
                <a:tc>
                  <a:txBody>
                    <a:bodyPr/>
                    <a:lstStyle/>
                    <a:p>
                      <a:pPr marL="541338" indent="-531813" algn="ctr">
                        <a:tabLst/>
                      </a:pPr>
                      <a:r>
                        <a:rPr lang="de-DE" sz="1400" dirty="0">
                          <a:latin typeface="Arial" panose="020B0604020202020204" pitchFamily="34" charset="0"/>
                          <a:cs typeface="Arial" panose="020B0604020202020204" pitchFamily="34" charset="0"/>
                        </a:rPr>
                        <a:t>26</a:t>
                      </a:r>
                      <a:endParaRPr lang="en-DE" sz="1400">
                        <a:latin typeface="Arial" panose="020B0604020202020204" pitchFamily="34" charset="0"/>
                        <a:cs typeface="Arial" panose="020B0604020202020204" pitchFamily="34" charset="0"/>
                      </a:endParaRPr>
                    </a:p>
                  </a:txBody>
                  <a:tcPr anchor="ctr"/>
                </a:tc>
                <a:tc>
                  <a:txBody>
                    <a:bodyPr/>
                    <a:lstStyle/>
                    <a:p>
                      <a:pPr marL="7938" indent="0" algn="l">
                        <a:buNone/>
                        <a:tabLst/>
                      </a:pPr>
                      <a:r>
                        <a:rPr lang="de-DE"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Acidität von Benzylalkohol- und Phenol-Molekülen</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2695327388"/>
                  </a:ext>
                </a:extLst>
              </a:tr>
              <a:tr h="324000">
                <a:tc>
                  <a:txBody>
                    <a:bodyPr/>
                    <a:lstStyle/>
                    <a:p>
                      <a:pPr marL="541338" indent="-531813" algn="ctr">
                        <a:tabLst/>
                      </a:pPr>
                      <a:r>
                        <a:rPr lang="de-DE" sz="1400" dirty="0">
                          <a:latin typeface="Arial" panose="020B0604020202020204" pitchFamily="34" charset="0"/>
                          <a:cs typeface="Arial" panose="020B0604020202020204" pitchFamily="34" charset="0"/>
                        </a:rPr>
                        <a:t>27</a:t>
                      </a:r>
                      <a:endParaRPr lang="en-DE" sz="1400">
                        <a:latin typeface="Arial" panose="020B0604020202020204" pitchFamily="34" charset="0"/>
                        <a:cs typeface="Arial" panose="020B0604020202020204" pitchFamily="34" charset="0"/>
                      </a:endParaRPr>
                    </a:p>
                  </a:txBody>
                  <a:tcPr anchor="ctr"/>
                </a:tc>
                <a:tc>
                  <a:txBody>
                    <a:bodyPr/>
                    <a:lstStyle/>
                    <a:p>
                      <a:pPr marL="7938" indent="0" algn="l">
                        <a:buNone/>
                        <a:tabLst/>
                      </a:pPr>
                      <a:r>
                        <a:rPr lang="de-DE"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Basizität von Methylamin- und Anilin-Molekülen</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3328889199"/>
                  </a:ext>
                </a:extLst>
              </a:tr>
              <a:tr h="324000">
                <a:tc>
                  <a:txBody>
                    <a:bodyPr/>
                    <a:lstStyle/>
                    <a:p>
                      <a:pPr marL="541338" indent="-531813" algn="ctr">
                        <a:tabLst/>
                      </a:pPr>
                      <a:r>
                        <a:rPr lang="de-DE" sz="1400" dirty="0">
                          <a:latin typeface="Arial" panose="020B0604020202020204" pitchFamily="34" charset="0"/>
                          <a:cs typeface="Arial" panose="020B0604020202020204" pitchFamily="34" charset="0"/>
                        </a:rPr>
                        <a:t>28</a:t>
                      </a:r>
                      <a:endParaRPr lang="en-DE" sz="1400">
                        <a:latin typeface="Arial" panose="020B0604020202020204" pitchFamily="34" charset="0"/>
                        <a:cs typeface="Arial" panose="020B0604020202020204" pitchFamily="34" charset="0"/>
                      </a:endParaRPr>
                    </a:p>
                  </a:txBody>
                  <a:tcPr anchor="ctr"/>
                </a:tc>
                <a:tc rowSpan="2">
                  <a:txBody>
                    <a:bodyPr/>
                    <a:lstStyle/>
                    <a:p>
                      <a:pPr marL="7938" marR="0" lvl="0" indent="0" algn="l" defTabSz="457200" eaLnBrk="1" fontAlgn="auto" latinLnBrk="0" hangingPunct="1">
                        <a:lnSpc>
                          <a:spcPct val="100000"/>
                        </a:lnSpc>
                        <a:spcBef>
                          <a:spcPts val="0"/>
                        </a:spcBef>
                        <a:spcAft>
                          <a:spcPts val="0"/>
                        </a:spcAft>
                        <a:buClrTx/>
                        <a:buSzTx/>
                        <a:buFontTx/>
                        <a:buNone/>
                        <a:tabLst/>
                        <a:defRPr/>
                      </a:pPr>
                      <a:r>
                        <a:rPr lang="de-DE"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nukleophile Substitution</a:t>
                      </a:r>
                      <a:endParaRPr lang="de-DE" sz="14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607126599"/>
                  </a:ext>
                </a:extLst>
              </a:tr>
              <a:tr h="324000">
                <a:tc>
                  <a:txBody>
                    <a:bodyPr/>
                    <a:lstStyle/>
                    <a:p>
                      <a:pPr marL="541338" indent="-531813" algn="ctr">
                        <a:tabLst/>
                      </a:pPr>
                      <a:r>
                        <a:rPr lang="de-DE" sz="1400" dirty="0">
                          <a:latin typeface="Arial" panose="020B0604020202020204" pitchFamily="34" charset="0"/>
                          <a:cs typeface="Arial" panose="020B0604020202020204" pitchFamily="34" charset="0"/>
                        </a:rPr>
                        <a:t>29</a:t>
                      </a:r>
                      <a:endParaRPr lang="en-DE" sz="1400">
                        <a:latin typeface="Arial" panose="020B0604020202020204" pitchFamily="34" charset="0"/>
                        <a:cs typeface="Arial" panose="020B0604020202020204" pitchFamily="34" charset="0"/>
                      </a:endParaRPr>
                    </a:p>
                  </a:txBody>
                  <a:tcPr anchor="ctr"/>
                </a:tc>
                <a:tc vMerge="1">
                  <a:txBody>
                    <a:bodyPr/>
                    <a:lstStyle/>
                    <a:p>
                      <a:pPr marL="90170">
                        <a:buNone/>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731420441"/>
                  </a:ext>
                </a:extLst>
              </a:tr>
            </a:tbl>
          </a:graphicData>
        </a:graphic>
      </p:graphicFrame>
      <p:sp>
        <p:nvSpPr>
          <p:cNvPr id="3" name="Ellipse 9">
            <a:extLst>
              <a:ext uri="{FF2B5EF4-FFF2-40B4-BE49-F238E27FC236}">
                <a16:creationId xmlns:a16="http://schemas.microsoft.com/office/drawing/2014/main" id="{E7BEB1E8-18A2-11FE-E713-6C46D573C6E2}"/>
              </a:ext>
            </a:extLst>
          </p:cNvPr>
          <p:cNvSpPr/>
          <p:nvPr/>
        </p:nvSpPr>
        <p:spPr bwMode="auto">
          <a:xfrm>
            <a:off x="5267696" y="856107"/>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defRPr/>
            </a:pPr>
            <a:r>
              <a:rPr lang="de-DE" sz="1400" dirty="0"/>
              <a:t>eA</a:t>
            </a:r>
          </a:p>
        </p:txBody>
      </p:sp>
    </p:spTree>
    <p:extLst>
      <p:ext uri="{BB962C8B-B14F-4D97-AF65-F5344CB8AC3E}">
        <p14:creationId xmlns:p14="http://schemas.microsoft.com/office/powerpoint/2010/main" val="19214865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46E2DE4-6860-105A-971C-E89692E73240}"/>
              </a:ext>
            </a:extLst>
          </p:cNvPr>
          <p:cNvSpPr>
            <a:spLocks noGrp="1"/>
          </p:cNvSpPr>
          <p:nvPr>
            <p:ph idx="1"/>
          </p:nvPr>
        </p:nvSpPr>
        <p:spPr>
          <a:xfrm>
            <a:off x="677334" y="468000"/>
            <a:ext cx="8596668" cy="5584162"/>
          </a:xfrm>
        </p:spPr>
        <p:txBody>
          <a:bodyPr/>
          <a:lstStyle/>
          <a:p>
            <a:pPr marL="363538" indent="-349250">
              <a:buNone/>
            </a:pPr>
            <a:r>
              <a:rPr lang="de-DE" dirty="0"/>
              <a:t>2. 	Die folgende Strukturformel zeigt das in der Natur am häufigsten vorkommende Enantiomer der Aminocarbonsäure Isoleucin.</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669925" indent="-306388">
              <a:buNone/>
              <a:tabLst>
                <a:tab pos="962025" algn="l"/>
              </a:tabLst>
            </a:pPr>
            <a:r>
              <a:rPr lang="de-DE" dirty="0"/>
              <a:t>a) 	Markieren Sie alle asymmetrischen Kohlenstoff-Atome in der gegebenen Strukturformel.</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pic>
        <p:nvPicPr>
          <p:cNvPr id="8" name="Grafik 7">
            <a:extLst>
              <a:ext uri="{FF2B5EF4-FFF2-40B4-BE49-F238E27FC236}">
                <a16:creationId xmlns:a16="http://schemas.microsoft.com/office/drawing/2014/main" id="{C5810107-8004-2473-3371-212034A449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43089" y="1288192"/>
            <a:ext cx="2532579" cy="1506799"/>
          </a:xfrm>
          <a:prstGeom prst="rect">
            <a:avLst/>
          </a:prstGeom>
        </p:spPr>
      </p:pic>
      <p:pic>
        <p:nvPicPr>
          <p:cNvPr id="11" name="Grafik 10">
            <a:extLst>
              <a:ext uri="{FF2B5EF4-FFF2-40B4-BE49-F238E27FC236}">
                <a16:creationId xmlns:a16="http://schemas.microsoft.com/office/drawing/2014/main" id="{42937C08-7502-FB78-DA8B-D647DAE94CF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24121" y="4359052"/>
            <a:ext cx="2532579" cy="1505617"/>
          </a:xfrm>
          <a:prstGeom prst="rect">
            <a:avLst/>
          </a:prstGeom>
          <a:noFill/>
          <a:ln>
            <a:noFill/>
          </a:ln>
        </p:spPr>
      </p:pic>
    </p:spTree>
    <p:extLst>
      <p:ext uri="{BB962C8B-B14F-4D97-AF65-F5344CB8AC3E}">
        <p14:creationId xmlns:p14="http://schemas.microsoft.com/office/powerpoint/2010/main" val="34697406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DD2EE-EF1F-9DB8-7101-49FFDAF67292}"/>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D1511C-D774-09D3-9979-91173B9D4DA2}"/>
              </a:ext>
            </a:extLst>
          </p:cNvPr>
          <p:cNvSpPr>
            <a:spLocks noGrp="1"/>
          </p:cNvSpPr>
          <p:nvPr>
            <p:ph idx="1"/>
          </p:nvPr>
        </p:nvSpPr>
        <p:spPr>
          <a:xfrm>
            <a:off x="677334" y="468000"/>
            <a:ext cx="8596668" cy="5794743"/>
          </a:xfrm>
        </p:spPr>
        <p:txBody>
          <a:bodyPr/>
          <a:lstStyle/>
          <a:p>
            <a:pPr marL="452438" indent="-350838">
              <a:buNone/>
            </a:pPr>
            <a:r>
              <a:rPr lang="de-DE" dirty="0"/>
              <a:t>b)	Erstellen Sie die Fischer-Projektionsformel zu der gegebenen Strukturformel und geben Sie an, ob es sich um die D- oder die L-Form des Isoleucins handelt.</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dirty="0">
                <a:solidFill>
                  <a:srgbClr val="1A7950"/>
                </a:solidFill>
              </a:rPr>
              <a:t>Es handelt sich um die L-Form.</a:t>
            </a:r>
          </a:p>
          <a:p>
            <a:pPr marL="495300" indent="-393700">
              <a:buNone/>
            </a:pPr>
            <a:r>
              <a:rPr lang="de-DE" dirty="0"/>
              <a:t>c)	Zeichnen Sie die Fischer-Projektionsformel des anderen Enantiomers von Isoleucin.</a:t>
            </a:r>
          </a:p>
          <a:p>
            <a:pPr marL="0" indent="0">
              <a:buNone/>
            </a:pPr>
            <a:endParaRPr lang="de-DE" dirty="0"/>
          </a:p>
          <a:p>
            <a:pPr marL="0" indent="0">
              <a:buNone/>
            </a:pPr>
            <a:endParaRPr lang="de-DE" dirty="0"/>
          </a:p>
          <a:p>
            <a:pPr marL="0" indent="0">
              <a:buNone/>
            </a:pPr>
            <a:r>
              <a:rPr lang="de-DE" dirty="0"/>
              <a:t> </a:t>
            </a:r>
          </a:p>
          <a:p>
            <a:pPr marL="0" indent="0">
              <a:buNone/>
            </a:pPr>
            <a:endParaRPr lang="de-DE" dirty="0"/>
          </a:p>
          <a:p>
            <a:pPr marL="0" indent="0">
              <a:buNone/>
            </a:pPr>
            <a:endParaRPr lang="de-DE" dirty="0"/>
          </a:p>
        </p:txBody>
      </p:sp>
      <p:pic>
        <p:nvPicPr>
          <p:cNvPr id="8" name="Grafik 7">
            <a:extLst>
              <a:ext uri="{FF2B5EF4-FFF2-40B4-BE49-F238E27FC236}">
                <a16:creationId xmlns:a16="http://schemas.microsoft.com/office/drawing/2014/main" id="{4E71B2D1-BC5D-72AB-8272-4EB5E4F46A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34566" y="1649791"/>
            <a:ext cx="2532579" cy="1506799"/>
          </a:xfrm>
          <a:prstGeom prst="rect">
            <a:avLst/>
          </a:prstGeom>
        </p:spPr>
      </p:pic>
      <p:pic>
        <p:nvPicPr>
          <p:cNvPr id="2" name="Grafik 1">
            <a:extLst>
              <a:ext uri="{FF2B5EF4-FFF2-40B4-BE49-F238E27FC236}">
                <a16:creationId xmlns:a16="http://schemas.microsoft.com/office/drawing/2014/main" id="{B811120A-BF0A-4E70-42D5-24542FB141D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09233" y="1465743"/>
            <a:ext cx="1853215" cy="2140368"/>
          </a:xfrm>
          <a:prstGeom prst="rect">
            <a:avLst/>
          </a:prstGeom>
          <a:noFill/>
          <a:ln>
            <a:noFill/>
          </a:ln>
        </p:spPr>
      </p:pic>
      <p:cxnSp>
        <p:nvCxnSpPr>
          <p:cNvPr id="5" name="Gerade Verbindung mit Pfeil 4">
            <a:extLst>
              <a:ext uri="{FF2B5EF4-FFF2-40B4-BE49-F238E27FC236}">
                <a16:creationId xmlns:a16="http://schemas.microsoft.com/office/drawing/2014/main" id="{ED93B30C-FB1D-4676-1EAE-4171B8EDD2E1}"/>
              </a:ext>
            </a:extLst>
          </p:cNvPr>
          <p:cNvCxnSpPr/>
          <p:nvPr/>
        </p:nvCxnSpPr>
        <p:spPr>
          <a:xfrm>
            <a:off x="4724377" y="2403191"/>
            <a:ext cx="107388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70A176FA-9F89-46B8-5CD6-21366DA54204}"/>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967145" y="4454809"/>
            <a:ext cx="1641585" cy="2140368"/>
          </a:xfrm>
          <a:prstGeom prst="rect">
            <a:avLst/>
          </a:prstGeom>
          <a:noFill/>
          <a:ln>
            <a:noFill/>
          </a:ln>
        </p:spPr>
      </p:pic>
    </p:spTree>
    <p:extLst>
      <p:ext uri="{BB962C8B-B14F-4D97-AF65-F5344CB8AC3E}">
        <p14:creationId xmlns:p14="http://schemas.microsoft.com/office/powerpoint/2010/main" val="39357763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128D9D2-41AE-7C1C-E6C9-C11AA7634DB5}"/>
              </a:ext>
            </a:extLst>
          </p:cNvPr>
          <p:cNvSpPr>
            <a:spLocks noGrp="1"/>
          </p:cNvSpPr>
          <p:nvPr>
            <p:ph idx="1"/>
          </p:nvPr>
        </p:nvSpPr>
        <p:spPr>
          <a:xfrm>
            <a:off x="648000" y="468000"/>
            <a:ext cx="8596668" cy="5796876"/>
          </a:xfrm>
        </p:spPr>
        <p:txBody>
          <a:bodyPr/>
          <a:lstStyle/>
          <a:p>
            <a:pPr marL="363538" indent="-261938">
              <a:buNone/>
            </a:pPr>
            <a:r>
              <a:rPr lang="de-DE" dirty="0"/>
              <a:t>3.	Bei Menschen, die an der </a:t>
            </a:r>
            <a:r>
              <a:rPr lang="de-DE" dirty="0" err="1"/>
              <a:t>Ahornsirupkrankheit</a:t>
            </a:r>
            <a:r>
              <a:rPr lang="de-DE" dirty="0"/>
              <a:t> oder </a:t>
            </a:r>
            <a:r>
              <a:rPr lang="de-DE" dirty="0" err="1"/>
              <a:t>Leucinose</a:t>
            </a:r>
            <a:r>
              <a:rPr lang="de-DE" dirty="0"/>
              <a:t> leiden, kann im Blutplasma die Aminocarbonsäure L-</a:t>
            </a:r>
            <a:r>
              <a:rPr lang="de-DE" dirty="0" err="1"/>
              <a:t>Alloisoleucin</a:t>
            </a:r>
            <a:r>
              <a:rPr lang="de-DE" dirty="0"/>
              <a:t> nachgewiesen werden.</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dirty="0"/>
              <a:t>	Begründen Sie anhand der Ergebnisse von 2., ob es sich bei L-</a:t>
            </a:r>
            <a:r>
              <a:rPr lang="de-DE" dirty="0" err="1"/>
              <a:t>Alloisoleucin</a:t>
            </a:r>
            <a:r>
              <a:rPr lang="de-DE" dirty="0"/>
              <a:t> 	um ein Enantiomer des L-Isoleucins handelt.</a:t>
            </a:r>
            <a:r>
              <a:rPr lang="de-DE" dirty="0">
                <a:effectLst/>
              </a:rPr>
              <a:t> 	</a:t>
            </a:r>
          </a:p>
          <a:p>
            <a:pPr marL="0" indent="0">
              <a:buNone/>
            </a:pPr>
            <a:r>
              <a:rPr lang="de-DE" dirty="0">
                <a:solidFill>
                  <a:srgbClr val="1A7950"/>
                </a:solidFill>
              </a:rPr>
              <a:t>	</a:t>
            </a:r>
          </a:p>
          <a:p>
            <a:pPr marL="0" indent="0">
              <a:buNone/>
            </a:pPr>
            <a:r>
              <a:rPr lang="de-DE" dirty="0">
                <a:solidFill>
                  <a:srgbClr val="1A7950"/>
                </a:solidFill>
              </a:rPr>
              <a:t>	Es handelt sich nicht um ein Enantiomer des L-Isoleucins, da sich die beiden 	Moleküle nicht wie Bild und Spiegelbild verhalten.</a:t>
            </a:r>
            <a:r>
              <a:rPr lang="de-DE" dirty="0">
                <a:solidFill>
                  <a:srgbClr val="1A7950"/>
                </a:solidFill>
                <a:effectLst/>
              </a:rPr>
              <a:t> </a:t>
            </a:r>
            <a:endParaRPr lang="de-DE" dirty="0">
              <a:solidFill>
                <a:srgbClr val="1A7950"/>
              </a:solidFill>
            </a:endParaRPr>
          </a:p>
          <a:p>
            <a:pPr marL="0" indent="0">
              <a:buNone/>
            </a:pPr>
            <a:endParaRPr lang="de-DE" dirty="0"/>
          </a:p>
        </p:txBody>
      </p:sp>
      <p:pic>
        <p:nvPicPr>
          <p:cNvPr id="4" name="Grafik 3">
            <a:extLst>
              <a:ext uri="{FF2B5EF4-FFF2-40B4-BE49-F238E27FC236}">
                <a16:creationId xmlns:a16="http://schemas.microsoft.com/office/drawing/2014/main" id="{964E05C7-1A5F-5F8B-45BC-B02C94E9A6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69974" y="1317398"/>
            <a:ext cx="2299332" cy="2389633"/>
          </a:xfrm>
          <a:prstGeom prst="rect">
            <a:avLst/>
          </a:prstGeom>
        </p:spPr>
      </p:pic>
    </p:spTree>
    <p:extLst>
      <p:ext uri="{BB962C8B-B14F-4D97-AF65-F5344CB8AC3E}">
        <p14:creationId xmlns:p14="http://schemas.microsoft.com/office/powerpoint/2010/main" val="20167258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4C089C-A247-49C7-B5C2-39A976921440}"/>
              </a:ext>
            </a:extLst>
          </p:cNvPr>
          <p:cNvSpPr>
            <a:spLocks noGrp="1"/>
          </p:cNvSpPr>
          <p:nvPr>
            <p:ph type="title"/>
          </p:nvPr>
        </p:nvSpPr>
        <p:spPr>
          <a:xfrm>
            <a:off x="1254111" y="2025618"/>
            <a:ext cx="8596668" cy="1826581"/>
          </a:xfrm>
        </p:spPr>
        <p:txBody>
          <a:bodyPr>
            <a:normAutofit/>
          </a:bodyPr>
          <a:lstStyle/>
          <a:p>
            <a:pPr algn="ctr"/>
            <a:r>
              <a:rPr lang="de-DE" sz="3200" dirty="0"/>
              <a:t>13 4.2 </a:t>
            </a:r>
            <a:br>
              <a:rPr lang="de-DE" sz="3200" dirty="0"/>
            </a:br>
            <a:r>
              <a:rPr lang="de-DE" sz="3200" dirty="0"/>
              <a:t>leitfähige Polymere </a:t>
            </a:r>
            <a:br>
              <a:rPr lang="de-DE" sz="3200" dirty="0"/>
            </a:br>
            <a:r>
              <a:rPr lang="de-DE" sz="3200" dirty="0"/>
              <a:t>und OLEDs</a:t>
            </a:r>
          </a:p>
        </p:txBody>
      </p:sp>
      <p:sp>
        <p:nvSpPr>
          <p:cNvPr id="6" name="Ellipse 13">
            <a:extLst>
              <a:ext uri="{FF2B5EF4-FFF2-40B4-BE49-F238E27FC236}">
                <a16:creationId xmlns:a16="http://schemas.microsoft.com/office/drawing/2014/main" id="{D4A6CE96-9E41-694F-14F0-AC23C9E5A25D}"/>
              </a:ext>
            </a:extLst>
          </p:cNvPr>
          <p:cNvSpPr/>
          <p:nvPr/>
        </p:nvSpPr>
        <p:spPr>
          <a:xfrm>
            <a:off x="6855655" y="3429000"/>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extLst>
      <p:ext uri="{BB962C8B-B14F-4D97-AF65-F5344CB8AC3E}">
        <p14:creationId xmlns:p14="http://schemas.microsoft.com/office/powerpoint/2010/main" val="13147441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4467C37-5493-82A2-90CF-3A12132E6FFF}"/>
              </a:ext>
            </a:extLst>
          </p:cNvPr>
          <p:cNvSpPr>
            <a:spLocks noGrp="1"/>
          </p:cNvSpPr>
          <p:nvPr>
            <p:ph type="title"/>
          </p:nvPr>
        </p:nvSpPr>
        <p:spPr/>
        <p:txBody>
          <a:bodyPr/>
          <a:lstStyle/>
          <a:p>
            <a:r>
              <a:rPr lang="de-DE" dirty="0"/>
              <a:t>Kompetenzerwartungen und Inhalte</a:t>
            </a:r>
          </a:p>
        </p:txBody>
      </p:sp>
      <p:sp>
        <p:nvSpPr>
          <p:cNvPr id="6" name="Inhaltsplatzhalter 5">
            <a:extLst>
              <a:ext uri="{FF2B5EF4-FFF2-40B4-BE49-F238E27FC236}">
                <a16:creationId xmlns:a16="http://schemas.microsoft.com/office/drawing/2014/main" id="{E544F914-3947-6283-8903-5532E68F77AC}"/>
              </a:ext>
            </a:extLst>
          </p:cNvPr>
          <p:cNvSpPr>
            <a:spLocks noGrp="1"/>
          </p:cNvSpPr>
          <p:nvPr>
            <p:ph idx="1"/>
          </p:nvPr>
        </p:nvSpPr>
        <p:spPr/>
        <p:txBody>
          <a:bodyPr>
            <a:normAutofit/>
          </a:bodyPr>
          <a:lstStyle/>
          <a:p>
            <a:r>
              <a:rPr lang="de-DE" sz="2000" dirty="0"/>
              <a:t>Kompetenzerwartungen:</a:t>
            </a:r>
          </a:p>
          <a:p>
            <a:pPr lvl="1"/>
            <a:r>
              <a:rPr lang="de-DE" sz="1800" dirty="0"/>
              <a:t>Die Schülerinnen und Schüler…</a:t>
            </a:r>
          </a:p>
          <a:p>
            <a:pPr lvl="2"/>
            <a:r>
              <a:rPr lang="de-DE" sz="1600" dirty="0"/>
              <a:t>begründen die elektrische Leitfähigkeit von Kunststoffen über das ausgedehnte konjugierte Elektronensystem der Polymer-Moleküle.</a:t>
            </a:r>
          </a:p>
          <a:p>
            <a:pPr lvl="2"/>
            <a:r>
              <a:rPr lang="de-DE" sz="1600" dirty="0"/>
              <a:t>beschreiben die Einsatzmöglichkeiten elektrisch leitfähiger Kunststoffe und beurteilen Vorteile und Nachteile gegenüber metallischen Leitern. </a:t>
            </a:r>
          </a:p>
          <a:p>
            <a:endParaRPr lang="de-DE" sz="2000" dirty="0"/>
          </a:p>
          <a:p>
            <a:r>
              <a:rPr lang="de-DE" sz="2000" dirty="0"/>
              <a:t>Inhalte:</a:t>
            </a:r>
          </a:p>
          <a:p>
            <a:pPr lvl="1"/>
            <a:r>
              <a:rPr lang="de-DE" sz="1800" dirty="0"/>
              <a:t>Funktionsprinzip einer OLED: Kombination von Farbstoffen und elektrisch leitenden Polymeren, Energiestufenschema</a:t>
            </a:r>
          </a:p>
        </p:txBody>
      </p:sp>
    </p:spTree>
    <p:extLst>
      <p:ext uri="{BB962C8B-B14F-4D97-AF65-F5344CB8AC3E}">
        <p14:creationId xmlns:p14="http://schemas.microsoft.com/office/powerpoint/2010/main" val="25920982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6DCDD1-B331-4336-8175-EF12994F7048}"/>
              </a:ext>
            </a:extLst>
          </p:cNvPr>
          <p:cNvSpPr>
            <a:spLocks noGrp="1"/>
          </p:cNvSpPr>
          <p:nvPr>
            <p:ph type="title"/>
          </p:nvPr>
        </p:nvSpPr>
        <p:spPr/>
        <p:txBody>
          <a:bodyPr>
            <a:normAutofit/>
          </a:bodyPr>
          <a:lstStyle/>
          <a:p>
            <a:r>
              <a:rPr lang="de-DE" sz="2400" dirty="0"/>
              <a:t>Didaktische Überlegungen</a:t>
            </a:r>
          </a:p>
        </p:txBody>
      </p:sp>
      <p:sp>
        <p:nvSpPr>
          <p:cNvPr id="3" name="Inhaltsplatzhalter 2">
            <a:extLst>
              <a:ext uri="{FF2B5EF4-FFF2-40B4-BE49-F238E27FC236}">
                <a16:creationId xmlns:a16="http://schemas.microsoft.com/office/drawing/2014/main" id="{A10BDFC6-EFC2-430B-96F7-DF692ACE42E5}"/>
              </a:ext>
            </a:extLst>
          </p:cNvPr>
          <p:cNvSpPr>
            <a:spLocks noGrp="1"/>
          </p:cNvSpPr>
          <p:nvPr>
            <p:ph idx="1"/>
          </p:nvPr>
        </p:nvSpPr>
        <p:spPr/>
        <p:txBody>
          <a:bodyPr>
            <a:normAutofit fontScale="92500" lnSpcReduction="20000"/>
          </a:bodyPr>
          <a:lstStyle/>
          <a:p>
            <a:r>
              <a:rPr lang="de-DE" dirty="0"/>
              <a:t>Voraussetzungen und Eignung zur Wiederholung von:</a:t>
            </a:r>
          </a:p>
          <a:p>
            <a:pPr lvl="1"/>
            <a:r>
              <a:rPr lang="de-DE" dirty="0"/>
              <a:t>MO-Schemata, LB 12.4</a:t>
            </a:r>
          </a:p>
          <a:p>
            <a:pPr lvl="1"/>
            <a:r>
              <a:rPr lang="de-DE" dirty="0"/>
              <a:t>Konjugierte Doppelbindungen, LB 12.4</a:t>
            </a:r>
          </a:p>
          <a:p>
            <a:pPr lvl="1"/>
            <a:r>
              <a:rPr lang="de-DE" dirty="0"/>
              <a:t>Farbstoffe und Absorption LB 13.2</a:t>
            </a:r>
          </a:p>
          <a:p>
            <a:pPr lvl="1"/>
            <a:r>
              <a:rPr lang="de-DE" dirty="0"/>
              <a:t>grundlegender Aufbau von Polymeren, LB 13.4.2</a:t>
            </a:r>
          </a:p>
          <a:p>
            <a:pPr lvl="1"/>
            <a:endParaRPr lang="de-DE" dirty="0"/>
          </a:p>
          <a:p>
            <a:r>
              <a:rPr lang="de-DE" dirty="0"/>
              <a:t>Zielsetzungen:</a:t>
            </a:r>
          </a:p>
          <a:p>
            <a:pPr lvl="1"/>
            <a:r>
              <a:rPr lang="de-DE" dirty="0"/>
              <a:t>Strukturelle Voraussetzungen für Leitfähigkeit bei Kunststoffen</a:t>
            </a:r>
          </a:p>
          <a:p>
            <a:pPr lvl="1"/>
            <a:r>
              <a:rPr lang="de-DE" dirty="0"/>
              <a:t>Erklärung der Leitfähigkeit über Energiestufenschema (mit Valenz- und Leitungsband) sowie frei beweglichen Elektronen und Defektelektronen</a:t>
            </a:r>
          </a:p>
          <a:p>
            <a:pPr lvl="1"/>
            <a:r>
              <a:rPr lang="de-DE" dirty="0"/>
              <a:t>Vor- und Nachteile von leitfähigen Polymeren gegenüber Metallen</a:t>
            </a:r>
          </a:p>
          <a:p>
            <a:pPr lvl="1"/>
            <a:r>
              <a:rPr lang="de-DE" dirty="0"/>
              <a:t>Funktionsweise von OLEDs durch Kombination aus leitfähigen Polymeren und Farbstoffen</a:t>
            </a:r>
          </a:p>
          <a:p>
            <a:pPr lvl="1"/>
            <a:endParaRPr lang="de-DE" dirty="0"/>
          </a:p>
        </p:txBody>
      </p:sp>
    </p:spTree>
    <p:extLst>
      <p:ext uri="{BB962C8B-B14F-4D97-AF65-F5344CB8AC3E}">
        <p14:creationId xmlns:p14="http://schemas.microsoft.com/office/powerpoint/2010/main" val="40417095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6DCDD1-B331-4336-8175-EF12994F7048}"/>
              </a:ext>
            </a:extLst>
          </p:cNvPr>
          <p:cNvSpPr>
            <a:spLocks noGrp="1"/>
          </p:cNvSpPr>
          <p:nvPr>
            <p:ph type="title"/>
          </p:nvPr>
        </p:nvSpPr>
        <p:spPr/>
        <p:txBody>
          <a:bodyPr>
            <a:normAutofit/>
          </a:bodyPr>
          <a:lstStyle/>
          <a:p>
            <a:r>
              <a:rPr lang="de-DE" sz="2400" dirty="0"/>
              <a:t>Didaktische Überlegungen</a:t>
            </a:r>
          </a:p>
        </p:txBody>
      </p:sp>
      <p:sp>
        <p:nvSpPr>
          <p:cNvPr id="3" name="Inhaltsplatzhalter 2">
            <a:extLst>
              <a:ext uri="{FF2B5EF4-FFF2-40B4-BE49-F238E27FC236}">
                <a16:creationId xmlns:a16="http://schemas.microsoft.com/office/drawing/2014/main" id="{A10BDFC6-EFC2-430B-96F7-DF692ACE42E5}"/>
              </a:ext>
            </a:extLst>
          </p:cNvPr>
          <p:cNvSpPr>
            <a:spLocks noGrp="1"/>
          </p:cNvSpPr>
          <p:nvPr>
            <p:ph idx="1"/>
          </p:nvPr>
        </p:nvSpPr>
        <p:spPr/>
        <p:txBody>
          <a:bodyPr>
            <a:normAutofit/>
          </a:bodyPr>
          <a:lstStyle/>
          <a:p>
            <a:r>
              <a:rPr lang="de-DE" dirty="0"/>
              <a:t>Hinweise:</a:t>
            </a:r>
          </a:p>
          <a:p>
            <a:pPr lvl="1"/>
            <a:r>
              <a:rPr lang="de-DE" dirty="0"/>
              <a:t>Erörterung der Halbleiterthematik als Grundlage für OLEDs lt. Lehrplantext nicht zwingend nötig aber gut möglich</a:t>
            </a:r>
          </a:p>
          <a:p>
            <a:pPr lvl="1"/>
            <a:endParaRPr lang="de-DE" dirty="0"/>
          </a:p>
          <a:p>
            <a:pPr lvl="1"/>
            <a:endParaRPr lang="de-DE" dirty="0"/>
          </a:p>
          <a:p>
            <a:r>
              <a:rPr lang="de-DE" dirty="0"/>
              <a:t>Anknüpfungspunkte für Folgethemen:</a:t>
            </a:r>
          </a:p>
          <a:p>
            <a:pPr lvl="1"/>
            <a:r>
              <a:rPr lang="de-DE" dirty="0"/>
              <a:t>Problematik der Ressourcenknappheit bei Halbleitermaterialien</a:t>
            </a:r>
          </a:p>
          <a:p>
            <a:pPr lvl="1"/>
            <a:r>
              <a:rPr lang="de-DE" dirty="0"/>
              <a:t>Recycling bzw. vollständige thermische Verwertung möglich</a:t>
            </a:r>
          </a:p>
          <a:p>
            <a:pPr lvl="1"/>
            <a:r>
              <a:rPr lang="de-DE" dirty="0"/>
              <a:t>Grundlagen der </a:t>
            </a:r>
            <a:r>
              <a:rPr lang="de-DE" dirty="0" err="1"/>
              <a:t>photokatalytischen</a:t>
            </a:r>
            <a:r>
              <a:rPr lang="de-DE" dirty="0"/>
              <a:t> Spaltung von Wasser teilweise hier schon erarbeitet</a:t>
            </a:r>
          </a:p>
          <a:p>
            <a:pPr lvl="1"/>
            <a:endParaRPr lang="de-DE" dirty="0"/>
          </a:p>
          <a:p>
            <a:pPr lvl="1"/>
            <a:endParaRPr lang="de-DE" dirty="0"/>
          </a:p>
          <a:p>
            <a:pPr lvl="1"/>
            <a:endParaRPr lang="de-DE" dirty="0"/>
          </a:p>
        </p:txBody>
      </p:sp>
    </p:spTree>
    <p:extLst>
      <p:ext uri="{BB962C8B-B14F-4D97-AF65-F5344CB8AC3E}">
        <p14:creationId xmlns:p14="http://schemas.microsoft.com/office/powerpoint/2010/main" val="20915457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75B52E-135A-45B7-9351-6DE5625FF07A}"/>
              </a:ext>
            </a:extLst>
          </p:cNvPr>
          <p:cNvSpPr>
            <a:spLocks noGrp="1"/>
          </p:cNvSpPr>
          <p:nvPr>
            <p:ph type="title"/>
          </p:nvPr>
        </p:nvSpPr>
        <p:spPr>
          <a:xfrm>
            <a:off x="677334" y="609600"/>
            <a:ext cx="8596668" cy="1320800"/>
          </a:xfrm>
        </p:spPr>
        <p:txBody>
          <a:bodyPr>
            <a:normAutofit/>
          </a:bodyPr>
          <a:lstStyle/>
          <a:p>
            <a:r>
              <a:rPr lang="de-DE" sz="2400" dirty="0"/>
              <a:t>Inhaltliche Grundlagen: </a:t>
            </a:r>
            <a:br>
              <a:rPr lang="de-DE" sz="2400" dirty="0"/>
            </a:br>
            <a:r>
              <a:rPr lang="de-DE" sz="2400" dirty="0"/>
              <a:t>Leitfähigkeit bei intrinsisch leitfähigen Polymeren</a:t>
            </a:r>
          </a:p>
        </p:txBody>
      </p:sp>
      <p:cxnSp>
        <p:nvCxnSpPr>
          <p:cNvPr id="5" name="Gerade Verbindung mit Pfeil 4">
            <a:extLst>
              <a:ext uri="{FF2B5EF4-FFF2-40B4-BE49-F238E27FC236}">
                <a16:creationId xmlns:a16="http://schemas.microsoft.com/office/drawing/2014/main" id="{E43495A6-1079-41A4-80BD-FEB1C7321B60}"/>
              </a:ext>
            </a:extLst>
          </p:cNvPr>
          <p:cNvCxnSpPr>
            <a:cxnSpLocks/>
          </p:cNvCxnSpPr>
          <p:nvPr/>
        </p:nvCxnSpPr>
        <p:spPr>
          <a:xfrm flipV="1">
            <a:off x="1091953" y="2121764"/>
            <a:ext cx="0" cy="437725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Gerade Verbindung mit Pfeil 8">
            <a:extLst>
              <a:ext uri="{FF2B5EF4-FFF2-40B4-BE49-F238E27FC236}">
                <a16:creationId xmlns:a16="http://schemas.microsoft.com/office/drawing/2014/main" id="{AE4E1484-2D3E-4931-8ACF-F623E2D8A4EB}"/>
              </a:ext>
            </a:extLst>
          </p:cNvPr>
          <p:cNvCxnSpPr>
            <a:cxnSpLocks/>
          </p:cNvCxnSpPr>
          <p:nvPr/>
        </p:nvCxnSpPr>
        <p:spPr>
          <a:xfrm>
            <a:off x="1091953" y="6499015"/>
            <a:ext cx="709325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Textfeld 10">
            <a:extLst>
              <a:ext uri="{FF2B5EF4-FFF2-40B4-BE49-F238E27FC236}">
                <a16:creationId xmlns:a16="http://schemas.microsoft.com/office/drawing/2014/main" id="{876D5276-8AEA-4A97-84AB-5A13D0972DC3}"/>
              </a:ext>
            </a:extLst>
          </p:cNvPr>
          <p:cNvSpPr txBox="1"/>
          <p:nvPr/>
        </p:nvSpPr>
        <p:spPr>
          <a:xfrm>
            <a:off x="8185212" y="6175849"/>
            <a:ext cx="3888414" cy="646331"/>
          </a:xfrm>
          <a:prstGeom prst="rect">
            <a:avLst/>
          </a:prstGeom>
          <a:noFill/>
        </p:spPr>
        <p:txBody>
          <a:bodyPr wrap="square" rtlCol="0">
            <a:spAutoFit/>
          </a:bodyPr>
          <a:lstStyle/>
          <a:p>
            <a:r>
              <a:rPr lang="de-DE" dirty="0"/>
              <a:t>Anzahl der beteiligten Orbitale bzw. konjugierten Doppelbindungen</a:t>
            </a:r>
          </a:p>
        </p:txBody>
      </p:sp>
      <p:sp>
        <p:nvSpPr>
          <p:cNvPr id="12" name="Textfeld 11">
            <a:extLst>
              <a:ext uri="{FF2B5EF4-FFF2-40B4-BE49-F238E27FC236}">
                <a16:creationId xmlns:a16="http://schemas.microsoft.com/office/drawing/2014/main" id="{89FC56D9-803B-4617-B737-40259E25DF05}"/>
              </a:ext>
            </a:extLst>
          </p:cNvPr>
          <p:cNvSpPr txBox="1"/>
          <p:nvPr/>
        </p:nvSpPr>
        <p:spPr>
          <a:xfrm>
            <a:off x="1083075" y="1884233"/>
            <a:ext cx="389139" cy="369332"/>
          </a:xfrm>
          <a:prstGeom prst="rect">
            <a:avLst/>
          </a:prstGeom>
          <a:noFill/>
        </p:spPr>
        <p:txBody>
          <a:bodyPr wrap="square" rtlCol="0">
            <a:spAutoFit/>
          </a:bodyPr>
          <a:lstStyle/>
          <a:p>
            <a:r>
              <a:rPr lang="de-DE" dirty="0"/>
              <a:t>E</a:t>
            </a:r>
          </a:p>
        </p:txBody>
      </p:sp>
      <p:cxnSp>
        <p:nvCxnSpPr>
          <p:cNvPr id="14" name="Gerader Verbinder 13">
            <a:extLst>
              <a:ext uri="{FF2B5EF4-FFF2-40B4-BE49-F238E27FC236}">
                <a16:creationId xmlns:a16="http://schemas.microsoft.com/office/drawing/2014/main" id="{4A57474D-8A78-4E81-9AE3-8AA8C515EE0F}"/>
              </a:ext>
            </a:extLst>
          </p:cNvPr>
          <p:cNvCxnSpPr>
            <a:cxnSpLocks/>
          </p:cNvCxnSpPr>
          <p:nvPr/>
        </p:nvCxnSpPr>
        <p:spPr>
          <a:xfrm>
            <a:off x="1553592" y="4205797"/>
            <a:ext cx="54153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7100A083-68F4-4B61-A3FE-596F075729B3}"/>
              </a:ext>
            </a:extLst>
          </p:cNvPr>
          <p:cNvCxnSpPr>
            <a:cxnSpLocks/>
          </p:cNvCxnSpPr>
          <p:nvPr/>
        </p:nvCxnSpPr>
        <p:spPr>
          <a:xfrm>
            <a:off x="2522737" y="5341403"/>
            <a:ext cx="54153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7951CD2-B0CB-4BFE-BAC6-00856D120E43}"/>
              </a:ext>
            </a:extLst>
          </p:cNvPr>
          <p:cNvCxnSpPr>
            <a:cxnSpLocks/>
          </p:cNvCxnSpPr>
          <p:nvPr/>
        </p:nvCxnSpPr>
        <p:spPr>
          <a:xfrm>
            <a:off x="2522737" y="3185603"/>
            <a:ext cx="541538"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99EB184E-2555-4A19-9667-57C92B1ABB81}"/>
              </a:ext>
            </a:extLst>
          </p:cNvPr>
          <p:cNvCxnSpPr>
            <a:cxnSpLocks/>
          </p:cNvCxnSpPr>
          <p:nvPr/>
        </p:nvCxnSpPr>
        <p:spPr>
          <a:xfrm>
            <a:off x="3598415" y="5811179"/>
            <a:ext cx="54153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E615F89-0F84-4B5A-B07A-576B9D7CD840}"/>
              </a:ext>
            </a:extLst>
          </p:cNvPr>
          <p:cNvCxnSpPr>
            <a:cxnSpLocks/>
          </p:cNvCxnSpPr>
          <p:nvPr/>
        </p:nvCxnSpPr>
        <p:spPr>
          <a:xfrm>
            <a:off x="3598415" y="3655379"/>
            <a:ext cx="541538"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10101F71-BBFD-48E7-AF35-5B91D7008C15}"/>
              </a:ext>
            </a:extLst>
          </p:cNvPr>
          <p:cNvCxnSpPr>
            <a:cxnSpLocks/>
          </p:cNvCxnSpPr>
          <p:nvPr/>
        </p:nvCxnSpPr>
        <p:spPr>
          <a:xfrm>
            <a:off x="3598415" y="4871626"/>
            <a:ext cx="54153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43807ECA-C167-40DE-BECE-59D4E766B415}"/>
              </a:ext>
            </a:extLst>
          </p:cNvPr>
          <p:cNvCxnSpPr>
            <a:cxnSpLocks/>
          </p:cNvCxnSpPr>
          <p:nvPr/>
        </p:nvCxnSpPr>
        <p:spPr>
          <a:xfrm>
            <a:off x="3598415" y="2715826"/>
            <a:ext cx="541538"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44BE0547-40F6-42BF-8996-5107184C8101}"/>
              </a:ext>
            </a:extLst>
          </p:cNvPr>
          <p:cNvCxnSpPr>
            <a:cxnSpLocks/>
          </p:cNvCxnSpPr>
          <p:nvPr/>
        </p:nvCxnSpPr>
        <p:spPr>
          <a:xfrm>
            <a:off x="4704899" y="6095264"/>
            <a:ext cx="54153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1F548F67-5BB3-46B1-906F-4161953D0527}"/>
              </a:ext>
            </a:extLst>
          </p:cNvPr>
          <p:cNvCxnSpPr>
            <a:cxnSpLocks/>
          </p:cNvCxnSpPr>
          <p:nvPr/>
        </p:nvCxnSpPr>
        <p:spPr>
          <a:xfrm>
            <a:off x="4704899" y="3830184"/>
            <a:ext cx="541538"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AE4F0C4E-7BD1-462D-87A4-B791A9FA32C8}"/>
              </a:ext>
            </a:extLst>
          </p:cNvPr>
          <p:cNvCxnSpPr>
            <a:cxnSpLocks/>
          </p:cNvCxnSpPr>
          <p:nvPr/>
        </p:nvCxnSpPr>
        <p:spPr>
          <a:xfrm>
            <a:off x="4704899" y="5104770"/>
            <a:ext cx="54153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8C1697FC-655F-4E7F-85D3-E7AE4E41758A}"/>
              </a:ext>
            </a:extLst>
          </p:cNvPr>
          <p:cNvCxnSpPr>
            <a:cxnSpLocks/>
          </p:cNvCxnSpPr>
          <p:nvPr/>
        </p:nvCxnSpPr>
        <p:spPr>
          <a:xfrm>
            <a:off x="4704899" y="2839690"/>
            <a:ext cx="541538"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5A8D2C02-11B6-49DF-84E2-9FBF447DF31A}"/>
              </a:ext>
            </a:extLst>
          </p:cNvPr>
          <p:cNvCxnSpPr>
            <a:cxnSpLocks/>
          </p:cNvCxnSpPr>
          <p:nvPr/>
        </p:nvCxnSpPr>
        <p:spPr>
          <a:xfrm>
            <a:off x="4704899" y="5600017"/>
            <a:ext cx="54153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FAAF309A-8813-4BB3-AC05-77E51470DD67}"/>
              </a:ext>
            </a:extLst>
          </p:cNvPr>
          <p:cNvCxnSpPr>
            <a:cxnSpLocks/>
          </p:cNvCxnSpPr>
          <p:nvPr/>
        </p:nvCxnSpPr>
        <p:spPr>
          <a:xfrm>
            <a:off x="4704899" y="3334937"/>
            <a:ext cx="541538"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CAD9BEEF-525F-4070-BEF7-B88AACE695CE}"/>
              </a:ext>
            </a:extLst>
          </p:cNvPr>
          <p:cNvCxnSpPr>
            <a:cxnSpLocks/>
          </p:cNvCxnSpPr>
          <p:nvPr/>
        </p:nvCxnSpPr>
        <p:spPr>
          <a:xfrm>
            <a:off x="4704899" y="4609523"/>
            <a:ext cx="54153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17BF513-7C4C-40C1-89BC-6B42DE15F6A8}"/>
              </a:ext>
            </a:extLst>
          </p:cNvPr>
          <p:cNvCxnSpPr>
            <a:cxnSpLocks/>
          </p:cNvCxnSpPr>
          <p:nvPr/>
        </p:nvCxnSpPr>
        <p:spPr>
          <a:xfrm>
            <a:off x="4704899" y="2344443"/>
            <a:ext cx="541538"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Rechteck 31">
            <a:extLst>
              <a:ext uri="{FF2B5EF4-FFF2-40B4-BE49-F238E27FC236}">
                <a16:creationId xmlns:a16="http://schemas.microsoft.com/office/drawing/2014/main" id="{C2F20C1A-DA20-424C-8C87-EFF928A0E36C}"/>
              </a:ext>
            </a:extLst>
          </p:cNvPr>
          <p:cNvSpPr/>
          <p:nvPr/>
        </p:nvSpPr>
        <p:spPr>
          <a:xfrm>
            <a:off x="6135682" y="2266775"/>
            <a:ext cx="541538" cy="1837655"/>
          </a:xfrm>
          <a:prstGeom prst="rect">
            <a:avLst/>
          </a:prstGeom>
          <a:solidFill>
            <a:schemeClr val="accent1">
              <a:lumMod val="60000"/>
              <a:lumOff val="40000"/>
              <a:alpha val="50000"/>
            </a:schemeClr>
          </a:solidFill>
          <a:ln>
            <a:solidFill>
              <a:schemeClr val="accent1">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p>
        </p:txBody>
      </p:sp>
      <p:sp>
        <p:nvSpPr>
          <p:cNvPr id="33" name="Rechteck 32">
            <a:extLst>
              <a:ext uri="{FF2B5EF4-FFF2-40B4-BE49-F238E27FC236}">
                <a16:creationId xmlns:a16="http://schemas.microsoft.com/office/drawing/2014/main" id="{2645E2CD-1B5F-42D9-B33C-E31E6C67E113}"/>
              </a:ext>
            </a:extLst>
          </p:cNvPr>
          <p:cNvSpPr/>
          <p:nvPr/>
        </p:nvSpPr>
        <p:spPr>
          <a:xfrm>
            <a:off x="6135682" y="4422575"/>
            <a:ext cx="541538" cy="1837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Geschweifte Klammer rechts 33">
            <a:extLst>
              <a:ext uri="{FF2B5EF4-FFF2-40B4-BE49-F238E27FC236}">
                <a16:creationId xmlns:a16="http://schemas.microsoft.com/office/drawing/2014/main" id="{57B0734F-CFC6-405B-BCC1-48150DB04ECB}"/>
              </a:ext>
            </a:extLst>
          </p:cNvPr>
          <p:cNvSpPr/>
          <p:nvPr/>
        </p:nvSpPr>
        <p:spPr>
          <a:xfrm>
            <a:off x="6874008" y="2266775"/>
            <a:ext cx="319595" cy="1839600"/>
          </a:xfrm>
          <a:prstGeom prst="rightBrace">
            <a:avLst>
              <a:gd name="adj1" fmla="val 41666"/>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Geschweifte Klammer rechts 34">
            <a:extLst>
              <a:ext uri="{FF2B5EF4-FFF2-40B4-BE49-F238E27FC236}">
                <a16:creationId xmlns:a16="http://schemas.microsoft.com/office/drawing/2014/main" id="{FDCB8045-0952-4628-90A2-4BBB3A447636}"/>
              </a:ext>
            </a:extLst>
          </p:cNvPr>
          <p:cNvSpPr/>
          <p:nvPr/>
        </p:nvSpPr>
        <p:spPr>
          <a:xfrm>
            <a:off x="6874007" y="4420630"/>
            <a:ext cx="319595" cy="1839600"/>
          </a:xfrm>
          <a:prstGeom prst="rightBrace">
            <a:avLst>
              <a:gd name="adj1" fmla="val 41666"/>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6" name="Textfeld 35">
            <a:extLst>
              <a:ext uri="{FF2B5EF4-FFF2-40B4-BE49-F238E27FC236}">
                <a16:creationId xmlns:a16="http://schemas.microsoft.com/office/drawing/2014/main" id="{441B07E0-5B5A-438C-8A36-B50690033AD4}"/>
              </a:ext>
            </a:extLst>
          </p:cNvPr>
          <p:cNvSpPr txBox="1"/>
          <p:nvPr/>
        </p:nvSpPr>
        <p:spPr>
          <a:xfrm>
            <a:off x="7242166" y="3000936"/>
            <a:ext cx="2860622" cy="369332"/>
          </a:xfrm>
          <a:prstGeom prst="rect">
            <a:avLst/>
          </a:prstGeom>
          <a:noFill/>
        </p:spPr>
        <p:txBody>
          <a:bodyPr wrap="square" rtlCol="0">
            <a:spAutoFit/>
          </a:bodyPr>
          <a:lstStyle/>
          <a:p>
            <a:r>
              <a:rPr lang="de-DE" dirty="0"/>
              <a:t>Leitungsband (unbesetzt)</a:t>
            </a:r>
          </a:p>
        </p:txBody>
      </p:sp>
      <p:sp>
        <p:nvSpPr>
          <p:cNvPr id="37" name="Textfeld 36">
            <a:extLst>
              <a:ext uri="{FF2B5EF4-FFF2-40B4-BE49-F238E27FC236}">
                <a16:creationId xmlns:a16="http://schemas.microsoft.com/office/drawing/2014/main" id="{46608D8F-931B-45F1-85A5-49661BCC7395}"/>
              </a:ext>
            </a:extLst>
          </p:cNvPr>
          <p:cNvSpPr txBox="1"/>
          <p:nvPr/>
        </p:nvSpPr>
        <p:spPr>
          <a:xfrm>
            <a:off x="7242166" y="5155764"/>
            <a:ext cx="2860622" cy="369332"/>
          </a:xfrm>
          <a:prstGeom prst="rect">
            <a:avLst/>
          </a:prstGeom>
          <a:noFill/>
        </p:spPr>
        <p:txBody>
          <a:bodyPr wrap="square" rtlCol="0">
            <a:spAutoFit/>
          </a:bodyPr>
          <a:lstStyle/>
          <a:p>
            <a:r>
              <a:rPr lang="de-DE" dirty="0"/>
              <a:t>Valenzband (besetzt)</a:t>
            </a:r>
          </a:p>
        </p:txBody>
      </p:sp>
      <p:sp>
        <p:nvSpPr>
          <p:cNvPr id="38" name="Geschweifte Klammer rechts 37">
            <a:extLst>
              <a:ext uri="{FF2B5EF4-FFF2-40B4-BE49-F238E27FC236}">
                <a16:creationId xmlns:a16="http://schemas.microsoft.com/office/drawing/2014/main" id="{541E7485-0606-4D87-8904-9EB5CC80EBB8}"/>
              </a:ext>
            </a:extLst>
          </p:cNvPr>
          <p:cNvSpPr/>
          <p:nvPr/>
        </p:nvSpPr>
        <p:spPr>
          <a:xfrm>
            <a:off x="6876277" y="4136274"/>
            <a:ext cx="319595" cy="284353"/>
          </a:xfrm>
          <a:prstGeom prst="rightBrace">
            <a:avLst>
              <a:gd name="adj1" fmla="val 41666"/>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9" name="Textfeld 38">
            <a:extLst>
              <a:ext uri="{FF2B5EF4-FFF2-40B4-BE49-F238E27FC236}">
                <a16:creationId xmlns:a16="http://schemas.microsoft.com/office/drawing/2014/main" id="{E343D6FA-0888-4686-94A9-5B23AA76BCAC}"/>
              </a:ext>
            </a:extLst>
          </p:cNvPr>
          <p:cNvSpPr txBox="1"/>
          <p:nvPr/>
        </p:nvSpPr>
        <p:spPr>
          <a:xfrm>
            <a:off x="7242165" y="4093784"/>
            <a:ext cx="3321055" cy="369332"/>
          </a:xfrm>
          <a:prstGeom prst="rect">
            <a:avLst/>
          </a:prstGeom>
          <a:noFill/>
        </p:spPr>
        <p:txBody>
          <a:bodyPr wrap="square" rtlCol="0">
            <a:spAutoFit/>
          </a:bodyPr>
          <a:lstStyle/>
          <a:p>
            <a:r>
              <a:rPr lang="de-DE" dirty="0"/>
              <a:t>Bandlücke (soweit vorhanden)</a:t>
            </a:r>
          </a:p>
        </p:txBody>
      </p:sp>
      <p:grpSp>
        <p:nvGrpSpPr>
          <p:cNvPr id="46" name="Gruppieren 45">
            <a:extLst>
              <a:ext uri="{FF2B5EF4-FFF2-40B4-BE49-F238E27FC236}">
                <a16:creationId xmlns:a16="http://schemas.microsoft.com/office/drawing/2014/main" id="{490F7402-D182-49B4-8379-763A91C88EE0}"/>
              </a:ext>
            </a:extLst>
          </p:cNvPr>
          <p:cNvGrpSpPr/>
          <p:nvPr/>
        </p:nvGrpSpPr>
        <p:grpSpPr>
          <a:xfrm rot="15401856">
            <a:off x="5532344" y="6431082"/>
            <a:ext cx="303004" cy="135862"/>
            <a:chOff x="2312894" y="2337909"/>
            <a:chExt cx="303004" cy="135862"/>
          </a:xfrm>
        </p:grpSpPr>
        <p:sp>
          <p:nvSpPr>
            <p:cNvPr id="40" name="Rechteck 39">
              <a:extLst>
                <a:ext uri="{FF2B5EF4-FFF2-40B4-BE49-F238E27FC236}">
                  <a16:creationId xmlns:a16="http://schemas.microsoft.com/office/drawing/2014/main" id="{0B116CCD-2BAB-4832-9279-9EA254E5C610}"/>
                </a:ext>
              </a:extLst>
            </p:cNvPr>
            <p:cNvSpPr/>
            <p:nvPr/>
          </p:nvSpPr>
          <p:spPr>
            <a:xfrm>
              <a:off x="2312894" y="2340936"/>
              <a:ext cx="301208" cy="12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2" name="Gerader Verbinder 41">
              <a:extLst>
                <a:ext uri="{FF2B5EF4-FFF2-40B4-BE49-F238E27FC236}">
                  <a16:creationId xmlns:a16="http://schemas.microsoft.com/office/drawing/2014/main" id="{99640EA9-223A-431C-9D2D-293C749E7215}"/>
                </a:ext>
              </a:extLst>
            </p:cNvPr>
            <p:cNvCxnSpPr>
              <a:cxnSpLocks/>
            </p:cNvCxnSpPr>
            <p:nvPr/>
          </p:nvCxnSpPr>
          <p:spPr>
            <a:xfrm>
              <a:off x="2312894" y="2337909"/>
              <a:ext cx="301208" cy="0"/>
            </a:xfrm>
            <a:prstGeom prst="line">
              <a:avLst/>
            </a:prstGeom>
            <a:ln w="381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8B6A5C0D-FCF6-41B4-AF0F-A07A9E1BA0E6}"/>
                </a:ext>
              </a:extLst>
            </p:cNvPr>
            <p:cNvCxnSpPr>
              <a:cxnSpLocks/>
            </p:cNvCxnSpPr>
            <p:nvPr/>
          </p:nvCxnSpPr>
          <p:spPr>
            <a:xfrm>
              <a:off x="2314690" y="2473771"/>
              <a:ext cx="301208" cy="0"/>
            </a:xfrm>
            <a:prstGeom prst="line">
              <a:avLst/>
            </a:prstGeom>
            <a:ln w="38100" cap="flat">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79988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75B52E-135A-45B7-9351-6DE5625FF07A}"/>
              </a:ext>
            </a:extLst>
          </p:cNvPr>
          <p:cNvSpPr>
            <a:spLocks noGrp="1"/>
          </p:cNvSpPr>
          <p:nvPr>
            <p:ph type="title"/>
          </p:nvPr>
        </p:nvSpPr>
        <p:spPr>
          <a:xfrm>
            <a:off x="677334" y="609600"/>
            <a:ext cx="8596668" cy="1320800"/>
          </a:xfrm>
        </p:spPr>
        <p:txBody>
          <a:bodyPr>
            <a:normAutofit/>
          </a:bodyPr>
          <a:lstStyle/>
          <a:p>
            <a:r>
              <a:rPr lang="de-DE" sz="2400" dirty="0"/>
              <a:t>Inhaltliche Grundlagen: </a:t>
            </a:r>
            <a:br>
              <a:rPr lang="de-DE" sz="2400" dirty="0"/>
            </a:br>
            <a:r>
              <a:rPr lang="de-DE" sz="2400" dirty="0"/>
              <a:t>Emission von Photonen durch Rekombination </a:t>
            </a:r>
          </a:p>
        </p:txBody>
      </p:sp>
      <p:cxnSp>
        <p:nvCxnSpPr>
          <p:cNvPr id="5" name="Gerader Verbinder 4">
            <a:extLst>
              <a:ext uri="{FF2B5EF4-FFF2-40B4-BE49-F238E27FC236}">
                <a16:creationId xmlns:a16="http://schemas.microsoft.com/office/drawing/2014/main" id="{826720F9-185F-4E77-AE33-3395A7436C30}"/>
              </a:ext>
            </a:extLst>
          </p:cNvPr>
          <p:cNvCxnSpPr>
            <a:cxnSpLocks/>
          </p:cNvCxnSpPr>
          <p:nvPr/>
        </p:nvCxnSpPr>
        <p:spPr>
          <a:xfrm flipV="1">
            <a:off x="1870943" y="2682240"/>
            <a:ext cx="0" cy="2195959"/>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 name="Gerader Verbinder 6">
            <a:extLst>
              <a:ext uri="{FF2B5EF4-FFF2-40B4-BE49-F238E27FC236}">
                <a16:creationId xmlns:a16="http://schemas.microsoft.com/office/drawing/2014/main" id="{8A5B59F5-02D0-4EA6-8E6D-6ED8F55327DA}"/>
              </a:ext>
            </a:extLst>
          </p:cNvPr>
          <p:cNvCxnSpPr>
            <a:cxnSpLocks/>
          </p:cNvCxnSpPr>
          <p:nvPr/>
        </p:nvCxnSpPr>
        <p:spPr>
          <a:xfrm flipV="1">
            <a:off x="3364463" y="2834640"/>
            <a:ext cx="10800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Gerader Verbinder 7">
            <a:extLst>
              <a:ext uri="{FF2B5EF4-FFF2-40B4-BE49-F238E27FC236}">
                <a16:creationId xmlns:a16="http://schemas.microsoft.com/office/drawing/2014/main" id="{8E71A914-1CD6-4B06-A32D-CB1BB05D8AE2}"/>
              </a:ext>
            </a:extLst>
          </p:cNvPr>
          <p:cNvCxnSpPr>
            <a:cxnSpLocks/>
          </p:cNvCxnSpPr>
          <p:nvPr/>
        </p:nvCxnSpPr>
        <p:spPr>
          <a:xfrm flipV="1">
            <a:off x="5556000" y="3162300"/>
            <a:ext cx="10800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Gerader Verbinder 8">
            <a:extLst>
              <a:ext uri="{FF2B5EF4-FFF2-40B4-BE49-F238E27FC236}">
                <a16:creationId xmlns:a16="http://schemas.microsoft.com/office/drawing/2014/main" id="{CAACC44D-C8C0-48DD-AFD8-F3BC37FF28B5}"/>
              </a:ext>
            </a:extLst>
          </p:cNvPr>
          <p:cNvCxnSpPr>
            <a:cxnSpLocks/>
          </p:cNvCxnSpPr>
          <p:nvPr/>
        </p:nvCxnSpPr>
        <p:spPr>
          <a:xfrm flipV="1">
            <a:off x="7704840" y="3162300"/>
            <a:ext cx="10800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Gerader Verbinder 9">
            <a:extLst>
              <a:ext uri="{FF2B5EF4-FFF2-40B4-BE49-F238E27FC236}">
                <a16:creationId xmlns:a16="http://schemas.microsoft.com/office/drawing/2014/main" id="{CE9E4B61-1BEC-430C-B7C2-FA061E8326F3}"/>
              </a:ext>
            </a:extLst>
          </p:cNvPr>
          <p:cNvCxnSpPr>
            <a:cxnSpLocks/>
          </p:cNvCxnSpPr>
          <p:nvPr/>
        </p:nvCxnSpPr>
        <p:spPr>
          <a:xfrm flipV="1">
            <a:off x="7704840" y="4267200"/>
            <a:ext cx="10800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Gerader Verbinder 10">
            <a:extLst>
              <a:ext uri="{FF2B5EF4-FFF2-40B4-BE49-F238E27FC236}">
                <a16:creationId xmlns:a16="http://schemas.microsoft.com/office/drawing/2014/main" id="{F324A9DF-C4F2-4C8C-86DF-7C26EA901126}"/>
              </a:ext>
            </a:extLst>
          </p:cNvPr>
          <p:cNvCxnSpPr>
            <a:cxnSpLocks/>
          </p:cNvCxnSpPr>
          <p:nvPr/>
        </p:nvCxnSpPr>
        <p:spPr>
          <a:xfrm flipV="1">
            <a:off x="5556000" y="4267200"/>
            <a:ext cx="10800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Gerader Verbinder 11">
            <a:extLst>
              <a:ext uri="{FF2B5EF4-FFF2-40B4-BE49-F238E27FC236}">
                <a16:creationId xmlns:a16="http://schemas.microsoft.com/office/drawing/2014/main" id="{9043CFAE-D5FF-4E7A-B17D-A89CA7646CA0}"/>
              </a:ext>
            </a:extLst>
          </p:cNvPr>
          <p:cNvCxnSpPr>
            <a:cxnSpLocks/>
          </p:cNvCxnSpPr>
          <p:nvPr/>
        </p:nvCxnSpPr>
        <p:spPr>
          <a:xfrm flipV="1">
            <a:off x="3364463" y="4160520"/>
            <a:ext cx="108000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 name="Ellipse 12">
            <a:extLst>
              <a:ext uri="{FF2B5EF4-FFF2-40B4-BE49-F238E27FC236}">
                <a16:creationId xmlns:a16="http://schemas.microsoft.com/office/drawing/2014/main" id="{7A3E7AC4-911C-4850-B5B1-614E90A8BAAE}"/>
              </a:ext>
            </a:extLst>
          </p:cNvPr>
          <p:cNvSpPr/>
          <p:nvPr/>
        </p:nvSpPr>
        <p:spPr>
          <a:xfrm>
            <a:off x="7866510" y="3909061"/>
            <a:ext cx="324989" cy="324989"/>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a:t>
            </a:r>
          </a:p>
        </p:txBody>
      </p:sp>
      <p:sp>
        <p:nvSpPr>
          <p:cNvPr id="14" name="Ellipse 13">
            <a:extLst>
              <a:ext uri="{FF2B5EF4-FFF2-40B4-BE49-F238E27FC236}">
                <a16:creationId xmlns:a16="http://schemas.microsoft.com/office/drawing/2014/main" id="{41368EEF-E58A-40B6-ACB7-326FD1DA19E2}"/>
              </a:ext>
            </a:extLst>
          </p:cNvPr>
          <p:cNvSpPr/>
          <p:nvPr/>
        </p:nvSpPr>
        <p:spPr>
          <a:xfrm>
            <a:off x="8252460" y="3909060"/>
            <a:ext cx="324989" cy="324989"/>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a:t>
            </a:r>
          </a:p>
        </p:txBody>
      </p:sp>
      <p:sp>
        <p:nvSpPr>
          <p:cNvPr id="15" name="Ellipse 14">
            <a:extLst>
              <a:ext uri="{FF2B5EF4-FFF2-40B4-BE49-F238E27FC236}">
                <a16:creationId xmlns:a16="http://schemas.microsoft.com/office/drawing/2014/main" id="{1ED7BEA2-8D6A-41F1-9CC8-C25350230F1F}"/>
              </a:ext>
            </a:extLst>
          </p:cNvPr>
          <p:cNvSpPr/>
          <p:nvPr/>
        </p:nvSpPr>
        <p:spPr>
          <a:xfrm>
            <a:off x="8089965" y="2804160"/>
            <a:ext cx="324989" cy="324989"/>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a:t>
            </a:r>
          </a:p>
        </p:txBody>
      </p:sp>
      <p:sp>
        <p:nvSpPr>
          <p:cNvPr id="17" name="Ellipse 16">
            <a:extLst>
              <a:ext uri="{FF2B5EF4-FFF2-40B4-BE49-F238E27FC236}">
                <a16:creationId xmlns:a16="http://schemas.microsoft.com/office/drawing/2014/main" id="{F275ED0A-DFDA-43F0-8332-7B7E1CB2D966}"/>
              </a:ext>
            </a:extLst>
          </p:cNvPr>
          <p:cNvSpPr/>
          <p:nvPr/>
        </p:nvSpPr>
        <p:spPr>
          <a:xfrm>
            <a:off x="6152010" y="3909060"/>
            <a:ext cx="324989" cy="324989"/>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a:t>
            </a:r>
          </a:p>
        </p:txBody>
      </p:sp>
      <p:sp>
        <p:nvSpPr>
          <p:cNvPr id="18" name="Ellipse 17">
            <a:extLst>
              <a:ext uri="{FF2B5EF4-FFF2-40B4-BE49-F238E27FC236}">
                <a16:creationId xmlns:a16="http://schemas.microsoft.com/office/drawing/2014/main" id="{6C45D7D2-3AC7-420D-A68C-960588D52035}"/>
              </a:ext>
            </a:extLst>
          </p:cNvPr>
          <p:cNvSpPr/>
          <p:nvPr/>
        </p:nvSpPr>
        <p:spPr>
          <a:xfrm>
            <a:off x="3934943" y="3810699"/>
            <a:ext cx="324989" cy="324989"/>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a:t>
            </a:r>
          </a:p>
        </p:txBody>
      </p:sp>
      <p:sp>
        <p:nvSpPr>
          <p:cNvPr id="20" name="Rechteck 19">
            <a:extLst>
              <a:ext uri="{FF2B5EF4-FFF2-40B4-BE49-F238E27FC236}">
                <a16:creationId xmlns:a16="http://schemas.microsoft.com/office/drawing/2014/main" id="{FDBF0356-D7FE-4728-B893-1F75114B8BC0}"/>
              </a:ext>
            </a:extLst>
          </p:cNvPr>
          <p:cNvSpPr/>
          <p:nvPr/>
        </p:nvSpPr>
        <p:spPr>
          <a:xfrm>
            <a:off x="2100698" y="3810699"/>
            <a:ext cx="583697" cy="1067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a:t>
            </a:r>
          </a:p>
        </p:txBody>
      </p:sp>
      <p:sp>
        <p:nvSpPr>
          <p:cNvPr id="22" name="Rechteck 21">
            <a:extLst>
              <a:ext uri="{FF2B5EF4-FFF2-40B4-BE49-F238E27FC236}">
                <a16:creationId xmlns:a16="http://schemas.microsoft.com/office/drawing/2014/main" id="{2ADD5DF6-DD74-4F8C-B6A3-595E6BFEF315}"/>
              </a:ext>
            </a:extLst>
          </p:cNvPr>
          <p:cNvSpPr/>
          <p:nvPr/>
        </p:nvSpPr>
        <p:spPr>
          <a:xfrm>
            <a:off x="9835635" y="3261381"/>
            <a:ext cx="677434" cy="1616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solidFill>
                  <a:schemeClr val="tx1"/>
                </a:solidFill>
              </a:rPr>
              <a:t>−</a:t>
            </a:r>
            <a:endParaRPr lang="de-DE" sz="2400" dirty="0">
              <a:solidFill>
                <a:schemeClr val="tx1"/>
              </a:solidFill>
            </a:endParaRPr>
          </a:p>
        </p:txBody>
      </p:sp>
      <p:sp>
        <p:nvSpPr>
          <p:cNvPr id="25" name="Ellipse 24">
            <a:extLst>
              <a:ext uri="{FF2B5EF4-FFF2-40B4-BE49-F238E27FC236}">
                <a16:creationId xmlns:a16="http://schemas.microsoft.com/office/drawing/2014/main" id="{3CEDF008-7E94-48FA-B8CA-3C018D18FAC6}"/>
              </a:ext>
            </a:extLst>
          </p:cNvPr>
          <p:cNvSpPr/>
          <p:nvPr/>
        </p:nvSpPr>
        <p:spPr>
          <a:xfrm>
            <a:off x="5775487" y="2804159"/>
            <a:ext cx="324989" cy="324989"/>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a:t>
            </a:r>
          </a:p>
        </p:txBody>
      </p:sp>
      <p:sp>
        <p:nvSpPr>
          <p:cNvPr id="26" name="Textfeld 25">
            <a:extLst>
              <a:ext uri="{FF2B5EF4-FFF2-40B4-BE49-F238E27FC236}">
                <a16:creationId xmlns:a16="http://schemas.microsoft.com/office/drawing/2014/main" id="{52C2CA2E-CB60-4B59-839A-F47F8216EF5F}"/>
              </a:ext>
            </a:extLst>
          </p:cNvPr>
          <p:cNvSpPr txBox="1"/>
          <p:nvPr/>
        </p:nvSpPr>
        <p:spPr>
          <a:xfrm>
            <a:off x="8784840" y="3008411"/>
            <a:ext cx="710114" cy="307777"/>
          </a:xfrm>
          <a:prstGeom prst="rect">
            <a:avLst/>
          </a:prstGeom>
          <a:noFill/>
        </p:spPr>
        <p:txBody>
          <a:bodyPr wrap="square" rtlCol="0">
            <a:spAutoFit/>
          </a:bodyPr>
          <a:lstStyle/>
          <a:p>
            <a:r>
              <a:rPr lang="de-DE" sz="1400" dirty="0"/>
              <a:t>LUMO</a:t>
            </a:r>
          </a:p>
        </p:txBody>
      </p:sp>
      <p:sp>
        <p:nvSpPr>
          <p:cNvPr id="27" name="Textfeld 26">
            <a:extLst>
              <a:ext uri="{FF2B5EF4-FFF2-40B4-BE49-F238E27FC236}">
                <a16:creationId xmlns:a16="http://schemas.microsoft.com/office/drawing/2014/main" id="{5AE3B94E-0D9C-4983-AB48-BDAE955C2B47}"/>
              </a:ext>
            </a:extLst>
          </p:cNvPr>
          <p:cNvSpPr txBox="1"/>
          <p:nvPr/>
        </p:nvSpPr>
        <p:spPr>
          <a:xfrm>
            <a:off x="6650829" y="3008410"/>
            <a:ext cx="710114" cy="307777"/>
          </a:xfrm>
          <a:prstGeom prst="rect">
            <a:avLst/>
          </a:prstGeom>
          <a:noFill/>
        </p:spPr>
        <p:txBody>
          <a:bodyPr wrap="square" rtlCol="0">
            <a:spAutoFit/>
          </a:bodyPr>
          <a:lstStyle/>
          <a:p>
            <a:r>
              <a:rPr lang="de-DE" sz="1400" dirty="0"/>
              <a:t>LUMO</a:t>
            </a:r>
          </a:p>
        </p:txBody>
      </p:sp>
      <p:sp>
        <p:nvSpPr>
          <p:cNvPr id="28" name="Textfeld 27">
            <a:extLst>
              <a:ext uri="{FF2B5EF4-FFF2-40B4-BE49-F238E27FC236}">
                <a16:creationId xmlns:a16="http://schemas.microsoft.com/office/drawing/2014/main" id="{EF35A865-DA88-453C-B259-CCA0CE584C47}"/>
              </a:ext>
            </a:extLst>
          </p:cNvPr>
          <p:cNvSpPr txBox="1"/>
          <p:nvPr/>
        </p:nvSpPr>
        <p:spPr>
          <a:xfrm>
            <a:off x="4465435" y="2680751"/>
            <a:ext cx="710114" cy="307777"/>
          </a:xfrm>
          <a:prstGeom prst="rect">
            <a:avLst/>
          </a:prstGeom>
          <a:noFill/>
        </p:spPr>
        <p:txBody>
          <a:bodyPr wrap="square" rtlCol="0">
            <a:spAutoFit/>
          </a:bodyPr>
          <a:lstStyle/>
          <a:p>
            <a:r>
              <a:rPr lang="de-DE" sz="1400" dirty="0"/>
              <a:t>LUMO</a:t>
            </a:r>
          </a:p>
        </p:txBody>
      </p:sp>
      <p:sp>
        <p:nvSpPr>
          <p:cNvPr id="29" name="Textfeld 28">
            <a:extLst>
              <a:ext uri="{FF2B5EF4-FFF2-40B4-BE49-F238E27FC236}">
                <a16:creationId xmlns:a16="http://schemas.microsoft.com/office/drawing/2014/main" id="{12BD7101-3EE6-4B57-8B22-D27C9ECEE4BE}"/>
              </a:ext>
            </a:extLst>
          </p:cNvPr>
          <p:cNvSpPr txBox="1"/>
          <p:nvPr/>
        </p:nvSpPr>
        <p:spPr>
          <a:xfrm>
            <a:off x="4465435" y="4036669"/>
            <a:ext cx="765064" cy="307777"/>
          </a:xfrm>
          <a:prstGeom prst="rect">
            <a:avLst/>
          </a:prstGeom>
          <a:noFill/>
        </p:spPr>
        <p:txBody>
          <a:bodyPr wrap="square" rtlCol="0">
            <a:spAutoFit/>
          </a:bodyPr>
          <a:lstStyle/>
          <a:p>
            <a:r>
              <a:rPr lang="de-DE" sz="1400" dirty="0"/>
              <a:t>HOMO</a:t>
            </a:r>
          </a:p>
        </p:txBody>
      </p:sp>
      <p:sp>
        <p:nvSpPr>
          <p:cNvPr id="30" name="Textfeld 29">
            <a:extLst>
              <a:ext uri="{FF2B5EF4-FFF2-40B4-BE49-F238E27FC236}">
                <a16:creationId xmlns:a16="http://schemas.microsoft.com/office/drawing/2014/main" id="{4788148F-5F91-45D4-9918-CA33EAD4E8F2}"/>
              </a:ext>
            </a:extLst>
          </p:cNvPr>
          <p:cNvSpPr txBox="1"/>
          <p:nvPr/>
        </p:nvSpPr>
        <p:spPr>
          <a:xfrm>
            <a:off x="6640095" y="4113311"/>
            <a:ext cx="765064" cy="307777"/>
          </a:xfrm>
          <a:prstGeom prst="rect">
            <a:avLst/>
          </a:prstGeom>
          <a:noFill/>
        </p:spPr>
        <p:txBody>
          <a:bodyPr wrap="square" rtlCol="0">
            <a:spAutoFit/>
          </a:bodyPr>
          <a:lstStyle/>
          <a:p>
            <a:r>
              <a:rPr lang="de-DE" sz="1400" dirty="0"/>
              <a:t>HOMO</a:t>
            </a:r>
          </a:p>
        </p:txBody>
      </p:sp>
      <p:sp>
        <p:nvSpPr>
          <p:cNvPr id="31" name="Textfeld 30">
            <a:extLst>
              <a:ext uri="{FF2B5EF4-FFF2-40B4-BE49-F238E27FC236}">
                <a16:creationId xmlns:a16="http://schemas.microsoft.com/office/drawing/2014/main" id="{0F1D75CC-DCCD-4F54-8380-98ACB31A06FC}"/>
              </a:ext>
            </a:extLst>
          </p:cNvPr>
          <p:cNvSpPr txBox="1"/>
          <p:nvPr/>
        </p:nvSpPr>
        <p:spPr>
          <a:xfrm>
            <a:off x="8757365" y="4113310"/>
            <a:ext cx="765064" cy="307777"/>
          </a:xfrm>
          <a:prstGeom prst="rect">
            <a:avLst/>
          </a:prstGeom>
          <a:noFill/>
        </p:spPr>
        <p:txBody>
          <a:bodyPr wrap="square" rtlCol="0">
            <a:spAutoFit/>
          </a:bodyPr>
          <a:lstStyle/>
          <a:p>
            <a:r>
              <a:rPr lang="de-DE" sz="1400" dirty="0"/>
              <a:t>HOMO</a:t>
            </a:r>
          </a:p>
        </p:txBody>
      </p:sp>
      <p:sp>
        <p:nvSpPr>
          <p:cNvPr id="32" name="Ellipse 31">
            <a:extLst>
              <a:ext uri="{FF2B5EF4-FFF2-40B4-BE49-F238E27FC236}">
                <a16:creationId xmlns:a16="http://schemas.microsoft.com/office/drawing/2014/main" id="{F1FC2DAB-F92E-492A-8EA3-2CF11C34D0E0}"/>
              </a:ext>
            </a:extLst>
          </p:cNvPr>
          <p:cNvSpPr/>
          <p:nvPr/>
        </p:nvSpPr>
        <p:spPr>
          <a:xfrm>
            <a:off x="5771319" y="3909060"/>
            <a:ext cx="324989" cy="324989"/>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a:t>
            </a:r>
          </a:p>
        </p:txBody>
      </p:sp>
      <p:sp>
        <p:nvSpPr>
          <p:cNvPr id="33" name="Ellipse 32">
            <a:extLst>
              <a:ext uri="{FF2B5EF4-FFF2-40B4-BE49-F238E27FC236}">
                <a16:creationId xmlns:a16="http://schemas.microsoft.com/office/drawing/2014/main" id="{F42E1E89-CEBC-449A-969A-95389C2E4310}"/>
              </a:ext>
            </a:extLst>
          </p:cNvPr>
          <p:cNvSpPr/>
          <p:nvPr/>
        </p:nvSpPr>
        <p:spPr>
          <a:xfrm>
            <a:off x="3527255" y="3823115"/>
            <a:ext cx="324989" cy="324989"/>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a:t>
            </a:r>
          </a:p>
        </p:txBody>
      </p:sp>
      <p:cxnSp>
        <p:nvCxnSpPr>
          <p:cNvPr id="35" name="Gerade Verbindung mit Pfeil 34">
            <a:extLst>
              <a:ext uri="{FF2B5EF4-FFF2-40B4-BE49-F238E27FC236}">
                <a16:creationId xmlns:a16="http://schemas.microsoft.com/office/drawing/2014/main" id="{6C623773-C534-4F35-B2B7-E8F5D98A33A9}"/>
              </a:ext>
            </a:extLst>
          </p:cNvPr>
          <p:cNvCxnSpPr/>
          <p:nvPr/>
        </p:nvCxnSpPr>
        <p:spPr>
          <a:xfrm>
            <a:off x="5933813" y="3162298"/>
            <a:ext cx="0" cy="746762"/>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Verbinder: gekrümmt 36">
            <a:extLst>
              <a:ext uri="{FF2B5EF4-FFF2-40B4-BE49-F238E27FC236}">
                <a16:creationId xmlns:a16="http://schemas.microsoft.com/office/drawing/2014/main" id="{E93A5780-7ED0-420D-9565-A9158C94CD1B}"/>
              </a:ext>
            </a:extLst>
          </p:cNvPr>
          <p:cNvCxnSpPr>
            <a:stCxn id="22" idx="0"/>
            <a:endCxn id="15" idx="7"/>
          </p:cNvCxnSpPr>
          <p:nvPr/>
        </p:nvCxnSpPr>
        <p:spPr>
          <a:xfrm rot="16200000" flipV="1">
            <a:off x="9066043" y="2153072"/>
            <a:ext cx="409627" cy="1806992"/>
          </a:xfrm>
          <a:prstGeom prst="curvedConnector3">
            <a:avLst>
              <a:gd name="adj1" fmla="val 167426"/>
            </a:avLst>
          </a:prstGeom>
          <a:ln w="28575">
            <a:solidFill>
              <a:srgbClr val="0070C0"/>
            </a:solidFill>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38" name="Verbinder: gekrümmt 37">
            <a:extLst>
              <a:ext uri="{FF2B5EF4-FFF2-40B4-BE49-F238E27FC236}">
                <a16:creationId xmlns:a16="http://schemas.microsoft.com/office/drawing/2014/main" id="{9A2CA7E6-33A6-4624-A559-FA3A008908CC}"/>
              </a:ext>
            </a:extLst>
          </p:cNvPr>
          <p:cNvCxnSpPr>
            <a:cxnSpLocks/>
            <a:stCxn id="15" idx="1"/>
            <a:endCxn id="25" idx="7"/>
          </p:cNvCxnSpPr>
          <p:nvPr/>
        </p:nvCxnSpPr>
        <p:spPr>
          <a:xfrm rot="16200000" flipV="1">
            <a:off x="7095221" y="1809415"/>
            <a:ext cx="1" cy="2084677"/>
          </a:xfrm>
          <a:prstGeom prst="curvedConnector3">
            <a:avLst>
              <a:gd name="adj1" fmla="val 27619500000"/>
            </a:avLst>
          </a:prstGeom>
          <a:ln w="28575">
            <a:solidFill>
              <a:srgbClr val="0070C0"/>
            </a:solidFill>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41" name="Verbinder: gekrümmt 40">
            <a:extLst>
              <a:ext uri="{FF2B5EF4-FFF2-40B4-BE49-F238E27FC236}">
                <a16:creationId xmlns:a16="http://schemas.microsoft.com/office/drawing/2014/main" id="{26648E50-6391-4376-89DA-EA3F72D45E58}"/>
              </a:ext>
            </a:extLst>
          </p:cNvPr>
          <p:cNvCxnSpPr>
            <a:cxnSpLocks/>
            <a:stCxn id="32" idx="1"/>
            <a:endCxn id="33" idx="7"/>
          </p:cNvCxnSpPr>
          <p:nvPr/>
        </p:nvCxnSpPr>
        <p:spPr>
          <a:xfrm rot="16200000" flipV="1">
            <a:off x="4768810" y="2906550"/>
            <a:ext cx="85945" cy="2014263"/>
          </a:xfrm>
          <a:prstGeom prst="curvedConnector3">
            <a:avLst>
              <a:gd name="adj1" fmla="val 421361"/>
            </a:avLst>
          </a:prstGeom>
          <a:ln w="28575">
            <a:solidFill>
              <a:srgbClr val="0070C0"/>
            </a:solidFill>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44" name="Verbinder: gekrümmt 43">
            <a:extLst>
              <a:ext uri="{FF2B5EF4-FFF2-40B4-BE49-F238E27FC236}">
                <a16:creationId xmlns:a16="http://schemas.microsoft.com/office/drawing/2014/main" id="{9BB1B13D-7CA7-4346-A93C-3D801669B0D4}"/>
              </a:ext>
            </a:extLst>
          </p:cNvPr>
          <p:cNvCxnSpPr>
            <a:cxnSpLocks/>
            <a:stCxn id="33" idx="1"/>
            <a:endCxn id="20" idx="0"/>
          </p:cNvCxnSpPr>
          <p:nvPr/>
        </p:nvCxnSpPr>
        <p:spPr>
          <a:xfrm rot="16200000" flipV="1">
            <a:off x="2953693" y="3249553"/>
            <a:ext cx="60010" cy="1182302"/>
          </a:xfrm>
          <a:prstGeom prst="curvedConnector3">
            <a:avLst>
              <a:gd name="adj1" fmla="val 480937"/>
            </a:avLst>
          </a:prstGeom>
          <a:ln w="28575">
            <a:solidFill>
              <a:srgbClr val="0070C0"/>
            </a:solidFill>
            <a:headEnd type="none" w="med" len="med"/>
            <a:tailEnd type="triangle" w="med" len="med"/>
          </a:ln>
        </p:spPr>
        <p:style>
          <a:lnRef idx="1">
            <a:schemeClr val="accent4"/>
          </a:lnRef>
          <a:fillRef idx="0">
            <a:schemeClr val="accent4"/>
          </a:fillRef>
          <a:effectRef idx="0">
            <a:schemeClr val="accent4"/>
          </a:effectRef>
          <a:fontRef idx="minor">
            <a:schemeClr val="tx1"/>
          </a:fontRef>
        </p:style>
      </p:cxnSp>
      <p:sp>
        <p:nvSpPr>
          <p:cNvPr id="47" name="Ellipse 46">
            <a:extLst>
              <a:ext uri="{FF2B5EF4-FFF2-40B4-BE49-F238E27FC236}">
                <a16:creationId xmlns:a16="http://schemas.microsoft.com/office/drawing/2014/main" id="{8A2C0159-C5F4-4E62-A1C2-13D72D13032D}"/>
              </a:ext>
            </a:extLst>
          </p:cNvPr>
          <p:cNvSpPr/>
          <p:nvPr/>
        </p:nvSpPr>
        <p:spPr>
          <a:xfrm>
            <a:off x="4614126" y="3209060"/>
            <a:ext cx="324989" cy="324989"/>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a:t>
            </a:r>
          </a:p>
        </p:txBody>
      </p:sp>
      <p:sp>
        <p:nvSpPr>
          <p:cNvPr id="48" name="Ellipse 47">
            <a:extLst>
              <a:ext uri="{FF2B5EF4-FFF2-40B4-BE49-F238E27FC236}">
                <a16:creationId xmlns:a16="http://schemas.microsoft.com/office/drawing/2014/main" id="{BE66E403-50F0-48E9-A11F-ADDE04214EAC}"/>
              </a:ext>
            </a:extLst>
          </p:cNvPr>
          <p:cNvSpPr/>
          <p:nvPr/>
        </p:nvSpPr>
        <p:spPr>
          <a:xfrm>
            <a:off x="2843200" y="3195898"/>
            <a:ext cx="324989" cy="324989"/>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t>−</a:t>
            </a:r>
          </a:p>
        </p:txBody>
      </p:sp>
      <p:sp>
        <p:nvSpPr>
          <p:cNvPr id="49" name="Freihandform 24">
            <a:extLst>
              <a:ext uri="{FF2B5EF4-FFF2-40B4-BE49-F238E27FC236}">
                <a16:creationId xmlns:a16="http://schemas.microsoft.com/office/drawing/2014/main" id="{705B2754-0D49-4910-A29E-A8B07E799763}"/>
              </a:ext>
            </a:extLst>
          </p:cNvPr>
          <p:cNvSpPr/>
          <p:nvPr/>
        </p:nvSpPr>
        <p:spPr>
          <a:xfrm>
            <a:off x="6010008" y="3439694"/>
            <a:ext cx="950385" cy="199141"/>
          </a:xfrm>
          <a:custGeom>
            <a:avLst/>
            <a:gdLst>
              <a:gd name="connsiteX0" fmla="*/ 0 w 10406496"/>
              <a:gd name="connsiteY0" fmla="*/ 1135419 h 1135419"/>
              <a:gd name="connsiteX1" fmla="*/ 711778 w 10406496"/>
              <a:gd name="connsiteY1" fmla="*/ 13201 h 1135419"/>
              <a:gd name="connsiteX2" fmla="*/ 1413164 w 10406496"/>
              <a:gd name="connsiteY2" fmla="*/ 1135419 h 1135419"/>
              <a:gd name="connsiteX3" fmla="*/ 2119746 w 10406496"/>
              <a:gd name="connsiteY3" fmla="*/ 13201 h 1135419"/>
              <a:gd name="connsiteX4" fmla="*/ 2821132 w 10406496"/>
              <a:gd name="connsiteY4" fmla="*/ 1135419 h 1135419"/>
              <a:gd name="connsiteX5" fmla="*/ 3532909 w 10406496"/>
              <a:gd name="connsiteY5" fmla="*/ 13201 h 1135419"/>
              <a:gd name="connsiteX6" fmla="*/ 4229100 w 10406496"/>
              <a:gd name="connsiteY6" fmla="*/ 1135419 h 1135419"/>
              <a:gd name="connsiteX7" fmla="*/ 4940878 w 10406496"/>
              <a:gd name="connsiteY7" fmla="*/ 13201 h 1135419"/>
              <a:gd name="connsiteX8" fmla="*/ 5642264 w 10406496"/>
              <a:gd name="connsiteY8" fmla="*/ 1135419 h 1135419"/>
              <a:gd name="connsiteX9" fmla="*/ 6343650 w 10406496"/>
              <a:gd name="connsiteY9" fmla="*/ 8005 h 1135419"/>
              <a:gd name="connsiteX10" fmla="*/ 7050232 w 10406496"/>
              <a:gd name="connsiteY10" fmla="*/ 1135419 h 1135419"/>
              <a:gd name="connsiteX11" fmla="*/ 7762009 w 10406496"/>
              <a:gd name="connsiteY11" fmla="*/ 8005 h 1135419"/>
              <a:gd name="connsiteX12" fmla="*/ 8468591 w 10406496"/>
              <a:gd name="connsiteY12" fmla="*/ 1135419 h 1135419"/>
              <a:gd name="connsiteX13" fmla="*/ 9164782 w 10406496"/>
              <a:gd name="connsiteY13" fmla="*/ 8005 h 1135419"/>
              <a:gd name="connsiteX14" fmla="*/ 9871364 w 10406496"/>
              <a:gd name="connsiteY14" fmla="*/ 636655 h 1135419"/>
              <a:gd name="connsiteX15" fmla="*/ 10406496 w 10406496"/>
              <a:gd name="connsiteY15" fmla="*/ 745760 h 1135419"/>
              <a:gd name="connsiteX0" fmla="*/ 0 w 9694718"/>
              <a:gd name="connsiteY0" fmla="*/ 13201 h 1135419"/>
              <a:gd name="connsiteX1" fmla="*/ 701386 w 9694718"/>
              <a:gd name="connsiteY1" fmla="*/ 1135419 h 1135419"/>
              <a:gd name="connsiteX2" fmla="*/ 1407968 w 9694718"/>
              <a:gd name="connsiteY2" fmla="*/ 13201 h 1135419"/>
              <a:gd name="connsiteX3" fmla="*/ 2109354 w 9694718"/>
              <a:gd name="connsiteY3" fmla="*/ 1135419 h 1135419"/>
              <a:gd name="connsiteX4" fmla="*/ 2821131 w 9694718"/>
              <a:gd name="connsiteY4" fmla="*/ 13201 h 1135419"/>
              <a:gd name="connsiteX5" fmla="*/ 3517322 w 9694718"/>
              <a:gd name="connsiteY5" fmla="*/ 1135419 h 1135419"/>
              <a:gd name="connsiteX6" fmla="*/ 4229100 w 9694718"/>
              <a:gd name="connsiteY6" fmla="*/ 13201 h 1135419"/>
              <a:gd name="connsiteX7" fmla="*/ 4930486 w 9694718"/>
              <a:gd name="connsiteY7" fmla="*/ 1135419 h 1135419"/>
              <a:gd name="connsiteX8" fmla="*/ 5631872 w 9694718"/>
              <a:gd name="connsiteY8" fmla="*/ 8005 h 1135419"/>
              <a:gd name="connsiteX9" fmla="*/ 6338454 w 9694718"/>
              <a:gd name="connsiteY9" fmla="*/ 1135419 h 1135419"/>
              <a:gd name="connsiteX10" fmla="*/ 7050231 w 9694718"/>
              <a:gd name="connsiteY10" fmla="*/ 8005 h 1135419"/>
              <a:gd name="connsiteX11" fmla="*/ 7756813 w 9694718"/>
              <a:gd name="connsiteY11" fmla="*/ 1135419 h 1135419"/>
              <a:gd name="connsiteX12" fmla="*/ 8453004 w 9694718"/>
              <a:gd name="connsiteY12" fmla="*/ 8005 h 1135419"/>
              <a:gd name="connsiteX13" fmla="*/ 9159586 w 9694718"/>
              <a:gd name="connsiteY13" fmla="*/ 636655 h 1135419"/>
              <a:gd name="connsiteX14" fmla="*/ 9694718 w 9694718"/>
              <a:gd name="connsiteY14" fmla="*/ 745760 h 1135419"/>
              <a:gd name="connsiteX0" fmla="*/ 0 w 8993332"/>
              <a:gd name="connsiteY0" fmla="*/ 1135419 h 1135419"/>
              <a:gd name="connsiteX1" fmla="*/ 706582 w 8993332"/>
              <a:gd name="connsiteY1" fmla="*/ 13201 h 1135419"/>
              <a:gd name="connsiteX2" fmla="*/ 1407968 w 8993332"/>
              <a:gd name="connsiteY2" fmla="*/ 1135419 h 1135419"/>
              <a:gd name="connsiteX3" fmla="*/ 2119745 w 8993332"/>
              <a:gd name="connsiteY3" fmla="*/ 13201 h 1135419"/>
              <a:gd name="connsiteX4" fmla="*/ 2815936 w 8993332"/>
              <a:gd name="connsiteY4" fmla="*/ 1135419 h 1135419"/>
              <a:gd name="connsiteX5" fmla="*/ 3527714 w 8993332"/>
              <a:gd name="connsiteY5" fmla="*/ 13201 h 1135419"/>
              <a:gd name="connsiteX6" fmla="*/ 4229100 w 8993332"/>
              <a:gd name="connsiteY6" fmla="*/ 1135419 h 1135419"/>
              <a:gd name="connsiteX7" fmla="*/ 4930486 w 8993332"/>
              <a:gd name="connsiteY7" fmla="*/ 8005 h 1135419"/>
              <a:gd name="connsiteX8" fmla="*/ 5637068 w 8993332"/>
              <a:gd name="connsiteY8" fmla="*/ 1135419 h 1135419"/>
              <a:gd name="connsiteX9" fmla="*/ 6348845 w 8993332"/>
              <a:gd name="connsiteY9" fmla="*/ 8005 h 1135419"/>
              <a:gd name="connsiteX10" fmla="*/ 7055427 w 8993332"/>
              <a:gd name="connsiteY10" fmla="*/ 1135419 h 1135419"/>
              <a:gd name="connsiteX11" fmla="*/ 7751618 w 8993332"/>
              <a:gd name="connsiteY11" fmla="*/ 8005 h 1135419"/>
              <a:gd name="connsiteX12" fmla="*/ 8458200 w 8993332"/>
              <a:gd name="connsiteY12" fmla="*/ 636655 h 1135419"/>
              <a:gd name="connsiteX13" fmla="*/ 8993332 w 8993332"/>
              <a:gd name="connsiteY13" fmla="*/ 745760 h 1135419"/>
              <a:gd name="connsiteX0" fmla="*/ 0 w 8286750"/>
              <a:gd name="connsiteY0" fmla="*/ 13201 h 1135419"/>
              <a:gd name="connsiteX1" fmla="*/ 701386 w 8286750"/>
              <a:gd name="connsiteY1" fmla="*/ 1135419 h 1135419"/>
              <a:gd name="connsiteX2" fmla="*/ 1413163 w 8286750"/>
              <a:gd name="connsiteY2" fmla="*/ 13201 h 1135419"/>
              <a:gd name="connsiteX3" fmla="*/ 2109354 w 8286750"/>
              <a:gd name="connsiteY3" fmla="*/ 1135419 h 1135419"/>
              <a:gd name="connsiteX4" fmla="*/ 2821132 w 8286750"/>
              <a:gd name="connsiteY4" fmla="*/ 13201 h 1135419"/>
              <a:gd name="connsiteX5" fmla="*/ 3522518 w 8286750"/>
              <a:gd name="connsiteY5" fmla="*/ 1135419 h 1135419"/>
              <a:gd name="connsiteX6" fmla="*/ 4223904 w 8286750"/>
              <a:gd name="connsiteY6" fmla="*/ 8005 h 1135419"/>
              <a:gd name="connsiteX7" fmla="*/ 4930486 w 8286750"/>
              <a:gd name="connsiteY7" fmla="*/ 1135419 h 1135419"/>
              <a:gd name="connsiteX8" fmla="*/ 5642263 w 8286750"/>
              <a:gd name="connsiteY8" fmla="*/ 8005 h 1135419"/>
              <a:gd name="connsiteX9" fmla="*/ 6348845 w 8286750"/>
              <a:gd name="connsiteY9" fmla="*/ 1135419 h 1135419"/>
              <a:gd name="connsiteX10" fmla="*/ 7045036 w 8286750"/>
              <a:gd name="connsiteY10" fmla="*/ 8005 h 1135419"/>
              <a:gd name="connsiteX11" fmla="*/ 7751618 w 8286750"/>
              <a:gd name="connsiteY11" fmla="*/ 636655 h 1135419"/>
              <a:gd name="connsiteX12" fmla="*/ 8286750 w 8286750"/>
              <a:gd name="connsiteY12" fmla="*/ 745760 h 1135419"/>
              <a:gd name="connsiteX0" fmla="*/ 0 w 7585364"/>
              <a:gd name="connsiteY0" fmla="*/ 1135419 h 1135419"/>
              <a:gd name="connsiteX1" fmla="*/ 711777 w 7585364"/>
              <a:gd name="connsiteY1" fmla="*/ 13201 h 1135419"/>
              <a:gd name="connsiteX2" fmla="*/ 1407968 w 7585364"/>
              <a:gd name="connsiteY2" fmla="*/ 1135419 h 1135419"/>
              <a:gd name="connsiteX3" fmla="*/ 2119746 w 7585364"/>
              <a:gd name="connsiteY3" fmla="*/ 13201 h 1135419"/>
              <a:gd name="connsiteX4" fmla="*/ 2821132 w 7585364"/>
              <a:gd name="connsiteY4" fmla="*/ 1135419 h 1135419"/>
              <a:gd name="connsiteX5" fmla="*/ 3522518 w 7585364"/>
              <a:gd name="connsiteY5" fmla="*/ 8005 h 1135419"/>
              <a:gd name="connsiteX6" fmla="*/ 4229100 w 7585364"/>
              <a:gd name="connsiteY6" fmla="*/ 1135419 h 1135419"/>
              <a:gd name="connsiteX7" fmla="*/ 4940877 w 7585364"/>
              <a:gd name="connsiteY7" fmla="*/ 8005 h 1135419"/>
              <a:gd name="connsiteX8" fmla="*/ 5647459 w 7585364"/>
              <a:gd name="connsiteY8" fmla="*/ 1135419 h 1135419"/>
              <a:gd name="connsiteX9" fmla="*/ 6343650 w 7585364"/>
              <a:gd name="connsiteY9" fmla="*/ 8005 h 1135419"/>
              <a:gd name="connsiteX10" fmla="*/ 7050232 w 7585364"/>
              <a:gd name="connsiteY10" fmla="*/ 636655 h 1135419"/>
              <a:gd name="connsiteX11" fmla="*/ 7585364 w 7585364"/>
              <a:gd name="connsiteY11" fmla="*/ 745760 h 1135419"/>
              <a:gd name="connsiteX0" fmla="*/ 0 w 6873587"/>
              <a:gd name="connsiteY0" fmla="*/ 13201 h 1135419"/>
              <a:gd name="connsiteX1" fmla="*/ 696191 w 6873587"/>
              <a:gd name="connsiteY1" fmla="*/ 1135419 h 1135419"/>
              <a:gd name="connsiteX2" fmla="*/ 1407969 w 6873587"/>
              <a:gd name="connsiteY2" fmla="*/ 13201 h 1135419"/>
              <a:gd name="connsiteX3" fmla="*/ 2109355 w 6873587"/>
              <a:gd name="connsiteY3" fmla="*/ 1135419 h 1135419"/>
              <a:gd name="connsiteX4" fmla="*/ 2810741 w 6873587"/>
              <a:gd name="connsiteY4" fmla="*/ 8005 h 1135419"/>
              <a:gd name="connsiteX5" fmla="*/ 3517323 w 6873587"/>
              <a:gd name="connsiteY5" fmla="*/ 1135419 h 1135419"/>
              <a:gd name="connsiteX6" fmla="*/ 4229100 w 6873587"/>
              <a:gd name="connsiteY6" fmla="*/ 8005 h 1135419"/>
              <a:gd name="connsiteX7" fmla="*/ 4935682 w 6873587"/>
              <a:gd name="connsiteY7" fmla="*/ 1135419 h 1135419"/>
              <a:gd name="connsiteX8" fmla="*/ 5631873 w 6873587"/>
              <a:gd name="connsiteY8" fmla="*/ 8005 h 1135419"/>
              <a:gd name="connsiteX9" fmla="*/ 6338455 w 6873587"/>
              <a:gd name="connsiteY9" fmla="*/ 636655 h 1135419"/>
              <a:gd name="connsiteX10" fmla="*/ 6873587 w 6873587"/>
              <a:gd name="connsiteY10" fmla="*/ 745760 h 1135419"/>
              <a:gd name="connsiteX0" fmla="*/ 0 w 6177396"/>
              <a:gd name="connsiteY0" fmla="*/ 1135419 h 1135419"/>
              <a:gd name="connsiteX1" fmla="*/ 711778 w 6177396"/>
              <a:gd name="connsiteY1" fmla="*/ 13201 h 1135419"/>
              <a:gd name="connsiteX2" fmla="*/ 1413164 w 6177396"/>
              <a:gd name="connsiteY2" fmla="*/ 1135419 h 1135419"/>
              <a:gd name="connsiteX3" fmla="*/ 2114550 w 6177396"/>
              <a:gd name="connsiteY3" fmla="*/ 8005 h 1135419"/>
              <a:gd name="connsiteX4" fmla="*/ 2821132 w 6177396"/>
              <a:gd name="connsiteY4" fmla="*/ 1135419 h 1135419"/>
              <a:gd name="connsiteX5" fmla="*/ 3532909 w 6177396"/>
              <a:gd name="connsiteY5" fmla="*/ 8005 h 1135419"/>
              <a:gd name="connsiteX6" fmla="*/ 4239491 w 6177396"/>
              <a:gd name="connsiteY6" fmla="*/ 1135419 h 1135419"/>
              <a:gd name="connsiteX7" fmla="*/ 4935682 w 6177396"/>
              <a:gd name="connsiteY7" fmla="*/ 8005 h 1135419"/>
              <a:gd name="connsiteX8" fmla="*/ 5642264 w 6177396"/>
              <a:gd name="connsiteY8" fmla="*/ 636655 h 1135419"/>
              <a:gd name="connsiteX9" fmla="*/ 6177396 w 6177396"/>
              <a:gd name="connsiteY9" fmla="*/ 745760 h 1135419"/>
              <a:gd name="connsiteX0" fmla="*/ 0 w 5465618"/>
              <a:gd name="connsiteY0" fmla="*/ 13201 h 1135419"/>
              <a:gd name="connsiteX1" fmla="*/ 701386 w 5465618"/>
              <a:gd name="connsiteY1" fmla="*/ 1135419 h 1135419"/>
              <a:gd name="connsiteX2" fmla="*/ 1402772 w 5465618"/>
              <a:gd name="connsiteY2" fmla="*/ 8005 h 1135419"/>
              <a:gd name="connsiteX3" fmla="*/ 2109354 w 5465618"/>
              <a:gd name="connsiteY3" fmla="*/ 1135419 h 1135419"/>
              <a:gd name="connsiteX4" fmla="*/ 2821131 w 5465618"/>
              <a:gd name="connsiteY4" fmla="*/ 8005 h 1135419"/>
              <a:gd name="connsiteX5" fmla="*/ 3527713 w 5465618"/>
              <a:gd name="connsiteY5" fmla="*/ 1135419 h 1135419"/>
              <a:gd name="connsiteX6" fmla="*/ 4223904 w 5465618"/>
              <a:gd name="connsiteY6" fmla="*/ 8005 h 1135419"/>
              <a:gd name="connsiteX7" fmla="*/ 4930486 w 5465618"/>
              <a:gd name="connsiteY7" fmla="*/ 636655 h 1135419"/>
              <a:gd name="connsiteX8" fmla="*/ 5465618 w 5465618"/>
              <a:gd name="connsiteY8" fmla="*/ 745760 h 1135419"/>
              <a:gd name="connsiteX0" fmla="*/ 0 w 4764232"/>
              <a:gd name="connsiteY0" fmla="*/ 1135419 h 1135419"/>
              <a:gd name="connsiteX1" fmla="*/ 701386 w 4764232"/>
              <a:gd name="connsiteY1" fmla="*/ 8005 h 1135419"/>
              <a:gd name="connsiteX2" fmla="*/ 1407968 w 4764232"/>
              <a:gd name="connsiteY2" fmla="*/ 1135419 h 1135419"/>
              <a:gd name="connsiteX3" fmla="*/ 2119745 w 4764232"/>
              <a:gd name="connsiteY3" fmla="*/ 8005 h 1135419"/>
              <a:gd name="connsiteX4" fmla="*/ 2826327 w 4764232"/>
              <a:gd name="connsiteY4" fmla="*/ 1135419 h 1135419"/>
              <a:gd name="connsiteX5" fmla="*/ 3522518 w 4764232"/>
              <a:gd name="connsiteY5" fmla="*/ 8005 h 1135419"/>
              <a:gd name="connsiteX6" fmla="*/ 4229100 w 4764232"/>
              <a:gd name="connsiteY6" fmla="*/ 636655 h 1135419"/>
              <a:gd name="connsiteX7" fmla="*/ 4764232 w 4764232"/>
              <a:gd name="connsiteY7" fmla="*/ 745760 h 1135419"/>
              <a:gd name="connsiteX0" fmla="*/ 0 w 5418713"/>
              <a:gd name="connsiteY0" fmla="*/ 1135419 h 1135419"/>
              <a:gd name="connsiteX1" fmla="*/ 701386 w 5418713"/>
              <a:gd name="connsiteY1" fmla="*/ 8005 h 1135419"/>
              <a:gd name="connsiteX2" fmla="*/ 1407968 w 5418713"/>
              <a:gd name="connsiteY2" fmla="*/ 1135419 h 1135419"/>
              <a:gd name="connsiteX3" fmla="*/ 2119745 w 5418713"/>
              <a:gd name="connsiteY3" fmla="*/ 8005 h 1135419"/>
              <a:gd name="connsiteX4" fmla="*/ 2826327 w 5418713"/>
              <a:gd name="connsiteY4" fmla="*/ 1135419 h 1135419"/>
              <a:gd name="connsiteX5" fmla="*/ 3522518 w 5418713"/>
              <a:gd name="connsiteY5" fmla="*/ 8005 h 1135419"/>
              <a:gd name="connsiteX6" fmla="*/ 4229100 w 5418713"/>
              <a:gd name="connsiteY6" fmla="*/ 636655 h 1135419"/>
              <a:gd name="connsiteX7" fmla="*/ 5418713 w 5418713"/>
              <a:gd name="connsiteY7" fmla="*/ 732403 h 113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8713" h="1135419">
                <a:moveTo>
                  <a:pt x="0" y="1135419"/>
                </a:moveTo>
                <a:cubicBezTo>
                  <a:pt x="233795" y="1134553"/>
                  <a:pt x="466725" y="8005"/>
                  <a:pt x="701386" y="8005"/>
                </a:cubicBezTo>
                <a:cubicBezTo>
                  <a:pt x="936047" y="8005"/>
                  <a:pt x="1171575" y="1135419"/>
                  <a:pt x="1407968" y="1135419"/>
                </a:cubicBezTo>
                <a:cubicBezTo>
                  <a:pt x="1644361" y="1135419"/>
                  <a:pt x="1883352" y="8005"/>
                  <a:pt x="2119745" y="8005"/>
                </a:cubicBezTo>
                <a:cubicBezTo>
                  <a:pt x="2356138" y="8005"/>
                  <a:pt x="2592532" y="1135419"/>
                  <a:pt x="2826327" y="1135419"/>
                </a:cubicBezTo>
                <a:cubicBezTo>
                  <a:pt x="3060122" y="1135419"/>
                  <a:pt x="3288723" y="91132"/>
                  <a:pt x="3522518" y="8005"/>
                </a:cubicBezTo>
                <a:cubicBezTo>
                  <a:pt x="3756313" y="-75122"/>
                  <a:pt x="4022148" y="513696"/>
                  <a:pt x="4229100" y="636655"/>
                </a:cubicBezTo>
                <a:cubicBezTo>
                  <a:pt x="4436052" y="759614"/>
                  <a:pt x="5254623" y="739330"/>
                  <a:pt x="5418713" y="732403"/>
                </a:cubicBezTo>
              </a:path>
            </a:pathLst>
          </a:custGeom>
          <a:noFill/>
          <a:ln w="28575">
            <a:solidFill>
              <a:schemeClr val="accent4"/>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a:extLst>
              <a:ext uri="{FF2B5EF4-FFF2-40B4-BE49-F238E27FC236}">
                <a16:creationId xmlns:a16="http://schemas.microsoft.com/office/drawing/2014/main" id="{A17AF9FE-3302-44B9-BDA9-1E9026FF0803}"/>
              </a:ext>
            </a:extLst>
          </p:cNvPr>
          <p:cNvSpPr txBox="1"/>
          <p:nvPr/>
        </p:nvSpPr>
        <p:spPr>
          <a:xfrm>
            <a:off x="6093435" y="3611251"/>
            <a:ext cx="783531" cy="369332"/>
          </a:xfrm>
          <a:prstGeom prst="rect">
            <a:avLst/>
          </a:prstGeom>
          <a:noFill/>
        </p:spPr>
        <p:txBody>
          <a:bodyPr wrap="square" rtlCol="0">
            <a:spAutoFit/>
          </a:bodyPr>
          <a:lstStyle/>
          <a:p>
            <a:pPr algn="ctr"/>
            <a:r>
              <a:rPr lang="de-DE" dirty="0">
                <a:solidFill>
                  <a:schemeClr val="accent4"/>
                </a:solidFill>
              </a:rPr>
              <a:t>h · ν</a:t>
            </a:r>
          </a:p>
        </p:txBody>
      </p:sp>
      <p:sp>
        <p:nvSpPr>
          <p:cNvPr id="51" name="Textfeld 50">
            <a:extLst>
              <a:ext uri="{FF2B5EF4-FFF2-40B4-BE49-F238E27FC236}">
                <a16:creationId xmlns:a16="http://schemas.microsoft.com/office/drawing/2014/main" id="{3C33E200-1B64-4891-956D-9CBAD4870756}"/>
              </a:ext>
            </a:extLst>
          </p:cNvPr>
          <p:cNvSpPr txBox="1"/>
          <p:nvPr/>
        </p:nvSpPr>
        <p:spPr>
          <a:xfrm>
            <a:off x="1875578" y="2496382"/>
            <a:ext cx="321278" cy="307777"/>
          </a:xfrm>
          <a:prstGeom prst="rect">
            <a:avLst/>
          </a:prstGeom>
          <a:noFill/>
        </p:spPr>
        <p:txBody>
          <a:bodyPr wrap="square" rtlCol="0">
            <a:spAutoFit/>
          </a:bodyPr>
          <a:lstStyle/>
          <a:p>
            <a:r>
              <a:rPr lang="de-DE" sz="1400" b="1" dirty="0"/>
              <a:t>E</a:t>
            </a:r>
          </a:p>
        </p:txBody>
      </p:sp>
      <p:sp>
        <p:nvSpPr>
          <p:cNvPr id="52" name="Textfeld 51">
            <a:extLst>
              <a:ext uri="{FF2B5EF4-FFF2-40B4-BE49-F238E27FC236}">
                <a16:creationId xmlns:a16="http://schemas.microsoft.com/office/drawing/2014/main" id="{5B17B59E-0C43-405A-B2E1-DAD8CF4EA8A7}"/>
              </a:ext>
            </a:extLst>
          </p:cNvPr>
          <p:cNvSpPr txBox="1"/>
          <p:nvPr/>
        </p:nvSpPr>
        <p:spPr>
          <a:xfrm>
            <a:off x="6152010" y="5144618"/>
            <a:ext cx="2792937" cy="369332"/>
          </a:xfrm>
          <a:prstGeom prst="rect">
            <a:avLst/>
          </a:prstGeom>
          <a:noFill/>
        </p:spPr>
        <p:txBody>
          <a:bodyPr wrap="square" rtlCol="0">
            <a:spAutoFit/>
          </a:bodyPr>
          <a:lstStyle/>
          <a:p>
            <a:pPr algn="ctr"/>
            <a:r>
              <a:rPr lang="de-DE" dirty="0"/>
              <a:t>organischer Halbleiter</a:t>
            </a:r>
          </a:p>
        </p:txBody>
      </p:sp>
      <p:sp>
        <p:nvSpPr>
          <p:cNvPr id="53" name="Textfeld 52">
            <a:extLst>
              <a:ext uri="{FF2B5EF4-FFF2-40B4-BE49-F238E27FC236}">
                <a16:creationId xmlns:a16="http://schemas.microsoft.com/office/drawing/2014/main" id="{8C66F291-2136-4657-BE8F-C515FC256E95}"/>
              </a:ext>
            </a:extLst>
          </p:cNvPr>
          <p:cNvSpPr txBox="1"/>
          <p:nvPr/>
        </p:nvSpPr>
        <p:spPr>
          <a:xfrm>
            <a:off x="2863463" y="5144618"/>
            <a:ext cx="2792937" cy="369332"/>
          </a:xfrm>
          <a:prstGeom prst="rect">
            <a:avLst/>
          </a:prstGeom>
          <a:noFill/>
        </p:spPr>
        <p:txBody>
          <a:bodyPr wrap="square" rtlCol="0">
            <a:spAutoFit/>
          </a:bodyPr>
          <a:lstStyle/>
          <a:p>
            <a:pPr algn="ctr"/>
            <a:r>
              <a:rPr lang="de-DE" dirty="0"/>
              <a:t>Lochleiter</a:t>
            </a:r>
          </a:p>
        </p:txBody>
      </p:sp>
      <p:sp>
        <p:nvSpPr>
          <p:cNvPr id="56" name="Textfeld 55">
            <a:extLst>
              <a:ext uri="{FF2B5EF4-FFF2-40B4-BE49-F238E27FC236}">
                <a16:creationId xmlns:a16="http://schemas.microsoft.com/office/drawing/2014/main" id="{29FBDD0E-B3BE-41D5-9C40-CA259716E6F8}"/>
              </a:ext>
            </a:extLst>
          </p:cNvPr>
          <p:cNvSpPr txBox="1"/>
          <p:nvPr/>
        </p:nvSpPr>
        <p:spPr>
          <a:xfrm>
            <a:off x="9270856" y="5144618"/>
            <a:ext cx="1806992" cy="369332"/>
          </a:xfrm>
          <a:prstGeom prst="rect">
            <a:avLst/>
          </a:prstGeom>
          <a:noFill/>
        </p:spPr>
        <p:txBody>
          <a:bodyPr wrap="square" rtlCol="0">
            <a:spAutoFit/>
          </a:bodyPr>
          <a:lstStyle/>
          <a:p>
            <a:pPr algn="ctr"/>
            <a:r>
              <a:rPr lang="de-DE" dirty="0"/>
              <a:t>Kathode</a:t>
            </a:r>
          </a:p>
        </p:txBody>
      </p:sp>
      <p:sp>
        <p:nvSpPr>
          <p:cNvPr id="59" name="Textfeld 58">
            <a:extLst>
              <a:ext uri="{FF2B5EF4-FFF2-40B4-BE49-F238E27FC236}">
                <a16:creationId xmlns:a16="http://schemas.microsoft.com/office/drawing/2014/main" id="{044D6099-8DE6-44D7-8B68-F5564EF81CEE}"/>
              </a:ext>
            </a:extLst>
          </p:cNvPr>
          <p:cNvSpPr txBox="1"/>
          <p:nvPr/>
        </p:nvSpPr>
        <p:spPr>
          <a:xfrm>
            <a:off x="1489050" y="5144618"/>
            <a:ext cx="1806992" cy="369332"/>
          </a:xfrm>
          <a:prstGeom prst="rect">
            <a:avLst/>
          </a:prstGeom>
          <a:noFill/>
        </p:spPr>
        <p:txBody>
          <a:bodyPr wrap="square" rtlCol="0">
            <a:spAutoFit/>
          </a:bodyPr>
          <a:lstStyle/>
          <a:p>
            <a:pPr algn="ctr"/>
            <a:r>
              <a:rPr lang="de-DE" dirty="0"/>
              <a:t>Anode</a:t>
            </a:r>
          </a:p>
        </p:txBody>
      </p:sp>
    </p:spTree>
    <p:extLst>
      <p:ext uri="{BB962C8B-B14F-4D97-AF65-F5344CB8AC3E}">
        <p14:creationId xmlns:p14="http://schemas.microsoft.com/office/powerpoint/2010/main" val="10576126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0EC4F-84D9-0BF5-E983-CEB3639F9F48}"/>
              </a:ext>
            </a:extLst>
          </p:cNvPr>
          <p:cNvSpPr>
            <a:spLocks noGrp="1"/>
          </p:cNvSpPr>
          <p:nvPr>
            <p:ph type="title"/>
          </p:nvPr>
        </p:nvSpPr>
        <p:spPr/>
        <p:txBody>
          <a:bodyPr>
            <a:normAutofit/>
          </a:bodyPr>
          <a:lstStyle/>
          <a:p>
            <a:r>
              <a:rPr lang="de-DE" sz="2400" dirty="0"/>
              <a:t>Vorschlag für eine Unterrichtseinheit</a:t>
            </a:r>
            <a:br>
              <a:rPr lang="de-DE" sz="2400" dirty="0"/>
            </a:br>
            <a:r>
              <a:rPr lang="de-DE" sz="2400" dirty="0"/>
              <a:t>(ca. 3x 45 Minuten) – 1. Stunde</a:t>
            </a:r>
          </a:p>
        </p:txBody>
      </p:sp>
      <p:sp>
        <p:nvSpPr>
          <p:cNvPr id="3" name="Inhaltsplatzhalter 2">
            <a:extLst>
              <a:ext uri="{FF2B5EF4-FFF2-40B4-BE49-F238E27FC236}">
                <a16:creationId xmlns:a16="http://schemas.microsoft.com/office/drawing/2014/main" id="{32A97D6F-2683-2459-F80B-E9A28A9D99AD}"/>
              </a:ext>
            </a:extLst>
          </p:cNvPr>
          <p:cNvSpPr>
            <a:spLocks noGrp="1"/>
          </p:cNvSpPr>
          <p:nvPr>
            <p:ph idx="1"/>
          </p:nvPr>
        </p:nvSpPr>
        <p:spPr/>
        <p:txBody>
          <a:bodyPr/>
          <a:lstStyle/>
          <a:p>
            <a:r>
              <a:rPr lang="de-DE" dirty="0"/>
              <a:t>Einführung z. B. über faltbare/biegsame </a:t>
            </a:r>
            <a:r>
              <a:rPr lang="de-DE" dirty="0" err="1"/>
              <a:t>Smartphonedisplays</a:t>
            </a:r>
            <a:endParaRPr lang="de-DE" dirty="0"/>
          </a:p>
          <a:p>
            <a:r>
              <a:rPr lang="de-DE" dirty="0"/>
              <a:t>Wiederholung: Erstellung des MO-Schemas von Wasserstoff </a:t>
            </a:r>
          </a:p>
          <a:p>
            <a:r>
              <a:rPr lang="de-DE" dirty="0"/>
              <a:t>Erarbeitung 1: Theorie von Valenz- und Leitungsband bei Metallen</a:t>
            </a:r>
          </a:p>
          <a:p>
            <a:r>
              <a:rPr lang="de-DE" dirty="0"/>
              <a:t>Erarbeitung 2: Erklärung von Leitfähigkeit mithilfe von Valenz- und Leitungsband bei Metallen</a:t>
            </a:r>
          </a:p>
          <a:p>
            <a:r>
              <a:rPr lang="de-DE" dirty="0"/>
              <a:t>Erarbeitung 3: Übertragung des Prinzips auf Halbleiter – Einführung „Elektron-Loch-Paar“</a:t>
            </a:r>
          </a:p>
          <a:p>
            <a:endParaRPr lang="de-DE" dirty="0"/>
          </a:p>
          <a:p>
            <a:endParaRPr lang="de-DE" dirty="0"/>
          </a:p>
        </p:txBody>
      </p:sp>
    </p:spTree>
    <p:extLst>
      <p:ext uri="{BB962C8B-B14F-4D97-AF65-F5344CB8AC3E}">
        <p14:creationId xmlns:p14="http://schemas.microsoft.com/office/powerpoint/2010/main" val="209170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eschweifte Klammer rechts 5">
            <a:extLst>
              <a:ext uri="{FF2B5EF4-FFF2-40B4-BE49-F238E27FC236}">
                <a16:creationId xmlns:a16="http://schemas.microsoft.com/office/drawing/2014/main" id="{0D6B60B8-DDFE-8FE1-0F08-283E477F1135}"/>
              </a:ext>
            </a:extLst>
          </p:cNvPr>
          <p:cNvSpPr/>
          <p:nvPr/>
        </p:nvSpPr>
        <p:spPr>
          <a:xfrm>
            <a:off x="4760787" y="1900293"/>
            <a:ext cx="155769" cy="882663"/>
          </a:xfrm>
          <a:prstGeom prst="rightBrace">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7" name="Rectangle 6">
            <a:extLst>
              <a:ext uri="{FF2B5EF4-FFF2-40B4-BE49-F238E27FC236}">
                <a16:creationId xmlns:a16="http://schemas.microsoft.com/office/drawing/2014/main" id="{BEF6CC0B-5D39-3E7B-D460-55864A3EDE48}"/>
              </a:ext>
            </a:extLst>
          </p:cNvPr>
          <p:cNvSpPr>
            <a:spLocks noChangeArrowheads="1"/>
          </p:cNvSpPr>
          <p:nvPr/>
        </p:nvSpPr>
        <p:spPr bwMode="auto">
          <a:xfrm>
            <a:off x="1328530" y="1833792"/>
            <a:ext cx="852568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de-DE" altLang="de-DE"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Energiegewinnung		widerspricht dem 1. Hauptsatz der </a:t>
            </a:r>
            <a:endParaRPr kumimoji="0" lang="de-DE" altLang="de-DE" sz="16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de-DE" altLang="de-DE"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Energieverbrauch</a:t>
            </a:r>
            <a:r>
              <a:rPr kumimoji="0" lang="de-DE" altLang="de-D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de-DE" altLang="de-DE"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Thermodynamik</a:t>
            </a:r>
            <a:endParaRPr kumimoji="0" lang="de-DE" altLang="de-DE" sz="16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de-DE" altLang="de-DE"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Energieverschwendung</a:t>
            </a:r>
            <a:endParaRPr kumimoji="0" lang="de-DE" altLang="de-DE" sz="3600" b="0" i="0" u="none" strike="noStrike" cap="none" normalizeH="0" baseline="0" dirty="0">
              <a:ln>
                <a:noFill/>
              </a:ln>
              <a:solidFill>
                <a:schemeClr val="tx1"/>
              </a:solidFill>
              <a:effectLst/>
              <a:latin typeface="Arial" panose="020B0604020202020204" pitchFamily="34" charset="0"/>
            </a:endParaRPr>
          </a:p>
        </p:txBody>
      </p:sp>
      <p:sp>
        <p:nvSpPr>
          <p:cNvPr id="9" name="Textfeld 8">
            <a:extLst>
              <a:ext uri="{FF2B5EF4-FFF2-40B4-BE49-F238E27FC236}">
                <a16:creationId xmlns:a16="http://schemas.microsoft.com/office/drawing/2014/main" id="{EF6C8FE1-71A2-79D5-A72C-6B6EF905A873}"/>
              </a:ext>
            </a:extLst>
          </p:cNvPr>
          <p:cNvSpPr txBox="1"/>
          <p:nvPr/>
        </p:nvSpPr>
        <p:spPr>
          <a:xfrm>
            <a:off x="527660" y="528043"/>
            <a:ext cx="7124892" cy="416140"/>
          </a:xfrm>
          <a:prstGeom prst="rect">
            <a:avLst/>
          </a:prstGeom>
          <a:noFill/>
        </p:spPr>
        <p:txBody>
          <a:bodyPr wrap="square">
            <a:spAutoFit/>
          </a:bodyPr>
          <a:lstStyle/>
          <a:p>
            <a:pPr lvl="0">
              <a:lnSpc>
                <a:spcPct val="115000"/>
              </a:lnSpc>
              <a:spcBef>
                <a:spcPts val="600"/>
              </a:spcBef>
              <a:spcAft>
                <a:spcPts val="600"/>
              </a:spcAft>
            </a:pPr>
            <a:r>
              <a:rPr lang="de-DE" sz="20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Verwendung des Energiebegriffs</a:t>
            </a:r>
            <a:endParaRPr lang="de-DE"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Textfeld 1">
            <a:extLst>
              <a:ext uri="{FF2B5EF4-FFF2-40B4-BE49-F238E27FC236}">
                <a16:creationId xmlns:a16="http://schemas.microsoft.com/office/drawing/2014/main" id="{2E1FD7C2-86F6-1377-7500-7AE541240FE0}"/>
              </a:ext>
            </a:extLst>
          </p:cNvPr>
          <p:cNvSpPr txBox="1"/>
          <p:nvPr/>
        </p:nvSpPr>
        <p:spPr>
          <a:xfrm>
            <a:off x="1328530" y="4755407"/>
            <a:ext cx="8905461" cy="1328120"/>
          </a:xfrm>
          <a:prstGeom prst="rect">
            <a:avLst/>
          </a:prstGeom>
          <a:noFill/>
        </p:spPr>
        <p:txBody>
          <a:bodyPr wrap="square">
            <a:spAutoFit/>
          </a:bodyPr>
          <a:lstStyle/>
          <a:p>
            <a:pPr>
              <a:lnSpc>
                <a:spcPct val="115000"/>
              </a:lnSpc>
              <a:spcBef>
                <a:spcPts val="600"/>
              </a:spcBef>
              <a:spcAft>
                <a:spcPts val="600"/>
              </a:spcAft>
              <a:buNone/>
            </a:pPr>
            <a:r>
              <a:rPr lang="de-DE" sz="1800" dirty="0">
                <a:effectLst/>
                <a:latin typeface="Arial" panose="020B0604020202020204" pitchFamily="34" charset="0"/>
                <a:ea typeface="Calibri" panose="020F0502020204030204" pitchFamily="34" charset="0"/>
                <a:cs typeface="Times New Roman" panose="02020603050405020304" pitchFamily="18" charset="0"/>
              </a:rPr>
              <a:t>Beispiel: Die Reaktion von Kohlenstoff mit Sauerstoff oder mit Wasser</a:t>
            </a:r>
          </a:p>
          <a:p>
            <a:pPr>
              <a:lnSpc>
                <a:spcPct val="115000"/>
              </a:lnSpc>
              <a:spcBef>
                <a:spcPts val="600"/>
              </a:spcBef>
              <a:spcAft>
                <a:spcPts val="6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C(s) + O</a:t>
            </a:r>
            <a:r>
              <a:rPr lang="en-US" sz="18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en-US" sz="1800" dirty="0">
                <a:effectLst/>
                <a:latin typeface="Arial" panose="020B0604020202020204" pitchFamily="34" charset="0"/>
                <a:ea typeface="Calibri" panose="020F0502020204030204" pitchFamily="34" charset="0"/>
                <a:cs typeface="Times New Roman" panose="02020603050405020304" pitchFamily="18" charset="0"/>
              </a:rPr>
              <a:t>(g)	 </a:t>
            </a:r>
            <a:r>
              <a:rPr lang="de-DE" sz="1800"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en-US" sz="1800" dirty="0">
                <a:effectLst/>
                <a:latin typeface="Arial" panose="020B0604020202020204" pitchFamily="34" charset="0"/>
                <a:ea typeface="Calibri" panose="020F0502020204030204" pitchFamily="34" charset="0"/>
                <a:cs typeface="Times New Roman" panose="02020603050405020304" pitchFamily="18" charset="0"/>
              </a:rPr>
              <a:t> CO</a:t>
            </a:r>
            <a:r>
              <a:rPr lang="en-US" sz="18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en-US" sz="1800" dirty="0">
                <a:effectLst/>
                <a:latin typeface="Arial" panose="020B0604020202020204" pitchFamily="34" charset="0"/>
                <a:ea typeface="Calibri" panose="020F0502020204030204" pitchFamily="34" charset="0"/>
                <a:cs typeface="Times New Roman" panose="02020603050405020304" pitchFamily="18" charset="0"/>
              </a:rPr>
              <a:t>(g)		               </a:t>
            </a:r>
            <a:r>
              <a:rPr lang="de-DE" sz="1800"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en-US" sz="1800" baseline="-25000" dirty="0" err="1">
                <a:effectLst/>
                <a:latin typeface="Arial" panose="020B0604020202020204" pitchFamily="34" charset="0"/>
                <a:ea typeface="Calibri" panose="020F0502020204030204" pitchFamily="34" charset="0"/>
                <a:cs typeface="Times New Roman" panose="02020603050405020304" pitchFamily="18" charset="0"/>
              </a:rPr>
              <a:t>r</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a:t>
            </a:r>
            <a:r>
              <a:rPr lang="en-US" sz="1800" dirty="0">
                <a:effectLst/>
                <a:latin typeface="Arial" panose="020B0604020202020204" pitchFamily="34" charset="0"/>
                <a:ea typeface="Calibri" panose="020F0502020204030204" pitchFamily="34" charset="0"/>
                <a:cs typeface="Times New Roman" panose="02020603050405020304" pitchFamily="18" charset="0"/>
              </a:rPr>
              <a:t> = -393,0 kJ/mol		exotherm</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C(s) + H</a:t>
            </a:r>
            <a:r>
              <a:rPr lang="en-US" sz="18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en-US" sz="1800" dirty="0">
                <a:effectLst/>
                <a:latin typeface="Arial" panose="020B0604020202020204" pitchFamily="34" charset="0"/>
                <a:ea typeface="Calibri" panose="020F0502020204030204" pitchFamily="34" charset="0"/>
                <a:cs typeface="Times New Roman" panose="02020603050405020304" pitchFamily="18" charset="0"/>
              </a:rPr>
              <a:t>O(g) </a:t>
            </a:r>
            <a:r>
              <a:rPr lang="de-DE" sz="1800"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en-US" sz="1800" dirty="0">
                <a:effectLst/>
                <a:latin typeface="Arial" panose="020B0604020202020204" pitchFamily="34" charset="0"/>
                <a:ea typeface="Calibri" panose="020F0502020204030204" pitchFamily="34" charset="0"/>
                <a:cs typeface="Times New Roman" panose="02020603050405020304" pitchFamily="18" charset="0"/>
              </a:rPr>
              <a:t> CO(g) + H</a:t>
            </a:r>
            <a:r>
              <a:rPr lang="en-US" sz="18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en-US" sz="1800" dirty="0">
                <a:effectLst/>
                <a:latin typeface="Arial" panose="020B0604020202020204" pitchFamily="34" charset="0"/>
                <a:ea typeface="Calibri" panose="020F0502020204030204" pitchFamily="34" charset="0"/>
                <a:cs typeface="Times New Roman" panose="02020603050405020304" pitchFamily="18" charset="0"/>
              </a:rPr>
              <a:t>(g)			</a:t>
            </a:r>
            <a:r>
              <a:rPr lang="de-DE" sz="1800" dirty="0">
                <a:effectLst/>
                <a:latin typeface="Arial" panose="020B0604020202020204" pitchFamily="34" charset="0"/>
                <a:ea typeface="Calibri" panose="020F0502020204030204" pitchFamily="34" charset="0"/>
                <a:cs typeface="Times New Roman" panose="02020603050405020304" pitchFamily="18" charset="0"/>
                <a:sym typeface="Symbol" pitchFamily="2" charset="2"/>
              </a:rPr>
              <a:t></a:t>
            </a:r>
            <a:r>
              <a:rPr lang="en-US" sz="1800" baseline="-25000" dirty="0" err="1">
                <a:effectLst/>
                <a:latin typeface="Arial" panose="020B0604020202020204" pitchFamily="34" charset="0"/>
                <a:ea typeface="Calibri" panose="020F0502020204030204" pitchFamily="34" charset="0"/>
                <a:cs typeface="Times New Roman" panose="02020603050405020304" pitchFamily="18" charset="0"/>
              </a:rPr>
              <a:t>r</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a:t>
            </a:r>
            <a:r>
              <a:rPr lang="en-US" sz="1800" dirty="0">
                <a:effectLst/>
                <a:latin typeface="Arial" panose="020B0604020202020204" pitchFamily="34" charset="0"/>
                <a:ea typeface="Calibri" panose="020F0502020204030204" pitchFamily="34" charset="0"/>
                <a:cs typeface="Times New Roman" panose="02020603050405020304" pitchFamily="18" charset="0"/>
              </a:rPr>
              <a:t> = +131,3 kJ/mol	       endotherm</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3" name="Gruppieren 2">
            <a:extLst>
              <a:ext uri="{FF2B5EF4-FFF2-40B4-BE49-F238E27FC236}">
                <a16:creationId xmlns:a16="http://schemas.microsoft.com/office/drawing/2014/main" id="{48054B65-A511-2485-1D3C-586E248AFCD4}"/>
              </a:ext>
            </a:extLst>
          </p:cNvPr>
          <p:cNvGrpSpPr/>
          <p:nvPr/>
        </p:nvGrpSpPr>
        <p:grpSpPr>
          <a:xfrm>
            <a:off x="1328530" y="3429000"/>
            <a:ext cx="10171323" cy="707886"/>
            <a:chOff x="1432153" y="1749252"/>
            <a:chExt cx="10171323" cy="707886"/>
          </a:xfrm>
        </p:grpSpPr>
        <p:sp>
          <p:nvSpPr>
            <p:cNvPr id="4" name="Rectangle 9">
              <a:extLst>
                <a:ext uri="{FF2B5EF4-FFF2-40B4-BE49-F238E27FC236}">
                  <a16:creationId xmlns:a16="http://schemas.microsoft.com/office/drawing/2014/main" id="{E5BEF26C-D7D7-F4FF-789E-514C017BA87D}"/>
                </a:ext>
              </a:extLst>
            </p:cNvPr>
            <p:cNvSpPr>
              <a:spLocks noChangeArrowheads="1"/>
            </p:cNvSpPr>
            <p:nvPr/>
          </p:nvSpPr>
          <p:spPr bwMode="auto">
            <a:xfrm>
              <a:off x="1432153" y="1749252"/>
              <a:ext cx="1017132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lang="de-DE" altLang="de-DE" sz="2000" b="1" dirty="0">
                  <a:ea typeface="Calibri" panose="020F0502020204030204" pitchFamily="34" charset="0"/>
                  <a:cs typeface="Arial" panose="020B0604020202020204" pitchFamily="34" charset="0"/>
                </a:rPr>
                <a:t>e</a:t>
              </a:r>
              <a:r>
                <a:rPr kumimoji="0" lang="de-DE" altLang="de-DE"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nergiearmer Stoff	</a:t>
              </a:r>
              <a:r>
                <a:rPr lang="de-DE" altLang="de-DE" sz="2000" b="1" dirty="0">
                  <a:ea typeface="Calibri" panose="020F0502020204030204" pitchFamily="34" charset="0"/>
                  <a:cs typeface="Arial" panose="020B0604020202020204" pitchFamily="34" charset="0"/>
                </a:rPr>
                <a:t>	</a:t>
              </a:r>
              <a:r>
                <a:rPr kumimoji="0" lang="de-DE" altLang="de-DE"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hängt vom Reaktionssystem ab! </a:t>
              </a:r>
              <a:endParaRPr kumimoji="0" lang="de-DE" altLang="de-DE" sz="16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lang="de-DE" altLang="de-DE" sz="2000" b="1" dirty="0">
                  <a:ea typeface="Calibri" panose="020F0502020204030204" pitchFamily="34" charset="0"/>
                  <a:cs typeface="Arial" panose="020B0604020202020204" pitchFamily="34" charset="0"/>
                </a:rPr>
                <a:t>e</a:t>
              </a:r>
              <a:r>
                <a:rPr kumimoji="0" lang="de-DE" altLang="de-DE"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nergiereicher Stoff		</a:t>
              </a:r>
              <a:endParaRPr kumimoji="0" lang="de-DE" altLang="de-DE" sz="1600" b="0" i="0" u="none" strike="noStrike" cap="none" normalizeH="0" baseline="0" dirty="0">
                <a:ln>
                  <a:noFill/>
                </a:ln>
                <a:solidFill>
                  <a:schemeClr val="tx1"/>
                </a:solidFill>
                <a:effectLst/>
              </a:endParaRPr>
            </a:p>
          </p:txBody>
        </p:sp>
        <p:sp>
          <p:nvSpPr>
            <p:cNvPr id="5" name="Geschweifte Klammer rechts 4">
              <a:extLst>
                <a:ext uri="{FF2B5EF4-FFF2-40B4-BE49-F238E27FC236}">
                  <a16:creationId xmlns:a16="http://schemas.microsoft.com/office/drawing/2014/main" id="{99400E90-CD76-31E8-8F3F-ACE179243629}"/>
                </a:ext>
              </a:extLst>
            </p:cNvPr>
            <p:cNvSpPr/>
            <p:nvPr/>
          </p:nvSpPr>
          <p:spPr>
            <a:xfrm>
              <a:off x="4880699" y="1864435"/>
              <a:ext cx="123190" cy="477520"/>
            </a:xfrm>
            <a:prstGeom prst="rightBrace">
              <a:avLst/>
            </a:prstGeom>
            <a:ln w="28575">
              <a:solidFill>
                <a:schemeClr val="tx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grpSp>
      <p:pic>
        <p:nvPicPr>
          <p:cNvPr id="8" name="Picture 3">
            <a:extLst>
              <a:ext uri="{FF2B5EF4-FFF2-40B4-BE49-F238E27FC236}">
                <a16:creationId xmlns:a16="http://schemas.microsoft.com/office/drawing/2014/main" id="{3BC43A71-0648-99EF-1177-AB1E641323F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06887" y="398082"/>
            <a:ext cx="546100" cy="5461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ACF3350B-3EA6-EF38-846E-979BD0579A5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60787" y="398082"/>
            <a:ext cx="546100" cy="5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97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0EC4F-84D9-0BF5-E983-CEB3639F9F48}"/>
              </a:ext>
            </a:extLst>
          </p:cNvPr>
          <p:cNvSpPr>
            <a:spLocks noGrp="1"/>
          </p:cNvSpPr>
          <p:nvPr>
            <p:ph type="title"/>
          </p:nvPr>
        </p:nvSpPr>
        <p:spPr/>
        <p:txBody>
          <a:bodyPr>
            <a:normAutofit/>
          </a:bodyPr>
          <a:lstStyle/>
          <a:p>
            <a:r>
              <a:rPr lang="de-DE" sz="2400" dirty="0"/>
              <a:t>Vorschlag für eine Unterrichtseinheit</a:t>
            </a:r>
            <a:br>
              <a:rPr lang="de-DE" sz="2400" dirty="0"/>
            </a:br>
            <a:r>
              <a:rPr lang="de-DE" sz="2400" dirty="0"/>
              <a:t>(ca. 3x 45 Minuten) – 2. Stunde</a:t>
            </a:r>
          </a:p>
        </p:txBody>
      </p:sp>
      <p:sp>
        <p:nvSpPr>
          <p:cNvPr id="3" name="Inhaltsplatzhalter 2">
            <a:extLst>
              <a:ext uri="{FF2B5EF4-FFF2-40B4-BE49-F238E27FC236}">
                <a16:creationId xmlns:a16="http://schemas.microsoft.com/office/drawing/2014/main" id="{32A97D6F-2683-2459-F80B-E9A28A9D99AD}"/>
              </a:ext>
            </a:extLst>
          </p:cNvPr>
          <p:cNvSpPr>
            <a:spLocks noGrp="1"/>
          </p:cNvSpPr>
          <p:nvPr>
            <p:ph idx="1"/>
          </p:nvPr>
        </p:nvSpPr>
        <p:spPr/>
        <p:txBody>
          <a:bodyPr/>
          <a:lstStyle/>
          <a:p>
            <a:r>
              <a:rPr lang="de-DE" dirty="0"/>
              <a:t>Wiederholung</a:t>
            </a:r>
          </a:p>
          <a:p>
            <a:r>
              <a:rPr lang="de-DE" dirty="0"/>
              <a:t>Erarbeitung 1: MO-Schema der p-Orbitale von Buta-1,3-dien und</a:t>
            </a:r>
            <a:br>
              <a:rPr lang="de-DE" dirty="0"/>
            </a:br>
            <a:r>
              <a:rPr lang="de-DE" dirty="0"/>
              <a:t>Hexa-1,3,5-trien</a:t>
            </a:r>
          </a:p>
          <a:p>
            <a:r>
              <a:rPr lang="de-DE" dirty="0"/>
              <a:t>Erarbeitung 2: strukturelle Merkmale von leitfähigen Polymeren – konjugierte Doppelbindungen</a:t>
            </a:r>
          </a:p>
          <a:p>
            <a:pPr lvl="1"/>
            <a:r>
              <a:rPr lang="de-DE" dirty="0"/>
              <a:t>Bsp. PPV, Polythiophen, Polypyrrol</a:t>
            </a:r>
          </a:p>
          <a:p>
            <a:r>
              <a:rPr lang="de-DE" dirty="0"/>
              <a:t>Erarbeitung 3: Vor- und Nachteile von leitfähigen Polymeren gegenüber Metallen</a:t>
            </a:r>
          </a:p>
          <a:p>
            <a:endParaRPr lang="de-DE" dirty="0"/>
          </a:p>
          <a:p>
            <a:endParaRPr lang="de-DE" dirty="0"/>
          </a:p>
        </p:txBody>
      </p:sp>
    </p:spTree>
    <p:extLst>
      <p:ext uri="{BB962C8B-B14F-4D97-AF65-F5344CB8AC3E}">
        <p14:creationId xmlns:p14="http://schemas.microsoft.com/office/powerpoint/2010/main" val="25959060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0EC4F-84D9-0BF5-E983-CEB3639F9F48}"/>
              </a:ext>
            </a:extLst>
          </p:cNvPr>
          <p:cNvSpPr>
            <a:spLocks noGrp="1"/>
          </p:cNvSpPr>
          <p:nvPr>
            <p:ph type="title"/>
          </p:nvPr>
        </p:nvSpPr>
        <p:spPr/>
        <p:txBody>
          <a:bodyPr>
            <a:normAutofit/>
          </a:bodyPr>
          <a:lstStyle/>
          <a:p>
            <a:r>
              <a:rPr lang="de-DE" sz="2400" dirty="0"/>
              <a:t>Vorschlag für eine Unterrichtseinheit</a:t>
            </a:r>
            <a:br>
              <a:rPr lang="de-DE" sz="2400" dirty="0"/>
            </a:br>
            <a:r>
              <a:rPr lang="de-DE" sz="2400" dirty="0"/>
              <a:t>(ca. 3x 45 Minuten) – 3. Stunde</a:t>
            </a:r>
          </a:p>
        </p:txBody>
      </p:sp>
      <p:sp>
        <p:nvSpPr>
          <p:cNvPr id="3" name="Inhaltsplatzhalter 2">
            <a:extLst>
              <a:ext uri="{FF2B5EF4-FFF2-40B4-BE49-F238E27FC236}">
                <a16:creationId xmlns:a16="http://schemas.microsoft.com/office/drawing/2014/main" id="{32A97D6F-2683-2459-F80B-E9A28A9D99AD}"/>
              </a:ext>
            </a:extLst>
          </p:cNvPr>
          <p:cNvSpPr>
            <a:spLocks noGrp="1"/>
          </p:cNvSpPr>
          <p:nvPr>
            <p:ph idx="1"/>
          </p:nvPr>
        </p:nvSpPr>
        <p:spPr/>
        <p:txBody>
          <a:bodyPr/>
          <a:lstStyle/>
          <a:p>
            <a:r>
              <a:rPr lang="de-DE" dirty="0"/>
              <a:t>Wiederholung</a:t>
            </a:r>
          </a:p>
          <a:p>
            <a:r>
              <a:rPr lang="de-DE" dirty="0"/>
              <a:t>Erarbeitung 1: Schematischer Aufbau einer OLED</a:t>
            </a:r>
          </a:p>
          <a:p>
            <a:r>
              <a:rPr lang="de-DE" dirty="0"/>
              <a:t>Erarbeitung 2: Funktionsweise einer OLED</a:t>
            </a:r>
          </a:p>
          <a:p>
            <a:pPr lvl="1"/>
            <a:r>
              <a:rPr lang="de-DE" dirty="0"/>
              <a:t>Rekombination von Elektronen (Leitungsband) und Defektelektronen/Lochstellen (Valenzband)</a:t>
            </a:r>
          </a:p>
          <a:p>
            <a:pPr lvl="1"/>
            <a:r>
              <a:rPr lang="de-DE" dirty="0"/>
              <a:t>Anregung eines Farbstoff-Moleküls</a:t>
            </a:r>
          </a:p>
          <a:p>
            <a:pPr lvl="1"/>
            <a:r>
              <a:rPr lang="de-DE" dirty="0"/>
              <a:t>Emission eines Photons bei Rückkehr in den Grundzustand</a:t>
            </a:r>
          </a:p>
          <a:p>
            <a:r>
              <a:rPr lang="de-DE" dirty="0"/>
              <a:t>Erarbeitung 3: </a:t>
            </a:r>
          </a:p>
        </p:txBody>
      </p:sp>
    </p:spTree>
    <p:extLst>
      <p:ext uri="{BB962C8B-B14F-4D97-AF65-F5344CB8AC3E}">
        <p14:creationId xmlns:p14="http://schemas.microsoft.com/office/powerpoint/2010/main" val="15103564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0EC4F-84D9-0BF5-E983-CEB3639F9F48}"/>
              </a:ext>
            </a:extLst>
          </p:cNvPr>
          <p:cNvSpPr>
            <a:spLocks noGrp="1"/>
          </p:cNvSpPr>
          <p:nvPr>
            <p:ph type="title"/>
          </p:nvPr>
        </p:nvSpPr>
        <p:spPr/>
        <p:txBody>
          <a:bodyPr>
            <a:normAutofit/>
          </a:bodyPr>
          <a:lstStyle/>
          <a:p>
            <a:r>
              <a:rPr lang="de-DE" sz="2400" dirty="0"/>
              <a:t>mögliche Zusatzstunden bei vorhandener Zeit</a:t>
            </a:r>
          </a:p>
        </p:txBody>
      </p:sp>
      <p:sp>
        <p:nvSpPr>
          <p:cNvPr id="3" name="Inhaltsplatzhalter 2">
            <a:extLst>
              <a:ext uri="{FF2B5EF4-FFF2-40B4-BE49-F238E27FC236}">
                <a16:creationId xmlns:a16="http://schemas.microsoft.com/office/drawing/2014/main" id="{32A97D6F-2683-2459-F80B-E9A28A9D99AD}"/>
              </a:ext>
            </a:extLst>
          </p:cNvPr>
          <p:cNvSpPr>
            <a:spLocks noGrp="1"/>
          </p:cNvSpPr>
          <p:nvPr>
            <p:ph idx="1"/>
          </p:nvPr>
        </p:nvSpPr>
        <p:spPr/>
        <p:txBody>
          <a:bodyPr/>
          <a:lstStyle/>
          <a:p>
            <a:r>
              <a:rPr lang="de-DE" dirty="0"/>
              <a:t>Bau + Test eigener OLEDs</a:t>
            </a:r>
          </a:p>
          <a:p>
            <a:pPr lvl="1"/>
            <a:r>
              <a:rPr lang="de-DE" dirty="0"/>
              <a:t>fertige Bausätze über Prof. </a:t>
            </a:r>
            <a:r>
              <a:rPr lang="de-DE" dirty="0" err="1"/>
              <a:t>Banerji</a:t>
            </a:r>
            <a:endParaRPr lang="de-DE" dirty="0"/>
          </a:p>
          <a:p>
            <a:pPr lvl="2"/>
            <a:r>
              <a:rPr lang="de-DE" dirty="0"/>
              <a:t>50 Durchführungen, 639 €</a:t>
            </a:r>
          </a:p>
          <a:p>
            <a:pPr lvl="2"/>
            <a:r>
              <a:rPr lang="de-DE" dirty="0"/>
              <a:t>Nachfüllpack, 100 Durchführungen, 195 €</a:t>
            </a:r>
          </a:p>
          <a:p>
            <a:pPr lvl="2"/>
            <a:r>
              <a:rPr lang="de-DE" dirty="0"/>
              <a:t>förderfähig über FCI</a:t>
            </a:r>
          </a:p>
        </p:txBody>
      </p:sp>
    </p:spTree>
    <p:extLst>
      <p:ext uri="{BB962C8B-B14F-4D97-AF65-F5344CB8AC3E}">
        <p14:creationId xmlns:p14="http://schemas.microsoft.com/office/powerpoint/2010/main" val="35173184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0EC4F-84D9-0BF5-E983-CEB3639F9F48}"/>
              </a:ext>
            </a:extLst>
          </p:cNvPr>
          <p:cNvSpPr>
            <a:spLocks noGrp="1"/>
          </p:cNvSpPr>
          <p:nvPr>
            <p:ph type="title"/>
          </p:nvPr>
        </p:nvSpPr>
        <p:spPr/>
        <p:txBody>
          <a:bodyPr/>
          <a:lstStyle/>
          <a:p>
            <a:r>
              <a:rPr lang="de-DE" dirty="0"/>
              <a:t>Literatur + weitere Informationen</a:t>
            </a:r>
          </a:p>
        </p:txBody>
      </p:sp>
      <p:sp>
        <p:nvSpPr>
          <p:cNvPr id="3" name="Inhaltsplatzhalter 2">
            <a:extLst>
              <a:ext uri="{FF2B5EF4-FFF2-40B4-BE49-F238E27FC236}">
                <a16:creationId xmlns:a16="http://schemas.microsoft.com/office/drawing/2014/main" id="{32A97D6F-2683-2459-F80B-E9A28A9D99AD}"/>
              </a:ext>
            </a:extLst>
          </p:cNvPr>
          <p:cNvSpPr>
            <a:spLocks noGrp="1"/>
          </p:cNvSpPr>
          <p:nvPr>
            <p:ph idx="1"/>
          </p:nvPr>
        </p:nvSpPr>
        <p:spPr/>
        <p:txBody>
          <a:bodyPr>
            <a:normAutofit fontScale="92500" lnSpcReduction="20000"/>
          </a:bodyPr>
          <a:lstStyle/>
          <a:p>
            <a:r>
              <a:rPr lang="de-DE" dirty="0"/>
              <a:t>A. </a:t>
            </a:r>
            <a:r>
              <a:rPr lang="de-DE" dirty="0" err="1"/>
              <a:t>Banerji</a:t>
            </a:r>
            <a:r>
              <a:rPr lang="de-DE" dirty="0"/>
              <a:t>, M. W. Tausch (2010). Elektrolumineszenz in organischen Leuchtdioden. </a:t>
            </a:r>
            <a:r>
              <a:rPr lang="de-DE" i="1" dirty="0"/>
              <a:t>Praxis der Naturwissenschaften – Chemie in der Schule</a:t>
            </a:r>
            <a:r>
              <a:rPr lang="de-DE" dirty="0"/>
              <a:t>, </a:t>
            </a:r>
            <a:r>
              <a:rPr lang="de-DE" i="1" dirty="0"/>
              <a:t>59</a:t>
            </a:r>
            <a:r>
              <a:rPr lang="de-DE" dirty="0"/>
              <a:t>(4), 42–45.</a:t>
            </a:r>
          </a:p>
          <a:p>
            <a:r>
              <a:rPr lang="de-DE" dirty="0" err="1"/>
              <a:t>Banerji</a:t>
            </a:r>
            <a:r>
              <a:rPr lang="de-DE" dirty="0"/>
              <a:t>, A., </a:t>
            </a:r>
            <a:r>
              <a:rPr lang="de-DE" dirty="0" err="1"/>
              <a:t>Dörschelln</a:t>
            </a:r>
            <a:r>
              <a:rPr lang="de-DE" dirty="0"/>
              <a:t>, J., &amp; Schwarz, D. (2017). Organische Leuchtdioden im Chemieunterricht. </a:t>
            </a:r>
            <a:r>
              <a:rPr lang="de-DE" i="1" dirty="0"/>
              <a:t>Chemie in Unserer Zeit</a:t>
            </a:r>
            <a:r>
              <a:rPr lang="de-DE" dirty="0"/>
              <a:t>, </a:t>
            </a:r>
            <a:r>
              <a:rPr lang="de-DE" i="1" dirty="0"/>
              <a:t>52</a:t>
            </a:r>
            <a:r>
              <a:rPr lang="de-DE" dirty="0"/>
              <a:t>(1), 34–41. </a:t>
            </a:r>
            <a:r>
              <a:rPr lang="de-DE" dirty="0">
                <a:hlinkClick r:id="rId2"/>
              </a:rPr>
              <a:t>https://doi.org/10.1002/ciuz.201700795</a:t>
            </a:r>
            <a:endParaRPr lang="de-DE" dirty="0"/>
          </a:p>
          <a:p>
            <a:r>
              <a:rPr lang="de-DE" dirty="0" err="1"/>
              <a:t>Banerji</a:t>
            </a:r>
            <a:r>
              <a:rPr lang="de-DE" dirty="0"/>
              <a:t>, A., Schönbein, A., &amp; Wolff, J. (2017). OLED </a:t>
            </a:r>
            <a:r>
              <a:rPr lang="de-DE" dirty="0" err="1"/>
              <a:t>Reloaded</a:t>
            </a:r>
            <a:r>
              <a:rPr lang="de-DE" dirty="0"/>
              <a:t>: Die Synthese des Halbleiterpolymers MEH-PPV als Schulversuch. </a:t>
            </a:r>
            <a:r>
              <a:rPr lang="de-DE" i="1" dirty="0"/>
              <a:t>CHEMKON</a:t>
            </a:r>
            <a:r>
              <a:rPr lang="de-DE" dirty="0"/>
              <a:t>, </a:t>
            </a:r>
            <a:r>
              <a:rPr lang="de-DE" i="1" dirty="0"/>
              <a:t>24</a:t>
            </a:r>
            <a:r>
              <a:rPr lang="de-DE" dirty="0"/>
              <a:t>(4), 251–256. </a:t>
            </a:r>
            <a:r>
              <a:rPr lang="de-DE" dirty="0">
                <a:hlinkClick r:id="rId3"/>
              </a:rPr>
              <a:t>https://doi.org/10.1002/ckon.201790008</a:t>
            </a:r>
            <a:endParaRPr lang="de-DE" dirty="0"/>
          </a:p>
          <a:p>
            <a:r>
              <a:rPr lang="de-DE" dirty="0" err="1">
                <a:hlinkClick r:id="rId4"/>
              </a:rPr>
              <a:t>Organic</a:t>
            </a:r>
            <a:r>
              <a:rPr lang="de-DE" dirty="0">
                <a:hlinkClick r:id="rId4"/>
              </a:rPr>
              <a:t> </a:t>
            </a:r>
            <a:r>
              <a:rPr lang="de-DE" dirty="0" err="1">
                <a:hlinkClick r:id="rId4"/>
              </a:rPr>
              <a:t>photo</a:t>
            </a:r>
            <a:r>
              <a:rPr lang="de-DE" dirty="0">
                <a:hlinkClick r:id="rId4"/>
              </a:rPr>
              <a:t> </a:t>
            </a:r>
            <a:r>
              <a:rPr lang="de-DE" dirty="0" err="1">
                <a:hlinkClick r:id="rId4"/>
              </a:rPr>
              <a:t>electronics</a:t>
            </a:r>
            <a:r>
              <a:rPr lang="de-DE" dirty="0">
                <a:hlinkClick r:id="rId4"/>
              </a:rPr>
              <a:t> – </a:t>
            </a:r>
            <a:r>
              <a:rPr lang="de-DE" dirty="0" err="1">
                <a:hlinkClick r:id="rId4"/>
              </a:rPr>
              <a:t>boxperiment</a:t>
            </a:r>
            <a:r>
              <a:rPr lang="de-DE" dirty="0">
                <a:hlinkClick r:id="rId4"/>
              </a:rPr>
              <a:t> </a:t>
            </a:r>
            <a:r>
              <a:rPr lang="de-DE" dirty="0"/>
              <a:t>(Prof. </a:t>
            </a:r>
            <a:r>
              <a:rPr lang="de-DE" dirty="0" err="1"/>
              <a:t>Banerji</a:t>
            </a:r>
            <a:r>
              <a:rPr lang="de-DE" dirty="0"/>
              <a:t>, Uni Potsdam)</a:t>
            </a:r>
          </a:p>
          <a:p>
            <a:pPr lvl="1"/>
            <a:r>
              <a:rPr lang="de-DE" dirty="0"/>
              <a:t>Bausätze</a:t>
            </a:r>
          </a:p>
          <a:p>
            <a:pPr lvl="1"/>
            <a:r>
              <a:rPr lang="de-DE" dirty="0"/>
              <a:t>Unterrichtsmaterial, inkl. Animationen zur Funktionsweise (auch zur Selbsterarbeitung durch Schüler geeignet)</a:t>
            </a:r>
          </a:p>
          <a:p>
            <a:r>
              <a:rPr lang="de-DE" dirty="0">
                <a:hlinkClick r:id="rId5"/>
              </a:rPr>
              <a:t>OLED – Uni Wuppertal </a:t>
            </a:r>
            <a:r>
              <a:rPr lang="de-DE" dirty="0"/>
              <a:t>(Prof. Tausch, Prof. </a:t>
            </a:r>
            <a:r>
              <a:rPr lang="de-DE" dirty="0" err="1"/>
              <a:t>Banerji</a:t>
            </a:r>
            <a:r>
              <a:rPr lang="de-DE" dirty="0"/>
              <a:t>)</a:t>
            </a:r>
          </a:p>
          <a:p>
            <a:pPr lvl="1"/>
            <a:r>
              <a:rPr lang="de-DE" dirty="0"/>
              <a:t>Animationen zur Funktionsweise (auch zur Selbsterarbeitung durch Schüler geeignet)</a:t>
            </a:r>
          </a:p>
        </p:txBody>
      </p:sp>
    </p:spTree>
    <p:extLst>
      <p:ext uri="{BB962C8B-B14F-4D97-AF65-F5344CB8AC3E}">
        <p14:creationId xmlns:p14="http://schemas.microsoft.com/office/powerpoint/2010/main" val="26104225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E677F-D748-12A2-FD1F-E376555A54C1}"/>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CE842F48-909E-89EC-8006-C2376CED456B}"/>
              </a:ext>
            </a:extLst>
          </p:cNvPr>
          <p:cNvSpPr txBox="1"/>
          <p:nvPr/>
        </p:nvSpPr>
        <p:spPr bwMode="auto">
          <a:xfrm>
            <a:off x="2814222" y="1705860"/>
            <a:ext cx="12192000" cy="871337"/>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de-DE" sz="3200" dirty="0">
                <a:solidFill>
                  <a:srgbClr val="00764B"/>
                </a:solidFill>
                <a:latin typeface="Arial"/>
                <a:cs typeface="Arial"/>
              </a:rPr>
              <a:t>		  </a:t>
            </a:r>
            <a:endParaRPr lang="de-DE" sz="3200" dirty="0"/>
          </a:p>
        </p:txBody>
      </p:sp>
      <p:sp>
        <p:nvSpPr>
          <p:cNvPr id="5" name="Titel 1">
            <a:extLst>
              <a:ext uri="{FF2B5EF4-FFF2-40B4-BE49-F238E27FC236}">
                <a16:creationId xmlns:a16="http://schemas.microsoft.com/office/drawing/2014/main" id="{1EC6D8CB-221E-98BA-B58D-F1C4521F4C32}"/>
              </a:ext>
            </a:extLst>
          </p:cNvPr>
          <p:cNvSpPr txBox="1"/>
          <p:nvPr/>
        </p:nvSpPr>
        <p:spPr bwMode="auto">
          <a:xfrm>
            <a:off x="1855434" y="1485544"/>
            <a:ext cx="7998780" cy="3265359"/>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7938" lvl="0" algn="ctr" defTabSz="914400" rtl="0">
              <a:defRPr/>
            </a:pPr>
            <a:r>
              <a:rPr lang="de-DE" sz="3200" dirty="0">
                <a:latin typeface="Arial" panose="020B0604020202020204" pitchFamily="34" charset="0"/>
                <a:cs typeface="Arial" panose="020B0604020202020204" pitchFamily="34" charset="0"/>
              </a:rPr>
              <a:t> 13.5</a:t>
            </a:r>
          </a:p>
          <a:p>
            <a:pPr marL="7938" lvl="0" algn="ctr" defTabSz="914400" rtl="0">
              <a:defRPr/>
            </a:pPr>
            <a:r>
              <a:rPr lang="de-DE" sz="3200" dirty="0">
                <a:latin typeface="Arial" panose="020B0604020202020204" pitchFamily="34" charset="0"/>
                <a:cs typeface="Arial" panose="020B0604020202020204" pitchFamily="34" charset="0"/>
              </a:rPr>
              <a:t>Chemie und Nachhaltigkeit</a:t>
            </a:r>
          </a:p>
          <a:p>
            <a:pPr marL="7938" lvl="0" algn="ctr" defTabSz="914400" rtl="0">
              <a:defRPr/>
            </a:pPr>
            <a:endParaRPr lang="de-DE"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26081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3">
            <a:extLst>
              <a:ext uri="{FF2B5EF4-FFF2-40B4-BE49-F238E27FC236}">
                <a16:creationId xmlns:a16="http://schemas.microsoft.com/office/drawing/2014/main" id="{76BD0AF8-1E87-4748-AD89-44474DCD6403}"/>
              </a:ext>
            </a:extLst>
          </p:cNvPr>
          <p:cNvSpPr>
            <a:spLocks noGrp="1"/>
          </p:cNvSpPr>
          <p:nvPr>
            <p:ph idx="1"/>
          </p:nvPr>
        </p:nvSpPr>
        <p:spPr>
          <a:xfrm>
            <a:off x="795320" y="1113453"/>
            <a:ext cx="10324963" cy="3880773"/>
          </a:xfrm>
        </p:spPr>
        <p:txBody>
          <a:bodyPr>
            <a:normAutofit/>
          </a:bodyPr>
          <a:lstStyle/>
          <a:p>
            <a:pPr marL="0" indent="0">
              <a:buNone/>
            </a:pPr>
            <a:r>
              <a:rPr lang="de-DE" b="1" dirty="0"/>
              <a:t>Neue Kompetenzerwartungen:</a:t>
            </a:r>
          </a:p>
          <a:p>
            <a:pPr marL="0" indent="0">
              <a:buNone/>
            </a:pPr>
            <a:endParaRPr lang="de-DE" b="1" dirty="0"/>
          </a:p>
          <a:p>
            <a:pPr marL="0" indent="0">
              <a:buNone/>
            </a:pPr>
            <a:r>
              <a:rPr lang="de-DE" i="1" dirty="0"/>
              <a:t>…beschreiben das Grundprinzip der Photosynthese als lichtabhängige Spaltung der Wasser-Moleküle und anschließende Reduktion von Kohlenstoffdioxid-Molekülen.</a:t>
            </a:r>
          </a:p>
          <a:p>
            <a:pPr marL="0" indent="0">
              <a:buNone/>
            </a:pPr>
            <a:r>
              <a:rPr lang="de-DE" i="1" dirty="0"/>
              <a:t>… vergleichen die elektrochemische und </a:t>
            </a:r>
            <a:r>
              <a:rPr lang="de-DE" i="1" dirty="0" err="1"/>
              <a:t>photokatalytische</a:t>
            </a:r>
            <a:r>
              <a:rPr lang="de-DE" i="1" dirty="0"/>
              <a:t> Spaltung der Wasser-Moleküle, sowie die Möglichkeiten zur physikalischen und chemischen Wasserstoffspeicherung in technischen Verfahren und beurteilen diese im Hinblick auf die Realisierung einer „künstlichen Photosynthese“. Dabei bewerten sie den Bedarf an Grundstoffen und Katalysatoren und das Potenzial zur Energiespeicherung aus ökonomischer und ökologischer Sicht.</a:t>
            </a:r>
          </a:p>
        </p:txBody>
      </p:sp>
      <p:sp>
        <p:nvSpPr>
          <p:cNvPr id="3" name="Ellipse 7">
            <a:extLst>
              <a:ext uri="{FF2B5EF4-FFF2-40B4-BE49-F238E27FC236}">
                <a16:creationId xmlns:a16="http://schemas.microsoft.com/office/drawing/2014/main" id="{EE12A1EE-E553-FEDA-5594-1315F7586C2D}"/>
              </a:ext>
            </a:extLst>
          </p:cNvPr>
          <p:cNvSpPr/>
          <p:nvPr/>
        </p:nvSpPr>
        <p:spPr bwMode="auto">
          <a:xfrm>
            <a:off x="4412419" y="1113453"/>
            <a:ext cx="409575" cy="409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gA</a:t>
            </a:r>
            <a:endParaRPr lang="de-DE" sz="14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3">
            <a:extLst>
              <a:ext uri="{FF2B5EF4-FFF2-40B4-BE49-F238E27FC236}">
                <a16:creationId xmlns:a16="http://schemas.microsoft.com/office/drawing/2014/main" id="{76BD0AF8-1E87-4748-AD89-44474DCD6403}"/>
              </a:ext>
            </a:extLst>
          </p:cNvPr>
          <p:cNvSpPr>
            <a:spLocks noGrp="1"/>
          </p:cNvSpPr>
          <p:nvPr>
            <p:ph idx="1"/>
          </p:nvPr>
        </p:nvSpPr>
        <p:spPr>
          <a:xfrm>
            <a:off x="775808" y="1155575"/>
            <a:ext cx="10211060" cy="5203021"/>
          </a:xfrm>
        </p:spPr>
        <p:txBody>
          <a:bodyPr>
            <a:normAutofit fontScale="55000" lnSpcReduction="20000"/>
          </a:bodyPr>
          <a:lstStyle/>
          <a:p>
            <a:pPr marL="0" indent="0">
              <a:buNone/>
            </a:pPr>
            <a:r>
              <a:rPr lang="de-DE" sz="3300" b="1" dirty="0"/>
              <a:t>Neue Kompetenzerwartungen:</a:t>
            </a:r>
          </a:p>
          <a:p>
            <a:pPr marL="0" indent="0">
              <a:buNone/>
            </a:pPr>
            <a:endParaRPr lang="de-DE" sz="3300" b="1" dirty="0"/>
          </a:p>
          <a:p>
            <a:pPr marL="0" indent="0">
              <a:buNone/>
            </a:pPr>
            <a:r>
              <a:rPr lang="de-DE" sz="3300" i="1" dirty="0"/>
              <a:t>… beschreiben das Grundprinzip der Photosynthese als lichtabhängige Spaltung der Wasser-Moleküle und anschließende Reduktion von Kohlenstoffdioxid-Molekülen.</a:t>
            </a:r>
          </a:p>
          <a:p>
            <a:pPr marL="0" indent="0">
              <a:buNone/>
            </a:pPr>
            <a:r>
              <a:rPr lang="de-DE" sz="3300" i="1" dirty="0"/>
              <a:t>… vergleichen die elektrochemische und </a:t>
            </a:r>
            <a:r>
              <a:rPr lang="de-DE" sz="3300" i="1" dirty="0" err="1"/>
              <a:t>photokatalytische</a:t>
            </a:r>
            <a:r>
              <a:rPr lang="de-DE" sz="3300" i="1" dirty="0"/>
              <a:t> Spaltung der Wasser-Moleküle, sowie die Möglichkeiten zur physikalischen und chemischen Wasserstoffspeicherung in technischen Verfahren und beurteilen diese im Hinblick auf die Realisierung einer „künstlichen Photosynthese“. Dabei bewerten sie den Bedarf an Grundstoffen und Katalysatoren und das Potenzial zur Energiespeicherung aus ökonomischer und ökologischer Sicht.</a:t>
            </a:r>
          </a:p>
          <a:p>
            <a:pPr marL="0" indent="0">
              <a:buNone/>
            </a:pPr>
            <a:r>
              <a:rPr lang="de-DE" sz="3300" b="1" i="1" dirty="0">
                <a:solidFill>
                  <a:schemeClr val="tx1"/>
                </a:solidFill>
              </a:rPr>
              <a:t>… wenden das Donator-Akzeptor-Prinzip und das Energie-Konzept an, um aktuelle Technologien zur Energiebereitstellung und -speicherung zu erklären.</a:t>
            </a:r>
          </a:p>
          <a:p>
            <a:pPr marL="0" indent="0">
              <a:buNone/>
            </a:pPr>
            <a:r>
              <a:rPr lang="de-DE" sz="3300" b="1" i="1" dirty="0">
                <a:solidFill>
                  <a:schemeClr val="tx1"/>
                </a:solidFill>
              </a:rPr>
              <a:t>… wenden die Faraday-Gesetze an, um Elektrolysen quantitativ zu beschreiben.</a:t>
            </a:r>
          </a:p>
          <a:p>
            <a:pPr marL="0" indent="0">
              <a:buNone/>
            </a:pPr>
            <a:r>
              <a:rPr lang="de-DE" sz="3300" b="1" i="1" dirty="0">
                <a:solidFill>
                  <a:schemeClr val="tx1"/>
                </a:solidFill>
              </a:rPr>
              <a:t>… reflektieren die Verwendung von Kunststoffen und Metallen unter Einbezug diverser analoger und digitaler Quellen und bewerten die Verwendung von Kunststoffen und Metallen im Hinblick auf eine nachhaltige Entwicklung</a:t>
            </a:r>
            <a:r>
              <a:rPr lang="de-DE" sz="3300" b="1" dirty="0">
                <a:solidFill>
                  <a:schemeClr val="tx1"/>
                </a:solidFill>
              </a:rPr>
              <a:t>.</a:t>
            </a:r>
          </a:p>
          <a:p>
            <a:endParaRPr lang="de-DE" dirty="0"/>
          </a:p>
        </p:txBody>
      </p:sp>
      <p:sp>
        <p:nvSpPr>
          <p:cNvPr id="5" name="Ellipse 8">
            <a:extLst>
              <a:ext uri="{FF2B5EF4-FFF2-40B4-BE49-F238E27FC236}">
                <a16:creationId xmlns:a16="http://schemas.microsoft.com/office/drawing/2014/main" id="{C3633A35-7EF8-C1E5-723B-56D15633A1A4}"/>
              </a:ext>
            </a:extLst>
          </p:cNvPr>
          <p:cNvSpPr/>
          <p:nvPr/>
        </p:nvSpPr>
        <p:spPr>
          <a:xfrm>
            <a:off x="4274725" y="1087261"/>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extLst>
      <p:ext uri="{BB962C8B-B14F-4D97-AF65-F5344CB8AC3E}">
        <p14:creationId xmlns:p14="http://schemas.microsoft.com/office/powerpoint/2010/main" val="35329771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3">
            <a:extLst>
              <a:ext uri="{FF2B5EF4-FFF2-40B4-BE49-F238E27FC236}">
                <a16:creationId xmlns:a16="http://schemas.microsoft.com/office/drawing/2014/main" id="{76BD0AF8-1E87-4748-AD89-44474DCD6403}"/>
              </a:ext>
            </a:extLst>
          </p:cNvPr>
          <p:cNvSpPr>
            <a:spLocks noGrp="1"/>
          </p:cNvSpPr>
          <p:nvPr>
            <p:ph idx="1"/>
          </p:nvPr>
        </p:nvSpPr>
        <p:spPr>
          <a:xfrm>
            <a:off x="719537" y="922632"/>
            <a:ext cx="8596668" cy="3880773"/>
          </a:xfrm>
        </p:spPr>
        <p:txBody>
          <a:bodyPr>
            <a:normAutofit/>
          </a:bodyPr>
          <a:lstStyle/>
          <a:p>
            <a:pPr marL="0" indent="0">
              <a:buNone/>
            </a:pPr>
            <a:r>
              <a:rPr lang="de-DE" b="1" dirty="0"/>
              <a:t>Neue Inhalte zu den Kompetenzerwartungen:</a:t>
            </a:r>
          </a:p>
          <a:p>
            <a:pPr marL="0" indent="0">
              <a:buNone/>
            </a:pPr>
            <a:endParaRPr lang="de-DE" b="1" dirty="0"/>
          </a:p>
          <a:p>
            <a:pPr marL="0" indent="0">
              <a:buNone/>
            </a:pPr>
            <a:endParaRPr lang="de-DE" b="1" dirty="0"/>
          </a:p>
          <a:p>
            <a:pPr marL="0" indent="0">
              <a:buNone/>
            </a:pPr>
            <a:r>
              <a:rPr lang="de-DE" i="1" dirty="0"/>
              <a:t>Grundprinzip der Photosynthese: Photolyse der Wasser-Moleküle, Reduktion von Kohlenstoffdioxid-Molekülen</a:t>
            </a:r>
          </a:p>
          <a:p>
            <a:pPr marL="0" indent="0">
              <a:buNone/>
            </a:pPr>
            <a:r>
              <a:rPr lang="de-DE" i="1" dirty="0"/>
              <a:t>elektrochemische und </a:t>
            </a:r>
            <a:r>
              <a:rPr lang="de-DE" i="1" dirty="0" err="1"/>
              <a:t>photokatalytische</a:t>
            </a:r>
            <a:r>
              <a:rPr lang="de-DE" i="1" dirty="0"/>
              <a:t> Spaltung der Wasser-Moleküle im Vergleich, Materialien für elektrochemische und </a:t>
            </a:r>
            <a:r>
              <a:rPr lang="de-DE" i="1" dirty="0" err="1"/>
              <a:t>photokatalytische</a:t>
            </a:r>
            <a:r>
              <a:rPr lang="de-DE" i="1" dirty="0"/>
              <a:t> Prozesse, „künstliche Photosynthese“</a:t>
            </a:r>
          </a:p>
          <a:p>
            <a:pPr marL="0" indent="0">
              <a:buNone/>
            </a:pPr>
            <a:r>
              <a:rPr lang="de-DE" i="1" dirty="0"/>
              <a:t>physikalische und chemische Wasserstoffspeicher, z. B. </a:t>
            </a:r>
            <a:r>
              <a:rPr lang="de-DE" i="1" dirty="0" err="1"/>
              <a:t>Metallhydridspeicher</a:t>
            </a:r>
            <a:r>
              <a:rPr lang="de-DE" i="1" dirty="0"/>
              <a:t>, „Power-</a:t>
            </a:r>
            <a:r>
              <a:rPr lang="de-DE" i="1" dirty="0" err="1"/>
              <a:t>to</a:t>
            </a:r>
            <a:r>
              <a:rPr lang="de-DE" i="1" dirty="0"/>
              <a:t>-Gas", „Power-</a:t>
            </a:r>
            <a:r>
              <a:rPr lang="de-DE" i="1" dirty="0" err="1"/>
              <a:t>to</a:t>
            </a:r>
            <a:r>
              <a:rPr lang="de-DE" i="1" dirty="0"/>
              <a:t>-Liquid</a:t>
            </a:r>
            <a:r>
              <a:rPr lang="de-DE" dirty="0"/>
              <a:t>“</a:t>
            </a:r>
          </a:p>
        </p:txBody>
      </p:sp>
      <p:sp>
        <p:nvSpPr>
          <p:cNvPr id="3" name="Ellipse 7">
            <a:extLst>
              <a:ext uri="{FF2B5EF4-FFF2-40B4-BE49-F238E27FC236}">
                <a16:creationId xmlns:a16="http://schemas.microsoft.com/office/drawing/2014/main" id="{C354FFA8-7B75-1346-3860-9767ECBE3D86}"/>
              </a:ext>
            </a:extLst>
          </p:cNvPr>
          <p:cNvSpPr/>
          <p:nvPr/>
        </p:nvSpPr>
        <p:spPr bwMode="auto">
          <a:xfrm>
            <a:off x="5891212" y="922632"/>
            <a:ext cx="409575" cy="409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gA</a:t>
            </a:r>
            <a:endParaRPr lang="de-DE" sz="1400" dirty="0"/>
          </a:p>
        </p:txBody>
      </p:sp>
    </p:spTree>
    <p:extLst>
      <p:ext uri="{BB962C8B-B14F-4D97-AF65-F5344CB8AC3E}">
        <p14:creationId xmlns:p14="http://schemas.microsoft.com/office/powerpoint/2010/main" val="29102349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3">
            <a:extLst>
              <a:ext uri="{FF2B5EF4-FFF2-40B4-BE49-F238E27FC236}">
                <a16:creationId xmlns:a16="http://schemas.microsoft.com/office/drawing/2014/main" id="{76BD0AF8-1E87-4748-AD89-44474DCD6403}"/>
              </a:ext>
            </a:extLst>
          </p:cNvPr>
          <p:cNvSpPr>
            <a:spLocks noGrp="1"/>
          </p:cNvSpPr>
          <p:nvPr>
            <p:ph idx="1"/>
          </p:nvPr>
        </p:nvSpPr>
        <p:spPr>
          <a:xfrm>
            <a:off x="663267" y="810090"/>
            <a:ext cx="8596668" cy="6047910"/>
          </a:xfrm>
        </p:spPr>
        <p:txBody>
          <a:bodyPr>
            <a:normAutofit/>
          </a:bodyPr>
          <a:lstStyle/>
          <a:p>
            <a:pPr marL="0" indent="0">
              <a:buNone/>
            </a:pPr>
            <a:r>
              <a:rPr lang="de-DE" b="1" dirty="0"/>
              <a:t>Neue Inhalte zu den Kompetenzerwartungen:</a:t>
            </a:r>
          </a:p>
          <a:p>
            <a:pPr marL="0" indent="0">
              <a:buNone/>
            </a:pPr>
            <a:endParaRPr lang="de-DE" b="1" dirty="0"/>
          </a:p>
          <a:p>
            <a:pPr marL="0" indent="0">
              <a:buNone/>
            </a:pPr>
            <a:r>
              <a:rPr lang="de-DE" i="1" dirty="0"/>
              <a:t>Grundprinzip der Photosynthese: Photolyse der Wasser-Moleküle, Reduktion von Kohlenstoffdioxid-Molekülen</a:t>
            </a:r>
          </a:p>
          <a:p>
            <a:pPr marL="0" indent="0">
              <a:buNone/>
            </a:pPr>
            <a:r>
              <a:rPr lang="de-DE" i="1" dirty="0"/>
              <a:t>elektrochemische und </a:t>
            </a:r>
            <a:r>
              <a:rPr lang="de-DE" i="1" dirty="0" err="1"/>
              <a:t>photokatalytische</a:t>
            </a:r>
            <a:r>
              <a:rPr lang="de-DE" i="1" dirty="0"/>
              <a:t> Spaltung der Wasser-Moleküle im Vergleich, </a:t>
            </a:r>
            <a:r>
              <a:rPr lang="de-DE" b="1" i="1" dirty="0"/>
              <a:t>Grätzel-Zelle, (Nano-)</a:t>
            </a:r>
            <a:r>
              <a:rPr lang="de-DE" i="1" dirty="0"/>
              <a:t>Materialien für elektrochemische und </a:t>
            </a:r>
            <a:r>
              <a:rPr lang="de-DE" i="1" dirty="0" err="1"/>
              <a:t>photokatalytische</a:t>
            </a:r>
            <a:r>
              <a:rPr lang="de-DE" i="1" dirty="0"/>
              <a:t> Prozesse, „künstliche Photosynthese“</a:t>
            </a:r>
          </a:p>
          <a:p>
            <a:pPr marL="0" indent="0">
              <a:buNone/>
            </a:pPr>
            <a:r>
              <a:rPr lang="de-DE" i="1" dirty="0"/>
              <a:t>physikalische und chemische Wasserstoffspeicher, z. B. </a:t>
            </a:r>
            <a:r>
              <a:rPr lang="de-DE" i="1" dirty="0" err="1"/>
              <a:t>Metallhydridspeicher</a:t>
            </a:r>
            <a:r>
              <a:rPr lang="de-DE" i="1" dirty="0"/>
              <a:t>, „Power-</a:t>
            </a:r>
            <a:r>
              <a:rPr lang="de-DE" i="1" dirty="0" err="1"/>
              <a:t>to</a:t>
            </a:r>
            <a:r>
              <a:rPr lang="de-DE" i="1" dirty="0"/>
              <a:t>-Gas", „Power-</a:t>
            </a:r>
            <a:r>
              <a:rPr lang="de-DE" i="1" dirty="0" err="1"/>
              <a:t>to</a:t>
            </a:r>
            <a:r>
              <a:rPr lang="de-DE" i="1" dirty="0"/>
              <a:t>-Liquid“, </a:t>
            </a:r>
            <a:r>
              <a:rPr lang="de-DE" b="1" i="1" dirty="0"/>
              <a:t>LOHC</a:t>
            </a:r>
          </a:p>
          <a:p>
            <a:pPr marL="0" indent="0">
              <a:buNone/>
            </a:pPr>
            <a:r>
              <a:rPr lang="de-DE" b="1" i="1" dirty="0"/>
              <a:t>Faraday-Gesetze</a:t>
            </a:r>
          </a:p>
          <a:p>
            <a:pPr marL="0" indent="0">
              <a:buNone/>
            </a:pPr>
            <a:r>
              <a:rPr lang="de-DE" b="1" i="1" dirty="0"/>
              <a:t>weitere aktuelle Technologien zur Energiebereitstellung und -speicherung, z. B. </a:t>
            </a:r>
            <a:r>
              <a:rPr lang="de-DE" b="1" i="1" dirty="0" err="1"/>
              <a:t>Redox</a:t>
            </a:r>
            <a:r>
              <a:rPr lang="de-DE" b="1" i="1" dirty="0"/>
              <a:t>-Flow-Batterie, verschiedene Brennstoffzelltypen</a:t>
            </a:r>
          </a:p>
          <a:p>
            <a:pPr marL="0" indent="0">
              <a:buNone/>
            </a:pPr>
            <a:r>
              <a:rPr lang="de-DE" b="1" i="1" dirty="0"/>
              <a:t>Wertstoffkreisläufe von Kunststoffen im Zusammenhang mit Verpackungsmaterialien und von Metallen im Zusammenhang mit z. B. mobilen Endgeräten und Solartechnologien</a:t>
            </a:r>
          </a:p>
          <a:p>
            <a:endParaRPr lang="de-DE" dirty="0"/>
          </a:p>
        </p:txBody>
      </p:sp>
      <p:sp>
        <p:nvSpPr>
          <p:cNvPr id="3" name="Ellipse 8">
            <a:extLst>
              <a:ext uri="{FF2B5EF4-FFF2-40B4-BE49-F238E27FC236}">
                <a16:creationId xmlns:a16="http://schemas.microsoft.com/office/drawing/2014/main" id="{9EA67987-384E-0AA7-E79E-615B587E9E7B}"/>
              </a:ext>
            </a:extLst>
          </p:cNvPr>
          <p:cNvSpPr/>
          <p:nvPr/>
        </p:nvSpPr>
        <p:spPr bwMode="auto">
          <a:xfrm>
            <a:off x="5891212" y="810090"/>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extLst>
      <p:ext uri="{BB962C8B-B14F-4D97-AF65-F5344CB8AC3E}">
        <p14:creationId xmlns:p14="http://schemas.microsoft.com/office/powerpoint/2010/main" val="22931807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le 6"/>
          <p:cNvSpPr>
            <a:spLocks noGrp="1"/>
          </p:cNvSpPr>
          <p:nvPr>
            <p:ph type="title" idx="4294967295"/>
          </p:nvPr>
        </p:nvSpPr>
        <p:spPr bwMode="auto">
          <a:xfrm>
            <a:off x="654908" y="0"/>
            <a:ext cx="8596313" cy="778477"/>
          </a:xfrm>
        </p:spPr>
        <p:txBody>
          <a:bodyPr anchor="t">
            <a:normAutofit/>
          </a:bodyPr>
          <a:lstStyle/>
          <a:p>
            <a:pPr>
              <a:defRPr/>
            </a:pPr>
            <a:br>
              <a:rPr lang="de-DE" sz="2000" dirty="0"/>
            </a:br>
            <a:r>
              <a:rPr lang="de-DE" sz="2000" dirty="0"/>
              <a:t>Stoffverteilungsplan</a:t>
            </a:r>
            <a:endParaRPr sz="2000" dirty="0"/>
          </a:p>
        </p:txBody>
      </p:sp>
      <p:graphicFrame>
        <p:nvGraphicFramePr>
          <p:cNvPr id="9" name="Content Placeholder 8"/>
          <p:cNvGraphicFramePr>
            <a:graphicFrameLocks noGrp="1"/>
          </p:cNvGraphicFramePr>
          <p:nvPr>
            <p:ph idx="4294967295"/>
          </p:nvPr>
        </p:nvGraphicFramePr>
        <p:xfrm>
          <a:off x="642551" y="1036123"/>
          <a:ext cx="8933935" cy="4897120"/>
        </p:xfrm>
        <a:graphic>
          <a:graphicData uri="http://schemas.openxmlformats.org/drawingml/2006/table">
            <a:tbl>
              <a:tblPr firstRow="1" bandRow="1">
                <a:tableStyleId>{5940675A-B579-460E-94D1-54222C63F5DA}</a:tableStyleId>
              </a:tblPr>
              <a:tblGrid>
                <a:gridCol w="481914">
                  <a:extLst>
                    <a:ext uri="{9D8B030D-6E8A-4147-A177-3AD203B41FA5}">
                      <a16:colId xmlns:a16="http://schemas.microsoft.com/office/drawing/2014/main" val="20000"/>
                    </a:ext>
                  </a:extLst>
                </a:gridCol>
                <a:gridCol w="2058573">
                  <a:extLst>
                    <a:ext uri="{9D8B030D-6E8A-4147-A177-3AD203B41FA5}">
                      <a16:colId xmlns:a16="http://schemas.microsoft.com/office/drawing/2014/main" val="20001"/>
                    </a:ext>
                  </a:extLst>
                </a:gridCol>
                <a:gridCol w="6393448">
                  <a:extLst>
                    <a:ext uri="{9D8B030D-6E8A-4147-A177-3AD203B41FA5}">
                      <a16:colId xmlns:a16="http://schemas.microsoft.com/office/drawing/2014/main" val="20002"/>
                    </a:ext>
                  </a:extLst>
                </a:gridCol>
              </a:tblGrid>
              <a:tr h="370840">
                <a:tc>
                  <a:txBody>
                    <a:bodyPr/>
                    <a:lstStyle/>
                    <a:p>
                      <a:pPr>
                        <a:defRPr/>
                      </a:pPr>
                      <a:endParaRPr lang="de-DE" sz="1600" b="1" dirty="0"/>
                    </a:p>
                  </a:txBody>
                  <a:tcPr anchor="ctr">
                    <a:solidFill>
                      <a:schemeClr val="accent1"/>
                    </a:solidFill>
                  </a:tcPr>
                </a:tc>
                <a:tc>
                  <a:txBody>
                    <a:bodyPr/>
                    <a:lstStyle/>
                    <a:p>
                      <a:pPr>
                        <a:defRPr/>
                      </a:pPr>
                      <a:r>
                        <a:rPr lang="de-DE" sz="1600" b="1" dirty="0">
                          <a:solidFill>
                            <a:schemeClr val="bg1"/>
                          </a:solidFill>
                        </a:rPr>
                        <a:t>Lehrplan</a:t>
                      </a:r>
                      <a:r>
                        <a:rPr lang="de-DE" sz="1600" b="1" dirty="0"/>
                        <a:t> </a:t>
                      </a:r>
                      <a:endParaRPr dirty="0"/>
                    </a:p>
                  </a:txBody>
                  <a:tcPr anchor="ctr">
                    <a:solidFill>
                      <a:schemeClr val="accent1"/>
                    </a:solidFill>
                  </a:tcPr>
                </a:tc>
                <a:tc>
                  <a:txBody>
                    <a:bodyPr/>
                    <a:lstStyle/>
                    <a:p>
                      <a:pPr>
                        <a:defRPr/>
                      </a:pPr>
                      <a:r>
                        <a:rPr lang="de-DE" sz="1600" b="1" dirty="0">
                          <a:solidFill>
                            <a:schemeClr val="bg1"/>
                          </a:solidFill>
                        </a:rPr>
                        <a:t>Stundenthema</a:t>
                      </a:r>
                      <a:endParaRPr dirty="0">
                        <a:solidFill>
                          <a:schemeClr val="bg1"/>
                        </a:solidFill>
                      </a:endParaRPr>
                    </a:p>
                  </a:txBody>
                  <a:tcPr anchor="ctr">
                    <a:solidFill>
                      <a:schemeClr val="accent1"/>
                    </a:solidFill>
                  </a:tcPr>
                </a:tc>
                <a:extLst>
                  <a:ext uri="{0D108BD9-81ED-4DB2-BD59-A6C34878D82A}">
                    <a16:rowId xmlns:a16="http://schemas.microsoft.com/office/drawing/2014/main" val="10000"/>
                  </a:ext>
                </a:extLst>
              </a:tr>
              <a:tr h="370840">
                <a:tc>
                  <a:txBody>
                    <a:bodyPr/>
                    <a:lstStyle/>
                    <a:p>
                      <a:pPr>
                        <a:defRPr/>
                      </a:pPr>
                      <a:r>
                        <a:rPr lang="de-DE" sz="1400"/>
                        <a:t>1</a:t>
                      </a:r>
                      <a:endParaRPr/>
                    </a:p>
                  </a:txBody>
                  <a:tcPr anchor="ctr"/>
                </a:tc>
                <a:tc>
                  <a:txBody>
                    <a:bodyPr/>
                    <a:lstStyle/>
                    <a:p>
                      <a:pPr>
                        <a:defRPr/>
                      </a:pPr>
                      <a:r>
                        <a:rPr lang="de-DE" sz="1400"/>
                        <a:t>Grundprinzip der PS</a:t>
                      </a:r>
                      <a:endParaRPr/>
                    </a:p>
                  </a:txBody>
                  <a:tcPr anchor="ctr"/>
                </a:tc>
                <a:tc>
                  <a:txBody>
                    <a:bodyPr/>
                    <a:lstStyle/>
                    <a:p>
                      <a:pPr marL="0" marR="0" lvl="0" indent="0" algn="l" defTabSz="457200">
                        <a:lnSpc>
                          <a:spcPct val="100000"/>
                        </a:lnSpc>
                        <a:spcBef>
                          <a:spcPts val="0"/>
                        </a:spcBef>
                        <a:spcAft>
                          <a:spcPts val="0"/>
                        </a:spcAft>
                        <a:buClrTx/>
                        <a:buSzTx/>
                        <a:buFontTx/>
                        <a:buNone/>
                        <a:defRPr/>
                      </a:pPr>
                      <a:r>
                        <a:rPr lang="de-DE" sz="1400"/>
                        <a:t>Photolyse der Wasser-Moleküle, </a:t>
                      </a:r>
                      <a:endParaRPr/>
                    </a:p>
                    <a:p>
                      <a:pPr marL="0" marR="0" lvl="0" indent="0" algn="l" defTabSz="457200">
                        <a:lnSpc>
                          <a:spcPct val="100000"/>
                        </a:lnSpc>
                        <a:spcBef>
                          <a:spcPts val="0"/>
                        </a:spcBef>
                        <a:spcAft>
                          <a:spcPts val="0"/>
                        </a:spcAft>
                        <a:buClrTx/>
                        <a:buSzTx/>
                        <a:buFontTx/>
                        <a:buNone/>
                        <a:defRPr/>
                      </a:pPr>
                      <a:r>
                        <a:rPr lang="de-DE" sz="1400"/>
                        <a:t>Reduktion von Kohlenstoffdioxid-Molekülen</a:t>
                      </a:r>
                      <a:endParaRPr/>
                    </a:p>
                  </a:txBody>
                  <a:tcPr anchor="ctr"/>
                </a:tc>
                <a:extLst>
                  <a:ext uri="{0D108BD9-81ED-4DB2-BD59-A6C34878D82A}">
                    <a16:rowId xmlns:a16="http://schemas.microsoft.com/office/drawing/2014/main" val="10001"/>
                  </a:ext>
                </a:extLst>
              </a:tr>
              <a:tr h="370840">
                <a:tc>
                  <a:txBody>
                    <a:bodyPr/>
                    <a:lstStyle/>
                    <a:p>
                      <a:pPr>
                        <a:defRPr/>
                      </a:pPr>
                      <a:r>
                        <a:rPr lang="de-DE" sz="1400"/>
                        <a:t>2</a:t>
                      </a:r>
                      <a:endParaRPr/>
                    </a:p>
                  </a:txBody>
                  <a:tcPr anchor="ctr"/>
                </a:tc>
                <a:tc rowSpan="2">
                  <a:txBody>
                    <a:bodyPr/>
                    <a:lstStyle/>
                    <a:p>
                      <a:pPr>
                        <a:defRPr/>
                      </a:pPr>
                      <a:r>
                        <a:rPr lang="de-DE" sz="1400"/>
                        <a:t>Künstliche Photosynthese</a:t>
                      </a:r>
                      <a:endParaRPr/>
                    </a:p>
                  </a:txBody>
                  <a:tcPr anchor="ctr"/>
                </a:tc>
                <a:tc>
                  <a:txBody>
                    <a:bodyPr/>
                    <a:lstStyle/>
                    <a:p>
                      <a:pPr>
                        <a:defRPr/>
                      </a:pPr>
                      <a:r>
                        <a:rPr lang="de-DE" sz="1400" dirty="0">
                          <a:solidFill>
                            <a:srgbClr val="1A7950"/>
                          </a:solidFill>
                        </a:rPr>
                        <a:t>Wiederholung der Brennstoffzelle aus C12 LB 8</a:t>
                      </a:r>
                      <a:r>
                        <a:rPr lang="de-DE" sz="1400" dirty="0"/>
                        <a:t>, </a:t>
                      </a:r>
                      <a:endParaRPr dirty="0"/>
                    </a:p>
                    <a:p>
                      <a:pPr>
                        <a:defRPr/>
                      </a:pPr>
                      <a:r>
                        <a:rPr lang="de-DE" sz="1400" dirty="0"/>
                        <a:t>Elektrochemische Spaltung der Wasser-Moleküle, Vergleich mit PS</a:t>
                      </a:r>
                      <a:endParaRPr dirty="0"/>
                    </a:p>
                  </a:txBody>
                  <a:tcPr anchor="ctr"/>
                </a:tc>
                <a:extLst>
                  <a:ext uri="{0D108BD9-81ED-4DB2-BD59-A6C34878D82A}">
                    <a16:rowId xmlns:a16="http://schemas.microsoft.com/office/drawing/2014/main" val="10002"/>
                  </a:ext>
                </a:extLst>
              </a:tr>
              <a:tr h="370840">
                <a:tc>
                  <a:txBody>
                    <a:bodyPr/>
                    <a:lstStyle/>
                    <a:p>
                      <a:pPr>
                        <a:defRPr/>
                      </a:pPr>
                      <a:r>
                        <a:rPr lang="de-DE" sz="1400"/>
                        <a:t>3</a:t>
                      </a:r>
                      <a:endParaRPr/>
                    </a:p>
                  </a:txBody>
                  <a:tcPr anchor="ctr"/>
                </a:tc>
                <a:tc vMerge="1">
                  <a:txBody>
                    <a:bodyPr/>
                    <a:lstStyle/>
                    <a:p>
                      <a:pPr>
                        <a:defRPr/>
                      </a:pPr>
                      <a:endParaRPr lang="de-DE" sz="1400"/>
                    </a:p>
                  </a:txBody>
                  <a:tcPr/>
                </a:tc>
                <a:tc>
                  <a:txBody>
                    <a:bodyPr/>
                    <a:lstStyle/>
                    <a:p>
                      <a:pPr>
                        <a:defRPr/>
                      </a:pPr>
                      <a:r>
                        <a:rPr lang="de-DE" sz="1400" dirty="0"/>
                        <a:t>Materialien für elektrochemische und </a:t>
                      </a:r>
                      <a:r>
                        <a:rPr lang="de-DE" sz="1400" dirty="0" err="1"/>
                        <a:t>photokatalytische</a:t>
                      </a:r>
                      <a:r>
                        <a:rPr lang="de-DE" sz="1400" dirty="0"/>
                        <a:t> Prozesse</a:t>
                      </a:r>
                      <a:endParaRPr dirty="0"/>
                    </a:p>
                  </a:txBody>
                  <a:tcPr anchor="ctr"/>
                </a:tc>
                <a:extLst>
                  <a:ext uri="{0D108BD9-81ED-4DB2-BD59-A6C34878D82A}">
                    <a16:rowId xmlns:a16="http://schemas.microsoft.com/office/drawing/2014/main" val="10003"/>
                  </a:ext>
                </a:extLst>
              </a:tr>
              <a:tr h="370840">
                <a:tc>
                  <a:txBody>
                    <a:bodyPr/>
                    <a:lstStyle/>
                    <a:p>
                      <a:pPr>
                        <a:defRPr/>
                      </a:pPr>
                      <a:r>
                        <a:rPr lang="de-DE" sz="1400"/>
                        <a:t>4</a:t>
                      </a:r>
                      <a:endParaRPr/>
                    </a:p>
                  </a:txBody>
                  <a:tcPr anchor="ctr"/>
                </a:tc>
                <a:tc rowSpan="2">
                  <a:txBody>
                    <a:bodyPr/>
                    <a:lstStyle/>
                    <a:p>
                      <a:pPr>
                        <a:defRPr/>
                      </a:pPr>
                      <a:r>
                        <a:rPr lang="de-DE" sz="1400" dirty="0"/>
                        <a:t>Physikalische und chemische Wasserstoffspeicher</a:t>
                      </a:r>
                      <a:endParaRPr dirty="0"/>
                    </a:p>
                  </a:txBody>
                  <a:tcPr anchor="ctr"/>
                </a:tc>
                <a:tc>
                  <a:txBody>
                    <a:bodyPr/>
                    <a:lstStyle/>
                    <a:p>
                      <a:pPr>
                        <a:defRPr/>
                      </a:pPr>
                      <a:r>
                        <a:rPr lang="de-DE" sz="1400"/>
                        <a:t>z. B. Metallhydridspeicher, Power-to-gas, Power-to-liquid</a:t>
                      </a:r>
                      <a:endParaRPr/>
                    </a:p>
                  </a:txBody>
                  <a:tcPr anchor="ctr"/>
                </a:tc>
                <a:extLst>
                  <a:ext uri="{0D108BD9-81ED-4DB2-BD59-A6C34878D82A}">
                    <a16:rowId xmlns:a16="http://schemas.microsoft.com/office/drawing/2014/main" val="10004"/>
                  </a:ext>
                </a:extLst>
              </a:tr>
              <a:tr h="370840">
                <a:tc>
                  <a:txBody>
                    <a:bodyPr/>
                    <a:lstStyle/>
                    <a:p>
                      <a:pPr>
                        <a:defRPr/>
                      </a:pPr>
                      <a:r>
                        <a:rPr lang="de-DE" sz="1400"/>
                        <a:t>5</a:t>
                      </a:r>
                      <a:endParaRPr/>
                    </a:p>
                  </a:txBody>
                  <a:tcPr anchor="ctr"/>
                </a:tc>
                <a:tc vMerge="1">
                  <a:txBody>
                    <a:bodyPr/>
                    <a:lstStyle/>
                    <a:p>
                      <a:pPr>
                        <a:defRPr/>
                      </a:pPr>
                      <a:endParaRPr lang="de-DE" sz="1400"/>
                    </a:p>
                  </a:txBody>
                  <a:tcPr/>
                </a:tc>
                <a:tc>
                  <a:txBody>
                    <a:bodyPr/>
                    <a:lstStyle/>
                    <a:p>
                      <a:pPr>
                        <a:defRPr/>
                      </a:pPr>
                      <a:r>
                        <a:rPr lang="de-DE" sz="1400"/>
                        <a:t>Bewertung des Bedarfs an Grundstoffen und Katalysatoren und das Potential zur Energiespeicherung aus ökonomischer und ökologischer Sicht</a:t>
                      </a:r>
                      <a:endParaRPr/>
                    </a:p>
                  </a:txBody>
                  <a:tcPr anchor="ctr"/>
                </a:tc>
                <a:extLst>
                  <a:ext uri="{0D108BD9-81ED-4DB2-BD59-A6C34878D82A}">
                    <a16:rowId xmlns:a16="http://schemas.microsoft.com/office/drawing/2014/main" val="10005"/>
                  </a:ext>
                </a:extLst>
              </a:tr>
              <a:tr h="370840">
                <a:tc>
                  <a:txBody>
                    <a:bodyPr/>
                    <a:lstStyle/>
                    <a:p>
                      <a:pPr>
                        <a:defRPr/>
                      </a:pPr>
                      <a:r>
                        <a:rPr lang="de-DE" sz="1400"/>
                        <a:t>6</a:t>
                      </a:r>
                      <a:endParaRPr/>
                    </a:p>
                  </a:txBody>
                  <a:tcPr anchor="ctr"/>
                </a:tc>
                <a:tc rowSpan="5">
                  <a:txBody>
                    <a:bodyPr/>
                    <a:lstStyle/>
                    <a:p>
                      <a:pPr>
                        <a:defRPr/>
                      </a:pPr>
                      <a:r>
                        <a:rPr lang="de-DE" sz="1400"/>
                        <a:t>Korrosion</a:t>
                      </a:r>
                      <a:endParaRPr/>
                    </a:p>
                  </a:txBody>
                  <a:tcPr anchor="ctr"/>
                </a:tc>
                <a:tc>
                  <a:txBody>
                    <a:bodyPr/>
                    <a:lstStyle/>
                    <a:p>
                      <a:pPr>
                        <a:defRPr/>
                      </a:pPr>
                      <a:r>
                        <a:rPr lang="de-DE" sz="1400">
                          <a:solidFill>
                            <a:srgbClr val="1A7950"/>
                          </a:solidFill>
                        </a:rPr>
                        <a:t>Wiederholung der elektrochemischen Spannungsreihe und des Standardpotentials aus C12 LB 8</a:t>
                      </a:r>
                      <a:endParaRPr/>
                    </a:p>
                  </a:txBody>
                  <a:tcPr anchor="ctr"/>
                </a:tc>
                <a:extLst>
                  <a:ext uri="{0D108BD9-81ED-4DB2-BD59-A6C34878D82A}">
                    <a16:rowId xmlns:a16="http://schemas.microsoft.com/office/drawing/2014/main" val="10006"/>
                  </a:ext>
                </a:extLst>
              </a:tr>
              <a:tr h="370840">
                <a:tc>
                  <a:txBody>
                    <a:bodyPr/>
                    <a:lstStyle/>
                    <a:p>
                      <a:pPr>
                        <a:defRPr/>
                      </a:pPr>
                      <a:r>
                        <a:rPr lang="de-DE" sz="1400">
                          <a:solidFill>
                            <a:schemeClr val="tx1"/>
                          </a:solidFill>
                          <a:latin typeface="+mn-lt"/>
                          <a:ea typeface="+mn-ea"/>
                          <a:cs typeface="+mn-cs"/>
                        </a:rPr>
                        <a:t>7</a:t>
                      </a:r>
                      <a:endParaRPr/>
                    </a:p>
                  </a:txBody>
                  <a:tcPr anchor="ctr"/>
                </a:tc>
                <a:tc vMerge="1">
                  <a:txBody>
                    <a:bodyPr/>
                    <a:lstStyle/>
                    <a:p>
                      <a:pPr>
                        <a:defRPr/>
                      </a:pPr>
                      <a:endParaRPr lang="de-DE" sz="1400">
                        <a:solidFill>
                          <a:schemeClr val="tx1"/>
                        </a:solidFill>
                        <a:latin typeface="+mn-lt"/>
                        <a:ea typeface="+mn-ea"/>
                        <a:cs typeface="+mn-cs"/>
                      </a:endParaRPr>
                    </a:p>
                  </a:txBody>
                  <a:tcPr/>
                </a:tc>
                <a:tc>
                  <a:txBody>
                    <a:bodyPr/>
                    <a:lstStyle/>
                    <a:p>
                      <a:pPr>
                        <a:defRPr/>
                      </a:pPr>
                      <a:r>
                        <a:rPr lang="de-DE" sz="1400"/>
                        <a:t>Verwendung unterschiedlicher Metalle (Korrodierbarkeit in Abhängigkeit vom Standardpotential sowie Abweichungen davon; spontane Passivierung)</a:t>
                      </a:r>
                      <a:endParaRPr/>
                    </a:p>
                  </a:txBody>
                  <a:tcPr anchor="ctr"/>
                </a:tc>
                <a:extLst>
                  <a:ext uri="{0D108BD9-81ED-4DB2-BD59-A6C34878D82A}">
                    <a16:rowId xmlns:a16="http://schemas.microsoft.com/office/drawing/2014/main" val="10007"/>
                  </a:ext>
                </a:extLst>
              </a:tr>
              <a:tr h="370840">
                <a:tc>
                  <a:txBody>
                    <a:bodyPr/>
                    <a:lstStyle/>
                    <a:p>
                      <a:pPr>
                        <a:defRPr/>
                      </a:pPr>
                      <a:r>
                        <a:rPr lang="de-DE" sz="1400"/>
                        <a:t>8</a:t>
                      </a:r>
                      <a:endParaRPr/>
                    </a:p>
                  </a:txBody>
                  <a:tcPr anchor="ctr"/>
                </a:tc>
                <a:tc vMerge="1">
                  <a:txBody>
                    <a:bodyPr/>
                    <a:lstStyle/>
                    <a:p>
                      <a:pPr marL="0" marR="0" lvl="0" indent="0" algn="l" defTabSz="457200">
                        <a:lnSpc>
                          <a:spcPct val="100000"/>
                        </a:lnSpc>
                        <a:spcBef>
                          <a:spcPts val="0"/>
                        </a:spcBef>
                        <a:spcAft>
                          <a:spcPts val="0"/>
                        </a:spcAft>
                        <a:buClrTx/>
                        <a:buSzTx/>
                        <a:buFontTx/>
                        <a:buNone/>
                        <a:defRPr/>
                      </a:pPr>
                      <a:endParaRPr lang="de-DE" sz="1400">
                        <a:solidFill>
                          <a:schemeClr val="tx1"/>
                        </a:solidFill>
                        <a:latin typeface="+mn-lt"/>
                        <a:ea typeface="+mn-ea"/>
                        <a:cs typeface="+mn-cs"/>
                      </a:endParaRPr>
                    </a:p>
                  </a:txBody>
                  <a:tcPr anchor="ctr"/>
                </a:tc>
                <a:tc>
                  <a:txBody>
                    <a:bodyPr/>
                    <a:lstStyle/>
                    <a:p>
                      <a:pPr>
                        <a:defRPr/>
                      </a:pPr>
                      <a:r>
                        <a:rPr lang="de-DE" sz="1400"/>
                        <a:t>Sauerstoffkorrosion (Rosten) und Säurekorrosion</a:t>
                      </a:r>
                      <a:endParaRPr/>
                    </a:p>
                  </a:txBody>
                  <a:tcPr anchor="ctr"/>
                </a:tc>
                <a:extLst>
                  <a:ext uri="{0D108BD9-81ED-4DB2-BD59-A6C34878D82A}">
                    <a16:rowId xmlns:a16="http://schemas.microsoft.com/office/drawing/2014/main" val="10008"/>
                  </a:ext>
                </a:extLst>
              </a:tr>
              <a:tr h="370840">
                <a:tc>
                  <a:txBody>
                    <a:bodyPr/>
                    <a:lstStyle/>
                    <a:p>
                      <a:pPr>
                        <a:defRPr/>
                      </a:pPr>
                      <a:r>
                        <a:rPr lang="de-DE" sz="1400"/>
                        <a:t>9</a:t>
                      </a:r>
                      <a:endParaRPr/>
                    </a:p>
                  </a:txBody>
                  <a:tcPr anchor="ctr"/>
                </a:tc>
                <a:tc vMerge="1">
                  <a:txBody>
                    <a:bodyPr/>
                    <a:lstStyle/>
                    <a:p>
                      <a:pPr>
                        <a:defRPr/>
                      </a:pPr>
                      <a:endParaRPr lang="de-DE" sz="1400"/>
                    </a:p>
                  </a:txBody>
                  <a:tcPr/>
                </a:tc>
                <a:tc>
                  <a:txBody>
                    <a:bodyPr/>
                    <a:lstStyle/>
                    <a:p>
                      <a:pPr>
                        <a:defRPr/>
                      </a:pPr>
                      <a:r>
                        <a:rPr lang="de-DE" sz="1400"/>
                        <a:t>Kontaktkorrosion, passiver u. aktiver Korrosionsschutz </a:t>
                      </a:r>
                      <a:endParaRPr/>
                    </a:p>
                    <a:p>
                      <a:pPr>
                        <a:defRPr/>
                      </a:pPr>
                      <a:r>
                        <a:rPr lang="de-DE" sz="1400"/>
                        <a:t>(z. B. Beschichtungen), Opferanode</a:t>
                      </a:r>
                      <a:endParaRPr/>
                    </a:p>
                  </a:txBody>
                  <a:tcPr anchor="ctr"/>
                </a:tc>
                <a:extLst>
                  <a:ext uri="{0D108BD9-81ED-4DB2-BD59-A6C34878D82A}">
                    <a16:rowId xmlns:a16="http://schemas.microsoft.com/office/drawing/2014/main" val="10009"/>
                  </a:ext>
                </a:extLst>
              </a:tr>
              <a:tr h="0">
                <a:tc>
                  <a:txBody>
                    <a:bodyPr/>
                    <a:lstStyle/>
                    <a:p>
                      <a:pPr>
                        <a:defRPr/>
                      </a:pPr>
                      <a:r>
                        <a:rPr lang="de-DE" sz="1400"/>
                        <a:t>10</a:t>
                      </a:r>
                      <a:endParaRPr/>
                    </a:p>
                  </a:txBody>
                  <a:tcPr anchor="ctr"/>
                </a:tc>
                <a:tc vMerge="1">
                  <a:txBody>
                    <a:bodyPr/>
                    <a:lstStyle/>
                    <a:p>
                      <a:pPr>
                        <a:defRPr/>
                      </a:pPr>
                      <a:endParaRPr lang="de-DE" sz="1400"/>
                    </a:p>
                  </a:txBody>
                  <a:tcPr/>
                </a:tc>
                <a:tc>
                  <a:txBody>
                    <a:bodyPr/>
                    <a:lstStyle/>
                    <a:p>
                      <a:pPr>
                        <a:defRPr/>
                      </a:pPr>
                      <a:r>
                        <a:rPr lang="de-DE" sz="1400" dirty="0"/>
                        <a:t>Ökologische und ökonomische Bedeutung der Korrosion</a:t>
                      </a:r>
                      <a:endParaRPr dirty="0"/>
                    </a:p>
                  </a:txBody>
                  <a:tcPr anchor="ctr"/>
                </a:tc>
                <a:extLst>
                  <a:ext uri="{0D108BD9-81ED-4DB2-BD59-A6C34878D82A}">
                    <a16:rowId xmlns:a16="http://schemas.microsoft.com/office/drawing/2014/main" val="10010"/>
                  </a:ext>
                </a:extLst>
              </a:tr>
            </a:tbl>
          </a:graphicData>
        </a:graphic>
      </p:graphicFrame>
      <p:sp>
        <p:nvSpPr>
          <p:cNvPr id="4" name="Sprechblase: rechteckig 3">
            <a:extLst>
              <a:ext uri="{FF2B5EF4-FFF2-40B4-BE49-F238E27FC236}">
                <a16:creationId xmlns:a16="http://schemas.microsoft.com/office/drawing/2014/main" id="{66243FC2-C359-4E31-9954-85EBADE08CC0}"/>
              </a:ext>
            </a:extLst>
          </p:cNvPr>
          <p:cNvSpPr/>
          <p:nvPr/>
        </p:nvSpPr>
        <p:spPr bwMode="auto">
          <a:xfrm>
            <a:off x="7339794" y="778477"/>
            <a:ext cx="3822853" cy="889918"/>
          </a:xfrm>
          <a:prstGeom prst="wedgeRectCallout">
            <a:avLst>
              <a:gd name="adj1" fmla="val -68095"/>
              <a:gd name="adj2" fmla="val 8225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Wiederholung von Stoff aus den Vorjahren in grün geschrieben</a:t>
            </a:r>
          </a:p>
        </p:txBody>
      </p:sp>
      <p:sp>
        <p:nvSpPr>
          <p:cNvPr id="3" name="Ellipse 7">
            <a:extLst>
              <a:ext uri="{FF2B5EF4-FFF2-40B4-BE49-F238E27FC236}">
                <a16:creationId xmlns:a16="http://schemas.microsoft.com/office/drawing/2014/main" id="{23E12B49-54AB-01DE-F2DF-B86E78D6C4F6}"/>
              </a:ext>
            </a:extLst>
          </p:cNvPr>
          <p:cNvSpPr/>
          <p:nvPr/>
        </p:nvSpPr>
        <p:spPr bwMode="auto">
          <a:xfrm>
            <a:off x="3130986" y="316206"/>
            <a:ext cx="409575" cy="409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gA</a:t>
            </a:r>
            <a:endParaRPr lang="de-DE" sz="1400" dirty="0"/>
          </a:p>
        </p:txBody>
      </p:sp>
    </p:spTree>
    <p:extLst>
      <p:ext uri="{BB962C8B-B14F-4D97-AF65-F5344CB8AC3E}">
        <p14:creationId xmlns:p14="http://schemas.microsoft.com/office/powerpoint/2010/main" val="161023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22231B0-6AA3-5C8D-9B7A-2F4D112EE71C}"/>
              </a:ext>
            </a:extLst>
          </p:cNvPr>
          <p:cNvSpPr txBox="1"/>
          <p:nvPr/>
        </p:nvSpPr>
        <p:spPr>
          <a:xfrm>
            <a:off x="910281" y="387418"/>
            <a:ext cx="6096000" cy="3253776"/>
          </a:xfrm>
          <a:prstGeom prst="rect">
            <a:avLst/>
          </a:prstGeom>
          <a:noFill/>
        </p:spPr>
        <p:txBody>
          <a:bodyPr wrap="square">
            <a:spAutoFit/>
          </a:bodyPr>
          <a:lstStyle/>
          <a:p>
            <a:pPr>
              <a:lnSpc>
                <a:spcPct val="115000"/>
              </a:lnSpc>
              <a:spcBef>
                <a:spcPts val="600"/>
              </a:spcBef>
              <a:spcAft>
                <a:spcPts val="600"/>
              </a:spcAft>
              <a:buNone/>
            </a:pPr>
            <a:r>
              <a:rPr lang="de-DE" sz="2000" dirty="0">
                <a:effectLst/>
                <a:latin typeface="Arial" panose="020B0604020202020204" pitchFamily="34" charset="0"/>
                <a:ea typeface="Calibri" panose="020F0502020204030204" pitchFamily="34" charset="0"/>
                <a:cs typeface="Times New Roman" panose="02020603050405020304" pitchFamily="18" charset="0"/>
              </a:rPr>
              <a:t>Folgende Begriffe werden stattdessen empfohlen:</a:t>
            </a:r>
          </a:p>
          <a:p>
            <a:pPr marL="342900" lvl="0" indent="-342900">
              <a:lnSpc>
                <a:spcPct val="115000"/>
              </a:lnSpc>
              <a:spcBef>
                <a:spcPts val="600"/>
              </a:spcBef>
              <a:spcAft>
                <a:spcPts val="600"/>
              </a:spcAft>
              <a:buFont typeface="Calibri" panose="020F0502020204030204" pitchFamily="34" charset="0"/>
              <a:buChar char="-"/>
              <a:tabLst>
                <a:tab pos="457200" algn="l"/>
              </a:tabLst>
            </a:pPr>
            <a:endParaRPr lang="de-DE" sz="1800" b="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Arial" panose="020B0604020202020204" pitchFamily="34" charset="0"/>
              <a:buChar char="•"/>
              <a:tabLst>
                <a:tab pos="457200" algn="l"/>
              </a:tabLst>
            </a:pPr>
            <a:r>
              <a:rPr lang="de-DE" sz="1800" b="1" dirty="0">
                <a:effectLst/>
                <a:latin typeface="Arial" panose="020B0604020202020204" pitchFamily="34" charset="0"/>
                <a:ea typeface="Calibri" panose="020F0502020204030204" pitchFamily="34" charset="0"/>
                <a:cs typeface="Times New Roman" panose="02020603050405020304" pitchFamily="18" charset="0"/>
              </a:rPr>
              <a:t>Energieumwandlung</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Arial" panose="020B0604020202020204" pitchFamily="34" charset="0"/>
              <a:buChar char="•"/>
              <a:tabLst>
                <a:tab pos="457200" algn="l"/>
              </a:tabLst>
            </a:pPr>
            <a:r>
              <a:rPr lang="de-DE" sz="1800" b="1" dirty="0">
                <a:effectLst/>
                <a:latin typeface="Arial" panose="020B0604020202020204" pitchFamily="34" charset="0"/>
                <a:ea typeface="Calibri" panose="020F0502020204030204" pitchFamily="34" charset="0"/>
                <a:cs typeface="Times New Roman" panose="02020603050405020304" pitchFamily="18" charset="0"/>
              </a:rPr>
              <a:t>Energieerhaltung</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Arial" panose="020B0604020202020204" pitchFamily="34" charset="0"/>
              <a:buChar char="•"/>
              <a:tabLst>
                <a:tab pos="457200" algn="l"/>
              </a:tabLst>
            </a:pPr>
            <a:r>
              <a:rPr lang="de-DE" sz="1800" b="1" dirty="0">
                <a:effectLst/>
                <a:latin typeface="Arial" panose="020B0604020202020204" pitchFamily="34" charset="0"/>
                <a:ea typeface="Calibri" panose="020F0502020204030204" pitchFamily="34" charset="0"/>
                <a:cs typeface="Times New Roman" panose="02020603050405020304" pitchFamily="18" charset="0"/>
              </a:rPr>
              <a:t>Energiespeicherung</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Arial" panose="020B0604020202020204" pitchFamily="34" charset="0"/>
              <a:buChar char="•"/>
              <a:tabLst>
                <a:tab pos="457200" algn="l"/>
              </a:tabLst>
            </a:pPr>
            <a:r>
              <a:rPr lang="de-DE" sz="1800" b="1" dirty="0">
                <a:effectLst/>
                <a:latin typeface="Arial" panose="020B0604020202020204" pitchFamily="34" charset="0"/>
                <a:ea typeface="Calibri" panose="020F0502020204030204" pitchFamily="34" charset="0"/>
                <a:cs typeface="Times New Roman" panose="02020603050405020304" pitchFamily="18" charset="0"/>
              </a:rPr>
              <a:t>Energietransport</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Bef>
                <a:spcPts val="600"/>
              </a:spcBef>
              <a:spcAft>
                <a:spcPts val="600"/>
              </a:spcAft>
              <a:buFont typeface="Arial" panose="020B0604020202020204" pitchFamily="34" charset="0"/>
              <a:buChar char="•"/>
              <a:tabLst>
                <a:tab pos="457200" algn="l"/>
              </a:tabLst>
            </a:pPr>
            <a:r>
              <a:rPr lang="de-DE" sz="1800" b="1" dirty="0">
                <a:effectLst/>
                <a:latin typeface="Arial" panose="020B0604020202020204" pitchFamily="34" charset="0"/>
                <a:ea typeface="Calibri" panose="020F0502020204030204" pitchFamily="34" charset="0"/>
                <a:cs typeface="Times New Roman" panose="02020603050405020304" pitchFamily="18" charset="0"/>
              </a:rPr>
              <a:t>Energieentwertung</a:t>
            </a: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 name="Grafik 1" descr="Ein Bild, das Text, Diagramm, Reihe, Plan enthält.&#10;&#10;Automatisch generierte Beschreibung">
            <a:extLst>
              <a:ext uri="{FF2B5EF4-FFF2-40B4-BE49-F238E27FC236}">
                <a16:creationId xmlns:a16="http://schemas.microsoft.com/office/drawing/2014/main" id="{5305C116-9756-9DF4-B8E6-5A1D61D118A3}"/>
              </a:ext>
            </a:extLst>
          </p:cNvPr>
          <p:cNvPicPr>
            <a:picLocks noChangeAspect="1"/>
          </p:cNvPicPr>
          <p:nvPr/>
        </p:nvPicPr>
        <p:blipFill>
          <a:blip r:embed="rId2"/>
          <a:stretch>
            <a:fillRect/>
          </a:stretch>
        </p:blipFill>
        <p:spPr>
          <a:xfrm>
            <a:off x="3692106" y="1375123"/>
            <a:ext cx="8421545" cy="4993330"/>
          </a:xfrm>
          <a:prstGeom prst="rect">
            <a:avLst/>
          </a:prstGeom>
          <a:ln>
            <a:noFill/>
          </a:ln>
        </p:spPr>
      </p:pic>
      <p:sp>
        <p:nvSpPr>
          <p:cNvPr id="4" name="Textfeld 3">
            <a:extLst>
              <a:ext uri="{FF2B5EF4-FFF2-40B4-BE49-F238E27FC236}">
                <a16:creationId xmlns:a16="http://schemas.microsoft.com/office/drawing/2014/main" id="{111C355A-1016-6B63-4CC2-F837729FF165}"/>
              </a:ext>
            </a:extLst>
          </p:cNvPr>
          <p:cNvSpPr txBox="1"/>
          <p:nvPr/>
        </p:nvSpPr>
        <p:spPr>
          <a:xfrm>
            <a:off x="910281" y="5020143"/>
            <a:ext cx="4415311" cy="1200329"/>
          </a:xfrm>
          <a:prstGeom prst="rect">
            <a:avLst/>
          </a:prstGeom>
          <a:noFill/>
        </p:spPr>
        <p:txBody>
          <a:bodyPr wrap="none" rtlCol="0">
            <a:spAutoFit/>
          </a:bodyPr>
          <a:lstStyle/>
          <a:p>
            <a:r>
              <a:rPr lang="de-DE" dirty="0"/>
              <a:t>LIS-Material:</a:t>
            </a:r>
          </a:p>
          <a:p>
            <a:pPr marL="285750" indent="-285750">
              <a:buFont typeface="Arial" panose="020B0604020202020204" pitchFamily="34" charset="0"/>
              <a:buChar char="•"/>
            </a:pPr>
            <a:r>
              <a:rPr lang="de-DE" dirty="0"/>
              <a:t>GYM_C_12_LB_5_Energetik</a:t>
            </a:r>
          </a:p>
          <a:p>
            <a:pPr marL="285750" indent="-285750">
              <a:buFont typeface="Arial" panose="020B0604020202020204" pitchFamily="34" charset="0"/>
              <a:buChar char="•"/>
            </a:pPr>
            <a:r>
              <a:rPr lang="de-DE" dirty="0"/>
              <a:t>GYM_C_12_LB_5_Energetik_Umsetzung</a:t>
            </a:r>
          </a:p>
          <a:p>
            <a:endParaRPr lang="de-DE" dirty="0"/>
          </a:p>
        </p:txBody>
      </p:sp>
    </p:spTree>
    <p:extLst>
      <p:ext uri="{BB962C8B-B14F-4D97-AF65-F5344CB8AC3E}">
        <p14:creationId xmlns:p14="http://schemas.microsoft.com/office/powerpoint/2010/main" val="15919204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9" name="Content Placeholder 8"/>
          <p:cNvGraphicFramePr>
            <a:graphicFrameLocks noGrp="1"/>
          </p:cNvGraphicFramePr>
          <p:nvPr>
            <p:ph idx="4294967295"/>
          </p:nvPr>
        </p:nvGraphicFramePr>
        <p:xfrm>
          <a:off x="642551" y="1036123"/>
          <a:ext cx="8933935" cy="5715000"/>
        </p:xfrm>
        <a:graphic>
          <a:graphicData uri="http://schemas.openxmlformats.org/drawingml/2006/table">
            <a:tbl>
              <a:tblPr firstRow="1" bandRow="1">
                <a:tableStyleId>{5940675A-B579-460E-94D1-54222C63F5DA}</a:tableStyleId>
              </a:tblPr>
              <a:tblGrid>
                <a:gridCol w="481914">
                  <a:extLst>
                    <a:ext uri="{9D8B030D-6E8A-4147-A177-3AD203B41FA5}">
                      <a16:colId xmlns:a16="http://schemas.microsoft.com/office/drawing/2014/main" val="20000"/>
                    </a:ext>
                  </a:extLst>
                </a:gridCol>
                <a:gridCol w="2360775">
                  <a:extLst>
                    <a:ext uri="{9D8B030D-6E8A-4147-A177-3AD203B41FA5}">
                      <a16:colId xmlns:a16="http://schemas.microsoft.com/office/drawing/2014/main" val="20001"/>
                    </a:ext>
                  </a:extLst>
                </a:gridCol>
                <a:gridCol w="6091246">
                  <a:extLst>
                    <a:ext uri="{9D8B030D-6E8A-4147-A177-3AD203B41FA5}">
                      <a16:colId xmlns:a16="http://schemas.microsoft.com/office/drawing/2014/main" val="20002"/>
                    </a:ext>
                  </a:extLst>
                </a:gridCol>
              </a:tblGrid>
              <a:tr h="370840">
                <a:tc>
                  <a:txBody>
                    <a:bodyPr/>
                    <a:lstStyle/>
                    <a:p>
                      <a:pPr>
                        <a:defRPr/>
                      </a:pPr>
                      <a:endParaRPr lang="de-DE" sz="1400" b="1"/>
                    </a:p>
                  </a:txBody>
                  <a:tcPr anchor="ctr">
                    <a:solidFill>
                      <a:schemeClr val="accent1"/>
                    </a:solidFill>
                  </a:tcPr>
                </a:tc>
                <a:tc>
                  <a:txBody>
                    <a:bodyPr/>
                    <a:lstStyle/>
                    <a:p>
                      <a:pPr>
                        <a:defRPr/>
                      </a:pPr>
                      <a:r>
                        <a:rPr lang="de-DE" sz="1400" b="1" dirty="0">
                          <a:solidFill>
                            <a:schemeClr val="bg1"/>
                          </a:solidFill>
                        </a:rPr>
                        <a:t>Lehrplan</a:t>
                      </a:r>
                      <a:r>
                        <a:rPr lang="de-DE" sz="1400" b="1" dirty="0"/>
                        <a:t> </a:t>
                      </a:r>
                      <a:endParaRPr dirty="0"/>
                    </a:p>
                  </a:txBody>
                  <a:tcPr anchor="ctr">
                    <a:solidFill>
                      <a:schemeClr val="accent1"/>
                    </a:solidFill>
                  </a:tcPr>
                </a:tc>
                <a:tc>
                  <a:txBody>
                    <a:bodyPr/>
                    <a:lstStyle/>
                    <a:p>
                      <a:pPr>
                        <a:defRPr/>
                      </a:pPr>
                      <a:r>
                        <a:rPr lang="de-DE" sz="1400" b="1" dirty="0">
                          <a:solidFill>
                            <a:schemeClr val="bg1"/>
                          </a:solidFill>
                        </a:rPr>
                        <a:t>Stundenthema</a:t>
                      </a:r>
                      <a:endParaRPr dirty="0">
                        <a:solidFill>
                          <a:schemeClr val="bg1"/>
                        </a:solidFill>
                      </a:endParaRPr>
                    </a:p>
                  </a:txBody>
                  <a:tcPr anchor="ctr">
                    <a:solidFill>
                      <a:schemeClr val="accent1"/>
                    </a:solidFill>
                  </a:tcPr>
                </a:tc>
                <a:extLst>
                  <a:ext uri="{0D108BD9-81ED-4DB2-BD59-A6C34878D82A}">
                    <a16:rowId xmlns:a16="http://schemas.microsoft.com/office/drawing/2014/main" val="10000"/>
                  </a:ext>
                </a:extLst>
              </a:tr>
              <a:tr h="370840">
                <a:tc>
                  <a:txBody>
                    <a:bodyPr/>
                    <a:lstStyle/>
                    <a:p>
                      <a:pPr>
                        <a:defRPr/>
                      </a:pPr>
                      <a:r>
                        <a:rPr lang="de-DE" sz="1400"/>
                        <a:t>1</a:t>
                      </a:r>
                      <a:endParaRPr/>
                    </a:p>
                  </a:txBody>
                  <a:tcPr anchor="ctr"/>
                </a:tc>
                <a:tc>
                  <a:txBody>
                    <a:bodyPr/>
                    <a:lstStyle/>
                    <a:p>
                      <a:pPr>
                        <a:defRPr/>
                      </a:pPr>
                      <a:r>
                        <a:rPr lang="de-DE" sz="1400"/>
                        <a:t>Grundprinzip der PS</a:t>
                      </a:r>
                      <a:endParaRPr/>
                    </a:p>
                  </a:txBody>
                  <a:tcPr anchor="ctr"/>
                </a:tc>
                <a:tc>
                  <a:txBody>
                    <a:bodyPr/>
                    <a:lstStyle/>
                    <a:p>
                      <a:pPr marL="0" marR="0" lvl="0" indent="0" algn="l" defTabSz="457200">
                        <a:lnSpc>
                          <a:spcPct val="100000"/>
                        </a:lnSpc>
                        <a:spcBef>
                          <a:spcPts val="0"/>
                        </a:spcBef>
                        <a:spcAft>
                          <a:spcPts val="0"/>
                        </a:spcAft>
                        <a:buClrTx/>
                        <a:buSzTx/>
                        <a:buFontTx/>
                        <a:buNone/>
                        <a:defRPr/>
                      </a:pPr>
                      <a:r>
                        <a:rPr lang="de-DE" sz="1400"/>
                        <a:t>Photolyse der Wasser-Moleküle, </a:t>
                      </a:r>
                      <a:endParaRPr/>
                    </a:p>
                    <a:p>
                      <a:pPr marL="0" marR="0" lvl="0" indent="0" algn="l" defTabSz="457200">
                        <a:lnSpc>
                          <a:spcPct val="100000"/>
                        </a:lnSpc>
                        <a:spcBef>
                          <a:spcPts val="0"/>
                        </a:spcBef>
                        <a:spcAft>
                          <a:spcPts val="0"/>
                        </a:spcAft>
                        <a:buClrTx/>
                        <a:buSzTx/>
                        <a:buFontTx/>
                        <a:buNone/>
                        <a:defRPr/>
                      </a:pPr>
                      <a:r>
                        <a:rPr lang="de-DE" sz="1400"/>
                        <a:t>Reduktion von Kohlenstoffdioxid-Molekülen</a:t>
                      </a:r>
                      <a:endParaRPr/>
                    </a:p>
                  </a:txBody>
                  <a:tcPr anchor="ctr"/>
                </a:tc>
                <a:extLst>
                  <a:ext uri="{0D108BD9-81ED-4DB2-BD59-A6C34878D82A}">
                    <a16:rowId xmlns:a16="http://schemas.microsoft.com/office/drawing/2014/main" val="10001"/>
                  </a:ext>
                </a:extLst>
              </a:tr>
              <a:tr h="370840">
                <a:tc>
                  <a:txBody>
                    <a:bodyPr/>
                    <a:lstStyle/>
                    <a:p>
                      <a:pPr>
                        <a:defRPr/>
                      </a:pPr>
                      <a:r>
                        <a:rPr lang="de-DE" sz="1400"/>
                        <a:t>2</a:t>
                      </a:r>
                      <a:endParaRPr/>
                    </a:p>
                  </a:txBody>
                  <a:tcPr anchor="ctr"/>
                </a:tc>
                <a:tc rowSpan="3">
                  <a:txBody>
                    <a:bodyPr/>
                    <a:lstStyle/>
                    <a:p>
                      <a:pPr>
                        <a:defRPr/>
                      </a:pPr>
                      <a:r>
                        <a:rPr lang="de-DE" sz="1400" dirty="0"/>
                        <a:t>Künstliche Photosynthese</a:t>
                      </a:r>
                      <a:endParaRPr dirty="0"/>
                    </a:p>
                  </a:txBody>
                  <a:tcPr anchor="ctr"/>
                </a:tc>
                <a:tc>
                  <a:txBody>
                    <a:bodyPr/>
                    <a:lstStyle/>
                    <a:p>
                      <a:pPr>
                        <a:defRPr/>
                      </a:pPr>
                      <a:r>
                        <a:rPr lang="de-DE" sz="1400">
                          <a:solidFill>
                            <a:srgbClr val="1A7950"/>
                          </a:solidFill>
                        </a:rPr>
                        <a:t>Wiederholung der Brennstoffzelle aus C12 LB 8</a:t>
                      </a:r>
                      <a:r>
                        <a:rPr lang="de-DE" sz="1400"/>
                        <a:t>, </a:t>
                      </a:r>
                      <a:endParaRPr/>
                    </a:p>
                    <a:p>
                      <a:pPr>
                        <a:defRPr/>
                      </a:pPr>
                      <a:r>
                        <a:rPr lang="de-DE" sz="1400"/>
                        <a:t>Elektrochemische Spaltung der Wasser-Moleküle, Vergleich mit PS</a:t>
                      </a:r>
                      <a:endParaRPr/>
                    </a:p>
                  </a:txBody>
                  <a:tcPr anchor="ctr"/>
                </a:tc>
                <a:extLst>
                  <a:ext uri="{0D108BD9-81ED-4DB2-BD59-A6C34878D82A}">
                    <a16:rowId xmlns:a16="http://schemas.microsoft.com/office/drawing/2014/main" val="10002"/>
                  </a:ext>
                </a:extLst>
              </a:tr>
              <a:tr h="370840">
                <a:tc>
                  <a:txBody>
                    <a:bodyPr/>
                    <a:lstStyle/>
                    <a:p>
                      <a:pPr>
                        <a:defRPr/>
                      </a:pPr>
                      <a:r>
                        <a:rPr lang="de-DE" sz="1400"/>
                        <a:t>3</a:t>
                      </a:r>
                      <a:endParaRPr/>
                    </a:p>
                  </a:txBody>
                  <a:tcPr anchor="ctr"/>
                </a:tc>
                <a:tc vMerge="1">
                  <a:txBody>
                    <a:bodyPr/>
                    <a:lstStyle/>
                    <a:p>
                      <a:pPr>
                        <a:defRPr/>
                      </a:pPr>
                      <a:endParaRPr lang="de-DE" sz="1400"/>
                    </a:p>
                  </a:txBody>
                  <a:tcPr/>
                </a:tc>
                <a:tc>
                  <a:txBody>
                    <a:bodyPr/>
                    <a:lstStyle/>
                    <a:p>
                      <a:pPr>
                        <a:defRPr/>
                      </a:pPr>
                      <a:r>
                        <a:rPr lang="de-DE" sz="1400" b="1"/>
                        <a:t>Grätzel-Zelle</a:t>
                      </a:r>
                      <a:endParaRPr/>
                    </a:p>
                  </a:txBody>
                  <a:tcPr anchor="ctr"/>
                </a:tc>
                <a:extLst>
                  <a:ext uri="{0D108BD9-81ED-4DB2-BD59-A6C34878D82A}">
                    <a16:rowId xmlns:a16="http://schemas.microsoft.com/office/drawing/2014/main" val="10003"/>
                  </a:ext>
                </a:extLst>
              </a:tr>
              <a:tr h="370840">
                <a:tc>
                  <a:txBody>
                    <a:bodyPr/>
                    <a:lstStyle/>
                    <a:p>
                      <a:pPr>
                        <a:defRPr/>
                      </a:pPr>
                      <a:r>
                        <a:rPr lang="de-DE" sz="1400"/>
                        <a:t>4</a:t>
                      </a:r>
                      <a:endParaRPr/>
                    </a:p>
                  </a:txBody>
                  <a:tcPr anchor="ctr"/>
                </a:tc>
                <a:tc vMerge="1">
                  <a:txBody>
                    <a:bodyPr/>
                    <a:lstStyle/>
                    <a:p>
                      <a:pPr>
                        <a:defRPr/>
                      </a:pPr>
                      <a:endParaRPr lang="de-DE" sz="1400"/>
                    </a:p>
                  </a:txBody>
                  <a:tcPr anchor="ctr"/>
                </a:tc>
                <a:tc>
                  <a:txBody>
                    <a:bodyPr/>
                    <a:lstStyle/>
                    <a:p>
                      <a:pPr marL="0" marR="0" lvl="0" indent="0" algn="l" defTabSz="457200">
                        <a:lnSpc>
                          <a:spcPct val="100000"/>
                        </a:lnSpc>
                        <a:spcBef>
                          <a:spcPts val="0"/>
                        </a:spcBef>
                        <a:spcAft>
                          <a:spcPts val="0"/>
                        </a:spcAft>
                        <a:buClrTx/>
                        <a:buSzTx/>
                        <a:buFontTx/>
                        <a:buNone/>
                        <a:defRPr/>
                      </a:pPr>
                      <a:r>
                        <a:rPr lang="de-DE" sz="1400" b="1" dirty="0"/>
                        <a:t>(Nano-)</a:t>
                      </a:r>
                      <a:r>
                        <a:rPr lang="de-DE" sz="1400" dirty="0"/>
                        <a:t>Materialien für elektrochemische und </a:t>
                      </a:r>
                      <a:r>
                        <a:rPr lang="de-DE" sz="1400" dirty="0" err="1"/>
                        <a:t>photokatalytische</a:t>
                      </a:r>
                      <a:r>
                        <a:rPr lang="de-DE" sz="1400" dirty="0"/>
                        <a:t> Prozesse</a:t>
                      </a:r>
                      <a:endParaRPr dirty="0"/>
                    </a:p>
                  </a:txBody>
                  <a:tcPr anchor="ctr"/>
                </a:tc>
                <a:extLst>
                  <a:ext uri="{0D108BD9-81ED-4DB2-BD59-A6C34878D82A}">
                    <a16:rowId xmlns:a16="http://schemas.microsoft.com/office/drawing/2014/main" val="10004"/>
                  </a:ext>
                </a:extLst>
              </a:tr>
              <a:tr h="370840">
                <a:tc>
                  <a:txBody>
                    <a:bodyPr/>
                    <a:lstStyle/>
                    <a:p>
                      <a:pPr>
                        <a:defRPr/>
                      </a:pPr>
                      <a:r>
                        <a:rPr lang="de-DE" sz="1400"/>
                        <a:t>5</a:t>
                      </a:r>
                      <a:endParaRPr/>
                    </a:p>
                  </a:txBody>
                  <a:tcPr anchor="ctr"/>
                </a:tc>
                <a:tc rowSpan="4">
                  <a:txBody>
                    <a:bodyPr/>
                    <a:lstStyle/>
                    <a:p>
                      <a:pPr>
                        <a:defRPr/>
                      </a:pPr>
                      <a:r>
                        <a:rPr lang="de-DE" sz="1400"/>
                        <a:t>Physikalische und chemische Wasserstoffspeicher</a:t>
                      </a:r>
                      <a:endParaRPr/>
                    </a:p>
                  </a:txBody>
                  <a:tcPr anchor="ctr"/>
                </a:tc>
                <a:tc rowSpan="2">
                  <a:txBody>
                    <a:bodyPr/>
                    <a:lstStyle/>
                    <a:p>
                      <a:pPr>
                        <a:defRPr/>
                      </a:pPr>
                      <a:r>
                        <a:rPr lang="de-DE" sz="1400"/>
                        <a:t>z. B. Metallhydridspeicher, </a:t>
                      </a:r>
                      <a:endParaRPr/>
                    </a:p>
                    <a:p>
                      <a:pPr>
                        <a:defRPr/>
                      </a:pPr>
                      <a:r>
                        <a:rPr lang="de-DE" sz="1400"/>
                        <a:t>Power-to-gas, Power-to-liquid, </a:t>
                      </a:r>
                      <a:endParaRPr/>
                    </a:p>
                    <a:p>
                      <a:pPr>
                        <a:defRPr/>
                      </a:pPr>
                      <a:r>
                        <a:rPr lang="de-DE" sz="1400" b="1"/>
                        <a:t>LOHC</a:t>
                      </a:r>
                      <a:endParaRPr/>
                    </a:p>
                  </a:txBody>
                  <a:tcPr anchor="ctr"/>
                </a:tc>
                <a:extLst>
                  <a:ext uri="{0D108BD9-81ED-4DB2-BD59-A6C34878D82A}">
                    <a16:rowId xmlns:a16="http://schemas.microsoft.com/office/drawing/2014/main" val="10005"/>
                  </a:ext>
                </a:extLst>
              </a:tr>
              <a:tr h="370840">
                <a:tc>
                  <a:txBody>
                    <a:bodyPr/>
                    <a:lstStyle/>
                    <a:p>
                      <a:pPr>
                        <a:defRPr/>
                      </a:pPr>
                      <a:r>
                        <a:rPr lang="de-DE" sz="1400"/>
                        <a:t>6</a:t>
                      </a:r>
                      <a:endParaRPr/>
                    </a:p>
                  </a:txBody>
                  <a:tcPr anchor="ctr"/>
                </a:tc>
                <a:tc vMerge="1">
                  <a:txBody>
                    <a:bodyPr/>
                    <a:lstStyle/>
                    <a:p>
                      <a:pPr>
                        <a:defRPr/>
                      </a:pPr>
                      <a:endParaRPr lang="de-DE"/>
                    </a:p>
                  </a:txBody>
                  <a:tcPr/>
                </a:tc>
                <a:tc vMerge="1">
                  <a:txBody>
                    <a:bodyPr/>
                    <a:lstStyle/>
                    <a:p>
                      <a:pPr>
                        <a:defRPr/>
                      </a:pPr>
                      <a:endParaRPr lang="de-DE" sz="1400"/>
                    </a:p>
                  </a:txBody>
                  <a:tcPr/>
                </a:tc>
                <a:extLst>
                  <a:ext uri="{0D108BD9-81ED-4DB2-BD59-A6C34878D82A}">
                    <a16:rowId xmlns:a16="http://schemas.microsoft.com/office/drawing/2014/main" val="10006"/>
                  </a:ext>
                </a:extLst>
              </a:tr>
              <a:tr h="370840">
                <a:tc>
                  <a:txBody>
                    <a:bodyPr/>
                    <a:lstStyle/>
                    <a:p>
                      <a:pPr>
                        <a:defRPr/>
                      </a:pPr>
                      <a:r>
                        <a:rPr lang="de-DE" sz="1400"/>
                        <a:t>7</a:t>
                      </a:r>
                      <a:endParaRPr/>
                    </a:p>
                  </a:txBody>
                  <a:tcPr anchor="ctr"/>
                </a:tc>
                <a:tc vMerge="1">
                  <a:txBody>
                    <a:bodyPr/>
                    <a:lstStyle/>
                    <a:p>
                      <a:pPr>
                        <a:defRPr/>
                      </a:pPr>
                      <a:endParaRPr lang="de-DE" sz="1400"/>
                    </a:p>
                  </a:txBody>
                  <a:tcPr/>
                </a:tc>
                <a:tc rowSpan="2">
                  <a:txBody>
                    <a:bodyPr/>
                    <a:lstStyle/>
                    <a:p>
                      <a:pPr>
                        <a:defRPr/>
                      </a:pPr>
                      <a:r>
                        <a:rPr lang="de-DE" sz="1400" dirty="0"/>
                        <a:t>Bewertung des Bedarfs an Grundstoffen und Katalysatoren und das Potential zur Energiespeicherung aus ökonomischer u. ökologischer Sicht </a:t>
                      </a:r>
                      <a:r>
                        <a:rPr lang="de-DE" sz="1400" b="1" dirty="0"/>
                        <a:t>mit Berücksichtigung des Donator-Akzeptor- und Energie-Konzepts</a:t>
                      </a:r>
                      <a:endParaRPr lang="de-DE" sz="1400" dirty="0"/>
                    </a:p>
                  </a:txBody>
                  <a:tcPr anchor="ctr"/>
                </a:tc>
                <a:extLst>
                  <a:ext uri="{0D108BD9-81ED-4DB2-BD59-A6C34878D82A}">
                    <a16:rowId xmlns:a16="http://schemas.microsoft.com/office/drawing/2014/main" val="10007"/>
                  </a:ext>
                </a:extLst>
              </a:tr>
              <a:tr h="370840">
                <a:tc>
                  <a:txBody>
                    <a:bodyPr/>
                    <a:lstStyle/>
                    <a:p>
                      <a:pPr>
                        <a:defRPr/>
                      </a:pPr>
                      <a:r>
                        <a:rPr lang="de-DE" sz="1400">
                          <a:solidFill>
                            <a:schemeClr val="tx1"/>
                          </a:solidFill>
                          <a:latin typeface="+mn-lt"/>
                          <a:ea typeface="+mn-ea"/>
                          <a:cs typeface="+mn-cs"/>
                        </a:rPr>
                        <a:t>8</a:t>
                      </a:r>
                      <a:endParaRPr/>
                    </a:p>
                  </a:txBody>
                  <a:tcPr anchor="ctr"/>
                </a:tc>
                <a:tc vMerge="1">
                  <a:txBody>
                    <a:bodyPr/>
                    <a:lstStyle/>
                    <a:p>
                      <a:pPr>
                        <a:defRPr/>
                      </a:pPr>
                      <a:endParaRPr lang="de-DE" sz="1400"/>
                    </a:p>
                  </a:txBody>
                  <a:tcPr anchor="ctr"/>
                </a:tc>
                <a:tc vMerge="1">
                  <a:txBody>
                    <a:bodyPr/>
                    <a:lstStyle/>
                    <a:p>
                      <a:pPr>
                        <a:defRPr/>
                      </a:pPr>
                      <a:endParaRPr lang="de-DE" sz="1400"/>
                    </a:p>
                  </a:txBody>
                  <a:tcPr anchor="ctr"/>
                </a:tc>
                <a:extLst>
                  <a:ext uri="{0D108BD9-81ED-4DB2-BD59-A6C34878D82A}">
                    <a16:rowId xmlns:a16="http://schemas.microsoft.com/office/drawing/2014/main" val="10008"/>
                  </a:ext>
                </a:extLst>
              </a:tr>
              <a:tr h="370840">
                <a:tc>
                  <a:txBody>
                    <a:bodyPr/>
                    <a:lstStyle/>
                    <a:p>
                      <a:pPr>
                        <a:defRPr/>
                      </a:pPr>
                      <a:r>
                        <a:rPr lang="de-DE" sz="1400">
                          <a:solidFill>
                            <a:schemeClr val="tx1"/>
                          </a:solidFill>
                          <a:latin typeface="+mn-lt"/>
                          <a:ea typeface="+mn-ea"/>
                          <a:cs typeface="+mn-cs"/>
                        </a:rPr>
                        <a:t>9</a:t>
                      </a:r>
                      <a:endParaRPr/>
                    </a:p>
                  </a:txBody>
                  <a:tcPr anchor="ctr"/>
                </a:tc>
                <a:tc rowSpan="5">
                  <a:txBody>
                    <a:bodyPr/>
                    <a:lstStyle/>
                    <a:p>
                      <a:pPr>
                        <a:defRPr/>
                      </a:pPr>
                      <a:r>
                        <a:rPr lang="de-DE" sz="1400"/>
                        <a:t>Elektrolyse</a:t>
                      </a:r>
                      <a:endParaRPr/>
                    </a:p>
                  </a:txBody>
                  <a:tcPr anchor="ctr"/>
                </a:tc>
                <a:tc>
                  <a:txBody>
                    <a:bodyPr/>
                    <a:lstStyle/>
                    <a:p>
                      <a:pPr>
                        <a:defRPr/>
                      </a:pPr>
                      <a:r>
                        <a:rPr lang="de-DE" sz="1400">
                          <a:solidFill>
                            <a:srgbClr val="1A7950"/>
                          </a:solidFill>
                        </a:rPr>
                        <a:t>Wiederholung der elektrochemischen Spannungsreihe und des Standardpotentials aus C12 LB 8</a:t>
                      </a:r>
                      <a:endParaRPr/>
                    </a:p>
                  </a:txBody>
                  <a:tcPr anchor="ctr"/>
                </a:tc>
                <a:extLst>
                  <a:ext uri="{0D108BD9-81ED-4DB2-BD59-A6C34878D82A}">
                    <a16:rowId xmlns:a16="http://schemas.microsoft.com/office/drawing/2014/main" val="10009"/>
                  </a:ext>
                </a:extLst>
              </a:tr>
              <a:tr h="370840">
                <a:tc>
                  <a:txBody>
                    <a:bodyPr/>
                    <a:lstStyle/>
                    <a:p>
                      <a:pPr>
                        <a:defRPr/>
                      </a:pPr>
                      <a:r>
                        <a:rPr lang="de-DE" sz="1400"/>
                        <a:t>10</a:t>
                      </a:r>
                      <a:endParaRPr/>
                    </a:p>
                  </a:txBody>
                  <a:tcPr anchor="ctr"/>
                </a:tc>
                <a:tc vMerge="1">
                  <a:txBody>
                    <a:bodyPr/>
                    <a:lstStyle/>
                    <a:p>
                      <a:pPr>
                        <a:defRPr/>
                      </a:pPr>
                      <a:endParaRPr lang="de-DE" sz="1400">
                        <a:solidFill>
                          <a:schemeClr val="tx1"/>
                        </a:solidFill>
                        <a:latin typeface="+mn-lt"/>
                        <a:ea typeface="+mn-ea"/>
                        <a:cs typeface="+mn-cs"/>
                      </a:endParaRPr>
                    </a:p>
                  </a:txBody>
                  <a:tcPr/>
                </a:tc>
                <a:tc rowSpan="2">
                  <a:txBody>
                    <a:bodyPr/>
                    <a:lstStyle/>
                    <a:p>
                      <a:pPr>
                        <a:defRPr/>
                      </a:pPr>
                      <a:r>
                        <a:rPr lang="de-DE" sz="1400" b="1"/>
                        <a:t>Zersetzungsspannung, </a:t>
                      </a:r>
                      <a:endParaRPr/>
                    </a:p>
                    <a:p>
                      <a:pPr>
                        <a:defRPr/>
                      </a:pPr>
                      <a:r>
                        <a:rPr lang="de-DE" sz="1400" b="1"/>
                        <a:t>Überpotential in Abhängigkeit vom Elektrodenmaterial</a:t>
                      </a:r>
                      <a:endParaRPr/>
                    </a:p>
                  </a:txBody>
                  <a:tcPr anchor="ctr"/>
                </a:tc>
                <a:extLst>
                  <a:ext uri="{0D108BD9-81ED-4DB2-BD59-A6C34878D82A}">
                    <a16:rowId xmlns:a16="http://schemas.microsoft.com/office/drawing/2014/main" val="10010"/>
                  </a:ext>
                </a:extLst>
              </a:tr>
              <a:tr h="370840">
                <a:tc>
                  <a:txBody>
                    <a:bodyPr/>
                    <a:lstStyle/>
                    <a:p>
                      <a:pPr>
                        <a:defRPr/>
                      </a:pPr>
                      <a:r>
                        <a:rPr lang="de-DE" sz="1400"/>
                        <a:t>11</a:t>
                      </a:r>
                      <a:endParaRPr/>
                    </a:p>
                  </a:txBody>
                  <a:tcPr anchor="ctr"/>
                </a:tc>
                <a:tc vMerge="1">
                  <a:txBody>
                    <a:bodyPr/>
                    <a:lstStyle/>
                    <a:p>
                      <a:pPr>
                        <a:defRPr/>
                      </a:pPr>
                      <a:endParaRPr lang="de-DE" sz="1400"/>
                    </a:p>
                  </a:txBody>
                  <a:tcPr anchor="ctr"/>
                </a:tc>
                <a:tc vMerge="1">
                  <a:txBody>
                    <a:bodyPr/>
                    <a:lstStyle/>
                    <a:p>
                      <a:pPr>
                        <a:defRPr/>
                      </a:pPr>
                      <a:endParaRPr lang="de-DE"/>
                    </a:p>
                  </a:txBody>
                  <a:tcPr anchor="ctr"/>
                </a:tc>
                <a:extLst>
                  <a:ext uri="{0D108BD9-81ED-4DB2-BD59-A6C34878D82A}">
                    <a16:rowId xmlns:a16="http://schemas.microsoft.com/office/drawing/2014/main" val="10011"/>
                  </a:ext>
                </a:extLst>
              </a:tr>
              <a:tr h="0">
                <a:tc>
                  <a:txBody>
                    <a:bodyPr/>
                    <a:lstStyle/>
                    <a:p>
                      <a:pPr>
                        <a:defRPr/>
                      </a:pPr>
                      <a:r>
                        <a:rPr lang="de-DE" sz="1400"/>
                        <a:t>12</a:t>
                      </a:r>
                      <a:endParaRPr/>
                    </a:p>
                  </a:txBody>
                  <a:tcPr anchor="ctr"/>
                </a:tc>
                <a:tc vMerge="1">
                  <a:txBody>
                    <a:bodyPr/>
                    <a:lstStyle/>
                    <a:p>
                      <a:pPr>
                        <a:defRPr/>
                      </a:pPr>
                      <a:endParaRPr lang="de-DE" sz="1400"/>
                    </a:p>
                  </a:txBody>
                  <a:tcPr/>
                </a:tc>
                <a:tc>
                  <a:txBody>
                    <a:bodyPr/>
                    <a:lstStyle/>
                    <a:p>
                      <a:pPr>
                        <a:defRPr/>
                      </a:pPr>
                      <a:r>
                        <a:rPr lang="de-DE" sz="1400" b="1"/>
                        <a:t>Chlor-Alkali-Elektrolyse nach dem Membranverfahren, </a:t>
                      </a:r>
                      <a:endParaRPr/>
                    </a:p>
                    <a:p>
                      <a:pPr>
                        <a:defRPr/>
                      </a:pPr>
                      <a:r>
                        <a:rPr lang="de-DE" sz="1400" b="1"/>
                        <a:t>ggf. weitere Beispiele</a:t>
                      </a:r>
                      <a:endParaRPr/>
                    </a:p>
                  </a:txBody>
                  <a:tcPr anchor="ctr"/>
                </a:tc>
                <a:extLst>
                  <a:ext uri="{0D108BD9-81ED-4DB2-BD59-A6C34878D82A}">
                    <a16:rowId xmlns:a16="http://schemas.microsoft.com/office/drawing/2014/main" val="10012"/>
                  </a:ext>
                </a:extLst>
              </a:tr>
              <a:tr h="0">
                <a:tc>
                  <a:txBody>
                    <a:bodyPr/>
                    <a:lstStyle/>
                    <a:p>
                      <a:pPr>
                        <a:defRPr/>
                      </a:pPr>
                      <a:r>
                        <a:rPr lang="de-DE" sz="1400"/>
                        <a:t>13</a:t>
                      </a:r>
                      <a:endParaRPr/>
                    </a:p>
                  </a:txBody>
                  <a:tcPr anchor="ctr"/>
                </a:tc>
                <a:tc vMerge="1">
                  <a:txBody>
                    <a:bodyPr/>
                    <a:lstStyle/>
                    <a:p>
                      <a:pPr>
                        <a:defRPr/>
                      </a:pPr>
                      <a:endParaRPr lang="de-DE" sz="1400"/>
                    </a:p>
                  </a:txBody>
                  <a:tcPr anchor="ctr"/>
                </a:tc>
                <a:tc>
                  <a:txBody>
                    <a:bodyPr/>
                    <a:lstStyle/>
                    <a:p>
                      <a:pPr>
                        <a:defRPr/>
                      </a:pPr>
                      <a:r>
                        <a:rPr lang="de-DE" sz="1400" b="1" dirty="0"/>
                        <a:t>Faraday-Gesetze</a:t>
                      </a:r>
                      <a:endParaRPr dirty="0"/>
                    </a:p>
                  </a:txBody>
                  <a:tcPr anchor="ctr"/>
                </a:tc>
                <a:extLst>
                  <a:ext uri="{0D108BD9-81ED-4DB2-BD59-A6C34878D82A}">
                    <a16:rowId xmlns:a16="http://schemas.microsoft.com/office/drawing/2014/main" val="10013"/>
                  </a:ext>
                </a:extLst>
              </a:tr>
            </a:tbl>
          </a:graphicData>
        </a:graphic>
      </p:graphicFrame>
      <p:sp>
        <p:nvSpPr>
          <p:cNvPr id="4" name="Title 6"/>
          <p:cNvSpPr txBox="1"/>
          <p:nvPr/>
        </p:nvSpPr>
        <p:spPr bwMode="auto">
          <a:xfrm>
            <a:off x="654908" y="61785"/>
            <a:ext cx="8596313" cy="716692"/>
          </a:xfrm>
          <a:prstGeom prst="rect">
            <a:avLst/>
          </a:prstGeom>
        </p:spPr>
        <p:txBody>
          <a:bodyPr vert="horz" lIns="91440" tIns="45720" rIns="91440" bIns="45720" rtlCol="0" anchor="t">
            <a:normAutofit fontScale="97500"/>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br>
              <a:rPr lang="de-DE" sz="2000" dirty="0"/>
            </a:br>
            <a:r>
              <a:rPr lang="de-DE" sz="2000" dirty="0"/>
              <a:t>Stoffverteilungsplan</a:t>
            </a:r>
            <a:endParaRPr sz="2000" dirty="0"/>
          </a:p>
        </p:txBody>
      </p:sp>
      <p:sp>
        <p:nvSpPr>
          <p:cNvPr id="5" name="Sprechblase: rechteckig 4">
            <a:extLst>
              <a:ext uri="{FF2B5EF4-FFF2-40B4-BE49-F238E27FC236}">
                <a16:creationId xmlns:a16="http://schemas.microsoft.com/office/drawing/2014/main" id="{44BB1925-3AA5-4E86-A0FB-76C41FD2847A}"/>
              </a:ext>
            </a:extLst>
          </p:cNvPr>
          <p:cNvSpPr/>
          <p:nvPr/>
        </p:nvSpPr>
        <p:spPr bwMode="auto">
          <a:xfrm>
            <a:off x="5428368" y="1477577"/>
            <a:ext cx="3822853" cy="889918"/>
          </a:xfrm>
          <a:prstGeom prst="wedgeRectCallout">
            <a:avLst>
              <a:gd name="adj1" fmla="val -68095"/>
              <a:gd name="adj2" fmla="val 8225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Unterschied </a:t>
            </a:r>
            <a:r>
              <a:rPr lang="de-DE" dirty="0" err="1"/>
              <a:t>gA</a:t>
            </a:r>
            <a:r>
              <a:rPr lang="de-DE" dirty="0"/>
              <a:t> – </a:t>
            </a:r>
            <a:r>
              <a:rPr lang="de-DE" dirty="0" err="1"/>
              <a:t>eA</a:t>
            </a:r>
            <a:r>
              <a:rPr lang="de-DE" dirty="0"/>
              <a:t> fettgedruckt</a:t>
            </a:r>
          </a:p>
        </p:txBody>
      </p:sp>
      <p:sp>
        <p:nvSpPr>
          <p:cNvPr id="2" name="Ellipse 8">
            <a:extLst>
              <a:ext uri="{FF2B5EF4-FFF2-40B4-BE49-F238E27FC236}">
                <a16:creationId xmlns:a16="http://schemas.microsoft.com/office/drawing/2014/main" id="{BCCE471D-A48E-8087-3A06-CC637450D767}"/>
              </a:ext>
            </a:extLst>
          </p:cNvPr>
          <p:cNvSpPr/>
          <p:nvPr/>
        </p:nvSpPr>
        <p:spPr bwMode="auto">
          <a:xfrm>
            <a:off x="3318122" y="360190"/>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spTree>
    <p:extLst>
      <p:ext uri="{BB962C8B-B14F-4D97-AF65-F5344CB8AC3E}">
        <p14:creationId xmlns:p14="http://schemas.microsoft.com/office/powerpoint/2010/main" val="426999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9" name="Content Placeholder 8"/>
          <p:cNvGraphicFramePr>
            <a:graphicFrameLocks noGrp="1"/>
          </p:cNvGraphicFramePr>
          <p:nvPr>
            <p:ph idx="4294967295"/>
          </p:nvPr>
        </p:nvGraphicFramePr>
        <p:xfrm>
          <a:off x="642551" y="1036123"/>
          <a:ext cx="8933935" cy="4912328"/>
        </p:xfrm>
        <a:graphic>
          <a:graphicData uri="http://schemas.openxmlformats.org/drawingml/2006/table">
            <a:tbl>
              <a:tblPr firstRow="1" bandRow="1">
                <a:tableStyleId>{5940675A-B579-460E-94D1-54222C63F5DA}</a:tableStyleId>
              </a:tblPr>
              <a:tblGrid>
                <a:gridCol w="481914">
                  <a:extLst>
                    <a:ext uri="{9D8B030D-6E8A-4147-A177-3AD203B41FA5}">
                      <a16:colId xmlns:a16="http://schemas.microsoft.com/office/drawing/2014/main" val="20000"/>
                    </a:ext>
                  </a:extLst>
                </a:gridCol>
                <a:gridCol w="2360775">
                  <a:extLst>
                    <a:ext uri="{9D8B030D-6E8A-4147-A177-3AD203B41FA5}">
                      <a16:colId xmlns:a16="http://schemas.microsoft.com/office/drawing/2014/main" val="20001"/>
                    </a:ext>
                  </a:extLst>
                </a:gridCol>
                <a:gridCol w="6091246">
                  <a:extLst>
                    <a:ext uri="{9D8B030D-6E8A-4147-A177-3AD203B41FA5}">
                      <a16:colId xmlns:a16="http://schemas.microsoft.com/office/drawing/2014/main" val="20002"/>
                    </a:ext>
                  </a:extLst>
                </a:gridCol>
              </a:tblGrid>
              <a:tr h="402921">
                <a:tc>
                  <a:txBody>
                    <a:bodyPr/>
                    <a:lstStyle/>
                    <a:p>
                      <a:pPr>
                        <a:defRPr/>
                      </a:pPr>
                      <a:r>
                        <a:rPr lang="de-DE" sz="1400"/>
                        <a:t>14</a:t>
                      </a:r>
                      <a:endParaRPr/>
                    </a:p>
                  </a:txBody>
                  <a:tcPr anchor="ctr"/>
                </a:tc>
                <a:tc rowSpan="2">
                  <a:txBody>
                    <a:bodyPr/>
                    <a:lstStyle/>
                    <a:p>
                      <a:pPr>
                        <a:defRPr/>
                      </a:pPr>
                      <a:r>
                        <a:rPr lang="de-DE" sz="1400" b="1" dirty="0"/>
                        <a:t>aktuelle Technologien zur Energiebereitstellung u. Speicherung</a:t>
                      </a:r>
                      <a:endParaRPr dirty="0"/>
                    </a:p>
                  </a:txBody>
                  <a:tcPr anchor="ctr"/>
                </a:tc>
                <a:tc rowSpan="2">
                  <a:txBody>
                    <a:bodyPr/>
                    <a:lstStyle/>
                    <a:p>
                      <a:pPr marL="0" marR="0" lvl="0" indent="0" algn="l" defTabSz="457200">
                        <a:lnSpc>
                          <a:spcPct val="100000"/>
                        </a:lnSpc>
                        <a:spcBef>
                          <a:spcPts val="0"/>
                        </a:spcBef>
                        <a:spcAft>
                          <a:spcPts val="0"/>
                        </a:spcAft>
                        <a:buClrTx/>
                        <a:buSzTx/>
                        <a:buFontTx/>
                        <a:buNone/>
                        <a:defRPr/>
                      </a:pPr>
                      <a:r>
                        <a:rPr lang="de-DE" sz="1400" b="1" dirty="0"/>
                        <a:t>z. B. </a:t>
                      </a:r>
                      <a:r>
                        <a:rPr lang="de-DE" sz="1400" b="1" dirty="0" err="1"/>
                        <a:t>Redox</a:t>
                      </a:r>
                      <a:r>
                        <a:rPr lang="de-DE" sz="1400" b="1" dirty="0"/>
                        <a:t>-Flow-Batterie, verschiedene Brennstoffzelltypen,</a:t>
                      </a:r>
                      <a:endParaRPr dirty="0"/>
                    </a:p>
                    <a:p>
                      <a:pPr marL="0" marR="0" lvl="0" indent="0" algn="l" defTabSz="457200">
                        <a:lnSpc>
                          <a:spcPct val="100000"/>
                        </a:lnSpc>
                        <a:spcBef>
                          <a:spcPts val="0"/>
                        </a:spcBef>
                        <a:spcAft>
                          <a:spcPts val="0"/>
                        </a:spcAft>
                        <a:buClrTx/>
                        <a:buSzTx/>
                        <a:buFontTx/>
                        <a:buNone/>
                        <a:defRPr/>
                      </a:pPr>
                      <a:r>
                        <a:rPr lang="de-DE" sz="1400" b="1" dirty="0"/>
                        <a:t>Erklärung mithilfe des Donator-Akzeptors- u. Energie-Konzepts</a:t>
                      </a:r>
                      <a:endParaRPr dirty="0"/>
                    </a:p>
                  </a:txBody>
                  <a:tcPr anchor="ctr"/>
                </a:tc>
                <a:extLst>
                  <a:ext uri="{0D108BD9-81ED-4DB2-BD59-A6C34878D82A}">
                    <a16:rowId xmlns:a16="http://schemas.microsoft.com/office/drawing/2014/main" val="10001"/>
                  </a:ext>
                </a:extLst>
              </a:tr>
              <a:tr h="402921">
                <a:tc>
                  <a:txBody>
                    <a:bodyPr/>
                    <a:lstStyle/>
                    <a:p>
                      <a:pPr>
                        <a:defRPr/>
                      </a:pPr>
                      <a:r>
                        <a:rPr lang="de-DE" sz="1400"/>
                        <a:t>15</a:t>
                      </a:r>
                      <a:endParaRPr/>
                    </a:p>
                  </a:txBody>
                  <a:tcPr anchor="ctr"/>
                </a:tc>
                <a:tc vMerge="1">
                  <a:txBody>
                    <a:bodyPr/>
                    <a:lstStyle/>
                    <a:p>
                      <a:pPr>
                        <a:defRPr/>
                      </a:pPr>
                      <a:endParaRPr lang="de-DE"/>
                    </a:p>
                  </a:txBody>
                  <a:tcPr anchor="ctr"/>
                </a:tc>
                <a:tc vMerge="1">
                  <a:txBody>
                    <a:bodyPr/>
                    <a:lstStyle/>
                    <a:p>
                      <a:pPr>
                        <a:defRPr/>
                      </a:pPr>
                      <a:endParaRPr lang="de-DE"/>
                    </a:p>
                  </a:txBody>
                  <a:tcPr anchor="ctr"/>
                </a:tc>
                <a:extLst>
                  <a:ext uri="{0D108BD9-81ED-4DB2-BD59-A6C34878D82A}">
                    <a16:rowId xmlns:a16="http://schemas.microsoft.com/office/drawing/2014/main" val="10002"/>
                  </a:ext>
                </a:extLst>
              </a:tr>
              <a:tr h="482954">
                <a:tc>
                  <a:txBody>
                    <a:bodyPr/>
                    <a:lstStyle/>
                    <a:p>
                      <a:pPr>
                        <a:defRPr/>
                      </a:pPr>
                      <a:r>
                        <a:rPr lang="de-DE" sz="1400"/>
                        <a:t>16</a:t>
                      </a:r>
                      <a:endParaRPr/>
                    </a:p>
                  </a:txBody>
                  <a:tcPr anchor="ctr"/>
                </a:tc>
                <a:tc rowSpan="4">
                  <a:txBody>
                    <a:bodyPr/>
                    <a:lstStyle/>
                    <a:p>
                      <a:pPr>
                        <a:defRPr/>
                      </a:pPr>
                      <a:r>
                        <a:rPr lang="de-DE" sz="1400" b="1"/>
                        <a:t>Wertstoffkreisläufe</a:t>
                      </a:r>
                      <a:endParaRPr/>
                    </a:p>
                  </a:txBody>
                  <a:tcPr anchor="ctr"/>
                </a:tc>
                <a:tc rowSpan="2">
                  <a:txBody>
                    <a:bodyPr/>
                    <a:lstStyle/>
                    <a:p>
                      <a:pPr marL="0" marR="0" lvl="0" indent="0" algn="l" defTabSz="457200">
                        <a:lnSpc>
                          <a:spcPct val="100000"/>
                        </a:lnSpc>
                        <a:spcBef>
                          <a:spcPts val="0"/>
                        </a:spcBef>
                        <a:spcAft>
                          <a:spcPts val="0"/>
                        </a:spcAft>
                        <a:buClrTx/>
                        <a:buSzTx/>
                        <a:buFontTx/>
                        <a:buNone/>
                        <a:defRPr/>
                      </a:pPr>
                      <a:r>
                        <a:rPr lang="de-DE" sz="1400" b="1" dirty="0"/>
                        <a:t>Herstellung, Verwendung und Recycling von Kunststoffen im Zusammenhang mit Verpackungsmaterialien und von Metallen </a:t>
                      </a:r>
                      <a:endParaRPr dirty="0"/>
                    </a:p>
                    <a:p>
                      <a:pPr marL="0" marR="0" lvl="0" indent="0" algn="l" defTabSz="457200">
                        <a:lnSpc>
                          <a:spcPct val="100000"/>
                        </a:lnSpc>
                        <a:spcBef>
                          <a:spcPts val="0"/>
                        </a:spcBef>
                        <a:spcAft>
                          <a:spcPts val="0"/>
                        </a:spcAft>
                        <a:buClrTx/>
                        <a:buSzTx/>
                        <a:buFontTx/>
                        <a:buNone/>
                        <a:defRPr/>
                      </a:pPr>
                      <a:r>
                        <a:rPr lang="de-DE" sz="1400" b="1" dirty="0"/>
                        <a:t>(z. B. in mobilen Endgeräten und Solartechnologien)</a:t>
                      </a:r>
                    </a:p>
                  </a:txBody>
                  <a:tcPr anchor="ctr"/>
                </a:tc>
                <a:extLst>
                  <a:ext uri="{0D108BD9-81ED-4DB2-BD59-A6C34878D82A}">
                    <a16:rowId xmlns:a16="http://schemas.microsoft.com/office/drawing/2014/main" val="10003"/>
                  </a:ext>
                </a:extLst>
              </a:tr>
              <a:tr h="482954">
                <a:tc>
                  <a:txBody>
                    <a:bodyPr/>
                    <a:lstStyle/>
                    <a:p>
                      <a:pPr>
                        <a:defRPr/>
                      </a:pPr>
                      <a:r>
                        <a:rPr lang="de-DE" sz="1400"/>
                        <a:t>17</a:t>
                      </a:r>
                      <a:endParaRPr/>
                    </a:p>
                  </a:txBody>
                  <a:tcPr anchor="ctr"/>
                </a:tc>
                <a:tc vMerge="1">
                  <a:txBody>
                    <a:bodyPr/>
                    <a:lstStyle/>
                    <a:p>
                      <a:pPr>
                        <a:defRPr/>
                      </a:pPr>
                      <a:endParaRPr lang="de-DE" sz="1400" b="1"/>
                    </a:p>
                  </a:txBody>
                  <a:tcPr anchor="ctr"/>
                </a:tc>
                <a:tc vMerge="1">
                  <a:txBody>
                    <a:bodyPr/>
                    <a:lstStyle/>
                    <a:p>
                      <a:pPr marL="0" marR="0" lvl="0" indent="0" algn="l" defTabSz="457200">
                        <a:lnSpc>
                          <a:spcPct val="100000"/>
                        </a:lnSpc>
                        <a:spcBef>
                          <a:spcPts val="0"/>
                        </a:spcBef>
                        <a:spcAft>
                          <a:spcPts val="0"/>
                        </a:spcAft>
                        <a:buClrTx/>
                        <a:buSzTx/>
                        <a:buFontTx/>
                        <a:buNone/>
                        <a:defRPr/>
                      </a:pPr>
                      <a:endParaRPr lang="de-DE" sz="1400" b="1"/>
                    </a:p>
                  </a:txBody>
                  <a:tcPr anchor="ctr"/>
                </a:tc>
                <a:extLst>
                  <a:ext uri="{0D108BD9-81ED-4DB2-BD59-A6C34878D82A}">
                    <a16:rowId xmlns:a16="http://schemas.microsoft.com/office/drawing/2014/main" val="10004"/>
                  </a:ext>
                </a:extLst>
              </a:tr>
              <a:tr h="482954">
                <a:tc>
                  <a:txBody>
                    <a:bodyPr/>
                    <a:lstStyle/>
                    <a:p>
                      <a:pPr>
                        <a:defRPr/>
                      </a:pPr>
                      <a:r>
                        <a:rPr lang="de-DE" sz="1400"/>
                        <a:t>18</a:t>
                      </a:r>
                      <a:endParaRPr/>
                    </a:p>
                  </a:txBody>
                  <a:tcPr anchor="ctr"/>
                </a:tc>
                <a:tc vMerge="1">
                  <a:txBody>
                    <a:bodyPr/>
                    <a:lstStyle/>
                    <a:p>
                      <a:pPr>
                        <a:defRPr/>
                      </a:pPr>
                      <a:endParaRPr lang="de-DE" sz="1400"/>
                    </a:p>
                  </a:txBody>
                  <a:tcPr anchor="ctr"/>
                </a:tc>
                <a:tc rowSpan="2">
                  <a:txBody>
                    <a:bodyPr/>
                    <a:lstStyle/>
                    <a:p>
                      <a:pPr marL="0" marR="0" lvl="0" indent="0" algn="l" defTabSz="457200">
                        <a:lnSpc>
                          <a:spcPct val="100000"/>
                        </a:lnSpc>
                        <a:spcBef>
                          <a:spcPts val="0"/>
                        </a:spcBef>
                        <a:spcAft>
                          <a:spcPts val="0"/>
                        </a:spcAft>
                        <a:buClrTx/>
                        <a:buSzTx/>
                        <a:buFontTx/>
                        <a:buNone/>
                        <a:defRPr/>
                      </a:pPr>
                      <a:r>
                        <a:rPr lang="de-DE" sz="1400" b="1" dirty="0"/>
                        <a:t>Recherche zum Wertstoffkreislauf von Kunststoffen und Metallen (ggf. mit Bewertung der Quellen) im Hinblick auf eine nachhaltige Entwicklung, ggf. Schülerexperimente</a:t>
                      </a:r>
                      <a:endParaRPr dirty="0"/>
                    </a:p>
                  </a:txBody>
                  <a:tcPr anchor="ctr"/>
                </a:tc>
                <a:extLst>
                  <a:ext uri="{0D108BD9-81ED-4DB2-BD59-A6C34878D82A}">
                    <a16:rowId xmlns:a16="http://schemas.microsoft.com/office/drawing/2014/main" val="10005"/>
                  </a:ext>
                </a:extLst>
              </a:tr>
              <a:tr h="482954">
                <a:tc>
                  <a:txBody>
                    <a:bodyPr/>
                    <a:lstStyle/>
                    <a:p>
                      <a:pPr>
                        <a:defRPr/>
                      </a:pPr>
                      <a:r>
                        <a:rPr lang="de-DE" sz="1400"/>
                        <a:t>19</a:t>
                      </a:r>
                      <a:endParaRPr/>
                    </a:p>
                  </a:txBody>
                  <a:tcPr anchor="ctr"/>
                </a:tc>
                <a:tc vMerge="1">
                  <a:txBody>
                    <a:bodyPr/>
                    <a:lstStyle/>
                    <a:p>
                      <a:pPr>
                        <a:defRPr/>
                      </a:pPr>
                      <a:endParaRPr lang="de-DE" sz="1400"/>
                    </a:p>
                  </a:txBody>
                  <a:tcPr anchor="ctr"/>
                </a:tc>
                <a:tc vMerge="1">
                  <a:txBody>
                    <a:bodyPr/>
                    <a:lstStyle/>
                    <a:p>
                      <a:pPr>
                        <a:defRPr/>
                      </a:pPr>
                      <a:endParaRPr lang="de-DE" sz="1400" b="1"/>
                    </a:p>
                  </a:txBody>
                  <a:tcPr anchor="ctr"/>
                </a:tc>
                <a:extLst>
                  <a:ext uri="{0D108BD9-81ED-4DB2-BD59-A6C34878D82A}">
                    <a16:rowId xmlns:a16="http://schemas.microsoft.com/office/drawing/2014/main" val="10006"/>
                  </a:ext>
                </a:extLst>
              </a:tr>
              <a:tr h="562986">
                <a:tc>
                  <a:txBody>
                    <a:bodyPr/>
                    <a:lstStyle/>
                    <a:p>
                      <a:pPr>
                        <a:defRPr/>
                      </a:pPr>
                      <a:r>
                        <a:rPr lang="de-DE" sz="1400"/>
                        <a:t>20</a:t>
                      </a:r>
                      <a:endParaRPr/>
                    </a:p>
                  </a:txBody>
                  <a:tcPr anchor="ctr"/>
                </a:tc>
                <a:tc rowSpan="5">
                  <a:txBody>
                    <a:bodyPr/>
                    <a:lstStyle/>
                    <a:p>
                      <a:pPr>
                        <a:defRPr/>
                      </a:pPr>
                      <a:r>
                        <a:rPr lang="de-DE" sz="1400"/>
                        <a:t>Korrosion</a:t>
                      </a:r>
                      <a:endParaRPr/>
                    </a:p>
                  </a:txBody>
                  <a:tcPr anchor="ctr"/>
                </a:tc>
                <a:tc>
                  <a:txBody>
                    <a:bodyPr/>
                    <a:lstStyle/>
                    <a:p>
                      <a:pPr>
                        <a:defRPr/>
                      </a:pPr>
                      <a:r>
                        <a:rPr lang="de-DE" sz="1400"/>
                        <a:t>Korrodierbarkeit in Abhängigkeit vom Standardpotential sowie Abweichungen davon; spontane Passivierung</a:t>
                      </a:r>
                      <a:endParaRPr/>
                    </a:p>
                  </a:txBody>
                  <a:tcPr anchor="ctr"/>
                </a:tc>
                <a:extLst>
                  <a:ext uri="{0D108BD9-81ED-4DB2-BD59-A6C34878D82A}">
                    <a16:rowId xmlns:a16="http://schemas.microsoft.com/office/drawing/2014/main" val="10007"/>
                  </a:ext>
                </a:extLst>
              </a:tr>
              <a:tr h="402921">
                <a:tc>
                  <a:txBody>
                    <a:bodyPr/>
                    <a:lstStyle/>
                    <a:p>
                      <a:pPr>
                        <a:defRPr/>
                      </a:pPr>
                      <a:r>
                        <a:rPr lang="de-DE" sz="1400"/>
                        <a:t>21</a:t>
                      </a:r>
                      <a:endParaRPr/>
                    </a:p>
                  </a:txBody>
                  <a:tcPr anchor="ctr"/>
                </a:tc>
                <a:tc vMerge="1">
                  <a:txBody>
                    <a:bodyPr/>
                    <a:lstStyle/>
                    <a:p>
                      <a:pPr>
                        <a:defRPr/>
                      </a:pPr>
                      <a:endParaRPr lang="de-DE" sz="1400"/>
                    </a:p>
                  </a:txBody>
                  <a:tcPr anchor="ctr"/>
                </a:tc>
                <a:tc>
                  <a:txBody>
                    <a:bodyPr/>
                    <a:lstStyle/>
                    <a:p>
                      <a:pPr>
                        <a:defRPr/>
                      </a:pPr>
                      <a:r>
                        <a:rPr lang="de-DE" sz="1400"/>
                        <a:t>Sauerstoffkorrosion (Rosten) und Säurekorrosion</a:t>
                      </a:r>
                      <a:endParaRPr/>
                    </a:p>
                  </a:txBody>
                  <a:tcPr anchor="ctr"/>
                </a:tc>
                <a:extLst>
                  <a:ext uri="{0D108BD9-81ED-4DB2-BD59-A6C34878D82A}">
                    <a16:rowId xmlns:a16="http://schemas.microsoft.com/office/drawing/2014/main" val="10008"/>
                  </a:ext>
                </a:extLst>
              </a:tr>
              <a:tr h="402921">
                <a:tc>
                  <a:txBody>
                    <a:bodyPr/>
                    <a:lstStyle/>
                    <a:p>
                      <a:pPr>
                        <a:defRPr/>
                      </a:pPr>
                      <a:r>
                        <a:rPr lang="de-DE" sz="1400"/>
                        <a:t>22</a:t>
                      </a:r>
                      <a:endParaRPr/>
                    </a:p>
                  </a:txBody>
                  <a:tcPr anchor="ctr"/>
                </a:tc>
                <a:tc vMerge="1">
                  <a:txBody>
                    <a:bodyPr/>
                    <a:lstStyle/>
                    <a:p>
                      <a:pPr>
                        <a:defRPr/>
                      </a:pPr>
                      <a:endParaRPr lang="de-DE" sz="1400"/>
                    </a:p>
                  </a:txBody>
                  <a:tcPr anchor="ctr"/>
                </a:tc>
                <a:tc rowSpan="2">
                  <a:txBody>
                    <a:bodyPr/>
                    <a:lstStyle/>
                    <a:p>
                      <a:pPr>
                        <a:defRPr/>
                      </a:pPr>
                      <a:r>
                        <a:rPr lang="de-DE" sz="1400" b="1"/>
                        <a:t>Kontaktkorrosion, passiver u. aktiver Korrosionsschutz </a:t>
                      </a:r>
                      <a:endParaRPr/>
                    </a:p>
                    <a:p>
                      <a:pPr>
                        <a:defRPr/>
                      </a:pPr>
                      <a:r>
                        <a:rPr lang="de-DE" sz="1400" b="1"/>
                        <a:t>(z. B. Beschichtung, Galvanisieren, Eloxieren, kathodischer Korrosionsschutz), Opferanode</a:t>
                      </a:r>
                      <a:endParaRPr/>
                    </a:p>
                  </a:txBody>
                  <a:tcPr anchor="ctr"/>
                </a:tc>
                <a:extLst>
                  <a:ext uri="{0D108BD9-81ED-4DB2-BD59-A6C34878D82A}">
                    <a16:rowId xmlns:a16="http://schemas.microsoft.com/office/drawing/2014/main" val="10009"/>
                  </a:ext>
                </a:extLst>
              </a:tr>
              <a:tr h="402921">
                <a:tc>
                  <a:txBody>
                    <a:bodyPr/>
                    <a:lstStyle/>
                    <a:p>
                      <a:pPr>
                        <a:defRPr/>
                      </a:pPr>
                      <a:r>
                        <a:rPr lang="de-DE" sz="1400"/>
                        <a:t>23</a:t>
                      </a:r>
                      <a:endParaRPr/>
                    </a:p>
                  </a:txBody>
                  <a:tcPr anchor="ctr"/>
                </a:tc>
                <a:tc vMerge="1">
                  <a:txBody>
                    <a:bodyPr/>
                    <a:lstStyle/>
                    <a:p>
                      <a:pPr>
                        <a:defRPr/>
                      </a:pPr>
                      <a:endParaRPr lang="de-DE" sz="1400" b="1"/>
                    </a:p>
                  </a:txBody>
                  <a:tcPr anchor="ctr"/>
                </a:tc>
                <a:tc vMerge="1">
                  <a:txBody>
                    <a:bodyPr/>
                    <a:lstStyle/>
                    <a:p>
                      <a:pPr>
                        <a:defRPr/>
                      </a:pPr>
                      <a:endParaRPr lang="de-DE" sz="1400"/>
                    </a:p>
                  </a:txBody>
                  <a:tcPr/>
                </a:tc>
                <a:extLst>
                  <a:ext uri="{0D108BD9-81ED-4DB2-BD59-A6C34878D82A}">
                    <a16:rowId xmlns:a16="http://schemas.microsoft.com/office/drawing/2014/main" val="10010"/>
                  </a:ext>
                </a:extLst>
              </a:tr>
              <a:tr h="402921">
                <a:tc>
                  <a:txBody>
                    <a:bodyPr/>
                    <a:lstStyle/>
                    <a:p>
                      <a:pPr>
                        <a:defRPr/>
                      </a:pPr>
                      <a:r>
                        <a:rPr lang="de-DE" sz="1400"/>
                        <a:t>24</a:t>
                      </a:r>
                      <a:endParaRPr/>
                    </a:p>
                  </a:txBody>
                  <a:tcPr anchor="ctr"/>
                </a:tc>
                <a:tc vMerge="1">
                  <a:txBody>
                    <a:bodyPr/>
                    <a:lstStyle/>
                    <a:p>
                      <a:pPr>
                        <a:defRPr/>
                      </a:pPr>
                      <a:endParaRPr lang="de-DE" sz="1400"/>
                    </a:p>
                  </a:txBody>
                  <a:tcPr anchor="ctr"/>
                </a:tc>
                <a:tc>
                  <a:txBody>
                    <a:bodyPr/>
                    <a:lstStyle/>
                    <a:p>
                      <a:pPr marL="0" marR="0" lvl="0" indent="0" algn="l" defTabSz="457200">
                        <a:lnSpc>
                          <a:spcPct val="100000"/>
                        </a:lnSpc>
                        <a:spcBef>
                          <a:spcPts val="0"/>
                        </a:spcBef>
                        <a:spcAft>
                          <a:spcPts val="0"/>
                        </a:spcAft>
                        <a:buClrTx/>
                        <a:buSzTx/>
                        <a:buFontTx/>
                        <a:buNone/>
                        <a:defRPr/>
                      </a:pPr>
                      <a:r>
                        <a:rPr lang="de-DE" sz="1400" dirty="0"/>
                        <a:t>Ökologische und ökonomische Bedeutung der Korrosion</a:t>
                      </a:r>
                      <a:endParaRPr dirty="0"/>
                    </a:p>
                  </a:txBody>
                  <a:tcPr anchor="ctr"/>
                </a:tc>
                <a:extLst>
                  <a:ext uri="{0D108BD9-81ED-4DB2-BD59-A6C34878D82A}">
                    <a16:rowId xmlns:a16="http://schemas.microsoft.com/office/drawing/2014/main" val="10011"/>
                  </a:ext>
                </a:extLst>
              </a:tr>
            </a:tbl>
          </a:graphicData>
        </a:graphic>
      </p:graphicFrame>
      <p:sp>
        <p:nvSpPr>
          <p:cNvPr id="4" name="Title 6"/>
          <p:cNvSpPr txBox="1"/>
          <p:nvPr/>
        </p:nvSpPr>
        <p:spPr bwMode="auto">
          <a:xfrm>
            <a:off x="654908" y="61785"/>
            <a:ext cx="8596313" cy="716692"/>
          </a:xfrm>
          <a:prstGeom prst="rect">
            <a:avLst/>
          </a:prstGeom>
        </p:spPr>
        <p:txBody>
          <a:bodyPr vert="horz" lIns="91440" tIns="45720" rIns="91440" bIns="45720" rtlCol="0" anchor="t">
            <a:normAutofit fontScale="97500"/>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endParaRPr dirty="0"/>
          </a:p>
        </p:txBody>
      </p:sp>
    </p:spTree>
    <p:extLst>
      <p:ext uri="{BB962C8B-B14F-4D97-AF65-F5344CB8AC3E}">
        <p14:creationId xmlns:p14="http://schemas.microsoft.com/office/powerpoint/2010/main" val="26642696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EF39E-12EB-1770-75E7-63D45C41DD52}"/>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52296DD5-9779-9831-0029-E7998B7620F5}"/>
              </a:ext>
            </a:extLst>
          </p:cNvPr>
          <p:cNvSpPr txBox="1"/>
          <p:nvPr/>
        </p:nvSpPr>
        <p:spPr bwMode="auto">
          <a:xfrm>
            <a:off x="2814222" y="1705860"/>
            <a:ext cx="12192000" cy="871337"/>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de-DE" sz="3200" dirty="0">
                <a:solidFill>
                  <a:srgbClr val="00764B"/>
                </a:solidFill>
                <a:latin typeface="Arial"/>
                <a:cs typeface="Arial"/>
              </a:rPr>
              <a:t>		  </a:t>
            </a:r>
            <a:endParaRPr lang="de-DE" sz="3200" dirty="0"/>
          </a:p>
        </p:txBody>
      </p:sp>
      <p:sp>
        <p:nvSpPr>
          <p:cNvPr id="5" name="Titel 1">
            <a:extLst>
              <a:ext uri="{FF2B5EF4-FFF2-40B4-BE49-F238E27FC236}">
                <a16:creationId xmlns:a16="http://schemas.microsoft.com/office/drawing/2014/main" id="{EF8D1224-A88D-4EED-7686-84931C95F882}"/>
              </a:ext>
            </a:extLst>
          </p:cNvPr>
          <p:cNvSpPr txBox="1"/>
          <p:nvPr/>
        </p:nvSpPr>
        <p:spPr bwMode="auto">
          <a:xfrm>
            <a:off x="1855434" y="1485544"/>
            <a:ext cx="7998780" cy="3265359"/>
          </a:xfrm>
          <a:prstGeom prst="rect">
            <a:avLst/>
          </a:prstGeom>
        </p:spPr>
        <p:txBody>
          <a:bodyPr vert="horz" lIns="91440" tIns="45720" rIns="91440" bIns="45720" rtlCol="0" anchor="ctr">
            <a:normAutofit/>
          </a:bodyPr>
          <a:lst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7938" lvl="0" algn="ctr" defTabSz="914400" rtl="0">
              <a:defRPr/>
            </a:pPr>
            <a:r>
              <a:rPr lang="de-DE" sz="3200" dirty="0">
                <a:latin typeface="Arial" panose="020B0604020202020204" pitchFamily="34" charset="0"/>
                <a:cs typeface="Arial" panose="020B0604020202020204" pitchFamily="34" charset="0"/>
              </a:rPr>
              <a:t> 13.5</a:t>
            </a:r>
          </a:p>
          <a:p>
            <a:pPr algn="ctr"/>
            <a:r>
              <a:rPr lang="de-DE" dirty="0"/>
              <a:t>künstliche Photosynthese </a:t>
            </a:r>
            <a:r>
              <a:rPr lang="de-DE" dirty="0" err="1"/>
              <a:t>photokatalytische</a:t>
            </a:r>
            <a:r>
              <a:rPr lang="de-DE" dirty="0"/>
              <a:t> Wasserspaltung</a:t>
            </a:r>
          </a:p>
          <a:p>
            <a:pPr marL="7938" lvl="0" algn="ctr" defTabSz="914400" rtl="0">
              <a:defRPr/>
            </a:pPr>
            <a:endParaRPr lang="de-DE" sz="3200" b="1" dirty="0">
              <a:latin typeface="Arial" panose="020B0604020202020204" pitchFamily="34" charset="0"/>
              <a:cs typeface="Arial" panose="020B0604020202020204" pitchFamily="34" charset="0"/>
            </a:endParaRPr>
          </a:p>
        </p:txBody>
      </p:sp>
      <p:grpSp>
        <p:nvGrpSpPr>
          <p:cNvPr id="6" name="Gruppieren 5">
            <a:extLst>
              <a:ext uri="{FF2B5EF4-FFF2-40B4-BE49-F238E27FC236}">
                <a16:creationId xmlns:a16="http://schemas.microsoft.com/office/drawing/2014/main" id="{8ED2D8FE-E333-AD04-C0FC-B3E40DFC72E0}"/>
              </a:ext>
            </a:extLst>
          </p:cNvPr>
          <p:cNvGrpSpPr/>
          <p:nvPr/>
        </p:nvGrpSpPr>
        <p:grpSpPr>
          <a:xfrm>
            <a:off x="9462976" y="3224212"/>
            <a:ext cx="873590" cy="409575"/>
            <a:chOff x="142875" y="6358269"/>
            <a:chExt cx="873590" cy="409575"/>
          </a:xfrm>
        </p:grpSpPr>
        <p:sp>
          <p:nvSpPr>
            <p:cNvPr id="7" name="Ellipse 8">
              <a:extLst>
                <a:ext uri="{FF2B5EF4-FFF2-40B4-BE49-F238E27FC236}">
                  <a16:creationId xmlns:a16="http://schemas.microsoft.com/office/drawing/2014/main" id="{88991A5F-7935-923D-14CB-A34BABB90DC5}"/>
                </a:ext>
              </a:extLst>
            </p:cNvPr>
            <p:cNvSpPr/>
            <p:nvPr/>
          </p:nvSpPr>
          <p:spPr>
            <a:xfrm>
              <a:off x="142875" y="6358269"/>
              <a:ext cx="409575" cy="409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gA</a:t>
              </a:r>
              <a:endParaRPr lang="de-DE" sz="1400" dirty="0"/>
            </a:p>
          </p:txBody>
        </p:sp>
        <p:sp>
          <p:nvSpPr>
            <p:cNvPr id="8" name="Ellipse 9">
              <a:extLst>
                <a:ext uri="{FF2B5EF4-FFF2-40B4-BE49-F238E27FC236}">
                  <a16:creationId xmlns:a16="http://schemas.microsoft.com/office/drawing/2014/main" id="{302CB23C-6A04-0C34-F920-17E7E24C00F0}"/>
                </a:ext>
              </a:extLst>
            </p:cNvPr>
            <p:cNvSpPr/>
            <p:nvPr/>
          </p:nvSpPr>
          <p:spPr>
            <a:xfrm>
              <a:off x="606890" y="6358269"/>
              <a:ext cx="409575" cy="4095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400" dirty="0" err="1"/>
                <a:t>eA</a:t>
              </a:r>
              <a:endParaRPr lang="de-DE" sz="1400" dirty="0"/>
            </a:p>
          </p:txBody>
        </p:sp>
      </p:grpSp>
    </p:spTree>
    <p:extLst>
      <p:ext uri="{BB962C8B-B14F-4D97-AF65-F5344CB8AC3E}">
        <p14:creationId xmlns:p14="http://schemas.microsoft.com/office/powerpoint/2010/main" val="25819602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09ABAD-C2B8-AD99-A228-28515F62EDE8}"/>
              </a:ext>
            </a:extLst>
          </p:cNvPr>
          <p:cNvSpPr>
            <a:spLocks noGrp="1"/>
          </p:cNvSpPr>
          <p:nvPr>
            <p:ph type="title"/>
          </p:nvPr>
        </p:nvSpPr>
        <p:spPr/>
        <p:txBody>
          <a:bodyPr>
            <a:normAutofit/>
          </a:bodyPr>
          <a:lstStyle/>
          <a:p>
            <a:r>
              <a:rPr lang="de-DE" sz="2400" dirty="0"/>
              <a:t>Kompetenzerwartungen und Inhalte</a:t>
            </a:r>
          </a:p>
        </p:txBody>
      </p:sp>
      <p:sp>
        <p:nvSpPr>
          <p:cNvPr id="3" name="Inhaltsplatzhalter 2">
            <a:extLst>
              <a:ext uri="{FF2B5EF4-FFF2-40B4-BE49-F238E27FC236}">
                <a16:creationId xmlns:a16="http://schemas.microsoft.com/office/drawing/2014/main" id="{1C1E2601-9B1E-5D45-40AA-33C54889C702}"/>
              </a:ext>
            </a:extLst>
          </p:cNvPr>
          <p:cNvSpPr>
            <a:spLocks noGrp="1"/>
          </p:cNvSpPr>
          <p:nvPr>
            <p:ph idx="1"/>
          </p:nvPr>
        </p:nvSpPr>
        <p:spPr>
          <a:xfrm>
            <a:off x="677333" y="1488558"/>
            <a:ext cx="10731401" cy="4759841"/>
          </a:xfrm>
        </p:spPr>
        <p:txBody>
          <a:bodyPr>
            <a:noAutofit/>
          </a:bodyPr>
          <a:lstStyle/>
          <a:p>
            <a:pPr marL="0" indent="0">
              <a:buNone/>
            </a:pPr>
            <a:r>
              <a:rPr lang="x-none" sz="1600" b="1"/>
              <a:t>Kompetenzerwartungen</a:t>
            </a:r>
            <a:endParaRPr lang="de-DE" sz="1600" b="1" dirty="0"/>
          </a:p>
          <a:p>
            <a:pPr marL="0" indent="0">
              <a:buNone/>
            </a:pPr>
            <a:r>
              <a:rPr lang="de-DE" sz="1600" dirty="0"/>
              <a:t>Die Schülerinnen und Schüler ...</a:t>
            </a:r>
          </a:p>
          <a:p>
            <a:r>
              <a:rPr lang="de-DE" sz="1600" dirty="0"/>
              <a:t>beschreiben das Grundprinzip der Photosynthese als lichtabhängige Spaltung der Wasser-Moleküle und anschließende Reduktion von Kohlenstoffdioxid-Molekülen.</a:t>
            </a:r>
          </a:p>
          <a:p>
            <a:r>
              <a:rPr lang="de-DE" sz="1600" dirty="0"/>
              <a:t>vergleichen die elektrochemische und </a:t>
            </a:r>
            <a:r>
              <a:rPr lang="de-DE" sz="1600" dirty="0" err="1"/>
              <a:t>photokatalytische</a:t>
            </a:r>
            <a:r>
              <a:rPr lang="de-DE" sz="1600" dirty="0"/>
              <a:t> Spaltung der Wasser-Moleküle, sowie die Möglichkeiten zur physikalischen und chemischen Wasserstoffspeicherung in technischen Verfahren und beurteilen diese im Hinblick auf die Realisierung einer „künstlichen Photosynthese“. Dabei bewerten sie den Bedarf an Grundstoffen und Katalysatoren und das Potenzial zur Energiespeicherung aus ökonomischer und ökologischer Sicht.</a:t>
            </a:r>
          </a:p>
          <a:p>
            <a:r>
              <a:rPr lang="de-DE" sz="1600" dirty="0"/>
              <a:t>wenden das Donator-Akzeptor-Prinzip und das Energie-Konzept an, um aktuelle Technologien zur Energiebereitstellung und -speicherung zu erklären.</a:t>
            </a:r>
          </a:p>
          <a:p>
            <a:pPr marL="0" indent="0">
              <a:buNone/>
            </a:pPr>
            <a:r>
              <a:rPr lang="de-DE" sz="1600" b="1" dirty="0"/>
              <a:t>Inhalte zu den Kompetenzen</a:t>
            </a:r>
          </a:p>
          <a:p>
            <a:r>
              <a:rPr lang="de-DE" sz="1600" dirty="0"/>
              <a:t>Grundprinzip der Photosynthese: Photolyse der Wasser-Moleküle, Reduktion von Kohlenstoffdioxid-Molekülen</a:t>
            </a:r>
          </a:p>
          <a:p>
            <a:r>
              <a:rPr lang="de-DE" sz="1600" dirty="0"/>
              <a:t>elektrochemische und </a:t>
            </a:r>
            <a:r>
              <a:rPr lang="de-DE" sz="1600" dirty="0" err="1"/>
              <a:t>photokatalytische</a:t>
            </a:r>
            <a:r>
              <a:rPr lang="de-DE" sz="1600" dirty="0"/>
              <a:t> Spaltung der Wasser-Moleküle im Vergleich, Grätzel-Zelle, (Nano-)Materialien für elektrochemische und </a:t>
            </a:r>
            <a:r>
              <a:rPr lang="de-DE" sz="1600" dirty="0" err="1"/>
              <a:t>photokatalytische</a:t>
            </a:r>
            <a:r>
              <a:rPr lang="de-DE" sz="1600" dirty="0"/>
              <a:t> Prozesse, „künstliche Photosynthese“ </a:t>
            </a:r>
          </a:p>
          <a:p>
            <a:endParaRPr lang="de-DE" sz="1600" dirty="0"/>
          </a:p>
          <a:p>
            <a:pPr marL="0" indent="0">
              <a:buNone/>
            </a:pPr>
            <a:r>
              <a:rPr lang="de-DE" sz="1600" dirty="0"/>
              <a:t> </a:t>
            </a:r>
          </a:p>
        </p:txBody>
      </p:sp>
    </p:spTree>
    <p:extLst>
      <p:ext uri="{BB962C8B-B14F-4D97-AF65-F5344CB8AC3E}">
        <p14:creationId xmlns:p14="http://schemas.microsoft.com/office/powerpoint/2010/main" val="422628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D3DF6-E187-D535-90DE-596E1856FFED}"/>
              </a:ext>
            </a:extLst>
          </p:cNvPr>
          <p:cNvSpPr>
            <a:spLocks noGrp="1"/>
          </p:cNvSpPr>
          <p:nvPr>
            <p:ph type="title"/>
          </p:nvPr>
        </p:nvSpPr>
        <p:spPr/>
        <p:txBody>
          <a:bodyPr>
            <a:normAutofit/>
          </a:bodyPr>
          <a:lstStyle/>
          <a:p>
            <a:r>
              <a:rPr lang="de-DE" sz="2400" dirty="0"/>
              <a:t>Zielsetzung</a:t>
            </a:r>
          </a:p>
        </p:txBody>
      </p:sp>
      <p:sp>
        <p:nvSpPr>
          <p:cNvPr id="3" name="Inhaltsplatzhalter 2">
            <a:extLst>
              <a:ext uri="{FF2B5EF4-FFF2-40B4-BE49-F238E27FC236}">
                <a16:creationId xmlns:a16="http://schemas.microsoft.com/office/drawing/2014/main" id="{338DDE94-F8DF-D50D-5979-3FF41A1D02BF}"/>
              </a:ext>
            </a:extLst>
          </p:cNvPr>
          <p:cNvSpPr>
            <a:spLocks noGrp="1"/>
          </p:cNvSpPr>
          <p:nvPr>
            <p:ph idx="1"/>
          </p:nvPr>
        </p:nvSpPr>
        <p:spPr>
          <a:xfrm>
            <a:off x="677334" y="1930401"/>
            <a:ext cx="8596668" cy="4110962"/>
          </a:xfrm>
        </p:spPr>
        <p:txBody>
          <a:bodyPr/>
          <a:lstStyle/>
          <a:p>
            <a:r>
              <a:rPr lang="de-DE" b="1" dirty="0"/>
              <a:t>Bildungsstandards im Fach Chemie für die Allgemeine Hochschulreife:</a:t>
            </a:r>
          </a:p>
          <a:p>
            <a:pPr marL="457200" lvl="1" indent="0">
              <a:buNone/>
            </a:pPr>
            <a:r>
              <a:rPr lang="de-DE" dirty="0"/>
              <a:t>Inhaltsbereich: Lebenswelt und Gesellschaft</a:t>
            </a:r>
          </a:p>
          <a:p>
            <a:pPr marL="457200" lvl="1" indent="0">
              <a:buNone/>
            </a:pPr>
            <a:r>
              <a:rPr lang="de-DE" dirty="0"/>
              <a:t>Energiespeicherung</a:t>
            </a:r>
          </a:p>
          <a:p>
            <a:r>
              <a:rPr lang="de-DE" b="1" dirty="0"/>
              <a:t>Künstliche Photosynthese als Verfahren zur Herstellung von Energieträgern, insbesondere Wasserstoff</a:t>
            </a:r>
          </a:p>
          <a:p>
            <a:pPr lvl="1"/>
            <a:r>
              <a:rPr lang="de-DE" b="1" dirty="0"/>
              <a:t>Schwerpunkt natürliche Photosynthese: Lichtabhängige Reaktion als photochemische </a:t>
            </a:r>
            <a:r>
              <a:rPr lang="de-DE" b="1" u="sng" dirty="0"/>
              <a:t>Redoxreaktion</a:t>
            </a:r>
            <a:r>
              <a:rPr lang="de-DE" b="1" dirty="0"/>
              <a:t>, Vergleich mit Elektrolyse</a:t>
            </a:r>
          </a:p>
          <a:p>
            <a:pPr lvl="1"/>
            <a:r>
              <a:rPr lang="de-DE" b="1" dirty="0"/>
              <a:t>keine detaillierte Behandlung von Chloroplast, Lichtsammelfalle, ATP-Synthetase, etc.</a:t>
            </a:r>
          </a:p>
          <a:p>
            <a:pPr lvl="1"/>
            <a:r>
              <a:rPr lang="de-DE" b="1" dirty="0"/>
              <a:t>Lichtunabhängige Reaktion nur als Gesamt-Reaktion (kein Calvin-Zyklus, etc.)</a:t>
            </a:r>
          </a:p>
          <a:p>
            <a:pPr lvl="1"/>
            <a:endParaRPr lang="de-DE" b="1" dirty="0"/>
          </a:p>
          <a:p>
            <a:endParaRPr lang="de-DE" dirty="0"/>
          </a:p>
        </p:txBody>
      </p:sp>
    </p:spTree>
    <p:extLst>
      <p:ext uri="{BB962C8B-B14F-4D97-AF65-F5344CB8AC3E}">
        <p14:creationId xmlns:p14="http://schemas.microsoft.com/office/powerpoint/2010/main" val="19328366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Quittung, Schrift enthält.&#10;&#10;KI-generierte Inhalte können fehlerhaft sein.">
            <a:extLst>
              <a:ext uri="{FF2B5EF4-FFF2-40B4-BE49-F238E27FC236}">
                <a16:creationId xmlns:a16="http://schemas.microsoft.com/office/drawing/2014/main" id="{452CB111-938D-A774-9BD8-5B794170663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4102" y="1010562"/>
            <a:ext cx="8711944" cy="4302304"/>
          </a:xfrm>
          <a:prstGeom prst="rect">
            <a:avLst/>
          </a:prstGeom>
        </p:spPr>
      </p:pic>
    </p:spTree>
    <p:extLst>
      <p:ext uri="{BB962C8B-B14F-4D97-AF65-F5344CB8AC3E}">
        <p14:creationId xmlns:p14="http://schemas.microsoft.com/office/powerpoint/2010/main" val="36610404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7834B3-FCC6-49E2-C22B-C31574F1DF2B}"/>
              </a:ext>
            </a:extLst>
          </p:cNvPr>
          <p:cNvSpPr>
            <a:spLocks noGrp="1"/>
          </p:cNvSpPr>
          <p:nvPr>
            <p:ph type="title"/>
          </p:nvPr>
        </p:nvSpPr>
        <p:spPr/>
        <p:txBody>
          <a:bodyPr>
            <a:normAutofit/>
          </a:bodyPr>
          <a:lstStyle/>
          <a:p>
            <a:r>
              <a:rPr lang="de-DE" sz="2400" dirty="0"/>
              <a:t>Aufgaben</a:t>
            </a:r>
          </a:p>
        </p:txBody>
      </p:sp>
      <p:sp>
        <p:nvSpPr>
          <p:cNvPr id="3" name="Inhaltsplatzhalter 2">
            <a:extLst>
              <a:ext uri="{FF2B5EF4-FFF2-40B4-BE49-F238E27FC236}">
                <a16:creationId xmlns:a16="http://schemas.microsoft.com/office/drawing/2014/main" id="{08AF0445-A3D3-0D83-FFF4-6D13F178660C}"/>
              </a:ext>
            </a:extLst>
          </p:cNvPr>
          <p:cNvSpPr>
            <a:spLocks noGrp="1"/>
          </p:cNvSpPr>
          <p:nvPr>
            <p:ph idx="1"/>
          </p:nvPr>
        </p:nvSpPr>
        <p:spPr>
          <a:xfrm>
            <a:off x="677334" y="2160589"/>
            <a:ext cx="6337802" cy="3880773"/>
          </a:xfrm>
        </p:spPr>
        <p:txBody>
          <a:bodyPr>
            <a:normAutofit fontScale="92500"/>
          </a:bodyPr>
          <a:lstStyle/>
          <a:p>
            <a:pPr marL="0" indent="0">
              <a:buNone/>
            </a:pPr>
            <a:r>
              <a:rPr lang="de-DE" dirty="0"/>
              <a:t>1. Vergleichen Sie die Bedeutung des Lichts bei der </a:t>
            </a:r>
            <a:r>
              <a:rPr lang="de-DE" dirty="0" err="1"/>
              <a:t>photokatalytischen</a:t>
            </a:r>
            <a:r>
              <a:rPr lang="de-DE" dirty="0"/>
              <a:t> Spaltung von Wassermolekülen und bei der Photosynthese (Material 1).</a:t>
            </a:r>
          </a:p>
          <a:p>
            <a:r>
              <a:rPr lang="de-DE" dirty="0">
                <a:solidFill>
                  <a:srgbClr val="1A7950"/>
                </a:solidFill>
              </a:rPr>
              <a:t>In beiden Fällen werden Elektronen eines Stoffes durch die Absorption von Lichtquanten angeregt und anschließend an einen Elektronenakzeptor abgegeben. Die abgegebenen Elektronen werden von einem Elektronendonator ersetzt.</a:t>
            </a:r>
          </a:p>
          <a:p>
            <a:r>
              <a:rPr lang="de-DE" dirty="0">
                <a:solidFill>
                  <a:srgbClr val="1A7950"/>
                </a:solidFill>
              </a:rPr>
              <a:t>Bei der </a:t>
            </a:r>
            <a:r>
              <a:rPr lang="de-DE" dirty="0" err="1">
                <a:solidFill>
                  <a:srgbClr val="1A7950"/>
                </a:solidFill>
              </a:rPr>
              <a:t>photokatalytischen</a:t>
            </a:r>
            <a:r>
              <a:rPr lang="de-DE" dirty="0">
                <a:solidFill>
                  <a:srgbClr val="1A7950"/>
                </a:solidFill>
              </a:rPr>
              <a:t> Spaltung von Wasser-Molekülen wechseln Elektronen im Halbleiter TiO</a:t>
            </a:r>
            <a:r>
              <a:rPr lang="de-DE" baseline="-25000" dirty="0">
                <a:solidFill>
                  <a:srgbClr val="1A7950"/>
                </a:solidFill>
              </a:rPr>
              <a:t>2</a:t>
            </a:r>
            <a:r>
              <a:rPr lang="de-DE" dirty="0">
                <a:solidFill>
                  <a:srgbClr val="1A7950"/>
                </a:solidFill>
              </a:rPr>
              <a:t> vom Valenzband in das Leitungsband, es bildet sich ein Elektron-Loch-Paar.</a:t>
            </a:r>
          </a:p>
          <a:p>
            <a:r>
              <a:rPr lang="de-DE" dirty="0">
                <a:solidFill>
                  <a:srgbClr val="1A7950"/>
                </a:solidFill>
              </a:rPr>
              <a:t>Bei der Photosynthese wechseln Elektronen in Chlorophyllmolekülen vom HOMO ins LUMO.</a:t>
            </a:r>
            <a:r>
              <a:rPr lang="de-DE" dirty="0">
                <a:solidFill>
                  <a:srgbClr val="1A7950"/>
                </a:solidFill>
                <a:effectLst/>
              </a:rPr>
              <a:t> </a:t>
            </a:r>
            <a:endParaRPr lang="de-DE" dirty="0">
              <a:solidFill>
                <a:srgbClr val="1A7950"/>
              </a:solidFill>
            </a:endParaRPr>
          </a:p>
        </p:txBody>
      </p:sp>
      <p:pic>
        <p:nvPicPr>
          <p:cNvPr id="5" name="Grafik 4" descr="Ein Bild, das Text, Brief, Screenshot, Schrift enthält.&#10;&#10;KI-generierte Inhalte können fehlerhaft sein.">
            <a:extLst>
              <a:ext uri="{FF2B5EF4-FFF2-40B4-BE49-F238E27FC236}">
                <a16:creationId xmlns:a16="http://schemas.microsoft.com/office/drawing/2014/main" id="{722E5E94-1984-9185-689B-4F6E4603A15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15136" y="1270591"/>
            <a:ext cx="5176864" cy="5550195"/>
          </a:xfrm>
          <a:prstGeom prst="rect">
            <a:avLst/>
          </a:prstGeom>
        </p:spPr>
      </p:pic>
    </p:spTree>
    <p:extLst>
      <p:ext uri="{BB962C8B-B14F-4D97-AF65-F5344CB8AC3E}">
        <p14:creationId xmlns:p14="http://schemas.microsoft.com/office/powerpoint/2010/main" val="33966237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BEFCD29-017C-3040-DBAC-D327CCCBC073}"/>
              </a:ext>
            </a:extLst>
          </p:cNvPr>
          <p:cNvSpPr>
            <a:spLocks noGrp="1"/>
          </p:cNvSpPr>
          <p:nvPr>
            <p:ph idx="1"/>
          </p:nvPr>
        </p:nvSpPr>
        <p:spPr>
          <a:xfrm>
            <a:off x="677334" y="468000"/>
            <a:ext cx="8596668" cy="5846303"/>
          </a:xfrm>
        </p:spPr>
        <p:txBody>
          <a:bodyPr/>
          <a:lstStyle/>
          <a:p>
            <a:pPr marL="0" indent="0">
              <a:buNone/>
            </a:pPr>
            <a:r>
              <a:rPr lang="de-DE"/>
              <a:t>2. Vergleichen Sie die drei Verfahren (Material 2) anhand folgender Tabelle:</a:t>
            </a:r>
            <a:r>
              <a:rPr lang="de-DE">
                <a:effectLst/>
              </a:rPr>
              <a:t> </a:t>
            </a:r>
          </a:p>
          <a:p>
            <a:pPr marL="0" indent="0">
              <a:buNone/>
            </a:pPr>
            <a:endParaRPr lang="de-DE"/>
          </a:p>
        </p:txBody>
      </p:sp>
      <p:pic>
        <p:nvPicPr>
          <p:cNvPr id="11" name="Grafik 10" descr="Ein Bild, das Text, Screenshot, Zahl, Schrift enthält.&#10;&#10;KI-generierte Inhalte können fehlerhaft sein.">
            <a:extLst>
              <a:ext uri="{FF2B5EF4-FFF2-40B4-BE49-F238E27FC236}">
                <a16:creationId xmlns:a16="http://schemas.microsoft.com/office/drawing/2014/main" id="{BFBEF3B2-7DE5-559A-390B-3ED6C555EA0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84302" y="1158103"/>
            <a:ext cx="6489700" cy="5156200"/>
          </a:xfrm>
          <a:prstGeom prst="rect">
            <a:avLst/>
          </a:prstGeom>
        </p:spPr>
      </p:pic>
    </p:spTree>
    <p:extLst>
      <p:ext uri="{BB962C8B-B14F-4D97-AF65-F5344CB8AC3E}">
        <p14:creationId xmlns:p14="http://schemas.microsoft.com/office/powerpoint/2010/main" val="8202657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Diagramm, Screenshot, Reihe enthält.&#10;&#10;KI-generierte Inhalte können fehlerhaft sein.">
            <a:extLst>
              <a:ext uri="{FF2B5EF4-FFF2-40B4-BE49-F238E27FC236}">
                <a16:creationId xmlns:a16="http://schemas.microsoft.com/office/drawing/2014/main" id="{44769716-35AF-906D-861E-1DE634F6A16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8092" y="676703"/>
            <a:ext cx="5557908" cy="2752297"/>
          </a:xfrm>
          <a:prstGeom prst="rect">
            <a:avLst/>
          </a:prstGeom>
        </p:spPr>
      </p:pic>
      <p:pic>
        <p:nvPicPr>
          <p:cNvPr id="7" name="Grafik 6" descr="Ein Bild, das Text, Screenshot, Reihe, Diagramm enthält.&#10;&#10;KI-generierte Inhalte können fehlerhaft sein.">
            <a:extLst>
              <a:ext uri="{FF2B5EF4-FFF2-40B4-BE49-F238E27FC236}">
                <a16:creationId xmlns:a16="http://schemas.microsoft.com/office/drawing/2014/main" id="{08AC4850-059C-5D0A-74F6-7300C10216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8142" y="3638610"/>
            <a:ext cx="5517858" cy="2752297"/>
          </a:xfrm>
          <a:prstGeom prst="rect">
            <a:avLst/>
          </a:prstGeom>
        </p:spPr>
      </p:pic>
      <p:pic>
        <p:nvPicPr>
          <p:cNvPr id="9" name="Grafik 8" descr="Ein Bild, das Text, Screenshot, Diagramm, Reihe enthält.&#10;&#10;KI-generierte Inhalte können fehlerhaft sein.">
            <a:extLst>
              <a:ext uri="{FF2B5EF4-FFF2-40B4-BE49-F238E27FC236}">
                <a16:creationId xmlns:a16="http://schemas.microsoft.com/office/drawing/2014/main" id="{7B7B9E5B-D307-34D6-E8BB-3CEC60222BD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89964" y="3638610"/>
            <a:ext cx="5517859" cy="2758930"/>
          </a:xfrm>
          <a:prstGeom prst="rect">
            <a:avLst/>
          </a:prstGeom>
        </p:spPr>
      </p:pic>
    </p:spTree>
    <p:extLst>
      <p:ext uri="{BB962C8B-B14F-4D97-AF65-F5344CB8AC3E}">
        <p14:creationId xmlns:p14="http://schemas.microsoft.com/office/powerpoint/2010/main" val="23554609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11F10-5425-3C1E-B7B5-8DB193A1A6E3}"/>
            </a:ext>
          </a:extLst>
        </p:cNvPr>
        <p:cNvGrpSpPr/>
        <p:nvPr/>
      </p:nvGrpSpPr>
      <p:grpSpPr>
        <a:xfrm>
          <a:off x="0" y="0"/>
          <a:ext cx="0" cy="0"/>
          <a:chOff x="0" y="0"/>
          <a:chExt cx="0" cy="0"/>
        </a:xfrm>
      </p:grpSpPr>
      <p:pic>
        <p:nvPicPr>
          <p:cNvPr id="4" name="Grafik 3" descr="Ein Bild, das Text, Screenshot, Zahl, Schrift enthält.&#10;&#10;KI-generierte Inhalte können fehlerhaft sein.">
            <a:extLst>
              <a:ext uri="{FF2B5EF4-FFF2-40B4-BE49-F238E27FC236}">
                <a16:creationId xmlns:a16="http://schemas.microsoft.com/office/drawing/2014/main" id="{4FBC4B98-F897-FBE9-4502-10AB8E5D673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51952" y="461901"/>
            <a:ext cx="7772400" cy="5934197"/>
          </a:xfrm>
          <a:prstGeom prst="rect">
            <a:avLst/>
          </a:prstGeom>
        </p:spPr>
      </p:pic>
    </p:spTree>
    <p:extLst>
      <p:ext uri="{BB962C8B-B14F-4D97-AF65-F5344CB8AC3E}">
        <p14:creationId xmlns:p14="http://schemas.microsoft.com/office/powerpoint/2010/main" val="2031269715"/>
      </p:ext>
    </p:extLst>
  </p:cSld>
  <p:clrMapOvr>
    <a:masterClrMapping/>
  </p:clrMapOvr>
</p:sld>
</file>

<file path=ppt/theme/theme1.xml><?xml version="1.0" encoding="utf-8"?>
<a:theme xmlns:a="http://schemas.openxmlformats.org/drawingml/2006/main" name="1_Facette">
  <a:themeElements>
    <a:clrScheme name="Benutzerdefiniert 1">
      <a:dk1>
        <a:sysClr val="windowText" lastClr="000000"/>
      </a:dk1>
      <a:lt1>
        <a:sysClr val="window" lastClr="FFFFFF"/>
      </a:lt1>
      <a:dk2>
        <a:srgbClr val="2C3C43"/>
      </a:dk2>
      <a:lt2>
        <a:srgbClr val="EBEBEB"/>
      </a:lt2>
      <a:accent1>
        <a:srgbClr val="1A7950"/>
      </a:accent1>
      <a:accent2>
        <a:srgbClr val="4D671B"/>
      </a:accent2>
      <a:accent3>
        <a:srgbClr val="E6B91E"/>
      </a:accent3>
      <a:accent4>
        <a:srgbClr val="E76618"/>
      </a:accent4>
      <a:accent5>
        <a:srgbClr val="C42F1A"/>
      </a:accent5>
      <a:accent6>
        <a:srgbClr val="918655"/>
      </a:accent6>
      <a:hlink>
        <a:srgbClr val="2C3C43"/>
      </a:hlink>
      <a:folHlink>
        <a:srgbClr val="2C3C43"/>
      </a:folHlink>
    </a:clrScheme>
    <a:fontScheme name="Arial">
      <a:majorFont>
        <a:latin typeface="Arial"/>
        <a:ea typeface="Arial"/>
        <a:cs typeface="Arial"/>
      </a:majorFont>
      <a:minorFont>
        <a:latin typeface="Arial"/>
        <a:ea typeface="Arial"/>
        <a:cs typeface="Arial"/>
      </a:minorFont>
    </a:fontScheme>
    <a:fmtScheme name="Facette">
      <a:fillStyleLst>
        <a:solidFill>
          <a:schemeClr val="phClr"/>
        </a:solidFill>
        <a:gradFill>
          <a:gsLst>
            <a:gs pos="0">
              <a:schemeClr val="phClr">
                <a:tint val="65000"/>
                <a:lumMod val="110000"/>
              </a:schemeClr>
            </a:gs>
            <a:gs pos="88000">
              <a:schemeClr val="phClr">
                <a:tint val="90000"/>
              </a:schemeClr>
            </a:gs>
          </a:gsLst>
          <a:lin ang="5400000" scaled="0"/>
        </a:gradFill>
        <a:gradFill>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gradFill>
        <a:gradFill>
          <a:gsLst>
            <a:gs pos="0">
              <a:schemeClr val="phClr">
                <a:tint val="90000"/>
                <a:lumMod val="110000"/>
              </a:schemeClr>
            </a:gs>
            <a:gs pos="100000">
              <a:schemeClr val="phClr">
                <a:shade val="94000"/>
                <a:lumMod val="96000"/>
              </a:schemeClr>
            </a:gs>
          </a:gsLst>
          <a:path path="circle"/>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12245</Words>
  <Application>Microsoft Macintosh PowerPoint</Application>
  <DocSecurity>0</DocSecurity>
  <PresentationFormat>Breitbild</PresentationFormat>
  <Paragraphs>2128</Paragraphs>
  <Slides>134</Slides>
  <Notes>76</Notes>
  <HiddenSlides>2</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3</vt:i4>
      </vt:variant>
      <vt:variant>
        <vt:lpstr>Folientitel</vt:lpstr>
      </vt:variant>
      <vt:variant>
        <vt:i4>134</vt:i4>
      </vt:variant>
    </vt:vector>
  </HeadingPairs>
  <TitlesOfParts>
    <vt:vector size="148" baseType="lpstr">
      <vt:lpstr>Arial</vt:lpstr>
      <vt:lpstr>Calibri</vt:lpstr>
      <vt:lpstr>Cambria Math</vt:lpstr>
      <vt:lpstr>DTLDocumentaT</vt:lpstr>
      <vt:lpstr>Mathematica4</vt:lpstr>
      <vt:lpstr>Segoe UI Symbol</vt:lpstr>
      <vt:lpstr>Symbol</vt:lpstr>
      <vt:lpstr>Times New Roman</vt:lpstr>
      <vt:lpstr>Wingdings</vt:lpstr>
      <vt:lpstr>Wingdings 3</vt:lpstr>
      <vt:lpstr>1_Facette</vt:lpstr>
      <vt:lpstr>Bild</vt:lpstr>
      <vt:lpstr>ChemSketch</vt:lpstr>
      <vt:lpstr>CorelDRAW</vt:lpstr>
      <vt:lpstr>Informationen zum LehrplanPLUS der Profil- und Leistungsstufe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Energie mit Schokolade </vt:lpstr>
      <vt:lpstr>Zugang zur Enthalpie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Einstieg und Wiederholung Redox, Redoxpotential und Redoxreihe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Kompetenzerwartungen und Inhalte</vt:lpstr>
      <vt:lpstr>Zielsetzung</vt:lpstr>
      <vt:lpstr>PowerPoint-Präsentation</vt:lpstr>
      <vt:lpstr>Aufgaben</vt:lpstr>
      <vt:lpstr>PowerPoint-Präsentation</vt:lpstr>
      <vt:lpstr>PowerPoint-Präsentation</vt:lpstr>
      <vt:lpstr>PowerPoint-Präsentation</vt:lpstr>
      <vt:lpstr>13 4.2  leitfähige Polymere  und OLEDs</vt:lpstr>
      <vt:lpstr>Kompetenzerwartungen und Inhalte</vt:lpstr>
      <vt:lpstr>Didaktische Überlegungen</vt:lpstr>
      <vt:lpstr>Didaktische Überlegungen</vt:lpstr>
      <vt:lpstr>Inhaltliche Grundlagen:  Leitfähigkeit bei intrinsisch leitfähigen Polymeren</vt:lpstr>
      <vt:lpstr>Inhaltliche Grundlagen:  Emission von Photonen durch Rekombination </vt:lpstr>
      <vt:lpstr>Vorschlag für eine Unterrichtseinheit (ca. 3x 45 Minuten) – 1. Stunde</vt:lpstr>
      <vt:lpstr>Vorschlag für eine Unterrichtseinheit (ca. 3x 45 Minuten) – 2. Stunde</vt:lpstr>
      <vt:lpstr>Vorschlag für eine Unterrichtseinheit (ca. 3x 45 Minuten) – 3. Stunde</vt:lpstr>
      <vt:lpstr>mögliche Zusatzstunden bei vorhandener Zeit</vt:lpstr>
      <vt:lpstr>Literatur + weitere Informationen</vt:lpstr>
      <vt:lpstr>PowerPoint-Präsentation</vt:lpstr>
      <vt:lpstr>PowerPoint-Präsentation</vt:lpstr>
      <vt:lpstr>PowerPoint-Präsentation</vt:lpstr>
      <vt:lpstr>PowerPoint-Präsentation</vt:lpstr>
      <vt:lpstr>PowerPoint-Präsentation</vt:lpstr>
      <vt:lpstr> Stoffverteilungsplan</vt:lpstr>
      <vt:lpstr>PowerPoint-Präsentation</vt:lpstr>
      <vt:lpstr>PowerPoint-Präsentation</vt:lpstr>
      <vt:lpstr>PowerPoint-Präsentation</vt:lpstr>
      <vt:lpstr>Kompetenzerwartungen und Inhalte</vt:lpstr>
      <vt:lpstr>Zielsetzung</vt:lpstr>
      <vt:lpstr>PowerPoint-Präsentation</vt:lpstr>
      <vt:lpstr>Aufgaben</vt:lpstr>
      <vt:lpstr>PowerPoint-Präsentation</vt:lpstr>
      <vt:lpstr>PowerPoint-Präsentation</vt:lpstr>
      <vt:lpstr>PowerPoint-Präsentation</vt:lpstr>
      <vt:lpstr>Aktueller Stand der Entwicklung</vt:lpstr>
      <vt:lpstr>PowerPoint-Präsentation</vt:lpstr>
      <vt:lpstr>Begründung der neuen Lehrplaninhalte</vt:lpstr>
      <vt:lpstr>Die Rolle von Wasserstoff(speichern) in einem erneuerbarem Energiesystem</vt:lpstr>
      <vt:lpstr>Aufgabenbeispiel „Power-to-x“</vt:lpstr>
      <vt:lpstr>Herausforderungen bei der Nutzung von Wasserstoff als Energieträger</vt:lpstr>
      <vt:lpstr>LOHC = Liquid Organic Hydrogen Carrier</vt:lpstr>
      <vt:lpstr>PowerPoint-Präsentation</vt:lpstr>
      <vt:lpstr>Faraday-Gesetze</vt:lpstr>
      <vt:lpstr>PowerPoint-Präsentation</vt:lpstr>
      <vt:lpstr>PowerPoint-Präsentation</vt:lpstr>
      <vt:lpstr>PowerPoint-Präsentation</vt:lpstr>
      <vt:lpstr>Redox-Flow-Batterie – Wdh. Bleiakku</vt:lpstr>
      <vt:lpstr>Redox-Flow-Batterie  – Aufbau-</vt:lpstr>
      <vt:lpstr>Redox-Flow-Batterie  – Entladen-</vt:lpstr>
      <vt:lpstr>Redox-Flow-Batterie  – Laden</vt:lpstr>
      <vt:lpstr>Redox-Flow-Batterie - Besonderheit</vt:lpstr>
      <vt:lpstr>Redox-Flow-Batterie  - Auswahl der Redoxpaare - </vt:lpstr>
      <vt:lpstr>Beispiel:  All-Vanadium-Redox-Flow-Batterie</vt:lpstr>
      <vt:lpstr>Redox-Flow-Batterie im Vergleich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  weitere Fragen?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Tipps zur Nutzung der Vorlage</dc:title>
  <dc:subject/>
  <dc:creator>Schröder, Alexander</dc:creator>
  <cp:keywords/>
  <dc:description/>
  <cp:lastModifiedBy>Roland Biernacki</cp:lastModifiedBy>
  <cp:revision>86</cp:revision>
  <dcterms:created xsi:type="dcterms:W3CDTF">2023-07-17T11:43:36Z</dcterms:created>
  <dcterms:modified xsi:type="dcterms:W3CDTF">2025-10-21T07:15:09Z</dcterms:modified>
  <cp:category/>
  <dc:identifier/>
  <cp:contentStatus/>
  <dc:language/>
  <cp:version/>
</cp:coreProperties>
</file>