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9926638" cy="6797675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9D7B26C5-4107-4FEC-AEDC-1716B250A1EF}" styleName="Light Style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dk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>
      <p:cViewPr varScale="1">
        <p:scale>
          <a:sx n="97" d="100"/>
          <a:sy n="97" d="100"/>
        </p:scale>
        <p:origin x="968" y="4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B12630-CD1D-47E1-A48F-7DB3BABDE4B7}" type="datetimeFigureOut">
              <a:rPr lang="de-DE"/>
              <a:t>21.10.25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217C3B-68D2-49FD-8CB1-57EABD844BDF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13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14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15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ENG: Reizung peripherer Nerven über die Hautoberfläche-Bestimmung von Leitungsgeschwindigkeit und Amplitude der Summenantwort; Vergleich mit Normwerten; Leitungsgeschwindigkeit  Aussagen über Zustand der Myelinscheiden ableitbar (Beeinträchtigung der saltatorischen Erregungsleitung); Amplitude  Aussagen über z. B. Verlust einzelner Axone innerhalb der Nervenfaser (z. B. durch mechanische Schädigungen) möglich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16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17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18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19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lvl="1" indent="0" defTabSz="6223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de-DE" sz="2400" b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20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21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22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23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25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26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27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28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29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de-DE" sz="1200">
                <a:latin typeface="Arial"/>
                <a:cs typeface="Arial"/>
              </a:rPr>
              <a:t>Die vier Kompetenzbereiche Sach-, Erkenntnisgewinnungs-, Kommunikations- und Bewertungskompetenz sind durch bereichsspezifisches Fachwissen ausdifferenziert, durchdringen einander und </a:t>
            </a:r>
            <a:r>
              <a:rPr lang="de-DE" sz="1200" b="1">
                <a:latin typeface="Arial"/>
                <a:cs typeface="Arial"/>
              </a:rPr>
              <a:t>bilden gemeinsam die Fachkompetenz im jeweiligen Fach </a:t>
            </a:r>
            <a:r>
              <a:rPr lang="de-DE" sz="1200">
                <a:latin typeface="Arial"/>
                <a:cs typeface="Arial"/>
              </a:rPr>
              <a:t>ab. 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de-DE" sz="1200">
                <a:latin typeface="Arial"/>
                <a:cs typeface="Arial"/>
              </a:rPr>
              <a:t>Die Kompetenzbereiche werden über die einzelnen Bildungsstandards (z. B. Sachkompetenz: S1–S8) definiert und erfordern </a:t>
            </a:r>
            <a:r>
              <a:rPr lang="de-DE" sz="1200" b="1" u="sng">
                <a:latin typeface="Arial"/>
                <a:cs typeface="Arial"/>
              </a:rPr>
              <a:t>jeweils</a:t>
            </a:r>
            <a:r>
              <a:rPr lang="de-DE" sz="1200">
                <a:latin typeface="Arial"/>
                <a:cs typeface="Arial"/>
              </a:rPr>
              <a:t> </a:t>
            </a:r>
            <a:r>
              <a:rPr lang="de-DE" sz="1200" b="1">
                <a:latin typeface="Arial"/>
                <a:cs typeface="Arial"/>
              </a:rPr>
              <a:t>bereichsspezifisches Fachwissen</a:t>
            </a:r>
            <a:r>
              <a:rPr lang="de-DE" sz="1200">
                <a:latin typeface="Arial"/>
                <a:cs typeface="Arial"/>
              </a:rPr>
              <a:t>. 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de-DE" sz="1200">
                <a:latin typeface="Arial"/>
                <a:cs typeface="Arial"/>
              </a:rPr>
              <a:t>Das Fachwissen besteht somit aus einem breiten Spektrum an Kenntnissen als Grundlage fachlicher Kompetenz. Zu diesem Spektrum gehören naturwissenschaftliche Konzepte, Theorien, Verfahren, Denk- und Arbeitsweisen, Fachsprache, fachtypische Darstellungen und Argumentationsstrukturen, fachliche wie überfachliche Perspektiven und Bewertungsverfahren.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de-DE" sz="1200">
                <a:latin typeface="Arial"/>
                <a:cs typeface="Arial"/>
              </a:rPr>
              <a:t>Der Beschreibung von naturwissenschaftlichen Sachverhalten liegen </a:t>
            </a:r>
            <a:r>
              <a:rPr lang="de-DE" sz="1200" b="1">
                <a:latin typeface="Arial"/>
                <a:cs typeface="Arial"/>
              </a:rPr>
              <a:t>fachspezifische Gemeinsamkeiten </a:t>
            </a:r>
            <a:r>
              <a:rPr lang="de-DE" sz="1200">
                <a:latin typeface="Arial"/>
                <a:cs typeface="Arial"/>
              </a:rPr>
              <a:t>zugrunde, die sich </a:t>
            </a:r>
            <a:r>
              <a:rPr lang="de-DE" sz="1200" b="1">
                <a:latin typeface="Arial"/>
                <a:cs typeface="Arial"/>
              </a:rPr>
              <a:t>in Form von Basiskonzepten strukturieren</a:t>
            </a:r>
            <a:r>
              <a:rPr lang="de-DE" sz="1200">
                <a:latin typeface="Arial"/>
                <a:cs typeface="Arial"/>
              </a:rPr>
              <a:t> lassen. 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de-DE" sz="1200">
                <a:latin typeface="Arial"/>
                <a:cs typeface="Arial"/>
              </a:rPr>
              <a:t>Die Basiskonzepte des jeweiligen Faches ermöglichen somit die Vernetzung fachlicher Inhalte und deren Betrachtung aus verschiedenen Perspektiven. </a:t>
            </a:r>
            <a:r>
              <a:rPr lang="de-DE" sz="1200" b="1">
                <a:latin typeface="Arial"/>
                <a:cs typeface="Arial"/>
              </a:rPr>
              <a:t>Die Basiskonzepte werden übergreifend auf alle Kompetenzbereiche bezogen. 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de-DE" sz="1200">
                <a:latin typeface="Arial"/>
                <a:cs typeface="Arial"/>
              </a:rPr>
              <a:t>Insgesamt wird so kumulatives Lernen, der Aufbau von strukturiertem Wissen und die Erschließung neuer Inhalte gefördert.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31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32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MUSTERSEITE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MUSTERSEITE leer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34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35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0" i="0">
                <a:solidFill>
                  <a:srgbClr val="000000"/>
                </a:solidFill>
                <a:latin typeface="Arial"/>
              </a:rPr>
              <a:t>abiotische Faktoren (Temperatur, Licht, Wasser, ggf. pH-Wert) draußen im Habitat messen</a:t>
            </a: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Mit praktischen Arbeiten lassen sich die Kompetenzerwartungen des LPs „abarbeiten“, z.B.:</a:t>
            </a:r>
            <a:endParaRPr/>
          </a:p>
          <a:p>
            <a:pPr algn="l">
              <a:buFont typeface="Arial"/>
              <a:buNone/>
              <a:defRPr/>
            </a:pPr>
            <a:r>
              <a:rPr lang="de-DE" b="0" i="0">
                <a:solidFill>
                  <a:srgbClr val="000000"/>
                </a:solidFill>
                <a:latin typeface="Arial"/>
              </a:rPr>
              <a:t> - nutzen Daten aus wissenschaftlicher Feldforschung, um die Zusammensetzung einer Biozönose qualitativ zu erfassen.</a:t>
            </a:r>
            <a:endParaRPr/>
          </a:p>
          <a:p>
            <a:pPr algn="l">
              <a:buFont typeface="Arial"/>
              <a:buNone/>
              <a:defRPr/>
            </a:pPr>
            <a:r>
              <a:rPr lang="de-DE" b="0" i="0">
                <a:solidFill>
                  <a:srgbClr val="000000"/>
                </a:solidFill>
                <a:latin typeface="Arial"/>
              </a:rPr>
              <a:t> - erheben Daten aus wissenschaftlicher Feldforschung, um die Zusammensetzung einer Biozönose quantitativ zu erfassen.</a:t>
            </a:r>
            <a:endParaRPr/>
          </a:p>
          <a:p>
            <a:pPr algn="l">
              <a:buFont typeface="Arial"/>
              <a:buNone/>
              <a:defRPr/>
            </a:pPr>
            <a:r>
              <a:rPr lang="de-DE" b="0" i="0">
                <a:solidFill>
                  <a:srgbClr val="000000"/>
                </a:solidFill>
                <a:latin typeface="Arial"/>
              </a:rPr>
              <a:t> - erklären unter Einbeziehung von Laborversuchen die ökologische Potenz von Lebewesen bezüglich abiotischer Faktoren, um die Eignung von Lebensräumen für Lebewesen zu beurteilen.</a:t>
            </a:r>
            <a:endParaRPr/>
          </a:p>
          <a:p>
            <a:pPr algn="l">
              <a:buFont typeface="Arial"/>
              <a:buNone/>
              <a:defRPr/>
            </a:pPr>
            <a:endParaRPr lang="de-DE" b="0" i="0">
              <a:solidFill>
                <a:srgbClr val="000000"/>
              </a:solidFill>
              <a:latin typeface="Arial"/>
            </a:endParaRPr>
          </a:p>
          <a:p>
            <a:pPr algn="l">
              <a:buFont typeface="Arial"/>
              <a:buNone/>
              <a:defRPr/>
            </a:pPr>
            <a:endParaRPr lang="de-DE" b="0" i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36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Aufgabe beinhaltet Exceltabelle mit über 180 Aufnahmen des morgendlichen Vogelgesangs; anhand dieser Originaldaten können verschiedenen Hypothesen gestestet werden, wie z.B.:</a:t>
            </a:r>
            <a:endParaRPr/>
          </a:p>
          <a:p>
            <a:pPr algn="l">
              <a:defRPr/>
            </a:pPr>
            <a:r>
              <a:rPr lang="de-DE" sz="1800" b="0" i="0" u="none" strike="noStrike">
                <a:latin typeface="ArialMT"/>
              </a:rPr>
              <a:t>a) Buchfinken singen später als Mönchsgrasmücken</a:t>
            </a:r>
            <a:endParaRPr/>
          </a:p>
          <a:p>
            <a:pPr algn="l">
              <a:defRPr/>
            </a:pPr>
            <a:r>
              <a:rPr lang="de-DE" sz="1800" b="0" i="0" u="none" strike="noStrike">
                <a:latin typeface="ArialMT"/>
              </a:rPr>
              <a:t>b) Das Vogelkonzert beginnt am Morgen mit dem Garten-Rotschwanz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39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MUSTERSEITE leer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Arial"/>
              </a:rPr>
              <a:t>40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Frische Luft beim Lüften, sauberes Trinkwasser oder Holz zum Heizen – nicht selbstverständlich, sondern „Serviceleistungen“ eines Ökosystems  neuer Begriff „Ökosystemleistungen“</a:t>
            </a:r>
            <a:endParaRPr/>
          </a:p>
          <a:p>
            <a:pPr>
              <a:defRPr/>
            </a:pPr>
            <a:r>
              <a:rPr lang="de-DE"/>
              <a:t>Um diese wirtschaftlich messbar zu machen  Monetarisierung: welchen finanziellen Wert hat ein gesundes Ökosystem? Bzw. lohnen sich Renaturierungsmaßnahmen auch finanziell? (z.B. wegen Hochwasserprävention)</a:t>
            </a:r>
            <a:endParaRPr/>
          </a:p>
          <a:p>
            <a:pPr>
              <a:defRPr/>
            </a:pPr>
            <a:r>
              <a:rPr lang="de-DE"/>
              <a:t>Auch in diesem Kontext: CO2-Zertifikate oder Biodiversitätszertifikate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LIS-Materialien: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1. Hinweis für Lehrkräfte: Ökosysteme oder Natur nicht nur monitär bewerten  viele Leistungen der Natur sind schwer zu quantifizieren, aber dennoch von Bedeutung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2. Aufgaben „Preisschild für die Natur?“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IUCN redlist: Rote Liste des bedrohten Arten: Informationsquelle zu Bedrohungsstatus, Populationsgröße und Gefährungsursachen fast aller bekannter Arten oder auch Tiergruppen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Vaquita: kleinste Delfinart der Erde, gerade am Aussterben, vermutlich noch 9 lebende Exemplare im Golf von Mexiko  critically endangered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Axolotl: u.U. bereits „extinct in the wild“, aber noch sehr häufig weltweit in Aquarien zu finden (back up population)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MUSTERSEITE leer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Arial"/>
              </a:rPr>
              <a:t>44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Kann raus, reine WH der vorherigen Folie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45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LIS-Material, das die Wechselwirkungen verschiedener Ökosysteme (Regenwald, Ozean, Tundra) aufzeigt. SuS erstellen mithilfe von ausführlichem Material (Infotexte und Diagramme) eine Concept Map.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46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Schülerfrage: „Wieso ist es ein Problem, wenn die Blauflügelige Ödlandschrecke in Bayern ausstirbt?“</a:t>
            </a:r>
            <a:endParaRPr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defRPr/>
            </a:pPr>
            <a:r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Nicht so einfach zu beantworten – Analogie der Nietenhypothese</a:t>
            </a:r>
            <a:endParaRPr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defRPr/>
            </a:pPr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Ehrlich (1981): Ökosystem als Flugzeug, dem die Nieten (=Schrauben) sukzessive entzogen werden (zum Verkauf). Der Verlust einzelner Nieten stellt noch kein Problem dar, bis jedoch irgendwann das ganze Flugzeug destabilisiert wird und abstürzt. Nieten = Arten.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Walker (1992): Passagier-Hypothese: nur die Piloten/ die Crew (= wenige Schlüsselarten) sind für die Funktionalität des Flugzeugs verantwortlich.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Weitere Hypothese: Arten bilden funktionale Gruppen und sind innerhalb dieser Gruppe redundant/ austauschbar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47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BIR: noch andere Bilder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ED491D0-8E1B-49C7-849B-A28568D94497}" type="slidenum">
              <a:rPr lang="de-DE"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9217C3B-68D2-49FD-8CB1-57EABD844BDF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200">
                <a:latin typeface="Times New Roman"/>
                <a:ea typeface="Times New Roman"/>
              </a:rPr>
              <a:t>Der Lernbereich 1 bildet die Bildungsstandards für die allgemeine Hochschulreife ab und liegt </a:t>
            </a:r>
            <a:r>
              <a:rPr lang="de-DE" sz="1200" b="0">
                <a:latin typeface="Times New Roman"/>
                <a:ea typeface="Times New Roman"/>
              </a:rPr>
              <a:t>queer zu den anderen Lernbereichen des LehrplanPLUS.</a:t>
            </a:r>
            <a:r>
              <a:rPr lang="de-DE" sz="1200" b="1">
                <a:latin typeface="Times New Roman"/>
                <a:ea typeface="Times New Roman"/>
              </a:rPr>
              <a:t> </a:t>
            </a:r>
            <a:endParaRPr lang="de-DE" b="1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6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7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8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217C3B-68D2-49FD-8CB1-57EABD844BDF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9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r">
              <a:defRPr sz="5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ita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 lang="en-US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menskar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menskarte für Zit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ahr oder Fals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r">
              <a:defRPr sz="5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 bwMode="auto">
          <a:xfrm>
            <a:off x="677334" y="4218184"/>
            <a:ext cx="8596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chemeClr val="accent1"/>
                </a:solidFill>
              </a:rPr>
              <a:t>I</a:t>
            </a:r>
            <a:r>
              <a:rPr lang="de-D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hr Partner in </a:t>
            </a:r>
            <a:r>
              <a:rPr lang="de-DE" sz="2800" b="1">
                <a:solidFill>
                  <a:schemeClr val="accent1"/>
                </a:solidFill>
              </a:rPr>
              <a:t>S</a:t>
            </a:r>
            <a:r>
              <a:rPr lang="de-D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achen </a:t>
            </a:r>
            <a:r>
              <a:rPr lang="de-DE" sz="2800" b="1">
                <a:solidFill>
                  <a:schemeClr val="accent1"/>
                </a:solidFill>
              </a:rPr>
              <a:t>B</a:t>
            </a:r>
            <a:r>
              <a:rPr lang="de-D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ildung</a:t>
            </a:r>
            <a:endParaRPr/>
          </a:p>
          <a:p>
            <a:pPr>
              <a:defRPr/>
            </a:pPr>
            <a:endParaRPr lang="de-DE" sz="1800">
              <a:solidFill>
                <a:srgbClr val="808080"/>
              </a:solidFill>
              <a:latin typeface="Arial"/>
              <a:ea typeface="Calibri"/>
              <a:cs typeface="Times New Roman"/>
            </a:endParaRPr>
          </a:p>
          <a:p>
            <a:pPr>
              <a:defRPr/>
            </a:pPr>
            <a:endParaRPr lang="de-DE" sz="1800">
              <a:solidFill>
                <a:srgbClr val="808080"/>
              </a:solidFill>
              <a:latin typeface="Arial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 b="1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Staatsinstitut für Schulqualität und Bildungsforschung</a:t>
            </a:r>
            <a:endParaRPr lang="de-DE" sz="180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Schellingstraße 155 </a:t>
            </a:r>
            <a:r>
              <a:rPr lang="de-DE" sz="1800">
                <a:solidFill>
                  <a:schemeClr val="accent1"/>
                </a:solidFill>
                <a:latin typeface="Segoe UI Symbol"/>
                <a:ea typeface="Calibri"/>
                <a:cs typeface="Segoe UI Symbol"/>
              </a:rPr>
              <a:t>⬧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 80797 München </a:t>
            </a:r>
            <a:r>
              <a:rPr lang="de-DE" sz="1800">
                <a:solidFill>
                  <a:schemeClr val="accent1"/>
                </a:solidFill>
                <a:latin typeface="Segoe UI Symbol"/>
                <a:ea typeface="Calibri"/>
                <a:cs typeface="Segoe UI Symbol"/>
              </a:rPr>
              <a:t>⬧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ymbol"/>
                <a:ea typeface="Calibri"/>
                <a:cs typeface="Segoe UI Symbol"/>
              </a:rPr>
              <a:t> 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089 2170-2101 </a:t>
            </a:r>
            <a:r>
              <a:rPr lang="de-DE" sz="1800">
                <a:solidFill>
                  <a:schemeClr val="accent1"/>
                </a:solidFill>
                <a:latin typeface="Segoe UI Symbol"/>
                <a:ea typeface="Calibri"/>
                <a:cs typeface="Segoe UI Symbol"/>
              </a:rPr>
              <a:t>⬧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 www.isb.bayern.de</a:t>
            </a:r>
            <a:endParaRPr lang="de-DE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4" descr="C:\Users\di67par\Filr\Meine Dateien\Bilder\Kleiner\iStock-1330748981.jp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74002" y="1080000"/>
            <a:ext cx="2700000" cy="1800000"/>
          </a:xfrm>
          <a:prstGeom prst="rect">
            <a:avLst/>
          </a:prstGeom>
          <a:noFill/>
        </p:spPr>
      </p:pic>
      <p:pic>
        <p:nvPicPr>
          <p:cNvPr id="9" name="Grafik 8" descr="Ein Bild, das Text, Person, computer, Fenster enthält.&#10;&#10;Automatisch generierte Beschreibu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7334" y="1080000"/>
            <a:ext cx="2700000" cy="1800000"/>
          </a:xfrm>
          <a:prstGeom prst="rect">
            <a:avLst/>
          </a:prstGeom>
        </p:spPr>
      </p:pic>
      <p:pic>
        <p:nvPicPr>
          <p:cNvPr id="10" name="Grafik 9" descr="Ein Bild, das Person, Kleidung, Menschliches Gesicht, Mann enthält.&#10;&#10;Automatisch generierte Beschreibu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25669" y="1080000"/>
            <a:ext cx="2700000" cy="1800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 bwMode="auto">
          <a:xfrm>
            <a:off x="677334" y="3510298"/>
            <a:ext cx="509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chemeClr val="accent1"/>
                </a:solidFill>
              </a:rPr>
              <a:t>ISB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folie mit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pic>
        <p:nvPicPr>
          <p:cNvPr id="8" name="Picture 4" descr="C:\Users\di67par\Filr\Meine Dateien\Bilder\Kleiner\iStock-1330748981.jp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74002" y="1544022"/>
            <a:ext cx="2700000" cy="1800000"/>
          </a:xfrm>
          <a:prstGeom prst="rect">
            <a:avLst/>
          </a:prstGeom>
          <a:noFill/>
        </p:spPr>
      </p:pic>
      <p:pic>
        <p:nvPicPr>
          <p:cNvPr id="9" name="Grafik 8" descr="Ein Bild, das Text, Person, computer, Fenster enthält.&#10;&#10;Automatisch generierte Beschreibu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7334" y="1544022"/>
            <a:ext cx="2700000" cy="1800000"/>
          </a:xfrm>
          <a:prstGeom prst="rect">
            <a:avLst/>
          </a:prstGeom>
        </p:spPr>
      </p:pic>
      <p:pic>
        <p:nvPicPr>
          <p:cNvPr id="10" name="Grafik 9" descr="Ein Bild, das Person, Kleidung, Menschliches Gesicht, Mann enthält.&#10;&#10;Automatisch generierte Beschreibu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25669" y="1544022"/>
            <a:ext cx="2700000" cy="1800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 bwMode="auto">
          <a:xfrm>
            <a:off x="677334" y="608400"/>
            <a:ext cx="859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chemeClr val="accent1"/>
                </a:solidFill>
              </a:rPr>
              <a:t>ISB    </a:t>
            </a:r>
            <a:r>
              <a:rPr lang="de-DE" sz="2800" b="1" i="0" u="none" strike="noStrike" cap="none" spc="0">
                <a:ln>
                  <a:noFill/>
                </a:ln>
                <a:solidFill>
                  <a:srgbClr val="1A7950"/>
                </a:solidFill>
                <a:latin typeface="Arial"/>
                <a:ea typeface="Arial"/>
                <a:cs typeface="Arial"/>
              </a:rPr>
              <a:t>I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Arial"/>
                <a:cs typeface="Arial"/>
              </a:rPr>
              <a:t>hr Partner in </a:t>
            </a:r>
            <a:r>
              <a:rPr lang="de-DE" sz="2800" b="1" i="0" u="none" strike="noStrike" cap="none" spc="0">
                <a:ln>
                  <a:noFill/>
                </a:ln>
                <a:solidFill>
                  <a:srgbClr val="1A7950"/>
                </a:solidFill>
                <a:latin typeface="Arial"/>
                <a:ea typeface="Arial"/>
                <a:cs typeface="Arial"/>
              </a:rPr>
              <a:t>S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Arial"/>
                <a:cs typeface="Arial"/>
              </a:rPr>
              <a:t>achen </a:t>
            </a:r>
            <a:r>
              <a:rPr lang="de-DE" sz="2800" b="1" i="0" u="none" strike="noStrike" cap="none" spc="0">
                <a:ln>
                  <a:noFill/>
                </a:ln>
                <a:solidFill>
                  <a:srgbClr val="1A7950"/>
                </a:solidFill>
                <a:latin typeface="Arial"/>
                <a:ea typeface="Arial"/>
                <a:cs typeface="Arial"/>
              </a:rPr>
              <a:t>B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Arial"/>
                <a:cs typeface="Arial"/>
              </a:rPr>
              <a:t>ildung</a:t>
            </a:r>
            <a:endParaRPr lang="de-DE" sz="4000" b="1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 userDrawn="1">
            <p:ph type="title"/>
          </p:nvPr>
        </p:nvSpPr>
        <p:spPr bwMode="auto">
          <a:xfrm>
            <a:off x="677335" y="3642423"/>
            <a:ext cx="8596668" cy="124013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77335" y="4882561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 bwMode="auto">
          <a:xfrm>
            <a:off x="677334" y="4218184"/>
            <a:ext cx="8596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b="1">
                <a:solidFill>
                  <a:schemeClr val="accent1"/>
                </a:solidFill>
              </a:rPr>
              <a:t>I</a:t>
            </a:r>
            <a:r>
              <a:rPr lang="de-D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hr Partner in </a:t>
            </a:r>
            <a:r>
              <a:rPr lang="de-DE" sz="2800" b="1">
                <a:solidFill>
                  <a:schemeClr val="accent1"/>
                </a:solidFill>
              </a:rPr>
              <a:t>S</a:t>
            </a:r>
            <a:r>
              <a:rPr lang="de-D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achen </a:t>
            </a:r>
            <a:r>
              <a:rPr lang="de-DE" sz="2800" b="1">
                <a:solidFill>
                  <a:schemeClr val="accent1"/>
                </a:solidFill>
              </a:rPr>
              <a:t>B</a:t>
            </a:r>
            <a:r>
              <a:rPr lang="de-DE" sz="2800">
                <a:solidFill>
                  <a:schemeClr val="tx1">
                    <a:lumMod val="50000"/>
                    <a:lumOff val="50000"/>
                  </a:schemeClr>
                </a:solidFill>
              </a:rPr>
              <a:t>ildung</a:t>
            </a:r>
            <a:endParaRPr/>
          </a:p>
          <a:p>
            <a:pPr>
              <a:defRPr/>
            </a:pPr>
            <a:endParaRPr lang="de-DE" sz="1800">
              <a:solidFill>
                <a:srgbClr val="808080"/>
              </a:solidFill>
              <a:latin typeface="Arial"/>
              <a:ea typeface="Calibri"/>
              <a:cs typeface="Times New Roman"/>
            </a:endParaRPr>
          </a:p>
          <a:p>
            <a:pPr>
              <a:defRPr/>
            </a:pPr>
            <a:endParaRPr lang="de-DE" sz="1800">
              <a:solidFill>
                <a:srgbClr val="808080"/>
              </a:solidFill>
              <a:latin typeface="Arial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 b="1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Staatsinstitut für Schulqualität und Bildungsforschung</a:t>
            </a:r>
            <a:endParaRPr lang="de-DE" sz="180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Schellingstraße 155 </a:t>
            </a:r>
            <a:r>
              <a:rPr lang="de-DE" sz="1800">
                <a:solidFill>
                  <a:schemeClr val="accent1"/>
                </a:solidFill>
                <a:latin typeface="Segoe UI Symbol"/>
                <a:ea typeface="Calibri"/>
                <a:cs typeface="Segoe UI Symbol"/>
              </a:rPr>
              <a:t>⬧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 80797 München </a:t>
            </a:r>
            <a:r>
              <a:rPr lang="de-DE" sz="1800">
                <a:solidFill>
                  <a:schemeClr val="accent1"/>
                </a:solidFill>
                <a:latin typeface="Segoe UI Symbol"/>
                <a:ea typeface="Calibri"/>
                <a:cs typeface="Segoe UI Symbol"/>
              </a:rPr>
              <a:t>⬧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ymbol"/>
                <a:ea typeface="Calibri"/>
                <a:cs typeface="Segoe UI Symbol"/>
              </a:rPr>
              <a:t> 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089 2170-2101 </a:t>
            </a:r>
            <a:r>
              <a:rPr lang="de-DE" sz="1800">
                <a:solidFill>
                  <a:schemeClr val="accent1"/>
                </a:solidFill>
                <a:latin typeface="Segoe UI Symbol"/>
                <a:ea typeface="Calibri"/>
                <a:cs typeface="Segoe UI Symbol"/>
              </a:rPr>
              <a:t>⬧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Calibri"/>
                <a:cs typeface="Times New Roman"/>
              </a:rPr>
              <a:t> www.isb.bayern.de</a:t>
            </a:r>
            <a:endParaRPr lang="de-DE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4" descr="C:\Users\di67par\Filr\Meine Dateien\Bilder\Kleiner\iStock-1330748981.jp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74002" y="1080000"/>
            <a:ext cx="2700000" cy="1800000"/>
          </a:xfrm>
          <a:prstGeom prst="rect">
            <a:avLst/>
          </a:prstGeom>
          <a:noFill/>
        </p:spPr>
      </p:pic>
      <p:pic>
        <p:nvPicPr>
          <p:cNvPr id="9" name="Grafik 8" descr="Ein Bild, das Text, Person, computer, Fenster enthält.&#10;&#10;Automatisch generierte Beschreibu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7334" y="1080000"/>
            <a:ext cx="2700000" cy="1800000"/>
          </a:xfrm>
          <a:prstGeom prst="rect">
            <a:avLst/>
          </a:prstGeom>
        </p:spPr>
      </p:pic>
      <p:pic>
        <p:nvPicPr>
          <p:cNvPr id="10" name="Grafik 9" descr="Ein Bild, das Person, Kleidung, Menschliches Gesicht, Mann enthält.&#10;&#10;Automatisch generierte Beschreibu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25669" y="1080000"/>
            <a:ext cx="2700000" cy="1800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 bwMode="auto">
          <a:xfrm>
            <a:off x="677334" y="3510298"/>
            <a:ext cx="509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chemeClr val="accent1"/>
                </a:solidFill>
              </a:rPr>
              <a:t>ISB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ita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 lang="en-US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menskar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amenskarte für Zit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ahr oder Fals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folie mit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pic>
        <p:nvPicPr>
          <p:cNvPr id="8" name="Picture 4" descr="C:\Users\di67par\Filr\Meine Dateien\Bilder\Kleiner\iStock-1330748981.jp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74002" y="1544022"/>
            <a:ext cx="2700000" cy="1800000"/>
          </a:xfrm>
          <a:prstGeom prst="rect">
            <a:avLst/>
          </a:prstGeom>
          <a:noFill/>
        </p:spPr>
      </p:pic>
      <p:pic>
        <p:nvPicPr>
          <p:cNvPr id="9" name="Grafik 8" descr="Ein Bild, das Text, Person, computer, Fenster enthält.&#10;&#10;Automatisch generierte Beschreibun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7334" y="1544022"/>
            <a:ext cx="2700000" cy="1800000"/>
          </a:xfrm>
          <a:prstGeom prst="rect">
            <a:avLst/>
          </a:prstGeom>
        </p:spPr>
      </p:pic>
      <p:pic>
        <p:nvPicPr>
          <p:cNvPr id="10" name="Grafik 9" descr="Ein Bild, das Person, Kleidung, Menschliches Gesicht, Mann enthält.&#10;&#10;Automatisch generierte Beschreibu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25669" y="1544022"/>
            <a:ext cx="2700000" cy="1800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 bwMode="auto">
          <a:xfrm>
            <a:off x="677334" y="608400"/>
            <a:ext cx="859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b="1">
                <a:solidFill>
                  <a:schemeClr val="accent1"/>
                </a:solidFill>
              </a:rPr>
              <a:t>ISB    </a:t>
            </a:r>
            <a:r>
              <a:rPr lang="de-DE" sz="2800" b="1" i="0" u="none" strike="noStrike" cap="none" spc="0">
                <a:ln>
                  <a:noFill/>
                </a:ln>
                <a:solidFill>
                  <a:srgbClr val="1A7950"/>
                </a:solidFill>
                <a:latin typeface="Arial"/>
                <a:ea typeface="+mn-ea"/>
                <a:cs typeface="+mn-cs"/>
              </a:rPr>
              <a:t>I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+mn-cs"/>
              </a:rPr>
              <a:t>hr Partner in </a:t>
            </a:r>
            <a:r>
              <a:rPr lang="de-DE" sz="2800" b="1" i="0" u="none" strike="noStrike" cap="none" spc="0">
                <a:ln>
                  <a:noFill/>
                </a:ln>
                <a:solidFill>
                  <a:srgbClr val="1A7950"/>
                </a:solidFill>
                <a:latin typeface="Arial"/>
                <a:ea typeface="+mn-ea"/>
                <a:cs typeface="+mn-cs"/>
              </a:rPr>
              <a:t>S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+mn-cs"/>
              </a:rPr>
              <a:t>achen </a:t>
            </a:r>
            <a:r>
              <a:rPr lang="de-DE" sz="2800" b="1" i="0" u="none" strike="noStrike" cap="none" spc="0">
                <a:ln>
                  <a:noFill/>
                </a:ln>
                <a:solidFill>
                  <a:srgbClr val="1A7950"/>
                </a:solidFill>
                <a:latin typeface="Arial"/>
                <a:ea typeface="+mn-ea"/>
                <a:cs typeface="+mn-cs"/>
              </a:rPr>
              <a:t>B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+mn-ea"/>
                <a:cs typeface="+mn-cs"/>
              </a:rPr>
              <a:t>ildung</a:t>
            </a:r>
            <a:endParaRPr lang="de-DE" sz="4000" b="1">
              <a:solidFill>
                <a:schemeClr val="accent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 userDrawn="1">
            <p:ph type="title"/>
          </p:nvPr>
        </p:nvSpPr>
        <p:spPr bwMode="auto">
          <a:xfrm>
            <a:off x="677335" y="3642423"/>
            <a:ext cx="8596668" cy="124013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77335" y="4882561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Flussdiagramm: Manuelle Eingabe 31"/>
          <p:cNvSpPr/>
          <p:nvPr userDrawn="1"/>
        </p:nvSpPr>
        <p:spPr bwMode="auto">
          <a:xfrm rot="5400000" flipV="1">
            <a:off x="7769105" y="2449393"/>
            <a:ext cx="6858000" cy="195921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Flussdiagramm: Manuelle Eingabe 21"/>
          <p:cNvSpPr/>
          <p:nvPr userDrawn="1"/>
        </p:nvSpPr>
        <p:spPr bwMode="auto">
          <a:xfrm rot="5400000" flipV="1">
            <a:off x="7854632" y="2523808"/>
            <a:ext cx="6858000" cy="1810384"/>
          </a:xfrm>
          <a:prstGeom prst="flowChartManualInpu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10232786" y="1"/>
            <a:ext cx="1959213" cy="6858000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" name="Isosceles Triangle 30"/>
          <p:cNvSpPr/>
          <p:nvPr userDrawn="1"/>
        </p:nvSpPr>
        <p:spPr bwMode="auto">
          <a:xfrm flipV="1">
            <a:off x="9930336" y="-2"/>
            <a:ext cx="2261664" cy="2306322"/>
          </a:xfrm>
          <a:prstGeom prst="triangle">
            <a:avLst>
              <a:gd name="adj" fmla="val 100000"/>
            </a:avLst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6804" y="6041362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cxnSp>
        <p:nvCxnSpPr>
          <p:cNvPr id="10" name="Straight Connector 31"/>
          <p:cNvCxnSpPr>
            <a:cxnSpLocks/>
          </p:cNvCxnSpPr>
          <p:nvPr userDrawn="1"/>
        </p:nvCxnSpPr>
        <p:spPr bwMode="auto">
          <a:xfrm>
            <a:off x="10070226" y="0"/>
            <a:ext cx="915274" cy="685799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0"/>
          <p:cNvCxnSpPr>
            <a:cxnSpLocks/>
            <a:stCxn id="25" idx="5"/>
          </p:cNvCxnSpPr>
          <p:nvPr userDrawn="1"/>
        </p:nvCxnSpPr>
        <p:spPr bwMode="auto">
          <a:xfrm flipH="1">
            <a:off x="9930336" y="1153159"/>
            <a:ext cx="2261664" cy="570484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8"/>
          <p:cNvSpPr/>
          <p:nvPr userDrawn="1"/>
        </p:nvSpPr>
        <p:spPr bwMode="auto">
          <a:xfrm rot="10800000">
            <a:off x="0" y="-1"/>
            <a:ext cx="490909" cy="2383276"/>
          </a:xfrm>
          <a:prstGeom prst="triangle">
            <a:avLst>
              <a:gd name="adj" fmla="val 100000"/>
            </a:avLst>
          </a:prstGeom>
          <a:solidFill>
            <a:srgbClr val="1A795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 bwMode="auto">
          <a:xfrm rot="16199998">
            <a:off x="9904496" y="4580094"/>
            <a:ext cx="3649482" cy="546329"/>
          </a:xfrm>
          <a:prstGeom prst="rect">
            <a:avLst/>
          </a:prstGeom>
        </p:spPr>
      </p:pic>
      <p:pic>
        <p:nvPicPr>
          <p:cNvPr id="9" name="Grafik 8" descr="Ein Bild, das Schrift, Grafiken, Symbol, Logo enthält.&#10;&#10;Automatisch generierte Beschreibung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7721" y="180000"/>
            <a:ext cx="1104681" cy="1104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Isosceles Triangle 30"/>
          <p:cNvSpPr/>
          <p:nvPr userDrawn="1"/>
        </p:nvSpPr>
        <p:spPr bwMode="auto">
          <a:xfrm flipV="1">
            <a:off x="9930336" y="-2"/>
            <a:ext cx="2261664" cy="2306322"/>
          </a:xfrm>
          <a:prstGeom prst="triangle">
            <a:avLst>
              <a:gd name="adj" fmla="val 100000"/>
            </a:avLst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6804" y="6041362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FA285-9433-4A57-92EE-284515748633}" type="datetimeFigureOut">
              <a:rPr lang="de-DE"/>
              <a:t>21.10.25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AA7C8F-A921-4541-B014-3DB45736B1FF}" type="slidenum">
              <a:rPr lang="de-DE"/>
              <a:t>‹Nr.›</a:t>
            </a:fld>
            <a:endParaRPr lang="de-DE"/>
          </a:p>
        </p:txBody>
      </p:sp>
      <p:sp>
        <p:nvSpPr>
          <p:cNvPr id="18" name="Isosceles Triangle 18"/>
          <p:cNvSpPr/>
          <p:nvPr userDrawn="1"/>
        </p:nvSpPr>
        <p:spPr bwMode="auto">
          <a:xfrm rot="10800000">
            <a:off x="0" y="-1"/>
            <a:ext cx="490909" cy="2383276"/>
          </a:xfrm>
          <a:prstGeom prst="triangle">
            <a:avLst>
              <a:gd name="adj" fmla="val 100000"/>
            </a:avLst>
          </a:prstGeom>
          <a:solidFill>
            <a:srgbClr val="1A795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 rot="16199998">
            <a:off x="9904496" y="4580094"/>
            <a:ext cx="3649482" cy="546329"/>
          </a:xfrm>
          <a:prstGeom prst="rect">
            <a:avLst/>
          </a:prstGeom>
        </p:spPr>
      </p:pic>
      <p:pic>
        <p:nvPicPr>
          <p:cNvPr id="9" name="Grafik 8" descr="Ein Bild, das Schrift, Grafiken, Symbol, Logo enthält.&#10;&#10;Automatisch generierte Beschreibung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7721" y="180000"/>
            <a:ext cx="1104681" cy="1104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587306" y="735724"/>
            <a:ext cx="9333769" cy="1320800"/>
          </a:xfrm>
        </p:spPr>
        <p:txBody>
          <a:bodyPr/>
          <a:lstStyle/>
          <a:p>
            <a:pPr algn="ctr">
              <a:defRPr/>
            </a:pPr>
            <a:r>
              <a:rPr lang="de-DE" sz="3600">
                <a:latin typeface="Arial"/>
                <a:cs typeface="Arial"/>
              </a:rPr>
              <a:t>Informationen zum LehrplanPLUS der Profil- und Leistungsstufe</a:t>
            </a:r>
            <a:endParaRPr lang="de-DE"/>
          </a:p>
        </p:txBody>
      </p:sp>
      <p:sp>
        <p:nvSpPr>
          <p:cNvPr id="10" name="Titel 4"/>
          <p:cNvSpPr txBox="1"/>
          <p:nvPr/>
        </p:nvSpPr>
        <p:spPr bwMode="auto">
          <a:xfrm>
            <a:off x="955856" y="391510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de-DE" sz="3600" b="1">
                <a:solidFill>
                  <a:srgbClr val="00764B"/>
                </a:solidFill>
                <a:latin typeface="Arial"/>
                <a:cs typeface="Arial"/>
              </a:rPr>
              <a:t>Biologie 13</a:t>
            </a:r>
            <a:endParaRPr/>
          </a:p>
          <a:p>
            <a:pPr algn="ctr">
              <a:defRPr/>
            </a:pPr>
            <a:endParaRPr lang="de-DE">
              <a:latin typeface="Arial"/>
              <a:cs typeface="Arial"/>
            </a:endParaRPr>
          </a:p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13.2 Neuronale Informationsverarbeitung (Inhalte)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1" y="1111758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15 Stunden (gA), 28 Stunden (eA) </a:t>
            </a: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5506827" y="2703657"/>
            <a:ext cx="1552410" cy="535203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Nervenzelle</a:t>
            </a:r>
            <a:endParaRPr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380597" y="2058145"/>
            <a:ext cx="2149979" cy="613585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Multiple Sklerose/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Parkinson</a:t>
            </a:r>
            <a:endParaRPr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03948" y="5343235"/>
            <a:ext cx="2149979" cy="613585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Ruhe-/ Aktionspotenzial </a:t>
            </a:r>
            <a:endParaRPr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93569" y="5650027"/>
            <a:ext cx="2149979" cy="613585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chemische Synapse</a:t>
            </a:r>
            <a:endParaRPr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2716644" y="3513726"/>
            <a:ext cx="2149979" cy="613585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Erregungsleitung</a:t>
            </a:r>
            <a:endParaRPr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9530576" y="2939332"/>
            <a:ext cx="2149979" cy="613585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EPSP/ IPSP</a:t>
            </a:r>
            <a:endParaRPr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511445" y="2270414"/>
            <a:ext cx="1943309" cy="944283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Synapse als Angriffsorte für Medikamente</a:t>
            </a:r>
            <a:endParaRPr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5860164" y="3771161"/>
            <a:ext cx="1666810" cy="613585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Biomembran</a:t>
            </a:r>
            <a:endParaRPr>
              <a:latin typeface="Arial"/>
              <a:cs typeface="Arial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8010143" y="3820520"/>
            <a:ext cx="1520433" cy="1033235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primäre, sekundäre Sinneszelle</a:t>
            </a:r>
            <a:endParaRPr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3412463" y="4950983"/>
            <a:ext cx="1454160" cy="613585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ENG/ EKG</a:t>
            </a:r>
            <a:endParaRPr/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603948" y="4111659"/>
            <a:ext cx="1666810" cy="613585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Stressantwort</a:t>
            </a:r>
            <a:endParaRPr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0320991" y="4839227"/>
            <a:ext cx="1359564" cy="613585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neuronale 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Plastizität</a:t>
            </a:r>
            <a:endParaRPr/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3011637" y="1901414"/>
            <a:ext cx="1938306" cy="928883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Cortisol-konzentrations-regulation</a:t>
            </a:r>
            <a:endParaRPr/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3609274" y="5781592"/>
            <a:ext cx="2518630" cy="786880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optische sinnesphysiologische Phänomene </a:t>
            </a:r>
            <a:endParaRPr/>
          </a:p>
        </p:txBody>
      </p:sp>
      <p:sp>
        <p:nvSpPr>
          <p:cNvPr id="20" name="Textfeld 19"/>
          <p:cNvSpPr txBox="1"/>
          <p:nvPr/>
        </p:nvSpPr>
        <p:spPr bwMode="auto">
          <a:xfrm>
            <a:off x="4866623" y="1607949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9772160" y="5942316"/>
            <a:ext cx="1666810" cy="613585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Depression</a:t>
            </a:r>
            <a:endParaRPr/>
          </a:p>
        </p:txBody>
      </p:sp>
      <p:sp>
        <p:nvSpPr>
          <p:cNvPr id="24" name="Textfeld 23"/>
          <p:cNvSpPr txBox="1"/>
          <p:nvPr/>
        </p:nvSpPr>
        <p:spPr bwMode="auto">
          <a:xfrm>
            <a:off x="9491222" y="1788098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25" name="Textfeld 24"/>
          <p:cNvSpPr txBox="1"/>
          <p:nvPr/>
        </p:nvSpPr>
        <p:spPr bwMode="auto">
          <a:xfrm>
            <a:off x="4810950" y="4659805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26" name="Textfeld 25"/>
          <p:cNvSpPr txBox="1"/>
          <p:nvPr/>
        </p:nvSpPr>
        <p:spPr bwMode="auto">
          <a:xfrm>
            <a:off x="11641494" y="2631379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27" name="Textfeld 26"/>
          <p:cNvSpPr txBox="1"/>
          <p:nvPr/>
        </p:nvSpPr>
        <p:spPr bwMode="auto">
          <a:xfrm>
            <a:off x="2185333" y="3813203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28" name="Textfeld 27"/>
          <p:cNvSpPr txBox="1"/>
          <p:nvPr/>
        </p:nvSpPr>
        <p:spPr bwMode="auto">
          <a:xfrm>
            <a:off x="11653158" y="4523122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15" name="Textfeld 14"/>
          <p:cNvSpPr txBox="1"/>
          <p:nvPr/>
        </p:nvSpPr>
        <p:spPr bwMode="auto">
          <a:xfrm>
            <a:off x="5633599" y="5381481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23" name="Textfeld 22"/>
          <p:cNvSpPr txBox="1"/>
          <p:nvPr/>
        </p:nvSpPr>
        <p:spPr bwMode="auto">
          <a:xfrm>
            <a:off x="9530576" y="3743730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Vorschlag einer Sequenzplanung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de-DE" sz="240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7"/>
          <a:ext cx="11628924" cy="50855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7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66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(15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(28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45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Bau einer Nervenzelle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45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Aufbau Biomembran; Transportprozesse, selektive Permeabilität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45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Ruhepotential und Aktionspotential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45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Kontinuierliche und saltatorische Erregungsleitung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745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Informationsübertragung an Synapsen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4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endParaRPr lang="de-DE" sz="1600" b="1">
                        <a:latin typeface="Arial"/>
                        <a:cs typeface="Arial"/>
                      </a:endParaRPr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EPSP und IPSP; Verrechnung: räumliche und zeitliche Summation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745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Depression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Vorschlag einer Sequenzplanung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de-DE" sz="240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557544" cy="32645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2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(15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(28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72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Neurophysiologische Verfahren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Zelluläre Prozesse des Lernens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Störungen des neuronalen Systems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1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Stress und Regelung von Cortisol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1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Sinneszellen und sinnesphysiologische Phänomene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Neue Lerninhalte 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7"/>
            <a:ext cx="10543192" cy="3782474"/>
            <a:chOff x="913707" y="3441515"/>
            <a:chExt cx="10543192" cy="3288543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Symptome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, verschiedene Ausprägungsgrade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Gegenüberstellung verschiedener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Erklärungsansätze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: 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	Monoaminhypothese (monokausal) vs. Vulnerabilitäts-Stress-Modell (mulitkausal)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Dialektische Diskussion von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Therapieansätzen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keine emotional-wertende Betrachtungsweise, sondern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neutral-beschreibende und aufklärende Perspektive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, die auch die Grenzen des Erkenntnisstandes aufzeigt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Umgang mit Betroffenen 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(Stigmatisierung)</a:t>
              </a:r>
              <a:endParaRPr/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4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Depression</a:t>
              </a:r>
              <a:endParaRPr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Aufgabenbeispiel (LIS Material) 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1120" y="1146873"/>
            <a:ext cx="6312310" cy="5589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Ergänzende Info und Aufgabenbeispiel (LIS Material) 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096000" y="1562889"/>
            <a:ext cx="5758637" cy="3754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Material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37363" y="1562889"/>
            <a:ext cx="5068425" cy="3754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Fragestellung 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337363" y="2267273"/>
            <a:ext cx="5068425" cy="205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marR="0" lvl="0" indent="-265113" algn="l" defTabSz="45720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1. 	Beschreiben Sie die Entstehung von Depressionen nach der Monoaminhypothese.</a:t>
            </a:r>
            <a:endParaRPr/>
          </a:p>
          <a:p>
            <a:pPr marL="265113" marR="0" lvl="0" indent="-265113" algn="l" defTabSz="45720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65113" marR="0" lvl="0" indent="-265113" algn="l" defTabSz="45720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2. 	Entwickeln Sie auf Grundlage der Monoamin-hypothese drei mögliche Wirkungsweisen von Medikamenten, um die Ursache für die Entstehung von Depressionen zu bekämpfen.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5550" y="2047386"/>
            <a:ext cx="5098199" cy="450755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511445" y="4695986"/>
            <a:ext cx="53624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1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Im Weiteren auch: Recherche zur Wirkungsweise verschiedener Medikamente, Einteilung in Kategorien, Beurteilung von Nebenwirkungen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Neue Lerninhalte 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7"/>
            <a:ext cx="10543192" cy="3975574"/>
            <a:chOff x="913707" y="3441515"/>
            <a:chExt cx="10543192" cy="3288542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ENG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und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EKG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: medizinischer Nutzen als Diagnoseverfahren</a:t>
              </a:r>
              <a:endParaRPr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„Wofür braucht man sie?“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, nicht: „Wie funktionieren sie?“  </a:t>
              </a:r>
              <a:endParaRPr lang="de-DE" sz="2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9084248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4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Neurophysiologische Verfahren (eA)</a:t>
              </a:r>
              <a:endParaRPr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5656" y="3429000"/>
            <a:ext cx="5134692" cy="25155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Neue Lerninhalte 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5"/>
            <a:ext cx="10543192" cy="4099143"/>
            <a:chOff x="913707" y="3441515"/>
            <a:chExt cx="10543192" cy="3288542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Prinzip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struktureller neuronaler Plastizität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: </a:t>
              </a:r>
              <a:endParaRPr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 z. B. Abbau alter und Aufbau neuer synaptischer Verschaltungen 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Prinzip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funktioneller neuronaler Plastizität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: </a:t>
              </a:r>
              <a:endParaRPr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 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z. B. Veränderung der Rezeptordichte 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Keine Details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: z. B. Langzeitpotenzierung als Ergebnis, aber keine molekularen Prozesse, die diese bewirken </a:t>
              </a:r>
              <a:endParaRPr/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5892022" cy="33841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4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Zelluläre Prozesse des Lernens  (eA)</a:t>
              </a:r>
              <a:endParaRPr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Neue Lerninhalte 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7"/>
            <a:ext cx="10543192" cy="3549999"/>
            <a:chOff x="913707" y="3441515"/>
            <a:chExt cx="10543192" cy="3288542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Multiple Sklerose:</a:t>
              </a:r>
              <a:r>
                <a:rPr lang="de-DE" sz="2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de-DE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Autoimmunerkrankung bei der die Markscheiden der Nervenfasern abgebaut werden </a:t>
              </a:r>
              <a:r>
                <a:rPr lang="de-DE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  <a:sym typeface="Wingdings" panose="05000000000000000000" pitchFamily="2" charset="2"/>
                </a:rPr>
                <a:t></a:t>
              </a:r>
              <a:r>
                <a:rPr lang="de-DE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 Auswirkungen auf die Informationsweiterleitung, ausgewählte Symptome</a:t>
              </a:r>
              <a:endParaRPr dirty="0"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Parkinson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: Verlust von </a:t>
              </a:r>
              <a:r>
                <a:rPr lang="de-DE" sz="2000" b="0" i="0" u="none" strike="noStrike" cap="none" spc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dopamin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-produzierenden Nervenzellen im Gehirn 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  <a:sym typeface="Wingdings" panose="05000000000000000000" pitchFamily="2" charset="2"/>
                </a:rPr>
                <a:t>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 ausgewählte Symptome</a:t>
              </a:r>
              <a:endParaRPr dirty="0"/>
            </a:p>
            <a:p>
              <a:pPr marL="0" marR="0" lvl="1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defRPr/>
              </a:pPr>
              <a:endParaRPr lang="de-DE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9084248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4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Störungen im neuronalen System  (eA)</a:t>
              </a:r>
              <a:endParaRPr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Neue Lerninhalte 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10543192" cy="4382335"/>
            <a:chOff x="913707" y="3441515"/>
            <a:chExt cx="10543192" cy="3238600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062971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Verschränkung von Nerven- und Hormonsystem 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als zentralen Aspekt herausstellen</a:t>
              </a:r>
              <a:endParaRPr dirty="0"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dirty="0">
                  <a:solidFill>
                    <a:prstClr val="black"/>
                  </a:solidFill>
                  <a:latin typeface="Arial"/>
                  <a:cs typeface="Arial"/>
                </a:rPr>
                <a:t>zwei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Stressachsen im Überblick: </a:t>
              </a:r>
              <a:endParaRPr dirty="0"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 Hypothalamus-Sympathikus-Nebennierenmark-Achse </a:t>
              </a:r>
              <a:r>
                <a:rPr lang="de-DE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(schnelle </a:t>
              </a:r>
              <a:r>
                <a:rPr lang="de-DE" b="1" dirty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  <a:r>
                <a:rPr lang="de-DE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eaktion</a:t>
              </a:r>
              <a:r>
                <a:rPr lang="de-DE" b="1" dirty="0">
                  <a:solidFill>
                    <a:prstClr val="black"/>
                  </a:solidFill>
                  <a:latin typeface="Arial"/>
                  <a:cs typeface="Arial"/>
                </a:rPr>
                <a:t>)</a:t>
              </a:r>
              <a:endParaRPr dirty="0"/>
            </a:p>
            <a:p>
              <a:pPr marL="0" lvl="1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 Hypothalamus-Hypophysen-Nebennierenrinde-Achse </a:t>
              </a:r>
              <a:r>
                <a:rPr lang="de-DE" b="1" dirty="0">
                  <a:solidFill>
                    <a:prstClr val="black"/>
                  </a:solidFill>
                  <a:latin typeface="Arial"/>
                  <a:cs typeface="Arial"/>
                </a:rPr>
                <a:t>(langsame Reaktion)</a:t>
              </a:r>
              <a:endParaRPr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Hormonwirkung 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von Adrenalin und Cortisol: </a:t>
              </a: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keine Wirkmechanismen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, sondern Auswirkungen im Rahmen der Stressreaktion! </a:t>
              </a:r>
              <a:endParaRPr dirty="0"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Prozesse der </a:t>
              </a: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Regulation werden nicht in komplexen Regelkreisen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, sondern anhand von </a:t>
              </a: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Rückkopplungsprozessen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cs typeface="Arial"/>
                </a:rPr>
                <a:t> erklärt.</a:t>
              </a:r>
              <a:endParaRPr dirty="0"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Schädigende Wirkung von Stress</a:t>
              </a:r>
              <a:r>
                <a:rPr lang="de-DE" sz="2000" b="0" i="0" u="none" strike="noStrike" cap="none" spc="0" dirty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durch den Eingriff des Hormons Cortisol in die Regulation des Blutzuckerspiegels</a:t>
              </a:r>
              <a:endParaRPr dirty="0"/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4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Stress  (eA)</a:t>
              </a:r>
              <a:endParaRPr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  Die Bildungsstandards </a:t>
            </a:r>
            <a:endParaRPr lang="de-DE" sz="32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87202" y="2293748"/>
            <a:ext cx="2067927" cy="291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Pfeil nach rechts 4"/>
          <p:cNvSpPr/>
          <p:nvPr/>
        </p:nvSpPr>
        <p:spPr bwMode="auto">
          <a:xfrm>
            <a:off x="4871175" y="3568707"/>
            <a:ext cx="1208315" cy="31024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395536" y="2569184"/>
            <a:ext cx="3142852" cy="57756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latin typeface="Arial"/>
                <a:cs typeface="Arial"/>
              </a:rPr>
              <a:t>Kompetenzstrukturmodell</a:t>
            </a:r>
            <a:endParaRPr lang="de-DE" b="1" i="1">
              <a:latin typeface="Arial"/>
              <a:cs typeface="Arial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395536" y="3502718"/>
            <a:ext cx="3142852" cy="57756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latin typeface="Arial"/>
                <a:cs typeface="Arial"/>
              </a:rPr>
              <a:t>Kompetenzen</a:t>
            </a:r>
            <a:endParaRPr lang="de-DE" b="1" i="1">
              <a:latin typeface="Arial"/>
              <a:cs typeface="Arial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6395536" y="4436254"/>
            <a:ext cx="3142852" cy="57756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latin typeface="Arial"/>
                <a:cs typeface="Arial"/>
              </a:rPr>
              <a:t>Inhalte </a:t>
            </a:r>
            <a:endParaRPr lang="de-DE" b="1" i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Neue Lerninhalte 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1892606"/>
            <a:ext cx="10543192" cy="2837077"/>
            <a:chOff x="913707" y="3441515"/>
            <a:chExt cx="10543192" cy="2314234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2138605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Gegenüberstellung von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primärer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und </a:t>
              </a: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sekundärer Sinneszelle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: </a:t>
              </a:r>
              <a:endParaRPr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 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graduiertes Potential vs. Aktionspotential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Nur Signaltransduktion im Auge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, kein Bau des Auges, keine weiteren Sinne/Sinnesorgane! </a:t>
              </a:r>
              <a:endParaRPr/>
            </a:p>
            <a:p>
              <a:pPr marL="266700" marR="0" lvl="1" indent="-2667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Erklärung optischer sinnesphysiologischer Phänomene: </a:t>
              </a:r>
              <a:endParaRPr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sz="20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   </a:t>
              </a:r>
              <a:r>
                <a:rPr lang="de-DE" sz="20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Hell-Dunkel-Nachbilder, zeitliches Auflösungsvermögen</a:t>
              </a:r>
              <a:endParaRPr lang="de-DE" sz="2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24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cs typeface="Arial"/>
                </a:rPr>
                <a:t>Sinneszellen und Sinnesphysiologie  (eA)</a:t>
              </a:r>
              <a:endParaRPr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7363" y="3133262"/>
            <a:ext cx="8495368" cy="27830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601670" y="469193"/>
            <a:ext cx="10111663" cy="43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3200">
                <a:solidFill>
                  <a:srgbClr val="00764B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Die Lernbereiche </a:t>
            </a:r>
            <a:endParaRPr sz="3200" b="0" i="0" u="none" strike="noStrike" cap="none" spc="0">
              <a:ln>
                <a:noFill/>
              </a:ln>
              <a:solidFill>
                <a:srgbClr val="00764B"/>
              </a:solidFill>
              <a:latin typeface="Arial"/>
              <a:cs typeface="Arial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380665" y="2035366"/>
            <a:ext cx="5418667" cy="15515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 12 (84)</a:t>
            </a:r>
            <a:endParaRPr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99332" y="2035366"/>
            <a:ext cx="4674704" cy="15515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</a:t>
            </a: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13 (63)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80665" y="3649743"/>
            <a:ext cx="11727534" cy="594521"/>
          </a:xfrm>
          <a:prstGeom prst="rect">
            <a:avLst/>
          </a:prstGeom>
          <a:gradFill>
            <a:gsLst>
              <a:gs pos="0">
                <a:srgbClr val="D9D9D9"/>
              </a:gs>
              <a:gs pos="0">
                <a:srgbClr val="D9D9D9"/>
              </a:gs>
              <a:gs pos="100000">
                <a:srgbClr val="A6A6A6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Lernbereich 1 für 12/13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6" name="Gruppieren 25"/>
          <p:cNvGrpSpPr/>
          <p:nvPr/>
        </p:nvGrpSpPr>
        <p:grpSpPr bwMode="auto">
          <a:xfrm>
            <a:off x="464128" y="2528031"/>
            <a:ext cx="5251741" cy="1004711"/>
            <a:chOff x="450744" y="2183648"/>
            <a:chExt cx="5251741" cy="1004711"/>
          </a:xfrm>
        </p:grpSpPr>
        <p:sp>
          <p:nvSpPr>
            <p:cNvPr id="7" name="Rechteck 6"/>
            <p:cNvSpPr/>
            <p:nvPr/>
          </p:nvSpPr>
          <p:spPr bwMode="auto">
            <a:xfrm>
              <a:off x="450744" y="2183648"/>
              <a:ext cx="2308959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Genetik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51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863661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Evolution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18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335052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Verhaltens-ökologie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15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 bwMode="auto">
          <a:xfrm>
            <a:off x="5863412" y="2544073"/>
            <a:ext cx="4546545" cy="1004711"/>
            <a:chOff x="5861970" y="2199690"/>
            <a:chExt cx="4546545" cy="1004711"/>
          </a:xfrm>
        </p:grpSpPr>
        <p:sp>
          <p:nvSpPr>
            <p:cNvPr id="11" name="Rechteck 10"/>
            <p:cNvSpPr/>
            <p:nvPr/>
          </p:nvSpPr>
          <p:spPr bwMode="auto">
            <a:xfrm>
              <a:off x="5861970" y="2199690"/>
              <a:ext cx="1368364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Neuronale Info.verarb.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15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306713" y="2199690"/>
              <a:ext cx="1512711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Stoffwechsel-physiologie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27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8895804" y="2199690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Ökologie/ Biodiversität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21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Rechteck 13"/>
          <p:cNvSpPr/>
          <p:nvPr/>
        </p:nvSpPr>
        <p:spPr bwMode="auto">
          <a:xfrm>
            <a:off x="6841938" y="4318331"/>
            <a:ext cx="5266261" cy="15718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 13 (105)</a:t>
            </a:r>
            <a:endParaRPr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90332" y="4323978"/>
            <a:ext cx="6445956" cy="1566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4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 12 (140)</a:t>
            </a:r>
            <a:endParaRPr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7" name="Gruppieren 26"/>
          <p:cNvGrpSpPr/>
          <p:nvPr/>
        </p:nvGrpSpPr>
        <p:grpSpPr bwMode="auto">
          <a:xfrm>
            <a:off x="457754" y="4379385"/>
            <a:ext cx="6311113" cy="1004711"/>
            <a:chOff x="463708" y="3856875"/>
            <a:chExt cx="6311113" cy="1004711"/>
          </a:xfrm>
        </p:grpSpPr>
        <p:sp>
          <p:nvSpPr>
            <p:cNvPr id="16" name="Rechteck 15"/>
            <p:cNvSpPr/>
            <p:nvPr/>
          </p:nvSpPr>
          <p:spPr bwMode="auto">
            <a:xfrm>
              <a:off x="463708" y="3856875"/>
              <a:ext cx="28165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Genetik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86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365265" y="3856875"/>
              <a:ext cx="170462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Evolution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30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154866" y="3856875"/>
              <a:ext cx="1619955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Verhaltens-ökologie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24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6901201" y="4373165"/>
            <a:ext cx="5147734" cy="1004711"/>
            <a:chOff x="6899547" y="3850655"/>
            <a:chExt cx="5147734" cy="1004711"/>
          </a:xfrm>
        </p:grpSpPr>
        <p:sp>
          <p:nvSpPr>
            <p:cNvPr id="19" name="Rechteck 18"/>
            <p:cNvSpPr/>
            <p:nvPr/>
          </p:nvSpPr>
          <p:spPr bwMode="auto">
            <a:xfrm>
              <a:off x="6899547" y="3850655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Neuronale Info.verarb.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28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8491281" y="3850655"/>
              <a:ext cx="1828800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Stoffwechsel-physiologie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43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0399104" y="3850655"/>
              <a:ext cx="16481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Ökologie/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Biodiversität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34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Textfeld 22"/>
          <p:cNvSpPr txBox="1"/>
          <p:nvPr/>
        </p:nvSpPr>
        <p:spPr bwMode="auto">
          <a:xfrm>
            <a:off x="380665" y="1503859"/>
            <a:ext cx="471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grundlegendes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390332" y="5947557"/>
            <a:ext cx="390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erhöhtes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13.3 Stoffwechselphysiologie (Inhalte)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27 Stunden (gA), 43 Stunden (eA) 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723108" y="4106678"/>
            <a:ext cx="1943309" cy="944283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Enzymatik (Enzymaktivität, Hemmung)</a:t>
            </a:r>
            <a:endParaRPr/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7758743" y="3600705"/>
            <a:ext cx="1938306" cy="928883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C4-Pflanzen</a:t>
            </a:r>
            <a:endParaRPr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7161954" y="1765790"/>
            <a:ext cx="4801534" cy="1332909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Photosynthese </a:t>
            </a:r>
            <a:endParaRPr/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(Gesamtgleichung, Abhängigkeit von Außenfaktoren, Photosynthesefarbstoffe, molekulare Vorgänge als Modelle)</a:t>
            </a:r>
            <a:endParaRPr/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5086179" y="4745993"/>
            <a:ext cx="3864182" cy="92888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Stoffwechsel der Pflanze (Reservestoffe, Baustoffe)</a:t>
            </a:r>
            <a:endParaRPr/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1241206" y="1809766"/>
            <a:ext cx="3785971" cy="1513489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Angepasstheiten von Pflanzen an die Photosynthese auch auf Organebene (Schatten- und Sonnenblätter, Spaltöffnungen, Verdunstungsschutz)</a:t>
            </a:r>
            <a:endParaRPr/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9555810" y="4639072"/>
            <a:ext cx="1896856" cy="928883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β</a:t>
            </a: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-Oxidation</a:t>
            </a:r>
            <a:endParaRPr/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von Fettsäuren</a:t>
            </a:r>
            <a:endParaRPr/>
          </a:p>
        </p:txBody>
      </p:sp>
      <p:sp>
        <p:nvSpPr>
          <p:cNvPr id="4" name="Abgerundetes Rechteck 17"/>
          <p:cNvSpPr/>
          <p:nvPr/>
        </p:nvSpPr>
        <p:spPr bwMode="auto">
          <a:xfrm>
            <a:off x="417111" y="3619237"/>
            <a:ext cx="1938306" cy="928883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Gliederung nach Aufbau, Umbau, Abbau</a:t>
            </a:r>
            <a:endParaRPr/>
          </a:p>
        </p:txBody>
      </p:sp>
      <p:sp>
        <p:nvSpPr>
          <p:cNvPr id="6" name="Abgerundetes Rechteck 10"/>
          <p:cNvSpPr/>
          <p:nvPr/>
        </p:nvSpPr>
        <p:spPr bwMode="auto">
          <a:xfrm>
            <a:off x="1321185" y="5482037"/>
            <a:ext cx="2441491" cy="7831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Milchsäuregärung, Alkoholische Gärung</a:t>
            </a:r>
            <a:endParaRPr/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5218645" y="3032394"/>
            <a:ext cx="1943309" cy="944283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Zellatmung</a:t>
            </a:r>
            <a:endParaRPr/>
          </a:p>
        </p:txBody>
      </p:sp>
      <p:sp>
        <p:nvSpPr>
          <p:cNvPr id="10" name="Textfeld 9"/>
          <p:cNvSpPr txBox="1"/>
          <p:nvPr/>
        </p:nvSpPr>
        <p:spPr bwMode="auto">
          <a:xfrm>
            <a:off x="9697050" y="3504535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ea typeface="+mn-ea"/>
                <a:cs typeface="+mn-cs"/>
              </a:rPr>
              <a:t>eA</a:t>
            </a:r>
          </a:p>
        </p:txBody>
      </p:sp>
      <p:sp>
        <p:nvSpPr>
          <p:cNvPr id="5" name="Abgerundetes Rechteck 17"/>
          <p:cNvSpPr/>
          <p:nvPr/>
        </p:nvSpPr>
        <p:spPr bwMode="auto">
          <a:xfrm>
            <a:off x="8028164" y="5741756"/>
            <a:ext cx="1938306" cy="928883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sekundäre Pflanzenstoffe</a:t>
            </a:r>
            <a:endParaRPr/>
          </a:p>
        </p:txBody>
      </p:sp>
      <p:sp>
        <p:nvSpPr>
          <p:cNvPr id="12" name="Textfeld 11"/>
          <p:cNvSpPr txBox="1"/>
          <p:nvPr/>
        </p:nvSpPr>
        <p:spPr bwMode="auto">
          <a:xfrm>
            <a:off x="11452666" y="4504467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ea typeface="+mn-ea"/>
                <a:cs typeface="+mn-cs"/>
              </a:rPr>
              <a:t>eA</a:t>
            </a:r>
            <a:endParaRPr/>
          </a:p>
        </p:txBody>
      </p:sp>
      <p:sp>
        <p:nvSpPr>
          <p:cNvPr id="13" name="Textfeld 12"/>
          <p:cNvSpPr txBox="1"/>
          <p:nvPr/>
        </p:nvSpPr>
        <p:spPr bwMode="auto">
          <a:xfrm>
            <a:off x="9966471" y="5702560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ea typeface="+mn-ea"/>
                <a:cs typeface="+mn-cs"/>
              </a:rPr>
              <a:t>eA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5" grpId="0" animBg="1"/>
      <p:bldP spid="23" grpId="0" animBg="1"/>
      <p:bldP spid="30" grpId="0" animBg="1"/>
      <p:bldP spid="31" grpId="0" animBg="1"/>
      <p:bldP spid="4" grpId="0" animBg="1"/>
      <p:bldP spid="6" grpId="0" animBg="1"/>
      <p:bldP spid="7" grpId="0" animBg="1"/>
      <p:bldP spid="10" grpId="0"/>
      <p:bldP spid="5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Vorschlag einer Sequenzplanung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61506" y="1086597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3.1 Aufbau von energiereichen Stoffen (Assimilation)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628924" cy="47816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7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86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(17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(24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1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Photosynthese: Gesamtgleichung (Stoffumwandlung, Energieumwandlung, Energieentwertung), Assimilation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Bedeutung für das Leben auf der Erde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16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Photosyntheserate in Abhängigkeit von verschiedenen abiotischen Faktoren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03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Photosynthesefarbstoffe, Prinzip der Chromatographie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Angepasstheiten der Pflanze an die Photosynthese (eA: auch Lichtsammelkomplexe)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Tracer-Methode 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Energetisches Modell der lichtabhängigen Reaktionen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Wesentliche Schritte des Calvin-Zyklus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Zusammenhang der lichtabhängigen und lichtunabhängigen Reaktionen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723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Besonderheiten der C4-Pflanzen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3.1 Aufbau von energiereichen Stoffen (Assimilation)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10543192" cy="3755055"/>
            <a:chOff x="913707" y="3441515"/>
            <a:chExt cx="10543192" cy="3755055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579426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Hohe Stundenzahl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in diesem Lernbereich (B13 3.1) ergibt sich aus der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Einführung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in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endParaRPr sz="2000"/>
            </a:p>
            <a:p>
              <a:pPr marL="571500" marR="0" lvl="2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Struktur-Funktions-Zusammenhänge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(z. B. Blattbau, Bau von Organellen)</a:t>
              </a:r>
              <a:endParaRPr sz="2000"/>
            </a:p>
            <a:p>
              <a:pPr marL="571500" marR="0" lvl="2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Untersuchungsmethoden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(z. B. Tracer-Methode, v. a. eA)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endParaRPr sz="2000"/>
            </a:p>
            <a:p>
              <a:pPr marL="571500" marR="0" lvl="2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Biochemische Prinzipien</a:t>
              </a:r>
              <a:r>
                <a:rPr lang="de-DE" b="1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(Prinzip einer Elektronentransportkette, Protonengradient, Enzymkatalyse, Prinzip des zyklischen Prozesses, Zerlegung in Teilschritte)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9144000" algn="l"/>
                </a:tabLst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Praktische Elemente im grundlegenden Anforderungsniveau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(z. B. Chromatographie von Blattfarbstoffen),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verstärkt im erhöhten Anforderungsniveau</a:t>
              </a:r>
              <a:endParaRPr sz="2000"/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693091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Einführung in Struktur-Funktions-Zusammenhänge, Untersuchungsmethoden und biochemische Prinzipien</a:t>
              </a:r>
              <a:endParaRPr/>
            </a:p>
          </p:txBody>
        </p:sp>
      </p:grp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0029" y="2219739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029411" y="2446979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110874" y="3604803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140237" y="499403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3.1 Aufbau von energiereichen Stoffen (Assimilation)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10543192" cy="3864365"/>
            <a:chOff x="913707" y="3441515"/>
            <a:chExt cx="10543192" cy="3288543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sng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energetisches Modell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der lichtabhängigen Reaktionen: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Zerlegung von Wasser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zyklischer und nicht-zyklischer Elektronentransport an der Thylakoidmembran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Bildung von NADPH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Bildung von ATP nach der chemiosmotischen Theorie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ATP/ADP-System 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sng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u="sng">
                  <a:solidFill>
                    <a:prstClr val="black"/>
                  </a:solidFill>
                  <a:latin typeface="Arial"/>
                  <a:cs typeface="Arial"/>
                </a:rPr>
                <a:t>w</a:t>
              </a:r>
              <a:r>
                <a:rPr lang="de-DE" b="1" i="0" u="sng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esentliche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Schritte des Calvin-Zyklus: 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Fixierungsphase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Reduktionsphase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Regenerationsphase</a:t>
              </a:r>
              <a:endParaRPr sz="2000"/>
            </a:p>
            <a:p>
              <a:pPr marL="742950" marR="0" lvl="2" indent="-28575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Bildung von Glucose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Modellvorstellungen von biochemischen Prozessen</a:t>
              </a:r>
              <a:endParaRPr/>
            </a:p>
          </p:txBody>
        </p:sp>
      </p:grp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417559" y="3455344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853329" y="2846467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73272" y="4730376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840557" y="441463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Vorschlag einer Sequenzplanung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557544" cy="2489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2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(5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(10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679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Übersicht über die Bedeutung des Photosyntheseprodukts Glucose (eA: auch sekundäre Pflanzenstoffe)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Experimente zur Abhängigkeit der Enzymaktivität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Regulation von Stoffwechselprozessen durch Enzyme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el 1"/>
          <p:cNvSpPr txBox="1"/>
          <p:nvPr/>
        </p:nvSpPr>
        <p:spPr bwMode="auto">
          <a:xfrm>
            <a:off x="0" y="1050985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3.2 Umbau von Stoffen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3.2 Umbau von Stoffen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10543192" cy="3288543"/>
            <a:chOff x="913707" y="3441515"/>
            <a:chExt cx="10543192" cy="3288543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Selbstständige Planung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der Experimente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Nach Möglichkeit auch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praktische Durchführung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Auswertung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 mit entsprechenden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Diagrammen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Einflussfaktoren: Substratkonzentration, Temperatur, pH-Wert </a:t>
              </a:r>
              <a:endParaRPr sz="2000"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Experimente zur Abhängigkeit der Enzymaktivität (eA)</a:t>
              </a:r>
              <a:endParaRPr/>
            </a:p>
          </p:txBody>
        </p:sp>
      </p:grp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34461" y="3100876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782990" y="3100876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6687" y="4412591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963566" y="442847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3.2 Umbau von Stoffen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10543192" cy="3288543"/>
            <a:chOff x="913707" y="3441515"/>
            <a:chExt cx="10543192" cy="3288543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reversible Hemmung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(kompetitiv und nicht-kompetitiv)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Inaktivierung (irreversibel)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und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 Aktivierung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ea typeface="+mn-ea"/>
                <a:cs typeface="+mn-cs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Schlüssel-Schloss-Modell implizit als grundlegendes Modell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  <a:ea typeface="+mn-ea"/>
                  <a:cs typeface="+mn-cs"/>
                </a:rPr>
                <a:t>zum Verständnis der Regulationsvorgänge</a:t>
              </a:r>
              <a:endParaRPr sz="2000"/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Regulation von Stoffwechselprozessen durch Enzyme</a:t>
              </a:r>
              <a:endPara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79487" y="2643676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528763" y="2567476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6687" y="4412591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963566" y="442847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Vorschlag einer Sequenzplanung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61506" y="1050985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3.3 Abbau von energiereichen Stoffen (Dissimilation)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557544" cy="37887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2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(5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(9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96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Milchsäuregärung und alkoholische Gärung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06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Aerober Abbau durch Redoxreaktionen (Stoffumwandlung, Energieumwandlung, Energieentwertung) im Überblick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(eA: auch energetisches Modell der Atmungskette) 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03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Vergleich von Photosynthese und Zellatmung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Organelle, biochemische Prinzipien, Zusammenhang von auf- und abbauendem Stoffwechsel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Stoff- und Energiebilanz des anaeroben bzw. aeroben Abbaus von Glucose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72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Flexible Anpassung von Stoffwechselwegen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(Hefezellen, Skelettmuskelzellen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72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-GR" sz="1600" b="1">
                          <a:latin typeface="Arial"/>
                          <a:cs typeface="Arial"/>
                        </a:rPr>
                        <a:t>β-</a:t>
                      </a:r>
                      <a:r>
                        <a:rPr lang="de-DE" sz="1600" b="1">
                          <a:latin typeface="Arial"/>
                          <a:cs typeface="Arial"/>
                        </a:rPr>
                        <a:t>Oxidation von Fettsäuren, Bedeutung von Fetten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28104" y="1215156"/>
            <a:ext cx="9587089" cy="5522459"/>
          </a:xfrm>
          <a:prstGeom prst="rect">
            <a:avLst/>
          </a:prstGeom>
        </p:spPr>
      </p:pic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3" name="Titel 1"/>
          <p:cNvSpPr txBox="1"/>
          <p:nvPr/>
        </p:nvSpPr>
        <p:spPr bwMode="auto">
          <a:xfrm>
            <a:off x="-93605" y="524070"/>
            <a:ext cx="12192000" cy="90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Das Kompetenzstrukturmodell </a:t>
            </a:r>
            <a:endParaRPr/>
          </a:p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der Bildungsstandards</a:t>
            </a:r>
            <a:endParaRPr lang="de-DE" sz="240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2" y="3935186"/>
            <a:ext cx="2067927" cy="291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3.3 Abbau von energiereichen Stoffen (Dissimilation)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10543192" cy="3496652"/>
            <a:chOff x="913707" y="3441515"/>
            <a:chExt cx="10543192" cy="3288543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10543192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Vergleichsweise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viele Begriffe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im Lehrplan für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wenige Unterrichtsstunden. 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Die Begrifflichkeiten sind hier so ausführlich wiedergegeben, damit nicht noch zusätzliche Begriffe und Inhalte gemacht werden!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Was bedeutet „im Überblick“? </a:t>
              </a:r>
              <a:r>
                <a:rPr lang="de-DE" b="1" i="0" u="sng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LIS-Material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!</a:t>
              </a:r>
              <a:endParaRPr sz="2000"/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endParaRPr lang="de-DE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114300" marR="0" lvl="1" indent="-11430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</a:pP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Stoffwechsel der Fette 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als weiterer spannender Stoffwechselweg </a:t>
              </a:r>
              <a:r>
                <a:rPr lang="de-DE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im erhöhten Niveau</a:t>
              </a:r>
              <a:r>
                <a:rPr lang="de-DE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; Verschränkung von Stoffwechselwegen mit Molekülen als zentralen Schnittstellen</a:t>
              </a:r>
              <a:endParaRPr sz="2000"/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Aerober Abbau energiereicher Stoffe</a:t>
              </a:r>
              <a:endParaRPr/>
            </a:p>
          </p:txBody>
        </p:sp>
      </p:grp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34461" y="3100876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910894" y="2979973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48861" y="4611519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963566" y="442847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Ergänzende Informationen (LIS Material) 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37363" y="1562889"/>
            <a:ext cx="5068425" cy="3754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Material 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4901" y="2009352"/>
            <a:ext cx="5446796" cy="21875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1063" y="4315350"/>
            <a:ext cx="5436983" cy="19595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90305" y="1227791"/>
            <a:ext cx="4271091" cy="555614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725954" y="88440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601670" y="469193"/>
            <a:ext cx="10111663" cy="43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3200">
                <a:solidFill>
                  <a:srgbClr val="00764B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Die Lernbereiche </a:t>
            </a:r>
            <a:endParaRPr sz="3200" b="0" i="0" u="none" strike="noStrike" cap="none" spc="0">
              <a:ln>
                <a:noFill/>
              </a:ln>
              <a:solidFill>
                <a:srgbClr val="00764B"/>
              </a:solidFill>
              <a:latin typeface="Arial"/>
              <a:cs typeface="Arial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380665" y="2035366"/>
            <a:ext cx="5418667" cy="15515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 12 (84)</a:t>
            </a:r>
            <a:endParaRPr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99332" y="2035366"/>
            <a:ext cx="4674704" cy="15515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</a:t>
            </a: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13 (63)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80665" y="3649743"/>
            <a:ext cx="11727534" cy="594521"/>
          </a:xfrm>
          <a:prstGeom prst="rect">
            <a:avLst/>
          </a:prstGeom>
          <a:gradFill>
            <a:gsLst>
              <a:gs pos="0">
                <a:srgbClr val="D9D9D9"/>
              </a:gs>
              <a:gs pos="0">
                <a:srgbClr val="D9D9D9"/>
              </a:gs>
              <a:gs pos="100000">
                <a:srgbClr val="A6A6A6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Lernbereich 1 für 12/13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6" name="Gruppieren 25"/>
          <p:cNvGrpSpPr/>
          <p:nvPr/>
        </p:nvGrpSpPr>
        <p:grpSpPr bwMode="auto">
          <a:xfrm>
            <a:off x="464128" y="2528031"/>
            <a:ext cx="5251741" cy="1004711"/>
            <a:chOff x="450744" y="2183648"/>
            <a:chExt cx="5251741" cy="1004711"/>
          </a:xfrm>
        </p:grpSpPr>
        <p:sp>
          <p:nvSpPr>
            <p:cNvPr id="7" name="Rechteck 6"/>
            <p:cNvSpPr/>
            <p:nvPr/>
          </p:nvSpPr>
          <p:spPr bwMode="auto">
            <a:xfrm>
              <a:off x="450744" y="2183648"/>
              <a:ext cx="2308959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Genetik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51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863661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Evolution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18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335052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Verhaltens-ökologie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15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 bwMode="auto">
          <a:xfrm>
            <a:off x="5863412" y="2544073"/>
            <a:ext cx="4546545" cy="1004711"/>
            <a:chOff x="5861970" y="2199690"/>
            <a:chExt cx="4546545" cy="1004711"/>
          </a:xfrm>
        </p:grpSpPr>
        <p:sp>
          <p:nvSpPr>
            <p:cNvPr id="11" name="Rechteck 10"/>
            <p:cNvSpPr/>
            <p:nvPr/>
          </p:nvSpPr>
          <p:spPr bwMode="auto">
            <a:xfrm>
              <a:off x="5861970" y="2199690"/>
              <a:ext cx="1368364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Neuronale Info.verarb.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15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306713" y="2199690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Stoffwechsel-physiologie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27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8895804" y="2199690"/>
              <a:ext cx="1512711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Ökologie/ Biodiversität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21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Rechteck 13"/>
          <p:cNvSpPr/>
          <p:nvPr/>
        </p:nvSpPr>
        <p:spPr bwMode="auto">
          <a:xfrm>
            <a:off x="6841938" y="4318331"/>
            <a:ext cx="5266261" cy="15718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 13 (105)</a:t>
            </a:r>
            <a:endParaRPr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90332" y="4323978"/>
            <a:ext cx="6445956" cy="1566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4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 12 (140)</a:t>
            </a:r>
            <a:endParaRPr sz="2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7" name="Gruppieren 26"/>
          <p:cNvGrpSpPr/>
          <p:nvPr/>
        </p:nvGrpSpPr>
        <p:grpSpPr bwMode="auto">
          <a:xfrm>
            <a:off x="457754" y="4379385"/>
            <a:ext cx="6311113" cy="1004711"/>
            <a:chOff x="463708" y="3856875"/>
            <a:chExt cx="6311113" cy="1004711"/>
          </a:xfrm>
        </p:grpSpPr>
        <p:sp>
          <p:nvSpPr>
            <p:cNvPr id="16" name="Rechteck 15"/>
            <p:cNvSpPr/>
            <p:nvPr/>
          </p:nvSpPr>
          <p:spPr bwMode="auto">
            <a:xfrm>
              <a:off x="463708" y="3856875"/>
              <a:ext cx="28165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Genetik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86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365265" y="3856875"/>
              <a:ext cx="170462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Evolution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30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154866" y="3856875"/>
              <a:ext cx="1619955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Verhaltens-ökologie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24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6901201" y="4373165"/>
            <a:ext cx="5147734" cy="1004711"/>
            <a:chOff x="6899547" y="3850655"/>
            <a:chExt cx="5147734" cy="1004711"/>
          </a:xfrm>
        </p:grpSpPr>
        <p:sp>
          <p:nvSpPr>
            <p:cNvPr id="19" name="Rechteck 18"/>
            <p:cNvSpPr/>
            <p:nvPr/>
          </p:nvSpPr>
          <p:spPr bwMode="auto">
            <a:xfrm>
              <a:off x="6899547" y="3850655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Neuronale Info.verarb. 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28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8491281" y="3850655"/>
              <a:ext cx="1828800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Stoffwechsel-physiologie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(ca. 43 Std)</a:t>
              </a:r>
              <a:endParaRPr sz="1800" b="0" i="0" u="none" strike="noStrik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0399104" y="3850655"/>
              <a:ext cx="1648177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Ökologie/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Biodiversität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34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Textfeld 22"/>
          <p:cNvSpPr txBox="1"/>
          <p:nvPr/>
        </p:nvSpPr>
        <p:spPr bwMode="auto">
          <a:xfrm>
            <a:off x="380665" y="1503859"/>
            <a:ext cx="471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grundlegendes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390332" y="5947557"/>
            <a:ext cx="390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erhöhtes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13.4 Ökologie (Inhalte)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21 Stunden (gA), 34 Stunden (eA) </a:t>
            </a: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7093703" y="3839812"/>
            <a:ext cx="1789734" cy="860168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Populations-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entwicklung</a:t>
            </a:r>
            <a:endParaRPr/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9852542" y="4523944"/>
            <a:ext cx="1789735" cy="860169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Ökosystem-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leistungen</a:t>
            </a:r>
            <a:endParaRPr/>
          </a:p>
        </p:txBody>
      </p:sp>
      <p:sp>
        <p:nvSpPr>
          <p:cNvPr id="20" name="Textfeld 19"/>
          <p:cNvSpPr txBox="1"/>
          <p:nvPr/>
        </p:nvSpPr>
        <p:spPr bwMode="auto">
          <a:xfrm>
            <a:off x="10913824" y="2187810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  <a:endParaRPr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894120" y="2224746"/>
            <a:ext cx="2764492" cy="430522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Biotop - Biozönose</a:t>
            </a:r>
            <a:endParaRPr/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300732" y="3702115"/>
            <a:ext cx="2493681" cy="928883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Biotische und abiotische 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Umweltfaktoren</a:t>
            </a:r>
            <a:endParaRPr/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6289482" y="2129322"/>
            <a:ext cx="1938306" cy="476886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Toleranzkurven</a:t>
            </a:r>
            <a:endParaRPr/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9350845" y="2509831"/>
            <a:ext cx="1677614" cy="1073063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Nieten- und Passagier-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hypothese</a:t>
            </a:r>
            <a:endParaRPr/>
          </a:p>
        </p:txBody>
      </p:sp>
      <p:sp>
        <p:nvSpPr>
          <p:cNvPr id="13" name="Abgerundetes Rechteck 17"/>
          <p:cNvSpPr/>
          <p:nvPr/>
        </p:nvSpPr>
        <p:spPr bwMode="auto">
          <a:xfrm>
            <a:off x="625027" y="5455703"/>
            <a:ext cx="1997104" cy="860169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Monetarisierung von Ökosystemen</a:t>
            </a:r>
            <a:endParaRPr/>
          </a:p>
        </p:txBody>
      </p:sp>
      <p:sp>
        <p:nvSpPr>
          <p:cNvPr id="14" name="Abgerundetes Rechteck 17"/>
          <p:cNvSpPr/>
          <p:nvPr/>
        </p:nvSpPr>
        <p:spPr bwMode="auto">
          <a:xfrm>
            <a:off x="3565690" y="3547475"/>
            <a:ext cx="2242267" cy="860169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Wechselwirkungen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von Biomen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5750640" y="3231627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</a:p>
        </p:txBody>
      </p:sp>
      <p:sp>
        <p:nvSpPr>
          <p:cNvPr id="17" name="Abgerundetes Rechteck 17"/>
          <p:cNvSpPr/>
          <p:nvPr/>
        </p:nvSpPr>
        <p:spPr bwMode="auto">
          <a:xfrm>
            <a:off x="4165370" y="5384113"/>
            <a:ext cx="2124112" cy="1003350"/>
          </a:xfrm>
          <a:prstGeom prst="roundRect">
            <a:avLst>
              <a:gd name="adj" fmla="val 16667"/>
            </a:avLst>
          </a:prstGeom>
          <a:solidFill>
            <a:srgbClr val="1A7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Anthropogene Einflüsse auf die</a:t>
            </a:r>
            <a:endParaRPr/>
          </a:p>
          <a:p>
            <a:pPr algn="ctr">
              <a:defRPr/>
            </a:pPr>
            <a:r>
              <a:rPr lang="de-DE">
                <a:latin typeface="Arial"/>
                <a:cs typeface="Arial"/>
              </a:rPr>
              <a:t>Biospäre</a:t>
            </a:r>
            <a:endParaRPr/>
          </a:p>
        </p:txBody>
      </p:sp>
      <p:sp>
        <p:nvSpPr>
          <p:cNvPr id="19" name="Textfeld 18"/>
          <p:cNvSpPr txBox="1"/>
          <p:nvPr/>
        </p:nvSpPr>
        <p:spPr bwMode="auto">
          <a:xfrm>
            <a:off x="6289482" y="5104381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F0000"/>
                </a:solidFill>
              </a:rPr>
              <a:t>eA</a:t>
            </a:r>
          </a:p>
        </p:txBody>
      </p:sp>
      <p:sp>
        <p:nvSpPr>
          <p:cNvPr id="21" name="Abgerundetes Rechteck 22"/>
          <p:cNvSpPr/>
          <p:nvPr/>
        </p:nvSpPr>
        <p:spPr bwMode="auto">
          <a:xfrm>
            <a:off x="7324352" y="5784212"/>
            <a:ext cx="2611121" cy="928883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Nahrungsbeziehungen - Stoffkreislauf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/>
      <p:bldP spid="15" grpId="0" animBg="1"/>
      <p:bldP spid="23" grpId="0" animBg="1"/>
      <p:bldP spid="30" grpId="0" animBg="1"/>
      <p:bldP spid="31" grpId="0" animBg="1"/>
      <p:bldP spid="13" grpId="0" animBg="1"/>
      <p:bldP spid="14" grpId="0" animBg="1"/>
      <p:bldP spid="16" grpId="0"/>
      <p:bldP spid="17" grpId="0" animBg="1"/>
      <p:bldP spid="19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9963807" y="0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Vorschlag einer Sequenzplanung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61506" y="1086597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4.1 Dynamische Prozesse in Ökosystemen</a:t>
            </a:r>
            <a:endParaRPr/>
          </a:p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628924" cy="43162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9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(11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(19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1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Charakterisierung Biotop: </a:t>
                      </a:r>
                      <a:r>
                        <a:rPr lang="de-DE" sz="1600" b="0">
                          <a:latin typeface="Arial"/>
                          <a:cs typeface="Arial"/>
                        </a:rPr>
                        <a:t>abiotische Faktoren (eA: praktische Durchführung)</a:t>
                      </a:r>
                      <a:endParaRPr b="0"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16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+mn-lt"/>
                          <a:cs typeface="+mn-cs"/>
                        </a:rPr>
                        <a:t>Charakterisierung Biozönose: </a:t>
                      </a:r>
                      <a:r>
                        <a:rPr lang="de-DE" sz="1600" b="0">
                          <a:latin typeface="+mn-lt"/>
                          <a:cs typeface="+mn-cs"/>
                        </a:rPr>
                        <a:t>biotische Faktoren, qualitative (eA: &amp; quantitative) Erfassung von Arten, Nahrungsnetz, Kohlenstoffatomkreislauf und Energiefluss</a:t>
                      </a:r>
                      <a:endParaRPr lang="de-DE" sz="1600" b="0"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03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Einfluss abiotischer Faktoren: </a:t>
                      </a:r>
                      <a:r>
                        <a:rPr lang="de-DE" sz="1600" b="0">
                          <a:latin typeface="Arial"/>
                          <a:cs typeface="Arial"/>
                        </a:rPr>
                        <a:t>Toleranzkurven, Generalisten &amp; Spezialisten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+mn-lt"/>
                          <a:cs typeface="+mn-cs"/>
                        </a:rPr>
                        <a:t>Einfluss biotischer Faktoren: </a:t>
                      </a:r>
                      <a:r>
                        <a:rPr lang="de-DE" sz="1600" b="0">
                          <a:latin typeface="+mn-lt"/>
                          <a:cs typeface="+mn-cs"/>
                        </a:rPr>
                        <a:t>Konkurrenz, Koexistenz, Symbiose, Prädation</a:t>
                      </a:r>
                      <a:endParaRPr b="0"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Ökologische Nische</a:t>
                      </a:r>
                      <a:endParaRPr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Idealisierte Populationsentwicklung: </a:t>
                      </a:r>
                      <a:r>
                        <a:rPr lang="de-DE" sz="1600" b="0">
                          <a:latin typeface="Arial"/>
                          <a:cs typeface="Arial"/>
                        </a:rPr>
                        <a:t>Wachstumsphasen, Umweltfaktoren, Umweltkapazität, biolog. Gleichgewicht, Neobiota, Populationsentwicklung </a:t>
                      </a:r>
                      <a:r>
                        <a:rPr lang="de-DE" sz="1600" b="0">
                          <a:latin typeface="+mn-lt"/>
                          <a:cs typeface="+mn-cs"/>
                        </a:rPr>
                        <a:t>Mensch (eA: K- und r-Strategen)</a:t>
                      </a:r>
                      <a:endParaRPr b="0"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72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Methoden der Populationsabschätzung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Inhaltsplatzhalter 21" descr="Ein Bild, das Schrift, Grafiken, Logo, Symbol enthält.&#10;&#10;KI-generierte Inhalte können fehlerhaft sein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1527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>
                <a:solidFill>
                  <a:prstClr val="black"/>
                </a:solidFill>
                <a:latin typeface="Arial"/>
                <a:cs typeface="Arial"/>
              </a:rPr>
              <a:t>4.1 </a:t>
            </a: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Dynamische Prozesse in Ökosysteme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511445" y="2153376"/>
            <a:ext cx="9974245" cy="4076508"/>
            <a:chOff x="913707" y="3441515"/>
            <a:chExt cx="9974245" cy="3288542"/>
          </a:xfrm>
        </p:grpSpPr>
        <p:sp>
          <p:nvSpPr>
            <p:cNvPr id="10" name="Freihandform 9"/>
            <p:cNvSpPr/>
            <p:nvPr/>
          </p:nvSpPr>
          <p:spPr bwMode="auto">
            <a:xfrm>
              <a:off x="913707" y="3617144"/>
              <a:ext cx="9974245" cy="3112913"/>
            </a:xfrm>
            <a:custGeom>
              <a:avLst/>
              <a:gdLst>
                <a:gd name="connsiteX0" fmla="*/ 0 w 8780318"/>
                <a:gd name="connsiteY0" fmla="*/ 0 h 2882250"/>
                <a:gd name="connsiteX1" fmla="*/ 8780318 w 8780318"/>
                <a:gd name="connsiteY1" fmla="*/ 0 h 2882250"/>
                <a:gd name="connsiteX2" fmla="*/ 8780318 w 8780318"/>
                <a:gd name="connsiteY2" fmla="*/ 2882250 h 2882250"/>
                <a:gd name="connsiteX3" fmla="*/ 0 w 8780318"/>
                <a:gd name="connsiteY3" fmla="*/ 2882250 h 2882250"/>
                <a:gd name="connsiteX4" fmla="*/ 0 w 8780318"/>
                <a:gd name="connsiteY4" fmla="*/ 0 h 288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0318" h="2882250" extrusionOk="0">
                  <a:moveTo>
                    <a:pt x="0" y="0"/>
                  </a:moveTo>
                  <a:lnTo>
                    <a:pt x="8780318" y="0"/>
                  </a:lnTo>
                  <a:lnTo>
                    <a:pt x="8780318" y="2882250"/>
                  </a:lnTo>
                  <a:lnTo>
                    <a:pt x="0" y="28822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64B"/>
              </a:solidFill>
            </a:ln>
          </p:spPr>
          <p:style>
            <a:lnRef idx="2">
              <a:srgbClr val="00000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50" tIns="312420" rIns="681450" bIns="99568" numCol="1" spcCol="1270" anchor="t" anchorCtr="0">
              <a:noAutofit/>
            </a:bodyPr>
            <a:lstStyle/>
            <a:p>
              <a:pPr marL="0" marR="0" lvl="1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285750" marR="0" lvl="1" indent="-285750" algn="l" defTabSz="6223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sz="16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Aus G8 10. Klasse:  </a:t>
              </a:r>
              <a:r>
                <a:rPr lang="de-DE" sz="160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biotische Umweltfaktoren, ökologische Potenz, limitierende Faktoren, Konkurrenz und Konkurrenzvermeidung, Biotop, Biozönose, Stoffkreislauf: Produzenten, Konsumenten, Destruenten</a:t>
              </a:r>
              <a:endParaRPr/>
            </a:p>
            <a:p>
              <a:pPr marL="0" marR="0" lvl="1" algn="l" defTabSz="6223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285750" marR="0" lvl="1" indent="-285750" algn="l" defTabSz="6223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defRPr/>
              </a:pPr>
              <a:r>
                <a:rPr lang="de-DE" sz="1600" b="1">
                  <a:solidFill>
                    <a:prstClr val="black"/>
                  </a:solidFill>
                  <a:latin typeface="Arial"/>
                  <a:cs typeface="Arial"/>
                </a:rPr>
                <a:t>Aus G8 Q11</a:t>
              </a:r>
              <a:r>
                <a:rPr lang="de-DE" sz="1600">
                  <a:solidFill>
                    <a:prstClr val="black"/>
                  </a:solidFill>
                  <a:latin typeface="Arial"/>
                  <a:cs typeface="Arial"/>
                </a:rPr>
                <a:t>: idealisierte Populationsentwicklung, logistisches Wachstum, Fortpflanzungsstrategien, anthropogene Einflüsse auf die Bedeutung der Biodiversität: ökologische und ökonomische Aspekte, Bioindikatoren</a:t>
              </a:r>
              <a:endParaRPr lang="de-DE" sz="160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  <a:p>
              <a:pPr marL="0" marR="0" lvl="1" indent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1207602" y="3441515"/>
              <a:ext cx="7156297" cy="351257"/>
            </a:xfrm>
            <a:prstGeom prst="roundRect">
              <a:avLst>
                <a:gd name="adj" fmla="val 16667"/>
              </a:avLst>
            </a:prstGeom>
            <a:solidFill>
              <a:srgbClr val="90B9A6"/>
            </a:solidFill>
            <a:ln>
              <a:solidFill>
                <a:srgbClr val="007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>
                  <a:solidFill>
                    <a:prstClr val="white"/>
                  </a:solidFill>
                  <a:latin typeface="Arial"/>
                  <a:cs typeface="Arial"/>
                </a:rPr>
                <a:t>im früheren Lehrplan unterrichtet </a:t>
              </a:r>
              <a:endParaRPr/>
            </a:p>
          </p:txBody>
        </p:sp>
      </p:grpSp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592976" y="2485382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135776" y="4988992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538266" y="3675175"/>
            <a:ext cx="914400" cy="914400"/>
          </a:xfrm>
          <a:prstGeom prst="rect">
            <a:avLst/>
          </a:prstGeom>
        </p:spPr>
      </p:pic>
      <p:pic>
        <p:nvPicPr>
          <p:cNvPr id="4" name="Inhaltsplatzhalter 21" descr="Ein Bild, das Schrift, Grafiken, Logo, Symbol enthält.&#10;&#10;KI-generierte Inhalte können fehlerhaft sein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900903" y="176805"/>
            <a:ext cx="1125053" cy="112505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1527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>
                <a:solidFill>
                  <a:prstClr val="black"/>
                </a:solidFill>
                <a:latin typeface="Arial"/>
                <a:cs typeface="Arial"/>
              </a:rPr>
              <a:t>4.1 </a:t>
            </a: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Dynamische Prozesse in Ökosystemen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grpSp>
        <p:nvGrpSpPr>
          <p:cNvPr id="25" name="Gruppieren 24"/>
          <p:cNvGrpSpPr/>
          <p:nvPr/>
        </p:nvGrpSpPr>
        <p:grpSpPr bwMode="auto">
          <a:xfrm>
            <a:off x="511445" y="2153376"/>
            <a:ext cx="10543192" cy="3288543"/>
            <a:chOff x="511445" y="2153376"/>
            <a:chExt cx="10543192" cy="3288543"/>
          </a:xfrm>
        </p:grpSpPr>
        <p:grpSp>
          <p:nvGrpSpPr>
            <p:cNvPr id="20" name="Gruppieren 19"/>
            <p:cNvGrpSpPr/>
            <p:nvPr/>
          </p:nvGrpSpPr>
          <p:grpSpPr bwMode="auto">
            <a:xfrm>
              <a:off x="511445" y="2153376"/>
              <a:ext cx="10543192" cy="3288543"/>
              <a:chOff x="913707" y="3441515"/>
              <a:chExt cx="10543192" cy="3288543"/>
            </a:xfrm>
          </p:grpSpPr>
          <p:sp>
            <p:nvSpPr>
              <p:cNvPr id="10" name="Freihandform 9"/>
              <p:cNvSpPr/>
              <p:nvPr/>
            </p:nvSpPr>
            <p:spPr bwMode="auto">
              <a:xfrm>
                <a:off x="913707" y="3617144"/>
                <a:ext cx="10543192" cy="3112913"/>
              </a:xfrm>
              <a:custGeom>
                <a:avLst/>
                <a:gdLst>
                  <a:gd name="connsiteX0" fmla="*/ 0 w 8780318"/>
                  <a:gd name="connsiteY0" fmla="*/ 0 h 2882250"/>
                  <a:gd name="connsiteX1" fmla="*/ 8780318 w 8780318"/>
                  <a:gd name="connsiteY1" fmla="*/ 0 h 2882250"/>
                  <a:gd name="connsiteX2" fmla="*/ 8780318 w 8780318"/>
                  <a:gd name="connsiteY2" fmla="*/ 2882250 h 2882250"/>
                  <a:gd name="connsiteX3" fmla="*/ 0 w 8780318"/>
                  <a:gd name="connsiteY3" fmla="*/ 2882250 h 2882250"/>
                  <a:gd name="connsiteX4" fmla="*/ 0 w 8780318"/>
                  <a:gd name="connsiteY4" fmla="*/ 0 h 288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0318" h="2882250" extrusionOk="0">
                    <a:moveTo>
                      <a:pt x="0" y="0"/>
                    </a:moveTo>
                    <a:lnTo>
                      <a:pt x="8780318" y="0"/>
                    </a:lnTo>
                    <a:lnTo>
                      <a:pt x="8780318" y="2882250"/>
                    </a:lnTo>
                    <a:lnTo>
                      <a:pt x="0" y="28822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00764B"/>
                </a:solidFill>
              </a:ln>
            </p:spPr>
            <p:style>
              <a:lnRef idx="2">
                <a:srgbClr val="00000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1450" tIns="312420" rIns="681450" bIns="99568" numCol="1" spcCol="1270" anchor="t" anchorCtr="0">
                <a:noAutofit/>
              </a:bodyPr>
              <a:lstStyle/>
              <a:p>
                <a:pPr marL="0" marR="0" lvl="1" algn="l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de-DE" sz="1600" b="1">
                    <a:solidFill>
                      <a:prstClr val="black"/>
                    </a:solidFill>
                    <a:latin typeface="Arial"/>
                    <a:cs typeface="Arial"/>
                  </a:rPr>
                  <a:t>p</a:t>
                </a:r>
                <a:r>
                  <a:rPr lang="de-DE" sz="1600" b="1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raktisches Arbeiten:</a:t>
                </a:r>
                <a:endParaRPr/>
              </a:p>
              <a:p>
                <a:pPr marL="285750" marR="0" lvl="1" indent="-285750" algn="l" defTabSz="6223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defRPr/>
                </a:pPr>
                <a:r>
                  <a:rPr lang="de-DE" sz="1600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Freilandarbeit: abiotische Faktoren messen (auch gA) </a:t>
                </a:r>
                <a:endParaRPr/>
              </a:p>
              <a:p>
                <a:pPr marL="285750" marR="0" lvl="1" indent="-285750" algn="l" defTabSz="6223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defRPr/>
                </a:pPr>
                <a:r>
                  <a:rPr lang="de-DE" sz="1600">
                    <a:solidFill>
                      <a:prstClr val="black"/>
                    </a:solidFill>
                    <a:latin typeface="Arial"/>
                    <a:cs typeface="Arial"/>
                  </a:rPr>
                  <a:t>Zusammensetzung einer Biozönose (z. B. Keschern von Wirbellosen auf einer Wiese)</a:t>
                </a:r>
                <a:endParaRPr/>
              </a:p>
              <a:p>
                <a:pPr marL="285750" marR="0" lvl="1" indent="-285750" algn="l" defTabSz="6223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defRPr/>
                </a:pPr>
                <a:r>
                  <a:rPr lang="de-DE" sz="1600" i="0" u="none" strike="noStrike" cap="none" spc="0">
                    <a:ln>
                      <a:noFill/>
                    </a:ln>
                    <a:solidFill>
                      <a:prstClr val="black"/>
                    </a:solidFill>
                    <a:latin typeface="Arial"/>
                    <a:ea typeface="+mn-ea"/>
                    <a:cs typeface="Arial"/>
                  </a:rPr>
                  <a:t>Laborversuche zu ökologischer Potenz  (z. B. Temperaturorgel)</a:t>
                </a:r>
                <a:endParaRPr/>
              </a:p>
              <a:p>
                <a:pPr marL="285750" marR="0" lvl="1" indent="-285750" algn="l" defTabSz="6223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defRPr/>
                </a:pPr>
                <a:r>
                  <a:rPr lang="de-DE" sz="1600" b="1">
                    <a:solidFill>
                      <a:prstClr val="black"/>
                    </a:solidFill>
                    <a:latin typeface="Arial"/>
                    <a:cs typeface="Arial"/>
                  </a:rPr>
                  <a:t>eA: </a:t>
                </a:r>
                <a:r>
                  <a:rPr lang="de-DE" sz="1600">
                    <a:solidFill>
                      <a:prstClr val="black"/>
                    </a:solidFill>
                    <a:latin typeface="Arial"/>
                    <a:cs typeface="Arial"/>
                  </a:rPr>
                  <a:t>Vergleich von Methoden zur Populationsabschätzung (z. B. einfaches Zählen mit Wiederfangmethode; vgl. LIS-Material)</a:t>
                </a:r>
                <a:endParaRPr lang="de-DE" sz="160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  <a:p>
                <a:pPr indent="-457200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endParaRPr lang="de-DE" sz="16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  <a:p>
                <a:pPr marL="0" marR="0" lvl="1" indent="0" algn="l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de-DE" sz="1600" b="1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Abgerundetes Rechteck 14"/>
              <p:cNvSpPr/>
              <p:nvPr/>
            </p:nvSpPr>
            <p:spPr bwMode="auto">
              <a:xfrm>
                <a:off x="1207602" y="3441515"/>
                <a:ext cx="7156297" cy="351257"/>
              </a:xfrm>
              <a:prstGeom prst="roundRect">
                <a:avLst>
                  <a:gd name="adj" fmla="val 16667"/>
                </a:avLst>
              </a:prstGeom>
              <a:solidFill>
                <a:srgbClr val="90B9A6"/>
              </a:solidFill>
              <a:ln>
                <a:solidFill>
                  <a:srgbClr val="007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80010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>
                    <a:solidFill>
                      <a:prstClr val="white"/>
                    </a:solidFill>
                    <a:latin typeface="Arial"/>
                    <a:cs typeface="Arial"/>
                  </a:rPr>
                  <a:t>Praktisches Arbeiten</a:t>
                </a:r>
                <a:endParaRPr lang="de-DE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pic>
          <p:nvPicPr>
            <p:cNvPr id="16" name="Grafik 15" descr="3D-Brille Silhouette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678576" y="2478223"/>
              <a:ext cx="914400" cy="914400"/>
            </a:xfrm>
            <a:prstGeom prst="rect">
              <a:avLst/>
            </a:prstGeom>
          </p:spPr>
        </p:pic>
        <p:pic>
          <p:nvPicPr>
            <p:cNvPr id="17" name="Grafik 16" descr="Mikroskop Silhouette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9782990" y="3100876"/>
              <a:ext cx="914400" cy="914400"/>
            </a:xfrm>
            <a:prstGeom prst="rect">
              <a:avLst/>
            </a:prstGeom>
          </p:spPr>
        </p:pic>
        <p:pic>
          <p:nvPicPr>
            <p:cNvPr id="18" name="Grafik 17" descr="Reagenzgläser Silhouette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678576" y="4527519"/>
              <a:ext cx="914400" cy="914400"/>
            </a:xfrm>
            <a:prstGeom prst="rect">
              <a:avLst/>
            </a:prstGeom>
          </p:spPr>
        </p:pic>
        <p:pic>
          <p:nvPicPr>
            <p:cNvPr id="19" name="Grafik 18" descr="Pflanze Silhouette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9963566" y="4428477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13" name="Textfeld 12"/>
          <p:cNvSpPr txBox="1"/>
          <p:nvPr/>
        </p:nvSpPr>
        <p:spPr bwMode="auto"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83388" y="1146873"/>
            <a:ext cx="5218653" cy="5743606"/>
          </a:xfrm>
          <a:prstGeom prst="rect">
            <a:avLst/>
          </a:prstGeom>
        </p:spPr>
      </p:pic>
      <p:sp>
        <p:nvSpPr>
          <p:cNvPr id="9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Ergänzendes LIS Material: Wiederfangmethode 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62826" y="2731785"/>
            <a:ext cx="4789840" cy="344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13" name="Textfeld 12"/>
          <p:cNvSpPr txBox="1"/>
          <p:nvPr/>
        </p:nvSpPr>
        <p:spPr bwMode="auto"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4073" y="458878"/>
            <a:ext cx="859666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200"/>
              <a:t>Aufgabe: Assel-Box </a:t>
            </a:r>
            <a:endParaRPr/>
          </a:p>
        </p:txBody>
      </p:sp>
      <p:pic>
        <p:nvPicPr>
          <p:cNvPr id="3" name="Inhaltsplatzhalt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49" y="1258252"/>
            <a:ext cx="5088420" cy="434149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6096000" y="3389067"/>
            <a:ext cx="4595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de-DE" sz="1600"/>
          </a:p>
          <a:p>
            <a:pPr algn="l">
              <a:defRPr/>
            </a:pPr>
            <a:r>
              <a:rPr lang="de-DE" sz="1600" b="1"/>
              <a:t>Aufgabe in Arbeit </a:t>
            </a:r>
            <a:endParaRPr/>
          </a:p>
          <a:p>
            <a:pPr algn="l">
              <a:defRPr/>
            </a:pPr>
            <a:endParaRPr lang="de-DE" sz="1600"/>
          </a:p>
          <a:p>
            <a:pPr marL="285750" indent="-285750" algn="l">
              <a:buFontTx/>
              <a:buChar char="-"/>
              <a:defRPr/>
            </a:pPr>
            <a:r>
              <a:rPr lang="de-DE" sz="1600"/>
              <a:t>Wiederfangmethode </a:t>
            </a:r>
            <a:endParaRPr/>
          </a:p>
          <a:p>
            <a:pPr marL="285750" indent="-285750" algn="l">
              <a:buFontTx/>
              <a:buChar char="-"/>
              <a:defRPr/>
            </a:pPr>
            <a:r>
              <a:rPr lang="de-DE" sz="1600"/>
              <a:t>Temperaturorgel </a:t>
            </a:r>
            <a:endParaRPr/>
          </a:p>
          <a:p>
            <a:pPr marL="285750" indent="-285750" algn="l">
              <a:buFontTx/>
              <a:buChar char="-"/>
              <a:defRPr/>
            </a:pPr>
            <a:r>
              <a:rPr lang="de-DE" sz="1600"/>
              <a:t>u.v.m.</a:t>
            </a:r>
            <a:endParaRPr/>
          </a:p>
          <a:p>
            <a:pPr marL="285750" indent="-285750" algn="l">
              <a:buFontTx/>
              <a:buChar char="-"/>
              <a:defRPr/>
            </a:pPr>
            <a:endParaRPr lang="de-DE" sz="1600"/>
          </a:p>
          <a:p>
            <a:pPr algn="l">
              <a:defRPr/>
            </a:pPr>
            <a:endParaRPr lang="de-DE" sz="1600"/>
          </a:p>
          <a:p>
            <a:pPr algn="l">
              <a:defRPr/>
            </a:pPr>
            <a:endParaRPr lang="de-DE" sz="1600"/>
          </a:p>
          <a:p>
            <a:pPr marL="285750" indent="-285750" algn="l">
              <a:buFont typeface="Arial"/>
              <a:buChar char="•"/>
              <a:defRPr/>
            </a:pPr>
            <a:endParaRPr lang="de-DE" sz="16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301858"/>
            <a:ext cx="3375588" cy="17828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Aufgabenbeispiel (LIS Material): Dawn Chorus 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37363" y="1562889"/>
            <a:ext cx="5068425" cy="3754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Arial"/>
              </a:rPr>
              <a:t>Lernaufgabe  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86145" y="2072494"/>
            <a:ext cx="5068426" cy="46355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0261" y="1707573"/>
            <a:ext cx="5358606" cy="3070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35251" y="4778217"/>
            <a:ext cx="4919320" cy="132029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703937" y="5101839"/>
            <a:ext cx="6311256" cy="13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  Der Lehrplanüberblick 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Stundenausstattung </a:t>
            </a:r>
            <a:endParaRPr lang="de-DE" sz="2400">
              <a:solidFill>
                <a:schemeClr val="tx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310553" y="2846467"/>
          <a:ext cx="9865895" cy="193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grundlegendes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de-DE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Anforderungsniveau (gA)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de-DE" sz="1600" b="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3 Wochenstunden</a:t>
                      </a:r>
                      <a:endParaRPr sz="1600" b="0" i="1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erhöhtes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de-DE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Anforderungsniveau (eA)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de-DE" sz="1600" b="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5 Wochenstunden</a:t>
                      </a:r>
                      <a:endParaRPr sz="1600" b="0" i="1">
                        <a:solidFill>
                          <a:schemeClr val="bg1">
                            <a:lumMod val="9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600">
                          <a:latin typeface="Arial"/>
                          <a:cs typeface="Arial"/>
                        </a:rPr>
                        <a:t>Jahrgangsstufe 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>
                          <a:latin typeface="Arial"/>
                          <a:cs typeface="Arial"/>
                        </a:rPr>
                        <a:t>84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>
                          <a:latin typeface="Arial"/>
                          <a:cs typeface="Arial"/>
                        </a:rPr>
                        <a:t>140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>
                          <a:latin typeface="Arial"/>
                          <a:cs typeface="Arial"/>
                        </a:rPr>
                        <a:t>Jahrgangsstufe 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>
                          <a:latin typeface="Arial"/>
                          <a:cs typeface="Arial"/>
                        </a:rPr>
                        <a:t>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>
                          <a:latin typeface="Arial"/>
                          <a:cs typeface="Arial"/>
                        </a:rPr>
                        <a:t>105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Gesamt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147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245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Vorschlag einer Sequenzplanung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61506" y="1086597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4.2 Anthropogene Einflüsse und Wert der Biodiversität</a:t>
            </a:r>
            <a:endParaRPr/>
          </a:p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628924" cy="29422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9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(6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(7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1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Ökonomische Kosten menschlicher </a:t>
                      </a:r>
                      <a:r>
                        <a:rPr lang="de-DE" sz="1600" b="0">
                          <a:latin typeface="Arial"/>
                          <a:cs typeface="Arial"/>
                        </a:rPr>
                        <a:t>Einflussnahme: Treibhauseffekt, Ökosystemleistungen, Bedeutung Biodiversität</a:t>
                      </a:r>
                      <a:endParaRPr b="0"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16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+mn-lt"/>
                          <a:cs typeface="+mn-cs"/>
                        </a:rPr>
                        <a:t>Monetarisierung von Ökosystemen (1): </a:t>
                      </a:r>
                      <a:r>
                        <a:rPr lang="de-DE" sz="1600" b="0">
                          <a:latin typeface="+mn-lt"/>
                          <a:cs typeface="+mn-cs"/>
                        </a:rPr>
                        <a:t>Kosten-Nutzen-Analyse, Vorteile und Grenzen der ökonomischen Sichtweise</a:t>
                      </a:r>
                      <a:endParaRPr lang="de-DE" sz="1600" b="0"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03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+mn-lt"/>
                          <a:cs typeface="+mn-cs"/>
                        </a:rPr>
                        <a:t>Monetarisierung von Ökosystemen (2): </a:t>
                      </a:r>
                      <a:r>
                        <a:rPr lang="de-DE" sz="1600" b="0">
                          <a:latin typeface="+mn-lt"/>
                          <a:cs typeface="+mn-cs"/>
                        </a:rPr>
                        <a:t>Prozessschutz, nachhaltige Nutzung, Ursache-Wirkungszusammenhänge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latin typeface="+mn-lt"/>
                          <a:cs typeface="+mn-cs"/>
                        </a:rPr>
                        <a:t>Anthropozentrische Bewertung der Natur</a:t>
                      </a:r>
                      <a:endParaRPr b="0"/>
                    </a:p>
                  </a:txBody>
                  <a:tcPr marT="108000" marB="108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72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Ökologischer Fußabdruck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Hinweise zur Unterrichtstiefe </a:t>
            </a:r>
            <a:endParaRPr lang="de-DE" sz="3200"/>
          </a:p>
        </p:txBody>
      </p:sp>
      <p:sp>
        <p:nvSpPr>
          <p:cNvPr id="10" name="Freihandform 9"/>
          <p:cNvSpPr/>
          <p:nvPr/>
        </p:nvSpPr>
        <p:spPr bwMode="auto">
          <a:xfrm>
            <a:off x="511445" y="2293749"/>
            <a:ext cx="11503748" cy="3148170"/>
          </a:xfrm>
          <a:custGeom>
            <a:avLst/>
            <a:gdLst>
              <a:gd name="connsiteX0" fmla="*/ 0 w 8780318"/>
              <a:gd name="connsiteY0" fmla="*/ 0 h 2882250"/>
              <a:gd name="connsiteX1" fmla="*/ 8780318 w 8780318"/>
              <a:gd name="connsiteY1" fmla="*/ 0 h 2882250"/>
              <a:gd name="connsiteX2" fmla="*/ 8780318 w 8780318"/>
              <a:gd name="connsiteY2" fmla="*/ 2882250 h 2882250"/>
              <a:gd name="connsiteX3" fmla="*/ 0 w 8780318"/>
              <a:gd name="connsiteY3" fmla="*/ 2882250 h 2882250"/>
              <a:gd name="connsiteX4" fmla="*/ 0 w 8780318"/>
              <a:gd name="connsiteY4" fmla="*/ 0 h 28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318" h="2882250" extrusionOk="0">
                <a:moveTo>
                  <a:pt x="0" y="0"/>
                </a:moveTo>
                <a:lnTo>
                  <a:pt x="8780318" y="0"/>
                </a:lnTo>
                <a:lnTo>
                  <a:pt x="8780318" y="2882250"/>
                </a:lnTo>
                <a:lnTo>
                  <a:pt x="0" y="288225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764B"/>
            </a:solidFill>
          </a:ln>
        </p:spPr>
        <p:style>
          <a:lnRef idx="2">
            <a:srgbClr val="00000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1450" tIns="312420" rIns="681450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de-DE" sz="1600" b="1">
                <a:solidFill>
                  <a:schemeClr val="tx1"/>
                </a:solidFill>
                <a:latin typeface="Arial"/>
                <a:cs typeface="Arial"/>
              </a:rPr>
              <a:t>Ökosystemleistungen</a:t>
            </a:r>
            <a:endParaRPr/>
          </a:p>
          <a:p>
            <a:pPr marL="571500" lvl="2" indent="-114300" defTabSz="622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de-DE" sz="1600">
                <a:solidFill>
                  <a:srgbClr val="000000"/>
                </a:solidFill>
                <a:latin typeface="Arial"/>
              </a:rPr>
              <a:t>r</a:t>
            </a:r>
            <a:r>
              <a:rPr lang="de-DE" sz="1600" b="0" i="0">
                <a:solidFill>
                  <a:srgbClr val="000000"/>
                </a:solidFill>
                <a:latin typeface="Arial"/>
              </a:rPr>
              <a:t>egulierend: Klima-, Wasser-, Luftqualität</a:t>
            </a:r>
            <a:endParaRPr lang="de-DE" sz="1600">
              <a:solidFill>
                <a:srgbClr val="000000"/>
              </a:solidFill>
              <a:latin typeface="Arial"/>
            </a:endParaRPr>
          </a:p>
          <a:p>
            <a:pPr marL="571500" lvl="2" indent="-114300" defTabSz="622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de-DE" sz="1600">
                <a:solidFill>
                  <a:srgbClr val="000000"/>
                </a:solidFill>
                <a:latin typeface="Arial"/>
              </a:rPr>
              <a:t>u</a:t>
            </a:r>
            <a:r>
              <a:rPr lang="de-DE" sz="1600" b="0" i="0">
                <a:solidFill>
                  <a:srgbClr val="000000"/>
                </a:solidFill>
                <a:latin typeface="Arial"/>
              </a:rPr>
              <a:t>nterstützend: Bodenbildung und Nährstoffkreisläufe</a:t>
            </a:r>
            <a:endParaRPr lang="de-DE" sz="1600">
              <a:solidFill>
                <a:srgbClr val="000000"/>
              </a:solidFill>
              <a:latin typeface="Arial"/>
            </a:endParaRPr>
          </a:p>
          <a:p>
            <a:pPr marL="571500" lvl="2" indent="-114300" defTabSz="622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de-DE" sz="1600">
                <a:solidFill>
                  <a:srgbClr val="000000"/>
                </a:solidFill>
                <a:latin typeface="Arial"/>
              </a:rPr>
              <a:t>b</a:t>
            </a:r>
            <a:r>
              <a:rPr lang="de-DE" sz="1600" b="0" i="0">
                <a:solidFill>
                  <a:srgbClr val="000000"/>
                </a:solidFill>
                <a:latin typeface="Arial"/>
              </a:rPr>
              <a:t>ereitstellend: Nahrungsmittel, Holz und Wasser</a:t>
            </a:r>
            <a:endParaRPr/>
          </a:p>
          <a:p>
            <a:pPr marL="571500" lvl="2" indent="-114300" defTabSz="622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de-DE" sz="1600">
                <a:solidFill>
                  <a:srgbClr val="000000"/>
                </a:solidFill>
                <a:latin typeface="Arial"/>
              </a:rPr>
              <a:t>k</a:t>
            </a:r>
            <a:r>
              <a:rPr lang="de-DE" sz="1600" b="0" i="0">
                <a:solidFill>
                  <a:srgbClr val="000000"/>
                </a:solidFill>
                <a:latin typeface="Arial"/>
              </a:rPr>
              <a:t>ulturell: Erholung, Freude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600" b="0" i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1">
                <a:solidFill>
                  <a:srgbClr val="000000"/>
                </a:solidFill>
                <a:latin typeface="Arial"/>
              </a:rPr>
              <a:t>Monetarisierung von ausgewählten Ökosystemen</a:t>
            </a:r>
            <a:endParaRPr/>
          </a:p>
          <a:p>
            <a:pPr lvl="1">
              <a:buFont typeface="Arial"/>
              <a:buChar char="•"/>
              <a:defRPr/>
            </a:pPr>
            <a:r>
              <a:rPr lang="de-DE" sz="1600">
                <a:solidFill>
                  <a:srgbClr val="000000"/>
                </a:solidFill>
                <a:latin typeface="Arial"/>
              </a:rPr>
              <a:t> Kosten-Nutzen-Analyse von z.B. Renaturierungsmaßnahmen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de-DE" sz="16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600" b="1">
                <a:solidFill>
                  <a:schemeClr val="tx1"/>
                </a:solidFill>
                <a:latin typeface="Arial"/>
                <a:cs typeface="Arial"/>
              </a:rPr>
              <a:t>Ökonomische Kosten menschlicher Einflussnahme</a:t>
            </a:r>
            <a:endParaRPr/>
          </a:p>
          <a:p>
            <a:pPr lvl="1">
              <a:buFont typeface="Arial"/>
              <a:buChar char="•"/>
              <a:defRPr/>
            </a:pPr>
            <a:r>
              <a:rPr lang="de-DE" sz="1600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600">
                <a:solidFill>
                  <a:schemeClr val="tx1"/>
                </a:solidFill>
                <a:latin typeface="Arial"/>
                <a:cs typeface="Arial"/>
              </a:rPr>
              <a:t>z.B.: anthropogener Treibhauseffekt - 	Klimaerwärmung</a:t>
            </a:r>
            <a:endParaRPr lang="de-DE" sz="1600" b="1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buFont typeface="Arial"/>
              <a:buChar char="•"/>
              <a:defRPr/>
            </a:pPr>
            <a:r>
              <a:rPr lang="de-DE" sz="1600" b="1" i="0">
                <a:solidFill>
                  <a:srgbClr val="000000"/>
                </a:solidFill>
                <a:latin typeface="Arial"/>
              </a:rPr>
              <a:t> Bedeutung und Erhalt der Biodiversität </a:t>
            </a:r>
            <a:r>
              <a:rPr lang="de-DE" sz="1600" i="0">
                <a:solidFill>
                  <a:srgbClr val="000000"/>
                </a:solidFill>
                <a:latin typeface="Arial"/>
              </a:rPr>
              <a:t>– IUCN Red List</a:t>
            </a:r>
            <a:endParaRPr lang="de-DE" sz="1600" b="1">
              <a:solidFill>
                <a:srgbClr val="000000"/>
              </a:solidFill>
              <a:latin typeface="Arial"/>
            </a:endParaRPr>
          </a:p>
          <a:p>
            <a:pPr algn="l">
              <a:buFont typeface="Arial"/>
              <a:buChar char="•"/>
              <a:defRPr/>
            </a:pPr>
            <a:endParaRPr lang="de-DE" sz="1600" b="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25154" y="2673351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782990" y="3100876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963566" y="4428477"/>
            <a:ext cx="914400" cy="914400"/>
          </a:xfrm>
          <a:prstGeom prst="rect">
            <a:avLst/>
          </a:prstGeom>
        </p:spPr>
      </p:pic>
      <p:sp>
        <p:nvSpPr>
          <p:cNvPr id="13" name="Abgerundetes Rechteck 14"/>
          <p:cNvSpPr/>
          <p:nvPr/>
        </p:nvSpPr>
        <p:spPr bwMode="auto">
          <a:xfrm>
            <a:off x="781486" y="1999660"/>
            <a:ext cx="11010298" cy="510171"/>
          </a:xfrm>
          <a:prstGeom prst="roundRect">
            <a:avLst>
              <a:gd name="adj" fmla="val 16667"/>
            </a:avLst>
          </a:prstGeom>
          <a:solidFill>
            <a:srgbClr val="90B9A6"/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800">
                <a:latin typeface="Arial"/>
                <a:cs typeface="Arial"/>
              </a:rPr>
              <a:t>4.2 Anthropogene Einflüsse auf Ökosysteme und der Wert der Biodiversität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LIS Material Monetarisierung: Erklärung + Aufgabe </a:t>
            </a:r>
            <a:endParaRPr lang="de-DE" sz="32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1445" y="1547185"/>
            <a:ext cx="5535120" cy="51189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7887" y="1481508"/>
            <a:ext cx="5500556" cy="23897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58011" y="3985069"/>
            <a:ext cx="5185751" cy="239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1557" y="3468565"/>
            <a:ext cx="10084086" cy="3212630"/>
          </a:xfrm>
          <a:prstGeom prst="rect">
            <a:avLst/>
          </a:prstGeom>
        </p:spPr>
      </p:pic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weitere Unterstützungsangebote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IUCN Red List - https://www.iucnredlist.org/</a:t>
            </a: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98"/>
          <a:stretch/>
        </p:blipFill>
        <p:spPr bwMode="auto">
          <a:xfrm>
            <a:off x="1045407" y="1721394"/>
            <a:ext cx="10101182" cy="18721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1035" y="3666859"/>
            <a:ext cx="6197653" cy="29988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014543" y="3696086"/>
            <a:ext cx="6164938" cy="295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Vorschlag einer Sequenzplanung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61506" y="1086597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 4.3 Ökologie der Biosphäre</a:t>
            </a:r>
            <a:endParaRPr/>
          </a:p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722" y="1610316"/>
          <a:ext cx="11628924" cy="36525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9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gA (4 Stunden)</a:t>
                      </a:r>
                      <a:endParaRPr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de-DE" sz="1800" b="1" u="sng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zusätzlich</a:t>
                      </a:r>
                      <a:r>
                        <a:rPr lang="de-DE" sz="18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  <a:cs typeface="Arial"/>
                        </a:rPr>
                        <a:t> im eA (8 Stunden) 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007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Wechselwirkung von Biomen:</a:t>
                      </a:r>
                      <a:r>
                        <a:rPr lang="de-DE" sz="16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Auswirkung auf globales Klima</a:t>
                      </a:r>
                      <a:endParaRPr lang="de-DE" sz="18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Veränderungen in Ökosystemen: </a:t>
                      </a:r>
                      <a:r>
                        <a:rPr lang="de-DE" sz="16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Auswirkung auf Biodiversität (Nieten-/Passagierhypothese)</a:t>
                      </a:r>
                      <a:endParaRPr lang="de-DE" sz="18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5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1600">
                        <a:latin typeface="Arial"/>
                        <a:cs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600" b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Anthropogene Einflüsse auf die Biosphäre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251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Arial"/>
                          <a:cs typeface="Arial"/>
                        </a:rPr>
                        <a:t>Interdisziplinärer Ansatz bei Untersuchung globaler Veränderungen</a:t>
                      </a:r>
                      <a:endParaRPr b="0"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16"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68875" algn="l"/>
                        </a:tabLst>
                        <a:defRPr/>
                      </a:pPr>
                      <a:r>
                        <a:rPr lang="de-DE" sz="1600" b="1">
                          <a:latin typeface="+mn-lt"/>
                          <a:cs typeface="+mn-cs"/>
                        </a:rPr>
                        <a:t>Ethische Bewertung von Handlungsoptionen</a:t>
                      </a:r>
                      <a:endParaRPr lang="de-DE" sz="1600" b="0"/>
                    </a:p>
                  </a:txBody>
                  <a:tcPr marT="72000" marB="7200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nhaltsplatzhalter 21" descr="Ein Bild, das Schrift, Grafiken, Logo, Symbol enthält.&#10;&#10;KI-generierte Inhalte können fehlerhaft sein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ea typeface="+mj-ea"/>
                <a:cs typeface="Arial"/>
              </a:rPr>
              <a:t>		Hinweise zur Unterrichtstiefe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marR="0" lvl="0" indent="-3810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j-ea"/>
                <a:cs typeface="Arial"/>
              </a:rPr>
              <a:t>Untertitel </a:t>
            </a:r>
            <a:endParaRPr lang="de-DE" sz="2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511445" y="2329005"/>
            <a:ext cx="10543192" cy="3112913"/>
          </a:xfrm>
          <a:custGeom>
            <a:avLst/>
            <a:gdLst>
              <a:gd name="connsiteX0" fmla="*/ 0 w 8780318"/>
              <a:gd name="connsiteY0" fmla="*/ 0 h 2882250"/>
              <a:gd name="connsiteX1" fmla="*/ 8780318 w 8780318"/>
              <a:gd name="connsiteY1" fmla="*/ 0 h 2882250"/>
              <a:gd name="connsiteX2" fmla="*/ 8780318 w 8780318"/>
              <a:gd name="connsiteY2" fmla="*/ 2882250 h 2882250"/>
              <a:gd name="connsiteX3" fmla="*/ 0 w 8780318"/>
              <a:gd name="connsiteY3" fmla="*/ 2882250 h 2882250"/>
              <a:gd name="connsiteX4" fmla="*/ 0 w 8780318"/>
              <a:gd name="connsiteY4" fmla="*/ 0 h 28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318" h="2882250" extrusionOk="0">
                <a:moveTo>
                  <a:pt x="0" y="0"/>
                </a:moveTo>
                <a:lnTo>
                  <a:pt x="8780318" y="0"/>
                </a:lnTo>
                <a:lnTo>
                  <a:pt x="8780318" y="2882250"/>
                </a:lnTo>
                <a:lnTo>
                  <a:pt x="0" y="288225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764B"/>
            </a:solidFill>
          </a:ln>
        </p:spPr>
        <p:style>
          <a:lnRef idx="2">
            <a:srgbClr val="00000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1450" tIns="312420" rIns="681450" bIns="99568" numCol="1" spcCol="1270" anchor="t" anchorCtr="0">
            <a:noAutofit/>
          </a:bodyPr>
          <a:lstStyle/>
          <a:p>
            <a:pPr algn="l">
              <a:buFont typeface="Arial"/>
              <a:buChar char="•"/>
              <a:defRPr/>
            </a:pPr>
            <a:r>
              <a:rPr lang="de-DE" sz="1600" b="0" i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1" i="0">
                <a:solidFill>
                  <a:srgbClr val="000000"/>
                </a:solidFill>
                <a:latin typeface="Arial"/>
              </a:rPr>
              <a:t>Wechselwirkungen von Biomen</a:t>
            </a:r>
            <a:endParaRPr lang="de-DE" sz="1600">
              <a:solidFill>
                <a:srgbClr val="000000"/>
              </a:solidFill>
              <a:latin typeface="Arial"/>
            </a:endParaRPr>
          </a:p>
          <a:p>
            <a:pPr marL="177800" lvl="1">
              <a:buFont typeface="Arial"/>
              <a:buChar char="•"/>
              <a:defRPr/>
            </a:pPr>
            <a:r>
              <a:rPr lang="de-DE" sz="1600" b="0" i="0">
                <a:solidFill>
                  <a:srgbClr val="000000"/>
                </a:solidFill>
                <a:latin typeface="Arial"/>
              </a:rPr>
              <a:t>Einfluss von Ökosystemen auf das globale Klima (Kohlenstoffdioxidsenken, Wasserevaporation)</a:t>
            </a:r>
            <a:endParaRPr/>
          </a:p>
          <a:p>
            <a:pPr algn="l">
              <a:defRPr/>
            </a:pPr>
            <a:endParaRPr/>
          </a:p>
          <a:p>
            <a:pPr algn="l">
              <a:buFont typeface="Arial"/>
              <a:buChar char="•"/>
              <a:defRPr/>
            </a:pPr>
            <a:r>
              <a:rPr lang="de-DE" sz="160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1" i="0">
                <a:solidFill>
                  <a:srgbClr val="000000"/>
                </a:solidFill>
                <a:latin typeface="Arial"/>
              </a:rPr>
              <a:t>Auswirkung von Veränderungen in Ökosystemen auf die Biodiversität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de-DE" sz="1600" b="1" i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0" i="0">
                <a:solidFill>
                  <a:srgbClr val="000000"/>
                </a:solidFill>
                <a:latin typeface="Arial"/>
              </a:rPr>
              <a:t>(Nietenhypothese, Passagierhypothese)</a:t>
            </a:r>
            <a:endParaRPr/>
          </a:p>
          <a:p>
            <a:pPr algn="l">
              <a:defRPr/>
            </a:pPr>
            <a:endParaRPr lang="de-DE" sz="1600" b="1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6" name="Grafik 15" descr="3D-Brille Silhouet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240190" y="2329005"/>
            <a:ext cx="914400" cy="914400"/>
          </a:xfrm>
          <a:prstGeom prst="rect">
            <a:avLst/>
          </a:prstGeom>
        </p:spPr>
      </p:pic>
      <p:pic>
        <p:nvPicPr>
          <p:cNvPr id="17" name="Grafik 16" descr="Mikroskop Silhouet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782990" y="3100876"/>
            <a:ext cx="914400" cy="914400"/>
          </a:xfrm>
          <a:prstGeom prst="rect">
            <a:avLst/>
          </a:prstGeom>
        </p:spPr>
      </p:pic>
      <p:pic>
        <p:nvPicPr>
          <p:cNvPr id="18" name="Grafik 17" descr="Reagenzgläser Silhouet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6687" y="4412591"/>
            <a:ext cx="914400" cy="914400"/>
          </a:xfrm>
          <a:prstGeom prst="rect">
            <a:avLst/>
          </a:prstGeom>
        </p:spPr>
      </p:pic>
      <p:pic>
        <p:nvPicPr>
          <p:cNvPr id="19" name="Grafik 18" descr="Pflanze Silhouet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963566" y="4428477"/>
            <a:ext cx="914400" cy="914400"/>
          </a:xfrm>
          <a:prstGeom prst="rect">
            <a:avLst/>
          </a:prstGeom>
        </p:spPr>
      </p:pic>
      <p:sp>
        <p:nvSpPr>
          <p:cNvPr id="13" name="Abgerundetes Rechteck 14"/>
          <p:cNvSpPr/>
          <p:nvPr/>
        </p:nvSpPr>
        <p:spPr bwMode="auto">
          <a:xfrm>
            <a:off x="781487" y="1999663"/>
            <a:ext cx="6157195" cy="430522"/>
          </a:xfrm>
          <a:prstGeom prst="roundRect">
            <a:avLst>
              <a:gd name="adj" fmla="val 16667"/>
            </a:avLst>
          </a:prstGeom>
          <a:solidFill>
            <a:srgbClr val="90B9A6"/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800">
                <a:latin typeface="Arial"/>
                <a:cs typeface="Arial"/>
              </a:rPr>
              <a:t>4.3 Ökologie der Biosphäre</a:t>
            </a:r>
            <a:endParaRPr/>
          </a:p>
        </p:txBody>
      </p:sp>
      <p:pic>
        <p:nvPicPr>
          <p:cNvPr id="5" name="Inhaltsplatzhalter 21" descr="Ein Bild, das Schrift, Grafiken, Logo, Symbol enthält.&#10;&#10;KI-generierte Inhalte können fehlerhaft sein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6" name="Abgerundetes Rechteck 5"/>
          <p:cNvSpPr/>
          <p:nvPr/>
        </p:nvSpPr>
        <p:spPr bwMode="auto">
          <a:xfrm>
            <a:off x="6096000" y="1562889"/>
            <a:ext cx="5758637" cy="3754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Lösung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37363" y="1562889"/>
            <a:ext cx="5068425" cy="375444"/>
          </a:xfrm>
          <a:prstGeom prst="roundRect">
            <a:avLst>
              <a:gd name="adj" fmla="val 16667"/>
            </a:avLst>
          </a:prstGeom>
          <a:solidFill>
            <a:srgbClr val="00724A">
              <a:alpha val="49872"/>
            </a:srgbClr>
          </a:solidFill>
          <a:ln>
            <a:solidFill>
              <a:srgbClr val="007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Fragestellung 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337363" y="2267273"/>
            <a:ext cx="5068425" cy="229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4999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de-DE" sz="1800">
                <a:latin typeface="Arial"/>
                <a:ea typeface="Calibri"/>
                <a:cs typeface="Times New Roman"/>
              </a:rPr>
              <a:t>Erarbeiten Sie die Kennzeichen eines Bioms in ihrer Expertengruppe.</a:t>
            </a:r>
            <a:endParaRPr/>
          </a:p>
          <a:p>
            <a:pPr marL="342900" lvl="0" indent="-342900">
              <a:lnSpc>
                <a:spcPct val="114999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1800">
                <a:latin typeface="Arial"/>
                <a:ea typeface="Calibri"/>
                <a:cs typeface="Times New Roman"/>
              </a:rPr>
              <a:t>Stellen Sie die Gruppen nun so um, dass jedes Biom durch einen Experten vertreten ist. Stellen Sie mögliche Interaktionen zwischen den Biomen graphisch, z. B. in Form einer Concept-Map, dar.</a:t>
            </a:r>
            <a:endParaRPr/>
          </a:p>
        </p:txBody>
      </p:sp>
      <p:sp>
        <p:nvSpPr>
          <p:cNvPr id="9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Aufgabenbeispiel (LIS Material - Biome)  </a:t>
            </a:r>
            <a:endParaRPr lang="de-DE" sz="32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01103" y="2199364"/>
            <a:ext cx="5526251" cy="419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14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LIS Material Nietenhypothese: Erklärung + Aufgaben  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60848" y="1582918"/>
            <a:ext cx="5495616" cy="30079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8191" y="1682763"/>
            <a:ext cx="5422949" cy="3788727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9209" y="851846"/>
            <a:ext cx="6953568" cy="545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9963807" y="-1"/>
            <a:ext cx="22281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Rolle der Ökologie im Abitur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12576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endParaRPr lang="de-DE" sz="240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22835" y="2175537"/>
            <a:ext cx="6416960" cy="24675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85113" y="4892728"/>
            <a:ext cx="6416960" cy="19652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86996" y="3267817"/>
            <a:ext cx="5542132" cy="290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320948" y="1215588"/>
            <a:ext cx="9798008" cy="4731039"/>
          </a:xfrm>
        </p:spPr>
        <p:txBody>
          <a:bodyPr>
            <a:noAutofit/>
          </a:bodyPr>
          <a:lstStyle/>
          <a:p>
            <a:pPr marL="719138" algn="ctr"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Vielen Dank für Ihre Aufmerksamkeit !</a:t>
            </a: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weitere Fragen?</a:t>
            </a: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br>
              <a:rPr lang="de-DE" sz="3200">
                <a:solidFill>
                  <a:srgbClr val="00764B"/>
                </a:solidFill>
                <a:latin typeface="Arial"/>
                <a:cs typeface="Arial"/>
              </a:rPr>
            </a:br>
            <a:endParaRPr lang="de-DE" sz="3200">
              <a:solidFill>
                <a:srgbClr val="00764B"/>
              </a:solidFill>
            </a:endParaRPr>
          </a:p>
        </p:txBody>
      </p:sp>
      <p:pic>
        <p:nvPicPr>
          <p:cNvPr id="16" name="Grafik 15" descr="Gruppenbrainstorming Silhouett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57326" y="2849377"/>
            <a:ext cx="1750442" cy="1750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 sz="3200">
                <a:solidFill>
                  <a:srgbClr val="00764B"/>
                </a:solidFill>
                <a:latin typeface="Arial"/>
                <a:cs typeface="Arial"/>
              </a:rPr>
              <a:t>		  Service-Material </a:t>
            </a:r>
            <a:endParaRPr lang="de-DE" sz="3200"/>
          </a:p>
        </p:txBody>
      </p:sp>
      <p:sp>
        <p:nvSpPr>
          <p:cNvPr id="3" name="Titel 1"/>
          <p:cNvSpPr txBox="1"/>
          <p:nvPr/>
        </p:nvSpPr>
        <p:spPr bwMode="auto">
          <a:xfrm>
            <a:off x="-2" y="1207972"/>
            <a:ext cx="12192000" cy="430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206500" indent="-38100">
              <a:defRPr/>
            </a:pPr>
            <a:r>
              <a:rPr lang="de-DE" sz="2400">
                <a:solidFill>
                  <a:schemeClr val="tx1"/>
                </a:solidFill>
                <a:latin typeface="Arial"/>
                <a:cs typeface="Arial"/>
              </a:rPr>
              <a:t>Homepage des ISB</a:t>
            </a:r>
            <a:endParaRPr lang="de-DE" sz="2400">
              <a:solidFill>
                <a:schemeClr val="tx1"/>
              </a:solidFill>
            </a:endParaRPr>
          </a:p>
        </p:txBody>
      </p:sp>
      <p:pic>
        <p:nvPicPr>
          <p:cNvPr id="6" name="Grafik 5" descr="Ein Bild, das Text, Screenshot, Design enthält.&#10;&#10;KI-generierte Inhalte können fehlerhaft sein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80470" y="1722855"/>
            <a:ext cx="2829643" cy="4778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 descr="Ein Bild, das Text, Screenshot, Software, Display enthält.&#10;&#10;KI-generierte Inhalte können fehlerhaft sein.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654201" y="1722854"/>
            <a:ext cx="3926492" cy="4778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 descr="Ein Bild, das Text, Screenshot, Zahl, parallel enthält.&#10;&#10;KI-generierte Inhalte können fehlerhaft sein.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26189" y="2292183"/>
            <a:ext cx="7091232" cy="39060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601670" y="469193"/>
            <a:ext cx="10111663" cy="43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3200">
                <a:solidFill>
                  <a:srgbClr val="00764B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/>
              <a:t>Die Lernbereiche </a:t>
            </a:r>
            <a:endParaRPr/>
          </a:p>
        </p:txBody>
      </p:sp>
      <p:sp>
        <p:nvSpPr>
          <p:cNvPr id="4" name="Rechteck 3"/>
          <p:cNvSpPr/>
          <p:nvPr/>
        </p:nvSpPr>
        <p:spPr bwMode="auto">
          <a:xfrm>
            <a:off x="380665" y="2035366"/>
            <a:ext cx="5418667" cy="15515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12 (84)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99332" y="2035366"/>
            <a:ext cx="4674704" cy="15515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</a:t>
            </a: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13 (63)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80665" y="3649743"/>
            <a:ext cx="11727534" cy="594521"/>
          </a:xfrm>
          <a:prstGeom prst="rect">
            <a:avLst/>
          </a:prstGeom>
          <a:solidFill>
            <a:srgbClr val="0076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Lernbereich 1 für 12/13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6" name="Gruppieren 25"/>
          <p:cNvGrpSpPr/>
          <p:nvPr/>
        </p:nvGrpSpPr>
        <p:grpSpPr bwMode="auto">
          <a:xfrm>
            <a:off x="464128" y="2528031"/>
            <a:ext cx="5251741" cy="1004711"/>
            <a:chOff x="450744" y="2183648"/>
            <a:chExt cx="5251741" cy="1004711"/>
          </a:xfrm>
        </p:grpSpPr>
        <p:sp>
          <p:nvSpPr>
            <p:cNvPr id="7" name="Rechteck 6"/>
            <p:cNvSpPr/>
            <p:nvPr/>
          </p:nvSpPr>
          <p:spPr bwMode="auto">
            <a:xfrm>
              <a:off x="450744" y="2183648"/>
              <a:ext cx="2308959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Genetik </a:t>
              </a:r>
              <a:endParaRPr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(ca. 51 Std)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863661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Evolution</a:t>
              </a:r>
              <a:endParaRPr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(ca. 18 Std)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335052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Verhaltens-ökologie</a:t>
              </a:r>
              <a:endParaRPr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(ca. 15 Std)</a:t>
              </a: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 bwMode="auto">
          <a:xfrm>
            <a:off x="5863412" y="2544073"/>
            <a:ext cx="4546545" cy="1004711"/>
            <a:chOff x="5861970" y="2199690"/>
            <a:chExt cx="4546545" cy="1004711"/>
          </a:xfrm>
        </p:grpSpPr>
        <p:sp>
          <p:nvSpPr>
            <p:cNvPr id="11" name="Rechteck 10"/>
            <p:cNvSpPr/>
            <p:nvPr/>
          </p:nvSpPr>
          <p:spPr bwMode="auto">
            <a:xfrm>
              <a:off x="5861970" y="2199690"/>
              <a:ext cx="1368364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Neuro</a:t>
              </a: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nale.</a:t>
              </a:r>
              <a:r>
                <a:rPr lang="de-DE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 Info.verarb. 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(ca. 15 Std)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306713" y="2199690"/>
              <a:ext cx="1512711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Stoffwechsel-physiologie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800" b="0" i="0" u="none" strike="noStrike" cap="none" spc="0">
                  <a:ln>
                    <a:noFill/>
                  </a:ln>
                  <a:solidFill>
                    <a:prstClr val="black"/>
                  </a:solidFill>
                  <a:latin typeface="Arial"/>
                  <a:cs typeface="Arial"/>
                </a:rPr>
                <a:t>(ca. 27 Std)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8895804" y="2199690"/>
              <a:ext cx="1512711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Ökologie/ Biodiversität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21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Rechteck 13"/>
          <p:cNvSpPr/>
          <p:nvPr/>
        </p:nvSpPr>
        <p:spPr bwMode="auto">
          <a:xfrm>
            <a:off x="6841938" y="4318331"/>
            <a:ext cx="5266261" cy="15718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16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13 (105)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90332" y="4323978"/>
            <a:ext cx="6445956" cy="1566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14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12 (140)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7" name="Gruppieren 26"/>
          <p:cNvGrpSpPr/>
          <p:nvPr/>
        </p:nvGrpSpPr>
        <p:grpSpPr bwMode="auto">
          <a:xfrm>
            <a:off x="457754" y="4379385"/>
            <a:ext cx="6311113" cy="1004711"/>
            <a:chOff x="463708" y="3856875"/>
            <a:chExt cx="6311113" cy="1004711"/>
          </a:xfrm>
        </p:grpSpPr>
        <p:sp>
          <p:nvSpPr>
            <p:cNvPr id="16" name="Rechteck 15"/>
            <p:cNvSpPr/>
            <p:nvPr/>
          </p:nvSpPr>
          <p:spPr bwMode="auto">
            <a:xfrm>
              <a:off x="463708" y="3856875"/>
              <a:ext cx="28165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Genetik </a:t>
              </a:r>
              <a:endParaRPr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(ca. 86 Std)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365265" y="3856875"/>
              <a:ext cx="170462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Evolution</a:t>
              </a:r>
              <a:endParaRPr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(ca. 30 Std)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154866" y="3856875"/>
              <a:ext cx="1619955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Verhaltens-ökologie</a:t>
              </a:r>
              <a:endParaRPr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</a:rPr>
                <a:t>(ca. 24 Std)</a:t>
              </a: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6901201" y="4373165"/>
            <a:ext cx="5147734" cy="1004711"/>
            <a:chOff x="6899547" y="3850655"/>
            <a:chExt cx="5147734" cy="1004711"/>
          </a:xfrm>
        </p:grpSpPr>
        <p:sp>
          <p:nvSpPr>
            <p:cNvPr id="19" name="Rechteck 18"/>
            <p:cNvSpPr/>
            <p:nvPr/>
          </p:nvSpPr>
          <p:spPr bwMode="auto">
            <a:xfrm>
              <a:off x="6899547" y="3850655"/>
              <a:ext cx="1512711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Neuronale Info.verarb. 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28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8491281" y="3850655"/>
              <a:ext cx="1828800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Stoffwechsel-physiologie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43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0399104" y="3850655"/>
              <a:ext cx="1648177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Ökologie/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Biodiversität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34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Textfeld 22"/>
          <p:cNvSpPr txBox="1"/>
          <p:nvPr/>
        </p:nvSpPr>
        <p:spPr bwMode="auto">
          <a:xfrm>
            <a:off x="380665" y="1503859"/>
            <a:ext cx="471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grundlegendes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390332" y="5947557"/>
            <a:ext cx="390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erhöhtes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601670" y="469193"/>
            <a:ext cx="10111663" cy="43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3200">
                <a:solidFill>
                  <a:srgbClr val="00764B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/>
              <a:t>Die Lernbereiche </a:t>
            </a:r>
            <a:endParaRPr/>
          </a:p>
        </p:txBody>
      </p:sp>
      <p:sp>
        <p:nvSpPr>
          <p:cNvPr id="4" name="Rechteck 3"/>
          <p:cNvSpPr/>
          <p:nvPr/>
        </p:nvSpPr>
        <p:spPr bwMode="auto">
          <a:xfrm>
            <a:off x="380665" y="2035366"/>
            <a:ext cx="5418667" cy="15515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12 (84)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99332" y="2035366"/>
            <a:ext cx="4674704" cy="1551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</a:t>
            </a: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13 (63)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80665" y="3649743"/>
            <a:ext cx="11727534" cy="594521"/>
          </a:xfrm>
          <a:prstGeom prst="rect">
            <a:avLst/>
          </a:prstGeom>
          <a:solidFill>
            <a:srgbClr val="0076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Lernbereich 1 für 12/13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6" name="Gruppieren 25"/>
          <p:cNvGrpSpPr/>
          <p:nvPr/>
        </p:nvGrpSpPr>
        <p:grpSpPr bwMode="auto">
          <a:xfrm>
            <a:off x="464128" y="2528031"/>
            <a:ext cx="5251741" cy="1004711"/>
            <a:chOff x="450744" y="2183648"/>
            <a:chExt cx="5251741" cy="1004711"/>
          </a:xfrm>
        </p:grpSpPr>
        <p:sp>
          <p:nvSpPr>
            <p:cNvPr id="7" name="Rechteck 6"/>
            <p:cNvSpPr/>
            <p:nvPr/>
          </p:nvSpPr>
          <p:spPr bwMode="auto">
            <a:xfrm>
              <a:off x="450744" y="2183648"/>
              <a:ext cx="2308959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Genetik 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51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863661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Evolution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18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335052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Verhaltens-ökologie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15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 bwMode="auto">
          <a:xfrm>
            <a:off x="5863412" y="2544073"/>
            <a:ext cx="4546545" cy="1004711"/>
            <a:chOff x="5861970" y="2199690"/>
            <a:chExt cx="4546545" cy="1004711"/>
          </a:xfrm>
        </p:grpSpPr>
        <p:sp>
          <p:nvSpPr>
            <p:cNvPr id="11" name="Rechteck 10"/>
            <p:cNvSpPr/>
            <p:nvPr/>
          </p:nvSpPr>
          <p:spPr bwMode="auto">
            <a:xfrm>
              <a:off x="5861970" y="2199690"/>
              <a:ext cx="1368364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Neuronal. Info.verarb. 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15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306713" y="2199690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Stoffwechsel-physiologie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27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8895804" y="2199690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Ökologie/ Biodiversität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21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 bwMode="auto">
          <a:xfrm>
            <a:off x="6841938" y="4318331"/>
            <a:ext cx="5266261" cy="15718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16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13 (105)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90332" y="4323978"/>
            <a:ext cx="6445956" cy="1566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14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12 (140)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7" name="Gruppieren 26"/>
          <p:cNvGrpSpPr/>
          <p:nvPr/>
        </p:nvGrpSpPr>
        <p:grpSpPr bwMode="auto">
          <a:xfrm>
            <a:off x="457754" y="4379385"/>
            <a:ext cx="6311113" cy="1004711"/>
            <a:chOff x="463708" y="3856875"/>
            <a:chExt cx="6311113" cy="1004711"/>
          </a:xfrm>
        </p:grpSpPr>
        <p:sp>
          <p:nvSpPr>
            <p:cNvPr id="16" name="Rechteck 15"/>
            <p:cNvSpPr/>
            <p:nvPr/>
          </p:nvSpPr>
          <p:spPr bwMode="auto">
            <a:xfrm>
              <a:off x="463708" y="3856875"/>
              <a:ext cx="28165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Genetik 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86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365265" y="3856875"/>
              <a:ext cx="170462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Evolution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30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154866" y="3856875"/>
              <a:ext cx="1619955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Verhaltens-ökologie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24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6901201" y="4373165"/>
            <a:ext cx="5147734" cy="1004711"/>
            <a:chOff x="6899547" y="3850655"/>
            <a:chExt cx="5147734" cy="1004711"/>
          </a:xfrm>
        </p:grpSpPr>
        <p:sp>
          <p:nvSpPr>
            <p:cNvPr id="19" name="Rechteck 18"/>
            <p:cNvSpPr/>
            <p:nvPr/>
          </p:nvSpPr>
          <p:spPr bwMode="auto">
            <a:xfrm>
              <a:off x="6899547" y="3850655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Neuronale Info.verarb. 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28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8491281" y="3850655"/>
              <a:ext cx="1828800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Stoffwechsel-physiologie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43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0399104" y="3850655"/>
              <a:ext cx="16481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Ökologie/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Biodiversität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34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Textfeld 22"/>
          <p:cNvSpPr txBox="1"/>
          <p:nvPr/>
        </p:nvSpPr>
        <p:spPr bwMode="auto">
          <a:xfrm>
            <a:off x="380665" y="1503859"/>
            <a:ext cx="471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grundlegendes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390332" y="5947557"/>
            <a:ext cx="390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erhöhtes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601670" y="469193"/>
            <a:ext cx="10111663" cy="43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3200">
                <a:solidFill>
                  <a:srgbClr val="00764B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Lernbereich 1: Die Überschriften</a:t>
            </a:r>
            <a:endParaRPr sz="3200" b="0" i="0" u="none" strike="noStrike" cap="none" spc="0">
              <a:ln>
                <a:noFill/>
              </a:ln>
              <a:solidFill>
                <a:srgbClr val="00764B"/>
              </a:solidFill>
              <a:latin typeface="Arial"/>
              <a:cs typeface="Arial"/>
            </a:endParaRPr>
          </a:p>
        </p:txBody>
      </p:sp>
      <p:sp>
        <p:nvSpPr>
          <p:cNvPr id="4" name="Rechteck: abgerundete Ecken 3"/>
          <p:cNvSpPr/>
          <p:nvPr/>
        </p:nvSpPr>
        <p:spPr bwMode="auto">
          <a:xfrm>
            <a:off x="176806" y="1907493"/>
            <a:ext cx="5919195" cy="21271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950">
                  <a:tint val="66000"/>
                  <a:satMod val="160000"/>
                </a:srgbClr>
              </a:gs>
              <a:gs pos="50000">
                <a:srgbClr val="1A7950">
                  <a:tint val="44500"/>
                  <a:satMod val="160000"/>
                </a:srgbClr>
              </a:gs>
              <a:gs pos="100000">
                <a:srgbClr val="1A795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prstClr val="black"/>
                </a:solidFill>
                <a:latin typeface="Arial"/>
                <a:cs typeface="Arial"/>
              </a:rPr>
              <a:t>Sachkompetenz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Biologische Sachverhalte betrachten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Zusammenhänge in lebenden Systemen betrachten</a:t>
            </a:r>
            <a:endParaRPr/>
          </a:p>
          <a:p>
            <a:pPr>
              <a:defRPr/>
            </a:pPr>
            <a:endParaRPr lang="de-DE" sz="16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Rechteck: abgerundete Ecken 5"/>
          <p:cNvSpPr/>
          <p:nvPr/>
        </p:nvSpPr>
        <p:spPr bwMode="auto">
          <a:xfrm>
            <a:off x="6095999" y="1907493"/>
            <a:ext cx="5919193" cy="21271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950">
                  <a:tint val="66000"/>
                  <a:satMod val="160000"/>
                </a:srgbClr>
              </a:gs>
              <a:gs pos="50000">
                <a:srgbClr val="1A7950">
                  <a:tint val="44500"/>
                  <a:satMod val="160000"/>
                </a:srgbClr>
              </a:gs>
              <a:gs pos="100000">
                <a:srgbClr val="1A795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prstClr val="black"/>
                </a:solidFill>
                <a:latin typeface="Arial"/>
                <a:cs typeface="Arial"/>
              </a:rPr>
              <a:t>Erkenntnisgewinnungskompetenz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Fragestellungen und Hypothesen auf Basis von Beob. und Theorien entwickeln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Fachsp. Modelle und Verfahren charakterisieren, auswählen und zur Untersuchung von Sachverh. nutzen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Erkenntnisproz. und Ergebnisse interpret. und reflektieren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Merkmale wissenschaftlicher Aussagen und Methoden charakterisieren und reflektieren</a:t>
            </a:r>
            <a:endParaRPr lang="de-DE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Rechteck: abgerundete Ecken 14"/>
          <p:cNvSpPr/>
          <p:nvPr/>
        </p:nvSpPr>
        <p:spPr bwMode="auto">
          <a:xfrm>
            <a:off x="176806" y="4034635"/>
            <a:ext cx="5919193" cy="21271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950">
                  <a:tint val="66000"/>
                  <a:satMod val="160000"/>
                </a:srgbClr>
              </a:gs>
              <a:gs pos="50000">
                <a:srgbClr val="1A7950">
                  <a:tint val="44500"/>
                  <a:satMod val="160000"/>
                </a:srgbClr>
              </a:gs>
              <a:gs pos="100000">
                <a:srgbClr val="1A795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prstClr val="black"/>
                </a:solidFill>
                <a:latin typeface="Arial"/>
                <a:cs typeface="Arial"/>
              </a:rPr>
              <a:t>Kommunikationskompetenz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Informationen erschließen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Informationen aufbereiten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Informationen austauschen und wiss. diskutieren</a:t>
            </a:r>
            <a:endParaRPr/>
          </a:p>
        </p:txBody>
      </p:sp>
      <p:sp>
        <p:nvSpPr>
          <p:cNvPr id="16" name="Rechteck: abgerundete Ecken 15"/>
          <p:cNvSpPr/>
          <p:nvPr/>
        </p:nvSpPr>
        <p:spPr bwMode="auto">
          <a:xfrm>
            <a:off x="6095997" y="4034635"/>
            <a:ext cx="5919193" cy="21271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950">
                  <a:tint val="66000"/>
                  <a:satMod val="160000"/>
                </a:srgbClr>
              </a:gs>
              <a:gs pos="50000">
                <a:srgbClr val="1A7950">
                  <a:tint val="44500"/>
                  <a:satMod val="160000"/>
                </a:srgbClr>
              </a:gs>
              <a:gs pos="100000">
                <a:srgbClr val="1A795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prstClr val="black"/>
                </a:solidFill>
                <a:latin typeface="Arial"/>
                <a:cs typeface="Arial"/>
              </a:rPr>
              <a:t>Bewertungskompetenz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Sachverhalte und Informationen multipersp. beurteilen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Kriterieng. Meinungen bilden und Entscheidungen treffen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600">
                <a:solidFill>
                  <a:prstClr val="black"/>
                </a:solidFill>
                <a:latin typeface="Arial"/>
                <a:cs typeface="Arial"/>
              </a:rPr>
              <a:t>Entscheidungsprozesse und Folgen reflektieren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reieck 7"/>
          <p:cNvSpPr/>
          <p:nvPr/>
        </p:nvSpPr>
        <p:spPr bwMode="auto">
          <a:xfrm rot="10800000">
            <a:off x="0" y="-1"/>
            <a:ext cx="511444" cy="2293749"/>
          </a:xfrm>
          <a:prstGeom prst="triangle">
            <a:avLst>
              <a:gd name="adj" fmla="val 98051"/>
            </a:avLst>
          </a:prstGeom>
          <a:solidFill>
            <a:srgbClr val="1A7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2" name="Inhaltsplatzhalter 21" descr="Ein Bild, das Schrift, Grafiken, Logo, Symbol enthält.&#10;&#10;KI-generierte Inhalte können fehlerhaft sein.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90140" y="176805"/>
            <a:ext cx="1125053" cy="1125053"/>
          </a:xfrm>
        </p:spPr>
      </p:pic>
      <p:sp>
        <p:nvSpPr>
          <p:cNvPr id="2" name="Titel 1"/>
          <p:cNvSpPr txBox="1"/>
          <p:nvPr/>
        </p:nvSpPr>
        <p:spPr bwMode="auto">
          <a:xfrm>
            <a:off x="0" y="356454"/>
            <a:ext cx="12192000" cy="87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200" b="0" i="0" u="none" strike="noStrike" cap="none" spc="0">
                <a:ln>
                  <a:noFill/>
                </a:ln>
                <a:solidFill>
                  <a:srgbClr val="00764B"/>
                </a:solidFill>
                <a:latin typeface="Arial"/>
                <a:cs typeface="Arial"/>
              </a:rPr>
              <a:t>		</a:t>
            </a:r>
            <a:endParaRPr lang="de-DE" sz="3200" b="0" i="0" u="none" strike="noStrike" cap="none" spc="0">
              <a:ln>
                <a:noFill/>
              </a:ln>
              <a:solidFill>
                <a:srgbClr val="1A7950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601670" y="469193"/>
            <a:ext cx="10111663" cy="430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3200">
                <a:solidFill>
                  <a:srgbClr val="00764B"/>
                </a:solidFill>
                <a:latin typeface="Arial"/>
                <a:ea typeface="+mj-ea"/>
                <a:cs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de-DE"/>
              <a:t>Die Lernbereiche: Neuronale Informationsverarbeitung </a:t>
            </a:r>
            <a:endParaRPr/>
          </a:p>
        </p:txBody>
      </p:sp>
      <p:sp>
        <p:nvSpPr>
          <p:cNvPr id="4" name="Rechteck 3"/>
          <p:cNvSpPr/>
          <p:nvPr/>
        </p:nvSpPr>
        <p:spPr bwMode="auto">
          <a:xfrm>
            <a:off x="380665" y="2035366"/>
            <a:ext cx="5418667" cy="15515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12 (84)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799332" y="2035366"/>
            <a:ext cx="4674704" cy="15515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Jahrgangsstufe</a:t>
            </a:r>
            <a:r>
              <a:rPr lang="de-DE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2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13 (63)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80665" y="3649743"/>
            <a:ext cx="11727534" cy="594521"/>
          </a:xfrm>
          <a:prstGeom prst="rect">
            <a:avLst/>
          </a:prstGeom>
          <a:gradFill>
            <a:gsLst>
              <a:gs pos="0">
                <a:srgbClr val="D9D9D9"/>
              </a:gs>
              <a:gs pos="0">
                <a:srgbClr val="D9D9D9"/>
              </a:gs>
              <a:gs pos="100000">
                <a:srgbClr val="A6A6A6"/>
              </a:gs>
            </a:gsLst>
            <a:lin ang="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Lernbereich 1 für 12/13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6" name="Gruppieren 25"/>
          <p:cNvGrpSpPr/>
          <p:nvPr/>
        </p:nvGrpSpPr>
        <p:grpSpPr bwMode="auto">
          <a:xfrm>
            <a:off x="464128" y="2528031"/>
            <a:ext cx="5251741" cy="1004711"/>
            <a:chOff x="450744" y="2183648"/>
            <a:chExt cx="5251741" cy="1004711"/>
          </a:xfrm>
        </p:grpSpPr>
        <p:sp>
          <p:nvSpPr>
            <p:cNvPr id="7" name="Rechteck 6"/>
            <p:cNvSpPr/>
            <p:nvPr/>
          </p:nvSpPr>
          <p:spPr bwMode="auto">
            <a:xfrm>
              <a:off x="450744" y="2183648"/>
              <a:ext cx="2308959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Genetik 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51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863661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Evolution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18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335052" y="2183648"/>
              <a:ext cx="1367433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Verhaltens-ökologie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15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 bwMode="auto">
          <a:xfrm>
            <a:off x="5863412" y="2544073"/>
            <a:ext cx="4546545" cy="1004711"/>
            <a:chOff x="5861970" y="2199690"/>
            <a:chExt cx="4546545" cy="1004711"/>
          </a:xfrm>
        </p:grpSpPr>
        <p:sp>
          <p:nvSpPr>
            <p:cNvPr id="11" name="Rechteck 10"/>
            <p:cNvSpPr/>
            <p:nvPr/>
          </p:nvSpPr>
          <p:spPr bwMode="auto">
            <a:xfrm>
              <a:off x="5861970" y="2199690"/>
              <a:ext cx="1368364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Neuronale Info.verarb. 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15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306713" y="2199690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Stoffwechsel-physiologie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27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8895804" y="2199690"/>
              <a:ext cx="151271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Ökologie/ Biodiversität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21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 bwMode="auto">
          <a:xfrm>
            <a:off x="6841938" y="4318331"/>
            <a:ext cx="5266261" cy="15718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16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13 (105)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90332" y="4323978"/>
            <a:ext cx="6445956" cy="1566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28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sz="1400">
              <a:solidFill>
                <a:prstClr val="white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sz="2800">
                <a:solidFill>
                  <a:prstClr val="white"/>
                </a:solidFill>
                <a:latin typeface="Arial"/>
                <a:cs typeface="Arial"/>
              </a:rPr>
              <a:t>Jahrgangsstufe 12 (140)</a:t>
            </a:r>
            <a:endParaRPr sz="2800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27" name="Gruppieren 26"/>
          <p:cNvGrpSpPr/>
          <p:nvPr/>
        </p:nvGrpSpPr>
        <p:grpSpPr bwMode="auto">
          <a:xfrm>
            <a:off x="457754" y="4379385"/>
            <a:ext cx="6311113" cy="1004711"/>
            <a:chOff x="463708" y="3856875"/>
            <a:chExt cx="6311113" cy="1004711"/>
          </a:xfrm>
        </p:grpSpPr>
        <p:sp>
          <p:nvSpPr>
            <p:cNvPr id="16" name="Rechteck 15"/>
            <p:cNvSpPr/>
            <p:nvPr/>
          </p:nvSpPr>
          <p:spPr bwMode="auto">
            <a:xfrm>
              <a:off x="463708" y="3856875"/>
              <a:ext cx="28165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Genetik 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86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365265" y="3856875"/>
              <a:ext cx="1704621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Evolution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30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154866" y="3856875"/>
              <a:ext cx="1619955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Verhaltens-ökologie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24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6901201" y="4373165"/>
            <a:ext cx="5147734" cy="1004711"/>
            <a:chOff x="6899547" y="3850655"/>
            <a:chExt cx="5147734" cy="1004711"/>
          </a:xfrm>
        </p:grpSpPr>
        <p:sp>
          <p:nvSpPr>
            <p:cNvPr id="19" name="Rechteck 18"/>
            <p:cNvSpPr/>
            <p:nvPr/>
          </p:nvSpPr>
          <p:spPr bwMode="auto">
            <a:xfrm>
              <a:off x="6899547" y="3850655"/>
              <a:ext cx="1512711" cy="1004711"/>
            </a:xfrm>
            <a:prstGeom prst="rect">
              <a:avLst/>
            </a:prstGeom>
            <a:gradFill>
              <a:gsLst>
                <a:gs pos="0">
                  <a:srgbClr val="1A7950">
                    <a:tint val="66000"/>
                    <a:satMod val="160000"/>
                  </a:srgbClr>
                </a:gs>
                <a:gs pos="50000">
                  <a:srgbClr val="1A7950">
                    <a:tint val="44500"/>
                    <a:satMod val="160000"/>
                  </a:srgbClr>
                </a:gs>
                <a:gs pos="100000">
                  <a:srgbClr val="1A7950">
                    <a:tint val="23500"/>
                    <a:satMod val="160000"/>
                  </a:srgbClr>
                </a:gs>
              </a:gsLst>
              <a:lin ang="16200000" scaled="1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Neuronale Info.verarb. 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de-DE">
                  <a:solidFill>
                    <a:prstClr val="black"/>
                  </a:solidFill>
                  <a:latin typeface="Arial"/>
                  <a:cs typeface="Arial"/>
                </a:rPr>
                <a:t>(ca. 28 Std)</a:t>
              </a:r>
              <a:endParaRPr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8491281" y="3850655"/>
              <a:ext cx="1828800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Stoffwechsel-physiologie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43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0399104" y="3850655"/>
              <a:ext cx="1648177" cy="100471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Ökologie/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Biodiversität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(ca. 34 Std)</a:t>
              </a: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Textfeld 22"/>
          <p:cNvSpPr txBox="1"/>
          <p:nvPr/>
        </p:nvSpPr>
        <p:spPr bwMode="auto">
          <a:xfrm>
            <a:off x="380665" y="1503859"/>
            <a:ext cx="471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grundlegendes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390332" y="5947557"/>
            <a:ext cx="390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erhöhtes Anforderungsniveau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enutzerdefiniert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A7950"/>
      </a:accent1>
      <a:accent2>
        <a:srgbClr val="4D671B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2C3C43"/>
      </a:hlink>
      <a:folHlink>
        <a:srgbClr val="2C3C4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Facette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cette">
  <a:themeElements>
    <a:clrScheme name="Benutzerdefiniert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A7950"/>
      </a:accent1>
      <a:accent2>
        <a:srgbClr val="4D671B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2C3C43"/>
      </a:hlink>
      <a:folHlink>
        <a:srgbClr val="2C3C4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Facette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3428</Words>
  <Application>Microsoft Macintosh PowerPoint</Application>
  <DocSecurity>0</DocSecurity>
  <PresentationFormat>Breitbild</PresentationFormat>
  <Paragraphs>679</Paragraphs>
  <Slides>49</Slides>
  <Notes>49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49</vt:i4>
      </vt:variant>
    </vt:vector>
  </HeadingPairs>
  <TitlesOfParts>
    <vt:vector size="58" baseType="lpstr">
      <vt:lpstr>Arial</vt:lpstr>
      <vt:lpstr>ArialMT</vt:lpstr>
      <vt:lpstr>Calibri</vt:lpstr>
      <vt:lpstr>Segoe UI Symbol</vt:lpstr>
      <vt:lpstr>Times New Roman</vt:lpstr>
      <vt:lpstr>Wingdings</vt:lpstr>
      <vt:lpstr>Wingdings 3</vt:lpstr>
      <vt:lpstr>Facette</vt:lpstr>
      <vt:lpstr>1_Facette</vt:lpstr>
      <vt:lpstr>Informationen zum LehrplanPLUS der Profil- und Leistungsstufe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Aufgabe: Assel-Box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 !  weitere Fragen?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Tipps zur Nutzung der Vorlage</dc:title>
  <dc:subject/>
  <dc:creator>Schröder, Alexander</dc:creator>
  <cp:keywords/>
  <dc:description/>
  <cp:lastModifiedBy>Roland Biernacki</cp:lastModifiedBy>
  <cp:revision>71</cp:revision>
  <dcterms:created xsi:type="dcterms:W3CDTF">2023-07-17T11:43:36Z</dcterms:created>
  <dcterms:modified xsi:type="dcterms:W3CDTF">2025-10-21T07:16:34Z</dcterms:modified>
  <cp:category/>
  <dc:identifier/>
  <cp:contentStatus/>
  <dc:language/>
  <cp:version/>
</cp:coreProperties>
</file>