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05" r:id="rId2"/>
    <p:sldId id="317" r:id="rId3"/>
    <p:sldId id="306" r:id="rId4"/>
    <p:sldId id="287" r:id="rId5"/>
    <p:sldId id="307" r:id="rId6"/>
    <p:sldId id="320" r:id="rId7"/>
    <p:sldId id="262" r:id="rId8"/>
    <p:sldId id="300" r:id="rId9"/>
    <p:sldId id="324" r:id="rId10"/>
    <p:sldId id="325" r:id="rId11"/>
    <p:sldId id="319" r:id="rId12"/>
    <p:sldId id="326" r:id="rId13"/>
    <p:sldId id="272" r:id="rId14"/>
    <p:sldId id="308" r:id="rId15"/>
    <p:sldId id="322" r:id="rId16"/>
    <p:sldId id="271" r:id="rId17"/>
    <p:sldId id="323" r:id="rId18"/>
    <p:sldId id="311" r:id="rId1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A8CD"/>
    <a:srgbClr val="5173AE"/>
    <a:srgbClr val="C1C6CE"/>
    <a:srgbClr val="EEDD96"/>
    <a:srgbClr val="EFC816"/>
    <a:srgbClr val="FFD347"/>
    <a:srgbClr val="53D2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45878" autoAdjust="0"/>
  </p:normalViewPr>
  <p:slideViewPr>
    <p:cSldViewPr snapToGrid="0">
      <p:cViewPr>
        <p:scale>
          <a:sx n="50" d="100"/>
          <a:sy n="50" d="100"/>
        </p:scale>
        <p:origin x="1212" y="24"/>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6E4A55-F94E-4DEC-87E7-58426CD69BC3}" type="datetimeFigureOut">
              <a:rPr lang="de-DE" smtClean="0"/>
              <a:t>22.11.2023</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32155E-F840-47BE-9C61-E5FAF3EB9D37}" type="slidenum">
              <a:rPr lang="de-DE" smtClean="0"/>
              <a:t>‹Nr.›</a:t>
            </a:fld>
            <a:endParaRPr lang="de-DE"/>
          </a:p>
        </p:txBody>
      </p:sp>
    </p:spTree>
    <p:extLst>
      <p:ext uri="{BB962C8B-B14F-4D97-AF65-F5344CB8AC3E}">
        <p14:creationId xmlns:p14="http://schemas.microsoft.com/office/powerpoint/2010/main" val="2464227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de-DE" b="0" dirty="0">
                <a:solidFill>
                  <a:srgbClr val="FF0000"/>
                </a:solidFill>
                <a:highlight>
                  <a:srgbClr val="FFFF00"/>
                </a:highlight>
              </a:rPr>
              <a:t>Hintergrundinformationen für die Lehrkraft</a:t>
            </a: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de-DE" b="0" dirty="0">
              <a:solidFill>
                <a:srgbClr val="FF0000"/>
              </a:solidFill>
              <a:highlight>
                <a:srgbClr val="FFFF00"/>
              </a:highlight>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de-DE" sz="1200" b="0" u="none" dirty="0">
                <a:solidFill>
                  <a:srgbClr val="FFC000"/>
                </a:solidFill>
                <a:highlight>
                  <a:srgbClr val="FFFF00"/>
                </a:highlight>
              </a:rPr>
              <a:t>Bevor die Schülerinnen und Schüler die Arbeitstechnik „Steppstich“ erlernen, empfiehlt es sich, die Arbeitstechniken „Einfädeln“, „Knoten“ und „</a:t>
            </a:r>
            <a:r>
              <a:rPr lang="de-DE" sz="1200" b="0" u="none" dirty="0" err="1">
                <a:solidFill>
                  <a:srgbClr val="FFC000"/>
                </a:solidFill>
                <a:highlight>
                  <a:srgbClr val="FFFF00"/>
                </a:highlight>
              </a:rPr>
              <a:t>Vorstich</a:t>
            </a:r>
            <a:r>
              <a:rPr lang="de-DE" sz="1200" b="0" u="none" dirty="0">
                <a:solidFill>
                  <a:srgbClr val="FFC000"/>
                </a:solidFill>
                <a:highlight>
                  <a:srgbClr val="FFFF00"/>
                </a:highlight>
              </a:rPr>
              <a:t>“ gründlich einzuschulen.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sz="1200" kern="1200" dirty="0">
              <a:solidFill>
                <a:schemeClr val="tx1"/>
              </a:solidFill>
              <a:effectLst/>
              <a:highlight>
                <a:srgbClr val="FFFF00"/>
              </a:highligh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highlight>
                  <a:srgbClr val="FFFF00"/>
                </a:highlight>
                <a:latin typeface="+mn-lt"/>
                <a:ea typeface="+mn-ea"/>
                <a:cs typeface="+mn-cs"/>
              </a:rPr>
              <a:t>Im Folgenden finden Sie digitales Material rund um die Arbeitstechnik „Steppstich“ in Form von Bildmaterial, Tutorials und QR-Code-Hinweisen mit Bezug zur Thematik. </a:t>
            </a:r>
            <a:endParaRPr lang="de-DE" b="0" dirty="0">
              <a:solidFill>
                <a:srgbClr val="FF0000"/>
              </a:solidFill>
              <a:highlight>
                <a:srgbClr val="FFFF00"/>
              </a:highlight>
            </a:endParaRPr>
          </a:p>
          <a:p>
            <a:pPr marL="0" indent="0">
              <a:buFont typeface="+mj-lt"/>
              <a:buNone/>
            </a:pPr>
            <a:endParaRPr lang="de-DE" b="0" dirty="0">
              <a:solidFill>
                <a:srgbClr val="FF0000"/>
              </a:solidFill>
              <a:highlight>
                <a:srgbClr val="FFFF00"/>
              </a:highlight>
            </a:endParaRPr>
          </a:p>
          <a:p>
            <a:pPr marL="0" indent="0">
              <a:buFont typeface="+mj-lt"/>
              <a:buNone/>
            </a:pPr>
            <a:endParaRPr lang="de-DE" b="0" dirty="0">
              <a:solidFill>
                <a:srgbClr val="FF0000"/>
              </a:solidFill>
              <a:highlight>
                <a:srgbClr val="FFFF00"/>
              </a:highlight>
            </a:endParaRPr>
          </a:p>
        </p:txBody>
      </p:sp>
      <p:sp>
        <p:nvSpPr>
          <p:cNvPr id="4" name="Foliennummernplatzhalter 3"/>
          <p:cNvSpPr>
            <a:spLocks noGrp="1"/>
          </p:cNvSpPr>
          <p:nvPr>
            <p:ph type="sldNum" sz="quarter" idx="5"/>
          </p:nvPr>
        </p:nvSpPr>
        <p:spPr/>
        <p:txBody>
          <a:bodyPr/>
          <a:lstStyle/>
          <a:p>
            <a:fld id="{BF32155E-F840-47BE-9C61-E5FAF3EB9D37}" type="slidenum">
              <a:rPr lang="de-DE" smtClean="0"/>
              <a:t>1</a:t>
            </a:fld>
            <a:endParaRPr lang="de-DE"/>
          </a:p>
        </p:txBody>
      </p:sp>
    </p:spTree>
    <p:extLst>
      <p:ext uri="{BB962C8B-B14F-4D97-AF65-F5344CB8AC3E}">
        <p14:creationId xmlns:p14="http://schemas.microsoft.com/office/powerpoint/2010/main" val="133459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Den QR-Code können Sie zur Einblendung während des Unterrichts oder als Aushang im Fachraum verwenden. Der obere QR-Code verweist auf den ISB-Medienserver, während der untere QR-Code auf Mundo verlinkt. Ebenso ist das Tutorial auf </a:t>
            </a:r>
            <a:r>
              <a:rPr lang="de-DE" sz="1200" kern="1200" dirty="0" err="1">
                <a:solidFill>
                  <a:schemeClr val="tx1"/>
                </a:solidFill>
                <a:effectLst/>
                <a:latin typeface="+mn-lt"/>
                <a:ea typeface="+mn-ea"/>
                <a:cs typeface="+mn-cs"/>
              </a:rPr>
              <a:t>mebis</a:t>
            </a:r>
            <a:r>
              <a:rPr lang="de-DE" sz="1200" kern="1200" dirty="0">
                <a:solidFill>
                  <a:schemeClr val="tx1"/>
                </a:solidFill>
                <a:effectLst/>
                <a:latin typeface="+mn-lt"/>
                <a:ea typeface="+mn-ea"/>
                <a:cs typeface="+mn-cs"/>
              </a:rPr>
              <a:t>-Tube vorzufinden. Hinter beiden QR-Codes ist das identische Tutorial hinterlegt.  </a:t>
            </a:r>
            <a:endParaRPr lang="de-DE" dirty="0"/>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10</a:t>
            </a:fld>
            <a:endParaRPr lang="de-DE" dirty="0"/>
          </a:p>
        </p:txBody>
      </p:sp>
    </p:spTree>
    <p:extLst>
      <p:ext uri="{BB962C8B-B14F-4D97-AF65-F5344CB8AC3E}">
        <p14:creationId xmlns:p14="http://schemas.microsoft.com/office/powerpoint/2010/main" val="363290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Für Lern- und Übungsphasen steht den Schülerinnen und Schülern dieses Tutorial zur Verfügung. Das Tutorial kann im Unterricht eingeblendet oder über einen QR-Code für eine Einzel- bzw. Partnerarbeit eingesetzt werden. </a:t>
            </a:r>
            <a:endParaRPr lang="de-DE" dirty="0"/>
          </a:p>
          <a:p>
            <a:pPr algn="just"/>
            <a:r>
              <a:rPr lang="de-DE" dirty="0"/>
              <a:t>Die Schülerinnen und Schüler führen die Arbeitstechnik mehrmals aus. </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11</a:t>
            </a:fld>
            <a:endParaRPr lang="de-DE"/>
          </a:p>
        </p:txBody>
      </p:sp>
    </p:spTree>
    <p:extLst>
      <p:ext uri="{BB962C8B-B14F-4D97-AF65-F5344CB8AC3E}">
        <p14:creationId xmlns:p14="http://schemas.microsoft.com/office/powerpoint/2010/main" val="2200176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Den QR-Code können Sie zur Einblendung während des Unterrichts oder als Aushang im Fachraum verwenden. Der obere QR-Code verweist auf den ISB-Medienserver, während der untere QR-Code auf Mundo verlinkt. Ebenso ist das Tutorial auf </a:t>
            </a:r>
            <a:r>
              <a:rPr lang="de-DE" sz="1200" kern="1200" dirty="0" err="1">
                <a:solidFill>
                  <a:schemeClr val="tx1"/>
                </a:solidFill>
                <a:effectLst/>
                <a:latin typeface="+mn-lt"/>
                <a:ea typeface="+mn-ea"/>
                <a:cs typeface="+mn-cs"/>
              </a:rPr>
              <a:t>mebis</a:t>
            </a:r>
            <a:r>
              <a:rPr lang="de-DE" sz="1200" kern="1200" dirty="0">
                <a:solidFill>
                  <a:schemeClr val="tx1"/>
                </a:solidFill>
                <a:effectLst/>
                <a:latin typeface="+mn-lt"/>
                <a:ea typeface="+mn-ea"/>
                <a:cs typeface="+mn-cs"/>
              </a:rPr>
              <a:t>-Tube vorzufinden. Hinter beiden QR-Codes ist das identische Tutorial hinterlegt.  </a:t>
            </a:r>
            <a:endParaRPr lang="de-DE" dirty="0"/>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12</a:t>
            </a:fld>
            <a:endParaRPr lang="de-DE" dirty="0"/>
          </a:p>
        </p:txBody>
      </p:sp>
    </p:spTree>
    <p:extLst>
      <p:ext uri="{BB962C8B-B14F-4D97-AF65-F5344CB8AC3E}">
        <p14:creationId xmlns:p14="http://schemas.microsoft.com/office/powerpoint/2010/main" val="32459598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solidFill>
                  <a:srgbClr val="FF0000"/>
                </a:solidFill>
                <a:highlight>
                  <a:srgbClr val="FF0000"/>
                </a:highlight>
              </a:rPr>
              <a:t>Der QR-Code führt direkt zu einem interaktiven Tutorial und zur Aufgabe im </a:t>
            </a:r>
            <a:r>
              <a:rPr lang="de-DE" dirty="0" err="1">
                <a:solidFill>
                  <a:srgbClr val="FF0000"/>
                </a:solidFill>
                <a:highlight>
                  <a:srgbClr val="FF0000"/>
                </a:highlight>
              </a:rPr>
              <a:t>mebis</a:t>
            </a:r>
            <a:r>
              <a:rPr lang="de-DE" dirty="0">
                <a:solidFill>
                  <a:srgbClr val="FF0000"/>
                </a:solidFill>
                <a:highlight>
                  <a:srgbClr val="FF0000"/>
                </a:highlight>
              </a:rPr>
              <a:t>-Kurs. Dieser ist auch als </a:t>
            </a:r>
            <a:r>
              <a:rPr lang="de-DE" dirty="0" err="1">
                <a:solidFill>
                  <a:srgbClr val="FF0000"/>
                </a:solidFill>
                <a:highlight>
                  <a:srgbClr val="FF0000"/>
                </a:highlight>
              </a:rPr>
              <a:t>pdf</a:t>
            </a:r>
            <a:r>
              <a:rPr lang="de-DE" dirty="0">
                <a:solidFill>
                  <a:srgbClr val="FF0000"/>
                </a:solidFill>
                <a:highlight>
                  <a:srgbClr val="FF0000"/>
                </a:highlight>
              </a:rPr>
              <a:t>-Dokument bei den interaktiven Aufgaben im </a:t>
            </a:r>
            <a:r>
              <a:rPr lang="de-DE" dirty="0" err="1">
                <a:solidFill>
                  <a:srgbClr val="FF0000"/>
                </a:solidFill>
                <a:highlight>
                  <a:srgbClr val="FF0000"/>
                </a:highlight>
              </a:rPr>
              <a:t>mebis</a:t>
            </a:r>
            <a:r>
              <a:rPr lang="de-DE" dirty="0">
                <a:solidFill>
                  <a:srgbClr val="FF0000"/>
                </a:solidFill>
                <a:highlight>
                  <a:srgbClr val="FF0000"/>
                </a:highlight>
              </a:rPr>
              <a:t>-Kurs zu finden. Er kann ausgedruckt und den Schülerinnen und Schülern als Aushang im Fachraum oder als kleiner Zuschnitt auf dem Arbeitsplatz der Schülerinnen und Schüler zur Verfügung gestellt werden. </a:t>
            </a:r>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solidFill>
                  <a:srgbClr val="FF0000"/>
                </a:solidFill>
                <a:highlight>
                  <a:srgbClr val="FF0000"/>
                </a:highlight>
              </a:rPr>
              <a:t>Je nach Bedarf können in diese Folie auch weitere QR-Codes von Aufgabenteilen eingefügt werden. </a:t>
            </a:r>
          </a:p>
          <a:p>
            <a:endParaRPr lang="de-DE" dirty="0">
              <a:solidFill>
                <a:srgbClr val="FF0000"/>
              </a:solidFill>
              <a:highlight>
                <a:srgbClr val="FF0000"/>
              </a:highlight>
            </a:endParaRPr>
          </a:p>
          <a:p>
            <a:r>
              <a:rPr lang="de-DE" dirty="0">
                <a:solidFill>
                  <a:srgbClr val="FF0000"/>
                </a:solidFill>
              </a:rPr>
              <a:t>https://mebis.link/EinAusStichpunkt</a:t>
            </a:r>
            <a:endParaRPr lang="de-DE" dirty="0">
              <a:solidFill>
                <a:srgbClr val="FF0000"/>
              </a:solidFill>
              <a:highlight>
                <a:srgbClr val="FF00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solidFill>
                <a:srgbClr val="FF0000"/>
              </a:solidFill>
              <a:highlight>
                <a:srgbClr val="FF0000"/>
              </a:highlight>
            </a:endParaRPr>
          </a:p>
        </p:txBody>
      </p:sp>
      <p:sp>
        <p:nvSpPr>
          <p:cNvPr id="4" name="Foliennummernplatzhalter 3"/>
          <p:cNvSpPr>
            <a:spLocks noGrp="1"/>
          </p:cNvSpPr>
          <p:nvPr>
            <p:ph type="sldNum" sz="quarter" idx="5"/>
          </p:nvPr>
        </p:nvSpPr>
        <p:spPr/>
        <p:txBody>
          <a:bodyPr/>
          <a:lstStyle/>
          <a:p>
            <a:fld id="{BF32155E-F840-47BE-9C61-E5FAF3EB9D37}" type="slidenum">
              <a:rPr lang="de-DE" smtClean="0"/>
              <a:t>13</a:t>
            </a:fld>
            <a:endParaRPr lang="de-DE"/>
          </a:p>
        </p:txBody>
      </p:sp>
    </p:spTree>
    <p:extLst>
      <p:ext uri="{BB962C8B-B14F-4D97-AF65-F5344CB8AC3E}">
        <p14:creationId xmlns:p14="http://schemas.microsoft.com/office/powerpoint/2010/main" val="20337565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Die Schülerinnen und Schüler kommunizieren ihre Erfahrungen und Erkenntnisse in der Schluss- bzw. Reflexionsphase, Arbeitsergebnisse werden abschließend gesichtet, verglichen und gewürdigt. </a:t>
            </a:r>
          </a:p>
          <a:p>
            <a:pPr marL="0" indent="0">
              <a:buNone/>
            </a:pPr>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14</a:t>
            </a:fld>
            <a:endParaRPr lang="de-DE"/>
          </a:p>
        </p:txBody>
      </p:sp>
    </p:spTree>
    <p:extLst>
      <p:ext uri="{BB962C8B-B14F-4D97-AF65-F5344CB8AC3E}">
        <p14:creationId xmlns:p14="http://schemas.microsoft.com/office/powerpoint/2010/main" val="1293784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Der QR-Codes führt direkt zu interaktiven Aufgaben im </a:t>
            </a:r>
            <a:r>
              <a:rPr lang="de-DE" dirty="0" err="1"/>
              <a:t>mebis</a:t>
            </a:r>
            <a:r>
              <a:rPr lang="de-DE" dirty="0"/>
              <a:t>-Kurs. Diese Folie kann ebenso ausgedruckt und im Fachraum zur Verfügung gestellt werden. </a:t>
            </a:r>
          </a:p>
          <a:p>
            <a:endParaRPr lang="de-DE" dirty="0"/>
          </a:p>
          <a:p>
            <a:r>
              <a:rPr lang="de-DE" dirty="0"/>
              <a:t>https://mebis.link/vernaehen</a:t>
            </a:r>
          </a:p>
        </p:txBody>
      </p:sp>
      <p:sp>
        <p:nvSpPr>
          <p:cNvPr id="4" name="Foliennummernplatzhalter 3"/>
          <p:cNvSpPr>
            <a:spLocks noGrp="1"/>
          </p:cNvSpPr>
          <p:nvPr>
            <p:ph type="sldNum" sz="quarter" idx="5"/>
          </p:nvPr>
        </p:nvSpPr>
        <p:spPr/>
        <p:txBody>
          <a:bodyPr/>
          <a:lstStyle/>
          <a:p>
            <a:fld id="{BF32155E-F840-47BE-9C61-E5FAF3EB9D37}" type="slidenum">
              <a:rPr lang="de-DE" smtClean="0"/>
              <a:t>15</a:t>
            </a:fld>
            <a:endParaRPr lang="de-DE"/>
          </a:p>
        </p:txBody>
      </p:sp>
    </p:spTree>
    <p:extLst>
      <p:ext uri="{BB962C8B-B14F-4D97-AF65-F5344CB8AC3E}">
        <p14:creationId xmlns:p14="http://schemas.microsoft.com/office/powerpoint/2010/main" val="42129920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Weitere Videos sind im Kurs gespeichert und können von den  Schülerinnen und Schüler genutzt werden. </a:t>
            </a:r>
          </a:p>
          <a:p>
            <a:pPr marL="342900" lvl="0" indent="-342900">
              <a:buFont typeface="Arial" panose="020B0604020202020204" pitchFamily="34" charset="0"/>
              <a:buChar char="•"/>
              <a:tabLst>
                <a:tab pos="318770" algn="l"/>
              </a:tabLst>
            </a:pPr>
            <a:r>
              <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Der Steppstich – Rechtshänder (ohne Interaktionen)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318770" algn="l"/>
              </a:tabLst>
              <a:defRPr/>
            </a:pPr>
            <a:r>
              <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Der Steppstich – Linkshänder (ohne Interaktionen)</a:t>
            </a:r>
            <a:endParaRPr lang="de-DE"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tabLst>
                <a:tab pos="318770" algn="l"/>
              </a:tabLst>
            </a:pPr>
            <a:r>
              <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Der Steppstich – So beginnst du eine neue Reihe: Rechtshänder</a:t>
            </a:r>
            <a:endParaRPr lang="de-DE"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tabLst>
                <a:tab pos="318770" algn="l"/>
              </a:tabLst>
            </a:pPr>
            <a:r>
              <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Der Steppstich - So beginnst du eine neue Reihe:  Linkshänder</a:t>
            </a:r>
          </a:p>
          <a:p>
            <a:pPr marL="342900" lvl="0" indent="-342900">
              <a:buFont typeface="Arial" panose="020B0604020202020204" pitchFamily="34" charset="0"/>
              <a:buChar char="•"/>
              <a:tabLst>
                <a:tab pos="318770" algn="l"/>
              </a:tabLst>
            </a:pPr>
            <a:r>
              <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Der Steppstich – So vernähst du richtig!</a:t>
            </a:r>
            <a:endParaRPr lang="de-DE"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tabLst>
                <a:tab pos="318770" algn="l"/>
              </a:tabLst>
            </a:pPr>
            <a:r>
              <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Der Steppstich – So trennst du Stickfehler richtig auf!</a:t>
            </a:r>
          </a:p>
          <a:p>
            <a:pPr marL="0" lvl="0" indent="0">
              <a:buFont typeface="Arial" panose="020B0604020202020204" pitchFamily="34" charset="0"/>
              <a:buNone/>
              <a:tabLst>
                <a:tab pos="318770" algn="l"/>
              </a:tabLst>
            </a:pPr>
            <a:endPar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buFont typeface="Arial" panose="020B0604020202020204" pitchFamily="34" charset="0"/>
              <a:buNone/>
              <a:tabLst>
                <a:tab pos="318770" algn="l"/>
              </a:tabLst>
            </a:pPr>
            <a:r>
              <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Zusätzlich: Bildanleitungen (Textdokumente) zum Steppstich.</a:t>
            </a:r>
          </a:p>
          <a:p>
            <a:pPr marL="0" lvl="0" indent="0">
              <a:buFont typeface="Arial" panose="020B0604020202020204" pitchFamily="34" charset="0"/>
              <a:buNone/>
              <a:tabLst>
                <a:tab pos="318770" algn="l"/>
              </a:tabLst>
            </a:pPr>
            <a:endPar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r>
              <a:rPr lang="de-DE" sz="1800" dirty="0"/>
              <a:t>Diese Folie kann ausgedruckt und im Fachraum zur Verfügung gestellt werden. </a:t>
            </a:r>
          </a:p>
          <a:p>
            <a:endParaRPr lang="de-DE" dirty="0"/>
          </a:p>
          <a:p>
            <a:r>
              <a:rPr lang="de-DE" dirty="0"/>
              <a:t>https://mebis.link/TutorialsammlungAnleitungen</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16</a:t>
            </a:fld>
            <a:endParaRPr lang="de-DE"/>
          </a:p>
        </p:txBody>
      </p:sp>
    </p:spTree>
    <p:extLst>
      <p:ext uri="{BB962C8B-B14F-4D97-AF65-F5344CB8AC3E}">
        <p14:creationId xmlns:p14="http://schemas.microsoft.com/office/powerpoint/2010/main" val="5141067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t>Transfer/Differenzierung: ein Video über die Befestigung von Wendepailletten. Hier wird ein weiterer Stich beschrieben.</a:t>
            </a:r>
          </a:p>
          <a:p>
            <a:pPr algn="just"/>
            <a:endParaRPr lang="de-DE" dirty="0"/>
          </a:p>
          <a:p>
            <a:pPr algn="just"/>
            <a:r>
              <a:rPr lang="de-DE" dirty="0"/>
              <a:t>https://repository.mebis.bycs.de/edu-sharing/eduservlet/download?nodeId=7987c78a-4cd1-4a0b-81d9-b6e8745fcee5&amp;fileName=Dummy.mp4</a:t>
            </a:r>
          </a:p>
        </p:txBody>
      </p:sp>
      <p:sp>
        <p:nvSpPr>
          <p:cNvPr id="4" name="Foliennummernplatzhalter 3"/>
          <p:cNvSpPr>
            <a:spLocks noGrp="1"/>
          </p:cNvSpPr>
          <p:nvPr>
            <p:ph type="sldNum" sz="quarter" idx="5"/>
          </p:nvPr>
        </p:nvSpPr>
        <p:spPr/>
        <p:txBody>
          <a:bodyPr/>
          <a:lstStyle/>
          <a:p>
            <a:fld id="{BF32155E-F840-47BE-9C61-E5FAF3EB9D37}" type="slidenum">
              <a:rPr lang="de-DE" smtClean="0"/>
              <a:t>17</a:t>
            </a:fld>
            <a:endParaRPr lang="de-DE"/>
          </a:p>
        </p:txBody>
      </p:sp>
    </p:spTree>
    <p:extLst>
      <p:ext uri="{BB962C8B-B14F-4D97-AF65-F5344CB8AC3E}">
        <p14:creationId xmlns:p14="http://schemas.microsoft.com/office/powerpoint/2010/main" val="1350601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u="sng" dirty="0"/>
          </a:p>
        </p:txBody>
      </p:sp>
      <p:sp>
        <p:nvSpPr>
          <p:cNvPr id="4" name="Foliennummernplatzhalter 3"/>
          <p:cNvSpPr>
            <a:spLocks noGrp="1"/>
          </p:cNvSpPr>
          <p:nvPr>
            <p:ph type="sldNum" sz="quarter" idx="5"/>
          </p:nvPr>
        </p:nvSpPr>
        <p:spPr/>
        <p:txBody>
          <a:bodyPr/>
          <a:lstStyle/>
          <a:p>
            <a:fld id="{BF32155E-F840-47BE-9C61-E5FAF3EB9D37}" type="slidenum">
              <a:rPr lang="de-DE" smtClean="0"/>
              <a:t>18</a:t>
            </a:fld>
            <a:endParaRPr lang="de-DE"/>
          </a:p>
        </p:txBody>
      </p:sp>
    </p:spTree>
    <p:extLst>
      <p:ext uri="{BB962C8B-B14F-4D97-AF65-F5344CB8AC3E}">
        <p14:creationId xmlns:p14="http://schemas.microsoft.com/office/powerpoint/2010/main" val="91265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Die Schülerinnen und Schüler hören den Begrüßungstext. Er kann alternativ in andere Sprachen übersetzt oder selbst gesprochen (Menü: Einfügen </a:t>
            </a:r>
            <a:r>
              <a:rPr lang="de-DE" dirty="0">
                <a:sym typeface="Wingdings" panose="05000000000000000000" pitchFamily="2" charset="2"/>
              </a:rPr>
              <a:t> Audio Audioaufnahme…) </a:t>
            </a:r>
            <a:r>
              <a:rPr lang="de-DE" dirty="0"/>
              <a:t>werden. Den Schülerinnen und Schülern bietet sich die Möglichkeit, über ihre Erfahrungen mit Nadel bzw. Fäden und ihre Vorkenntnisse rund um die Arbeitstechnik Sticken bzw. Steppstich zu berichten.</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r>
              <a:rPr lang="de-DE" i="1" dirty="0"/>
              <a:t>Der Stich stellt sich vor …</a:t>
            </a:r>
          </a:p>
          <a:p>
            <a:pPr marL="0" marR="0" lvl="0" indent="0" algn="just" defTabSz="914400" rtl="0" eaLnBrk="1" fontAlgn="auto" latinLnBrk="0" hangingPunct="1">
              <a:lnSpc>
                <a:spcPct val="100000"/>
              </a:lnSpc>
              <a:spcBef>
                <a:spcPts val="0"/>
              </a:spcBef>
              <a:spcAft>
                <a:spcPts val="0"/>
              </a:spcAft>
              <a:buClrTx/>
              <a:buSzTx/>
              <a:buFontTx/>
              <a:buNone/>
              <a:tabLst/>
              <a:defRPr/>
            </a:pPr>
            <a:r>
              <a:rPr lang="de-DE" i="1" dirty="0"/>
              <a:t>Hallo, ich bin ein besonderer Stich und habe viele Namen. Ich sehe schön aus und bin richtig wichtig. Einige sagen, ich wäre nicht leicht, andere finden mich einfach. Lerne mich kennen, dann weißt du es.</a:t>
            </a:r>
          </a:p>
        </p:txBody>
      </p:sp>
      <p:sp>
        <p:nvSpPr>
          <p:cNvPr id="4" name="Foliennummernplatzhalter 3"/>
          <p:cNvSpPr>
            <a:spLocks noGrp="1"/>
          </p:cNvSpPr>
          <p:nvPr>
            <p:ph type="sldNum" sz="quarter" idx="5"/>
          </p:nvPr>
        </p:nvSpPr>
        <p:spPr/>
        <p:txBody>
          <a:bodyPr/>
          <a:lstStyle/>
          <a:p>
            <a:fld id="{BF32155E-F840-47BE-9C61-E5FAF3EB9D37}" type="slidenum">
              <a:rPr lang="de-DE" smtClean="0"/>
              <a:t>2</a:t>
            </a:fld>
            <a:endParaRPr lang="de-DE"/>
          </a:p>
        </p:txBody>
      </p:sp>
    </p:spTree>
    <p:extLst>
      <p:ext uri="{BB962C8B-B14F-4D97-AF65-F5344CB8AC3E}">
        <p14:creationId xmlns:p14="http://schemas.microsoft.com/office/powerpoint/2010/main" val="2367339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t>Die Schülerinnen und Schüler beschreiben die Vorderseite und Rückseite vom Steppstich. Ein Original, die Abbildungen und das dazugehörige Tutorial (Folie 9) sollten werden bedarfsgerecht eingesetzt.</a:t>
            </a:r>
          </a:p>
          <a:p>
            <a:pPr algn="just"/>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Im </a:t>
            </a:r>
            <a:r>
              <a:rPr lang="de-DE" dirty="0" err="1"/>
              <a:t>mebis</a:t>
            </a:r>
            <a:r>
              <a:rPr lang="de-DE" dirty="0"/>
              <a:t>-Kurs wird zu dieser Folie bzw. Aufgabe eine interaktive Aufgabe angeboten. Über einen QR-Code haben die Schülerinnen und Schüler direkt Zugriff darauf .</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3</a:t>
            </a:fld>
            <a:endParaRPr lang="de-DE"/>
          </a:p>
        </p:txBody>
      </p:sp>
    </p:spTree>
    <p:extLst>
      <p:ext uri="{BB962C8B-B14F-4D97-AF65-F5344CB8AC3E}">
        <p14:creationId xmlns:p14="http://schemas.microsoft.com/office/powerpoint/2010/main" val="1164254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solidFill>
                  <a:srgbClr val="FF0000"/>
                </a:solidFill>
                <a:highlight>
                  <a:srgbClr val="FF0000"/>
                </a:highlight>
              </a:rPr>
              <a:t>Der QR-Code führt direkt zur dazugehörigen, interaktiven Aufgaben im </a:t>
            </a:r>
            <a:r>
              <a:rPr lang="de-DE" dirty="0" err="1">
                <a:solidFill>
                  <a:srgbClr val="FF0000"/>
                </a:solidFill>
                <a:highlight>
                  <a:srgbClr val="FF0000"/>
                </a:highlight>
              </a:rPr>
              <a:t>mebis</a:t>
            </a:r>
            <a:r>
              <a:rPr lang="de-DE" dirty="0">
                <a:solidFill>
                  <a:srgbClr val="FF0000"/>
                </a:solidFill>
                <a:highlight>
                  <a:srgbClr val="FF0000"/>
                </a:highlight>
              </a:rPr>
              <a:t>-Kurs. Der QR-Code ist auch als </a:t>
            </a:r>
            <a:r>
              <a:rPr lang="de-DE" dirty="0" err="1">
                <a:solidFill>
                  <a:srgbClr val="FF0000"/>
                </a:solidFill>
                <a:highlight>
                  <a:srgbClr val="FF0000"/>
                </a:highlight>
              </a:rPr>
              <a:t>pdf</a:t>
            </a:r>
            <a:r>
              <a:rPr lang="de-DE" dirty="0">
                <a:solidFill>
                  <a:srgbClr val="FF0000"/>
                </a:solidFill>
                <a:highlight>
                  <a:srgbClr val="FF0000"/>
                </a:highlight>
              </a:rPr>
              <a:t>-Dokument bei den interaktiven Aufgaben im </a:t>
            </a:r>
            <a:r>
              <a:rPr lang="de-DE" dirty="0" err="1">
                <a:solidFill>
                  <a:srgbClr val="FF0000"/>
                </a:solidFill>
                <a:highlight>
                  <a:srgbClr val="FF0000"/>
                </a:highlight>
              </a:rPr>
              <a:t>mebis</a:t>
            </a:r>
            <a:r>
              <a:rPr lang="de-DE" dirty="0">
                <a:solidFill>
                  <a:srgbClr val="FF0000"/>
                </a:solidFill>
                <a:highlight>
                  <a:srgbClr val="FF0000"/>
                </a:highlight>
              </a:rPr>
              <a:t>-Kurs zu finden. Er kann ausgedruckt und den Schülerinnen und Schülern als Aushang im Fachraum oder als kleiner Zuschnitt auf dem Arbeitsplatz der Schülerinnen und Schüler zur Verfügung gestellt werden. </a:t>
            </a:r>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solidFill>
                  <a:srgbClr val="FF0000"/>
                </a:solidFill>
                <a:highlight>
                  <a:srgbClr val="FF0000"/>
                </a:highlight>
              </a:rPr>
              <a:t>Je nach Bedarf können in diese Folie auch weitere QR-Codes von Aufgabenteilen eingefügt werden.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dirty="0">
              <a:solidFill>
                <a:srgbClr val="FF0000"/>
              </a:solidFill>
              <a:highlight>
                <a:srgbClr val="FF0000"/>
              </a:highlight>
            </a:endParaRPr>
          </a:p>
          <a:p>
            <a:r>
              <a:rPr lang="de-DE" dirty="0">
                <a:solidFill>
                  <a:srgbClr val="FF0000"/>
                </a:solidFill>
              </a:rPr>
              <a:t>https://mebis.link/Aussehen</a:t>
            </a:r>
            <a:endParaRPr lang="de-DE" dirty="0">
              <a:solidFill>
                <a:srgbClr val="FF0000"/>
              </a:solidFill>
              <a:highlight>
                <a:srgbClr val="FF0000"/>
              </a:highlight>
            </a:endParaRPr>
          </a:p>
        </p:txBody>
      </p:sp>
      <p:sp>
        <p:nvSpPr>
          <p:cNvPr id="4" name="Foliennummernplatzhalter 3"/>
          <p:cNvSpPr>
            <a:spLocks noGrp="1"/>
          </p:cNvSpPr>
          <p:nvPr>
            <p:ph type="sldNum" sz="quarter" idx="5"/>
          </p:nvPr>
        </p:nvSpPr>
        <p:spPr/>
        <p:txBody>
          <a:bodyPr/>
          <a:lstStyle/>
          <a:p>
            <a:fld id="{BF32155E-F840-47BE-9C61-E5FAF3EB9D37}" type="slidenum">
              <a:rPr lang="de-DE" smtClean="0"/>
              <a:t>4</a:t>
            </a:fld>
            <a:endParaRPr lang="de-DE"/>
          </a:p>
        </p:txBody>
      </p:sp>
    </p:spTree>
    <p:extLst>
      <p:ext uri="{BB962C8B-B14F-4D97-AF65-F5344CB8AC3E}">
        <p14:creationId xmlns:p14="http://schemas.microsoft.com/office/powerpoint/2010/main" val="3342848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Schülerinnen und Schüler erproben den Stich, tauschen sich aus und berichten über ihre Erfahrungen. </a:t>
            </a:r>
          </a:p>
          <a:p>
            <a:r>
              <a:rPr lang="de-DE" dirty="0"/>
              <a:t>Sie beschreiben und vergleichen ihre Stiche. Sie zeigen ihre Arbeitsweise und beschreiben diese. </a:t>
            </a:r>
          </a:p>
          <a:p>
            <a:endParaRPr lang="de-DE" dirty="0"/>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5</a:t>
            </a:fld>
            <a:endParaRPr lang="de-DE"/>
          </a:p>
        </p:txBody>
      </p:sp>
    </p:spTree>
    <p:extLst>
      <p:ext uri="{BB962C8B-B14F-4D97-AF65-F5344CB8AC3E}">
        <p14:creationId xmlns:p14="http://schemas.microsoft.com/office/powerpoint/2010/main" val="324609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Abbildung für Linkshänder kann bei Bedarf genutzt werden. Die Schülerinnen und Schüler erproben den Stich, tauschen sich aus und berichten über ihre Erfahrungen. Sie beschreiben und vergleichen ihre Stiche. Sie zeigen ihre Arbeitsweise und beschreiben diese. </a:t>
            </a:r>
          </a:p>
          <a:p>
            <a:endParaRPr lang="de-DE" dirty="0"/>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6</a:t>
            </a:fld>
            <a:endParaRPr lang="de-DE"/>
          </a:p>
        </p:txBody>
      </p:sp>
    </p:spTree>
    <p:extLst>
      <p:ext uri="{BB962C8B-B14F-4D97-AF65-F5344CB8AC3E}">
        <p14:creationId xmlns:p14="http://schemas.microsoft.com/office/powerpoint/2010/main" val="2857967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t>Die Schülerinnen und Schüler äußern Vermutungen und setzen den Wortanfang fort. Es kann Bezug auf die Redewendung „</a:t>
            </a:r>
            <a:r>
              <a:rPr lang="de-DE" dirty="0" err="1"/>
              <a:t>step</a:t>
            </a:r>
            <a:r>
              <a:rPr lang="de-DE" dirty="0"/>
              <a:t> </a:t>
            </a:r>
            <a:r>
              <a:rPr lang="de-DE" dirty="0" err="1"/>
              <a:t>by</a:t>
            </a:r>
            <a:r>
              <a:rPr lang="de-DE" dirty="0"/>
              <a:t> </a:t>
            </a:r>
            <a:r>
              <a:rPr lang="de-DE" dirty="0" err="1"/>
              <a:t>step</a:t>
            </a:r>
            <a:r>
              <a:rPr lang="de-DE" dirty="0"/>
              <a:t>“ hergestellt werden.</a:t>
            </a:r>
          </a:p>
          <a:p>
            <a:pPr algn="just"/>
            <a:r>
              <a:rPr lang="de-DE" dirty="0"/>
              <a:t>Der Fachbegriff  „Steppstich“ wird bewusst gebildet und gefestigt. </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7</a:t>
            </a:fld>
            <a:endParaRPr lang="de-DE"/>
          </a:p>
        </p:txBody>
      </p:sp>
    </p:spTree>
    <p:extLst>
      <p:ext uri="{BB962C8B-B14F-4D97-AF65-F5344CB8AC3E}">
        <p14:creationId xmlns:p14="http://schemas.microsoft.com/office/powerpoint/2010/main" val="2363373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t>Die Schülerinnen und Schüler hören und sprechen gemeinsam den Fachbegriff. Sie halten den Fachbegriff „Steppstich“ im Wortspeicher fest. Es empfiehlt sich, erst auf den Lautsprecher zu klicken und dann die Silben nacheinander einzublenden.</a:t>
            </a:r>
          </a:p>
          <a:p>
            <a:pPr algn="just"/>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Zusätzlich kann diese Folie auch nicht deutschsprachigen Kindern angeboten werden. </a:t>
            </a:r>
          </a:p>
          <a:p>
            <a:pPr algn="just"/>
            <a:endParaRPr lang="de-DE" dirty="0"/>
          </a:p>
          <a:p>
            <a:pPr algn="just"/>
            <a:r>
              <a:rPr lang="de-DE" dirty="0"/>
              <a:t>Information für die Lehrkraft zur Einführung von neuen Begriffen: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Neue Begriffe sollten immer mit Artikel (der, die, das) eingeführt werden. Im Unterricht werden Silben oft farbig markiert.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Schülerinnen und Schüler hören das Wort und sprechen es dann mehrmals gemeinsam aus (bis zu 5x), auch in den darauffolgenden Unterrichtseinheiten sollten diese Begrifflichkeiten immer wieder wiederholt werden</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Neue Begriffe sollten von der Schülerschaft motorisch bzw. spielerisch unterstützt werden, z. B. durch „Schere-Stein-Papier“:</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-Schere=die</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-Stein=der</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-Papier=das</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Die Schülerinnen und Schüler sprechen das neue Wort aus und führen zeitgleich dazu die</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Handbewegung aus, z. B. Aussprache: </a:t>
            </a:r>
            <a:r>
              <a:rPr lang="de-DE" dirty="0">
                <a:sym typeface="Wingdings" panose="05000000000000000000" pitchFamily="2" charset="2"/>
              </a:rPr>
              <a:t>der Stich Bewegung: Stein, Aussprache: der Steppstich </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sym typeface="Wingdings" panose="05000000000000000000" pitchFamily="2" charset="2"/>
              </a:rPr>
              <a:t>     Bewegung: Stein</a:t>
            </a:r>
            <a:endParaRPr lang="de-DE" dirty="0"/>
          </a:p>
          <a:p>
            <a:pPr marL="171450" indent="-171450" algn="just">
              <a:buFont typeface="Arial" panose="020B0604020202020204" pitchFamily="34" charset="0"/>
              <a:buChar char="•"/>
            </a:pPr>
            <a:r>
              <a:rPr lang="de-DE" dirty="0"/>
              <a:t>Ebenso können die Schülerinnen und Schüler den Begriff „Steppstich“ auf verschiedene Arten aussprechen, z. B. wie eine Maus, wie ein Riese, wie ein Roboter etc. </a:t>
            </a:r>
          </a:p>
          <a:p>
            <a:pPr marL="171450" indent="-171450" algn="just">
              <a:buFont typeface="Arial" panose="020B0604020202020204" pitchFamily="34" charset="0"/>
              <a:buChar char="•"/>
            </a:pPr>
            <a:r>
              <a:rPr lang="de-DE" dirty="0"/>
              <a:t>Handlungsbegleitendes Sprechen der Lehrkraft bei einer Vorarbeit unterstützt die Kinder beim Spracherwerb (Wortschatzerweiterung, Satzvorbilder). Jegliche Vorarbeit der Lehrkraft sollte deshalb verbalisiert werden (z. B. „Ich sticke den Stich, das ist mein Steppstich, usw.).</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8</a:t>
            </a:fld>
            <a:endParaRPr lang="de-DE"/>
          </a:p>
        </p:txBody>
      </p:sp>
    </p:spTree>
    <p:extLst>
      <p:ext uri="{BB962C8B-B14F-4D97-AF65-F5344CB8AC3E}">
        <p14:creationId xmlns:p14="http://schemas.microsoft.com/office/powerpoint/2010/main" val="28986453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Für Lern- und Übungsphasen steht den Schülerinnen und Schülern dieses Tutorial zur Verfügung. Das Tutorial kann im Unterricht eingeblendet oder über einen QR-Code für eine Einzel- bzw. Partnerarbeit eingesetzt werden. </a:t>
            </a:r>
            <a:endParaRPr lang="de-DE" dirty="0"/>
          </a:p>
          <a:p>
            <a:pPr algn="just"/>
            <a:r>
              <a:rPr lang="de-DE" dirty="0"/>
              <a:t>Die Schülerinnen und Schüler führen die Arbeitstechnik mehrmals aus.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9</a:t>
            </a:fld>
            <a:endParaRPr lang="de-DE"/>
          </a:p>
        </p:txBody>
      </p:sp>
    </p:spTree>
    <p:extLst>
      <p:ext uri="{BB962C8B-B14F-4D97-AF65-F5344CB8AC3E}">
        <p14:creationId xmlns:p14="http://schemas.microsoft.com/office/powerpoint/2010/main" val="3098305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8995F5-01E6-B9B0-F2B4-55743E4BD14D}"/>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239677FF-857C-894D-A48C-54D9E1A59F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C4A3DDFC-FA8E-7D09-74EB-CA32D81A761F}"/>
              </a:ext>
            </a:extLst>
          </p:cNvPr>
          <p:cNvSpPr>
            <a:spLocks noGrp="1"/>
          </p:cNvSpPr>
          <p:nvPr>
            <p:ph type="dt" sz="half" idx="10"/>
          </p:nvPr>
        </p:nvSpPr>
        <p:spPr/>
        <p:txBody>
          <a:bodyPr/>
          <a:lstStyle/>
          <a:p>
            <a:fld id="{27B51E18-6C90-4BD3-AF6F-2ECD0B370337}" type="datetimeFigureOut">
              <a:rPr lang="de-DE" smtClean="0"/>
              <a:t>22.11.2023</a:t>
            </a:fld>
            <a:endParaRPr lang="de-DE"/>
          </a:p>
        </p:txBody>
      </p:sp>
      <p:sp>
        <p:nvSpPr>
          <p:cNvPr id="5" name="Fußzeilenplatzhalter 4">
            <a:extLst>
              <a:ext uri="{FF2B5EF4-FFF2-40B4-BE49-F238E27FC236}">
                <a16:creationId xmlns:a16="http://schemas.microsoft.com/office/drawing/2014/main" id="{40F9D776-C58F-B1D4-2E9B-E1992843E79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D0F6083-0E2C-FA4F-F832-6EF42A76982B}"/>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245146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C2EF0E-76DD-8250-86CE-A57D7C65A9C1}"/>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3B3CD734-4DC9-C17B-2466-E0D0A5E4DB5B}"/>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9807320-653C-E6BA-42F2-FD117C3501AC}"/>
              </a:ext>
            </a:extLst>
          </p:cNvPr>
          <p:cNvSpPr>
            <a:spLocks noGrp="1"/>
          </p:cNvSpPr>
          <p:nvPr>
            <p:ph type="dt" sz="half" idx="10"/>
          </p:nvPr>
        </p:nvSpPr>
        <p:spPr/>
        <p:txBody>
          <a:bodyPr/>
          <a:lstStyle/>
          <a:p>
            <a:fld id="{27B51E18-6C90-4BD3-AF6F-2ECD0B370337}" type="datetimeFigureOut">
              <a:rPr lang="de-DE" smtClean="0"/>
              <a:t>22.11.2023</a:t>
            </a:fld>
            <a:endParaRPr lang="de-DE"/>
          </a:p>
        </p:txBody>
      </p:sp>
      <p:sp>
        <p:nvSpPr>
          <p:cNvPr id="5" name="Fußzeilenplatzhalter 4">
            <a:extLst>
              <a:ext uri="{FF2B5EF4-FFF2-40B4-BE49-F238E27FC236}">
                <a16:creationId xmlns:a16="http://schemas.microsoft.com/office/drawing/2014/main" id="{5CBCF3A1-7161-81CE-3491-D9A97195F9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7C6ABCE-50FF-5C92-7BF9-90BC29528A01}"/>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603320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8245EB22-C180-8376-2559-8706BB3BEA97}"/>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B469DD6A-2B07-CB39-E78F-CDCF954E05B6}"/>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5103C07-673D-A690-4C15-A663640D4696}"/>
              </a:ext>
            </a:extLst>
          </p:cNvPr>
          <p:cNvSpPr>
            <a:spLocks noGrp="1"/>
          </p:cNvSpPr>
          <p:nvPr>
            <p:ph type="dt" sz="half" idx="10"/>
          </p:nvPr>
        </p:nvSpPr>
        <p:spPr/>
        <p:txBody>
          <a:bodyPr/>
          <a:lstStyle/>
          <a:p>
            <a:fld id="{27B51E18-6C90-4BD3-AF6F-2ECD0B370337}" type="datetimeFigureOut">
              <a:rPr lang="de-DE" smtClean="0"/>
              <a:t>22.11.2023</a:t>
            </a:fld>
            <a:endParaRPr lang="de-DE"/>
          </a:p>
        </p:txBody>
      </p:sp>
      <p:sp>
        <p:nvSpPr>
          <p:cNvPr id="5" name="Fußzeilenplatzhalter 4">
            <a:extLst>
              <a:ext uri="{FF2B5EF4-FFF2-40B4-BE49-F238E27FC236}">
                <a16:creationId xmlns:a16="http://schemas.microsoft.com/office/drawing/2014/main" id="{04F4A8B4-53C6-CD08-0BE6-13C0DF1DE57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F650F7A-AC12-84F4-7648-42B7B539DD95}"/>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2565941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C5849E-1556-AE13-8D55-9129E88D4BF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366D3099-82A8-6BAC-B9DC-4A0C2150A0ED}"/>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E1C170A-B36F-8352-37B8-553A14CFC6DB}"/>
              </a:ext>
            </a:extLst>
          </p:cNvPr>
          <p:cNvSpPr>
            <a:spLocks noGrp="1"/>
          </p:cNvSpPr>
          <p:nvPr>
            <p:ph type="dt" sz="half" idx="10"/>
          </p:nvPr>
        </p:nvSpPr>
        <p:spPr/>
        <p:txBody>
          <a:bodyPr/>
          <a:lstStyle/>
          <a:p>
            <a:fld id="{27B51E18-6C90-4BD3-AF6F-2ECD0B370337}" type="datetimeFigureOut">
              <a:rPr lang="de-DE" smtClean="0"/>
              <a:t>22.11.2023</a:t>
            </a:fld>
            <a:endParaRPr lang="de-DE"/>
          </a:p>
        </p:txBody>
      </p:sp>
      <p:sp>
        <p:nvSpPr>
          <p:cNvPr id="5" name="Fußzeilenplatzhalter 4">
            <a:extLst>
              <a:ext uri="{FF2B5EF4-FFF2-40B4-BE49-F238E27FC236}">
                <a16:creationId xmlns:a16="http://schemas.microsoft.com/office/drawing/2014/main" id="{C3675060-24D4-3AE5-BC4A-216A3AADAEF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39D4875-FB49-EAA2-BAFE-19A5509FBCBD}"/>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3533259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A59EDF-6D59-4878-01C0-CE66D951604B}"/>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CC9B8057-39AA-7E0A-AB34-F1780D7FB3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F8D57BEF-1CAF-BF70-C9E6-68C59AE9934E}"/>
              </a:ext>
            </a:extLst>
          </p:cNvPr>
          <p:cNvSpPr>
            <a:spLocks noGrp="1"/>
          </p:cNvSpPr>
          <p:nvPr>
            <p:ph type="dt" sz="half" idx="10"/>
          </p:nvPr>
        </p:nvSpPr>
        <p:spPr/>
        <p:txBody>
          <a:bodyPr/>
          <a:lstStyle/>
          <a:p>
            <a:fld id="{27B51E18-6C90-4BD3-AF6F-2ECD0B370337}" type="datetimeFigureOut">
              <a:rPr lang="de-DE" smtClean="0"/>
              <a:t>22.11.2023</a:t>
            </a:fld>
            <a:endParaRPr lang="de-DE"/>
          </a:p>
        </p:txBody>
      </p:sp>
      <p:sp>
        <p:nvSpPr>
          <p:cNvPr id="5" name="Fußzeilenplatzhalter 4">
            <a:extLst>
              <a:ext uri="{FF2B5EF4-FFF2-40B4-BE49-F238E27FC236}">
                <a16:creationId xmlns:a16="http://schemas.microsoft.com/office/drawing/2014/main" id="{03E067B5-C19D-795E-8685-6E2E3E31A64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F5B4315-FA67-9F1E-27AD-B4B209DA1695}"/>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2910152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B42172-74A4-A99F-84C0-7F258224D98C}"/>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ADFDA651-ABD9-86FC-B9C8-BD6487C8F297}"/>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CB5B2907-2269-624D-A8CF-04E42BED0C2B}"/>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DBD41CEB-1F08-0890-F95D-80BF7342700C}"/>
              </a:ext>
            </a:extLst>
          </p:cNvPr>
          <p:cNvSpPr>
            <a:spLocks noGrp="1"/>
          </p:cNvSpPr>
          <p:nvPr>
            <p:ph type="dt" sz="half" idx="10"/>
          </p:nvPr>
        </p:nvSpPr>
        <p:spPr/>
        <p:txBody>
          <a:bodyPr/>
          <a:lstStyle/>
          <a:p>
            <a:fld id="{27B51E18-6C90-4BD3-AF6F-2ECD0B370337}" type="datetimeFigureOut">
              <a:rPr lang="de-DE" smtClean="0"/>
              <a:t>22.11.2023</a:t>
            </a:fld>
            <a:endParaRPr lang="de-DE"/>
          </a:p>
        </p:txBody>
      </p:sp>
      <p:sp>
        <p:nvSpPr>
          <p:cNvPr id="6" name="Fußzeilenplatzhalter 5">
            <a:extLst>
              <a:ext uri="{FF2B5EF4-FFF2-40B4-BE49-F238E27FC236}">
                <a16:creationId xmlns:a16="http://schemas.microsoft.com/office/drawing/2014/main" id="{98CF5459-5445-DAD8-B4DA-36F92E0951D0}"/>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3123196E-D5FC-DA57-A903-ADE68B51CB60}"/>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2653900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62696E-0950-8114-2B07-75BE502A34FD}"/>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A6A8002-B8E8-C86E-F748-9E2C95070E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C2D967FF-C557-2525-FDAD-99510A9AD1D7}"/>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9FE01769-88D0-231F-7ED5-92CCF589C64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1D22CD19-1982-4FB0-DCD1-B914C74D63B1}"/>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3181329F-1105-EB4A-58E1-AA8AC8C188AA}"/>
              </a:ext>
            </a:extLst>
          </p:cNvPr>
          <p:cNvSpPr>
            <a:spLocks noGrp="1"/>
          </p:cNvSpPr>
          <p:nvPr>
            <p:ph type="dt" sz="half" idx="10"/>
          </p:nvPr>
        </p:nvSpPr>
        <p:spPr/>
        <p:txBody>
          <a:bodyPr/>
          <a:lstStyle/>
          <a:p>
            <a:fld id="{27B51E18-6C90-4BD3-AF6F-2ECD0B370337}" type="datetimeFigureOut">
              <a:rPr lang="de-DE" smtClean="0"/>
              <a:t>22.11.2023</a:t>
            </a:fld>
            <a:endParaRPr lang="de-DE"/>
          </a:p>
        </p:txBody>
      </p:sp>
      <p:sp>
        <p:nvSpPr>
          <p:cNvPr id="8" name="Fußzeilenplatzhalter 7">
            <a:extLst>
              <a:ext uri="{FF2B5EF4-FFF2-40B4-BE49-F238E27FC236}">
                <a16:creationId xmlns:a16="http://schemas.microsoft.com/office/drawing/2014/main" id="{508C0AC7-727A-1D51-4750-45889336A79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D9B41659-E8AA-0E53-3070-6B612194B536}"/>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1204862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96A1BF-17A4-EB84-1A38-4EB4519919E9}"/>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59B8A6BA-718F-CED1-DEBA-1D2DBD0E905B}"/>
              </a:ext>
            </a:extLst>
          </p:cNvPr>
          <p:cNvSpPr>
            <a:spLocks noGrp="1"/>
          </p:cNvSpPr>
          <p:nvPr>
            <p:ph type="dt" sz="half" idx="10"/>
          </p:nvPr>
        </p:nvSpPr>
        <p:spPr/>
        <p:txBody>
          <a:bodyPr/>
          <a:lstStyle/>
          <a:p>
            <a:fld id="{27B51E18-6C90-4BD3-AF6F-2ECD0B370337}" type="datetimeFigureOut">
              <a:rPr lang="de-DE" smtClean="0"/>
              <a:t>22.11.2023</a:t>
            </a:fld>
            <a:endParaRPr lang="de-DE"/>
          </a:p>
        </p:txBody>
      </p:sp>
      <p:sp>
        <p:nvSpPr>
          <p:cNvPr id="4" name="Fußzeilenplatzhalter 3">
            <a:extLst>
              <a:ext uri="{FF2B5EF4-FFF2-40B4-BE49-F238E27FC236}">
                <a16:creationId xmlns:a16="http://schemas.microsoft.com/office/drawing/2014/main" id="{892F673F-3D3A-60A4-825B-041BAD343BE9}"/>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D8755FAE-BA00-2E91-74F6-91BFA036A1B3}"/>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4001730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3BAE54CC-0CF0-8123-8114-CD6B12D51E61}"/>
              </a:ext>
            </a:extLst>
          </p:cNvPr>
          <p:cNvSpPr>
            <a:spLocks noGrp="1"/>
          </p:cNvSpPr>
          <p:nvPr>
            <p:ph type="dt" sz="half" idx="10"/>
          </p:nvPr>
        </p:nvSpPr>
        <p:spPr/>
        <p:txBody>
          <a:bodyPr/>
          <a:lstStyle/>
          <a:p>
            <a:fld id="{27B51E18-6C90-4BD3-AF6F-2ECD0B370337}" type="datetimeFigureOut">
              <a:rPr lang="de-DE" smtClean="0"/>
              <a:t>22.11.2023</a:t>
            </a:fld>
            <a:endParaRPr lang="de-DE"/>
          </a:p>
        </p:txBody>
      </p:sp>
      <p:sp>
        <p:nvSpPr>
          <p:cNvPr id="3" name="Fußzeilenplatzhalter 2">
            <a:extLst>
              <a:ext uri="{FF2B5EF4-FFF2-40B4-BE49-F238E27FC236}">
                <a16:creationId xmlns:a16="http://schemas.microsoft.com/office/drawing/2014/main" id="{F12CD797-3BDB-07A5-AD26-0590A970B87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54FF284-5CAE-8CB4-95D3-F2B2BC6CC241}"/>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914853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C27119-9A85-A85D-CCBD-0A8EB141EC13}"/>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4767B34F-BB8D-373A-815D-0E2363C069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3D88B032-F3A5-FA5F-CC99-EBBDD01C91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6A0FB50B-0CA3-2C21-9B53-CD4FCF546856}"/>
              </a:ext>
            </a:extLst>
          </p:cNvPr>
          <p:cNvSpPr>
            <a:spLocks noGrp="1"/>
          </p:cNvSpPr>
          <p:nvPr>
            <p:ph type="dt" sz="half" idx="10"/>
          </p:nvPr>
        </p:nvSpPr>
        <p:spPr/>
        <p:txBody>
          <a:bodyPr/>
          <a:lstStyle/>
          <a:p>
            <a:fld id="{27B51E18-6C90-4BD3-AF6F-2ECD0B370337}" type="datetimeFigureOut">
              <a:rPr lang="de-DE" smtClean="0"/>
              <a:t>22.11.2023</a:t>
            </a:fld>
            <a:endParaRPr lang="de-DE"/>
          </a:p>
        </p:txBody>
      </p:sp>
      <p:sp>
        <p:nvSpPr>
          <p:cNvPr id="6" name="Fußzeilenplatzhalter 5">
            <a:extLst>
              <a:ext uri="{FF2B5EF4-FFF2-40B4-BE49-F238E27FC236}">
                <a16:creationId xmlns:a16="http://schemas.microsoft.com/office/drawing/2014/main" id="{1BCB69A1-29DD-7874-9272-70AA8EA0F0B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B19CE693-8EBB-E6D9-DF34-5BABDDE2CB68}"/>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2050893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774D0A-0350-FCA6-6623-54D44B22D66D}"/>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49B547D-438B-1EE4-CF74-FC26671365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6286D46E-15F3-C288-F2DD-2103051B5C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3DF523C1-5BC4-56CE-73D3-06816C63DDA0}"/>
              </a:ext>
            </a:extLst>
          </p:cNvPr>
          <p:cNvSpPr>
            <a:spLocks noGrp="1"/>
          </p:cNvSpPr>
          <p:nvPr>
            <p:ph type="dt" sz="half" idx="10"/>
          </p:nvPr>
        </p:nvSpPr>
        <p:spPr/>
        <p:txBody>
          <a:bodyPr/>
          <a:lstStyle/>
          <a:p>
            <a:fld id="{27B51E18-6C90-4BD3-AF6F-2ECD0B370337}" type="datetimeFigureOut">
              <a:rPr lang="de-DE" smtClean="0"/>
              <a:t>22.11.2023</a:t>
            </a:fld>
            <a:endParaRPr lang="de-DE"/>
          </a:p>
        </p:txBody>
      </p:sp>
      <p:sp>
        <p:nvSpPr>
          <p:cNvPr id="6" name="Fußzeilenplatzhalter 5">
            <a:extLst>
              <a:ext uri="{FF2B5EF4-FFF2-40B4-BE49-F238E27FC236}">
                <a16:creationId xmlns:a16="http://schemas.microsoft.com/office/drawing/2014/main" id="{A2DD5560-18A7-3123-C031-274C9B44902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09B44FDC-8985-D122-8276-1277101CD111}"/>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3459923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3A8CD"/>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761803BD-946E-824C-6D8A-B58E5167C2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802B7FE4-110C-7501-17C8-342D278F8F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87A97A6-373C-A724-0F99-C853B04BB9B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B51E18-6C90-4BD3-AF6F-2ECD0B370337}" type="datetimeFigureOut">
              <a:rPr lang="de-DE" smtClean="0"/>
              <a:t>22.11.2023</a:t>
            </a:fld>
            <a:endParaRPr lang="de-DE"/>
          </a:p>
        </p:txBody>
      </p:sp>
      <p:sp>
        <p:nvSpPr>
          <p:cNvPr id="5" name="Fußzeilenplatzhalter 4">
            <a:extLst>
              <a:ext uri="{FF2B5EF4-FFF2-40B4-BE49-F238E27FC236}">
                <a16:creationId xmlns:a16="http://schemas.microsoft.com/office/drawing/2014/main" id="{E8EE5BBB-D115-D888-74B4-2780CE7076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A6271E9A-CBFB-453B-D6E2-E86B326E88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3CFD38-3398-4C9C-9DB1-54300C7D8B57}" type="slidenum">
              <a:rPr lang="de-DE" smtClean="0"/>
              <a:t>‹Nr.›</a:t>
            </a:fld>
            <a:endParaRPr lang="de-DE"/>
          </a:p>
        </p:txBody>
      </p:sp>
      <p:pic>
        <p:nvPicPr>
          <p:cNvPr id="7" name="Grafik 6" descr="Ein Bild, das Text, Verkehrsschild, Schrift, Beschilderung enthält.&#10;&#10;Automatisch generierte Beschreibung">
            <a:extLst>
              <a:ext uri="{FF2B5EF4-FFF2-40B4-BE49-F238E27FC236}">
                <a16:creationId xmlns:a16="http://schemas.microsoft.com/office/drawing/2014/main" id="{508A08D6-20CD-90CD-614E-28D7A08ECF0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886275" y="157307"/>
            <a:ext cx="1133633" cy="1143160"/>
          </a:xfrm>
          <a:prstGeom prst="rect">
            <a:avLst/>
          </a:prstGeom>
        </p:spPr>
      </p:pic>
    </p:spTree>
    <p:extLst>
      <p:ext uri="{BB962C8B-B14F-4D97-AF65-F5344CB8AC3E}">
        <p14:creationId xmlns:p14="http://schemas.microsoft.com/office/powerpoint/2010/main" val="26567908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https://mundo.schule/details/SODIX-0001098176"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7.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hyperlink" Target="https://download.sodix.de/api/content/data/SODIX-0001098437.m4v"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hyperlink" Target="https://mundo.schule/details/SODIX-0001098175"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gif"/><Relationship Id="rId5" Type="http://schemas.openxmlformats.org/officeDocument/2006/relationships/image" Target="../media/image2.png"/><Relationship Id="rId4" Type="http://schemas.openxmlformats.org/officeDocument/2006/relationships/notesSlide" Target="../notesSlides/notesSlide2.xml"/><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6.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4.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EC130F73-6996-E3F7-C941-4437ACAFC412}"/>
              </a:ext>
            </a:extLst>
          </p:cNvPr>
          <p:cNvSpPr>
            <a:spLocks noChangeArrowheads="1"/>
          </p:cNvSpPr>
          <p:nvPr/>
        </p:nvSpPr>
        <p:spPr bwMode="auto">
          <a:xfrm>
            <a:off x="3286125" y="30575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2E19B27B-70C0-6B7F-1C8B-F2574B32F87C}"/>
              </a:ext>
            </a:extLst>
          </p:cNvPr>
          <p:cNvSpPr>
            <a:spLocks noChangeArrowheads="1"/>
          </p:cNvSpPr>
          <p:nvPr/>
        </p:nvSpPr>
        <p:spPr bwMode="auto">
          <a:xfrm>
            <a:off x="3286125" y="35147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13" name="Rectangle 13">
            <a:extLst>
              <a:ext uri="{FF2B5EF4-FFF2-40B4-BE49-F238E27FC236}">
                <a16:creationId xmlns:a16="http://schemas.microsoft.com/office/drawing/2014/main" id="{BE969853-30DE-0001-A92C-B503EAC405A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4" name="Rectangle 14">
            <a:extLst>
              <a:ext uri="{FF2B5EF4-FFF2-40B4-BE49-F238E27FC236}">
                <a16:creationId xmlns:a16="http://schemas.microsoft.com/office/drawing/2014/main" id="{68A5B2E9-C442-1AD3-D404-8E44805C4CFA}"/>
              </a:ext>
            </a:extLst>
          </p:cNvPr>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17" name="Textfeld 16">
            <a:extLst>
              <a:ext uri="{FF2B5EF4-FFF2-40B4-BE49-F238E27FC236}">
                <a16:creationId xmlns:a16="http://schemas.microsoft.com/office/drawing/2014/main" id="{513AAA8C-E8D4-5B52-A2E0-341C04A2F5BA}"/>
              </a:ext>
            </a:extLst>
          </p:cNvPr>
          <p:cNvSpPr txBox="1"/>
          <p:nvPr/>
        </p:nvSpPr>
        <p:spPr>
          <a:xfrm>
            <a:off x="1188699" y="174103"/>
            <a:ext cx="8679304" cy="830997"/>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Anmerkung für die Lehrkraft Digitales Servicematerial im Fach WG</a:t>
            </a:r>
            <a:endParaRPr kumimoji="0" lang="de-DE" altLang="de-DE" sz="2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1"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1./ 2. Jahrgangsstufe: Die Arbeitstechnik „Steppstich“ </a:t>
            </a:r>
            <a:endParaRPr kumimoji="0" lang="de-DE" altLang="de-DE" sz="2400" b="0" i="0" u="none" strike="noStrike" cap="none" normalizeH="0" baseline="0" dirty="0">
              <a:ln>
                <a:noFill/>
              </a:ln>
              <a:solidFill>
                <a:schemeClr val="tx1"/>
              </a:solidFill>
              <a:effectLst/>
            </a:endParaRPr>
          </a:p>
        </p:txBody>
      </p:sp>
      <p:sp>
        <p:nvSpPr>
          <p:cNvPr id="18" name="Textfeld 17">
            <a:extLst>
              <a:ext uri="{FF2B5EF4-FFF2-40B4-BE49-F238E27FC236}">
                <a16:creationId xmlns:a16="http://schemas.microsoft.com/office/drawing/2014/main" id="{355B4410-E1F6-E2BC-3F0B-0FBC021C6BFB}"/>
              </a:ext>
            </a:extLst>
          </p:cNvPr>
          <p:cNvSpPr txBox="1"/>
          <p:nvPr/>
        </p:nvSpPr>
        <p:spPr>
          <a:xfrm>
            <a:off x="480167" y="1051957"/>
            <a:ext cx="11231666" cy="5764335"/>
          </a:xfrm>
          <a:prstGeom prst="rect">
            <a:avLst/>
          </a:prstGeom>
          <a:noFill/>
        </p:spPr>
        <p:txBody>
          <a:bodyPr wrap="square">
            <a:spAutoFit/>
          </a:bodyPr>
          <a:lstStyle/>
          <a:p>
            <a:pPr lvl="0">
              <a:lnSpc>
                <a:spcPct val="115000"/>
              </a:lnSpc>
              <a:spcBef>
                <a:spcPts val="600"/>
              </a:spcBef>
              <a:spcAft>
                <a:spcPts val="600"/>
              </a:spcAft>
            </a:pPr>
            <a:r>
              <a:rPr lang="de-DE" sz="1800" u="sng" dirty="0">
                <a:effectLst/>
                <a:ea typeface="Calibri" panose="020F0502020204030204" pitchFamily="34" charset="0"/>
                <a:cs typeface="Times New Roman" panose="02020603050405020304" pitchFamily="18" charset="0"/>
              </a:rPr>
              <a:t>Überlegungen zu der Arbeitstechnik</a:t>
            </a:r>
          </a:p>
          <a:p>
            <a:pPr algn="just">
              <a:lnSpc>
                <a:spcPct val="115000"/>
              </a:lnSpc>
              <a:spcBef>
                <a:spcPts val="600"/>
              </a:spcBef>
              <a:spcAft>
                <a:spcPts val="600"/>
              </a:spcAft>
            </a:pPr>
            <a:r>
              <a:rPr lang="de-DE" sz="1600" dirty="0">
                <a:ea typeface="Calibri" panose="020F0502020204030204" pitchFamily="34" charset="0"/>
                <a:cs typeface="Times New Roman" panose="02020603050405020304" pitchFamily="18" charset="0"/>
              </a:rPr>
              <a:t>Die Schülerinnen und Schüler entwickeln sukzessive Kompetenzen im Umgang mit Nadel und Faden (in diesem Beispiel die Arbeitstechnik Steppstich). </a:t>
            </a:r>
            <a:r>
              <a:rPr lang="de-DE" sz="1600" dirty="0"/>
              <a:t>Begleitet von der Lehrkraft nutzen sie dafür analoge und digitale Hilfen. </a:t>
            </a:r>
            <a:endParaRPr lang="de-DE" sz="1600" u="sng" dirty="0">
              <a:ea typeface="Calibri" panose="020F0502020204030204" pitchFamily="34" charset="0"/>
              <a:cs typeface="Times New Roman" panose="02020603050405020304" pitchFamily="18" charset="0"/>
            </a:endParaRPr>
          </a:p>
          <a:p>
            <a:pPr>
              <a:lnSpc>
                <a:spcPct val="114000"/>
              </a:lnSpc>
              <a:spcBef>
                <a:spcPts val="600"/>
              </a:spcBef>
              <a:spcAft>
                <a:spcPts val="600"/>
              </a:spcAft>
            </a:pPr>
            <a:r>
              <a:rPr lang="de-DE" u="sng" dirty="0">
                <a:ea typeface="Calibri" panose="020F0502020204030204" pitchFamily="34" charset="0"/>
                <a:cs typeface="Times New Roman" panose="02020603050405020304" pitchFamily="18" charset="0"/>
              </a:rPr>
              <a:t>Möglicher Kompetenzerwerb</a:t>
            </a:r>
          </a:p>
          <a:p>
            <a:pPr>
              <a:lnSpc>
                <a:spcPct val="114000"/>
              </a:lnSpc>
              <a:spcBef>
                <a:spcPts val="600"/>
              </a:spcBef>
              <a:spcAft>
                <a:spcPts val="600"/>
              </a:spcAft>
            </a:pPr>
            <a:r>
              <a:rPr lang="de-DE" sz="1600" b="1" dirty="0">
                <a:ea typeface="Calibri" panose="020F0502020204030204" pitchFamily="34" charset="0"/>
                <a:cs typeface="Times New Roman" panose="02020603050405020304" pitchFamily="18" charset="0"/>
              </a:rPr>
              <a:t>Die Schülerinnen und Schüler …</a:t>
            </a:r>
            <a:endParaRPr lang="de-DE" sz="1600" dirty="0">
              <a:ea typeface="Calibri" panose="020F0502020204030204" pitchFamily="34" charset="0"/>
              <a:cs typeface="Times New Roman" panose="02020603050405020304" pitchFamily="18" charset="0"/>
            </a:endParaRPr>
          </a:p>
          <a:p>
            <a:pPr marL="342900" indent="-342900">
              <a:buFont typeface="Symbol" panose="05050102010706020507" pitchFamily="18" charset="2"/>
              <a:buChar char=""/>
            </a:pPr>
            <a:r>
              <a:rPr lang="de-DE" sz="1600" dirty="0"/>
              <a:t>erkunden haptisch und visuell den Steppstich.</a:t>
            </a:r>
          </a:p>
          <a:p>
            <a:pPr marL="342900" indent="-342900">
              <a:buFont typeface="Symbol" panose="05050102010706020507" pitchFamily="18" charset="2"/>
              <a:buChar char=""/>
            </a:pPr>
            <a:r>
              <a:rPr lang="de-DE" sz="1600" dirty="0"/>
              <a:t>beschreiben ihre Wahrnehmungen und die Wirkung.</a:t>
            </a:r>
          </a:p>
          <a:p>
            <a:pPr marL="342900" indent="-342900">
              <a:buFont typeface="Symbol" panose="05050102010706020507" pitchFamily="18" charset="2"/>
              <a:buChar char=""/>
            </a:pPr>
            <a:r>
              <a:rPr lang="de-DE" sz="1600" dirty="0"/>
              <a:t>beobachten und entwickeln Wege, die Arbeitstechnik einzuüben.</a:t>
            </a:r>
          </a:p>
          <a:p>
            <a:pPr marL="342900" indent="-342900">
              <a:buFont typeface="Symbol" panose="05050102010706020507" pitchFamily="18" charset="2"/>
              <a:buChar char=""/>
            </a:pPr>
            <a:r>
              <a:rPr lang="de-DE" sz="1600" dirty="0"/>
              <a:t>führen die Arbeitstechniken Steppstich sticken aus.</a:t>
            </a:r>
          </a:p>
          <a:p>
            <a:pPr marL="342900" indent="-342900">
              <a:buFont typeface="Symbol" panose="05050102010706020507" pitchFamily="18" charset="2"/>
              <a:buChar char=""/>
            </a:pPr>
            <a:r>
              <a:rPr lang="de-DE" sz="1600" dirty="0"/>
              <a:t>beschreiben ihre Lernwege und ihre praktische Ausführung.</a:t>
            </a:r>
          </a:p>
          <a:p>
            <a:pPr marL="342900" indent="-342900">
              <a:buFont typeface="Symbol" panose="05050102010706020507" pitchFamily="18" charset="2"/>
              <a:buChar char=""/>
            </a:pPr>
            <a:r>
              <a:rPr lang="de-DE" sz="1600" dirty="0"/>
              <a:t>zeigen ihren Kompetenzerwerb beim Gestalten der Werkstücke und mit dem Ergebnis.</a:t>
            </a:r>
            <a:endParaRPr lang="de-DE" sz="1600" b="1" dirty="0"/>
          </a:p>
          <a:p>
            <a:pPr marL="342900" indent="-342900">
              <a:buFont typeface="Symbol" panose="05050102010706020507" pitchFamily="18" charset="2"/>
              <a:buChar char=""/>
            </a:pPr>
            <a:r>
              <a:rPr lang="de-DE" sz="1600" dirty="0"/>
              <a:t>reflektieren und bewerten ihren Lernprozess und die Ergebnisse.</a:t>
            </a:r>
          </a:p>
          <a:p>
            <a:pPr marL="342900" indent="-342900">
              <a:buFont typeface="Symbol" panose="05050102010706020507" pitchFamily="18" charset="2"/>
              <a:buChar char=""/>
            </a:pPr>
            <a:endParaRPr lang="de-DE" sz="1600" dirty="0"/>
          </a:p>
          <a:p>
            <a:pPr lvl="0">
              <a:lnSpc>
                <a:spcPct val="115000"/>
              </a:lnSpc>
            </a:pPr>
            <a:r>
              <a:rPr lang="de-DE" sz="1600" u="sng" dirty="0">
                <a:effectLst/>
                <a:ea typeface="Calibri" panose="020F0502020204030204" pitchFamily="34" charset="0"/>
                <a:cs typeface="Times New Roman" panose="02020603050405020304" pitchFamily="18" charset="0"/>
              </a:rPr>
              <a:t>Überlegungen zur medialen Umsetzung im Unterricht </a:t>
            </a:r>
            <a:endParaRPr lang="de-DE" sz="1600" u="sng" dirty="0">
              <a:ea typeface="Calibri" panose="020F0502020204030204" pitchFamily="34" charset="0"/>
              <a:cs typeface="Times New Roman" panose="02020603050405020304" pitchFamily="18" charset="0"/>
            </a:endParaRPr>
          </a:p>
          <a:p>
            <a:pPr algn="just">
              <a:lnSpc>
                <a:spcPct val="115000"/>
              </a:lnSpc>
            </a:pPr>
            <a:r>
              <a:rPr lang="de-DE" sz="1600" dirty="0">
                <a:ea typeface="Calibri" panose="020F0502020204030204" pitchFamily="34" charset="0"/>
                <a:cs typeface="Times New Roman" panose="02020603050405020304" pitchFamily="18" charset="0"/>
              </a:rPr>
              <a:t>Die </a:t>
            </a:r>
            <a:r>
              <a:rPr lang="de-DE" sz="1600" b="1" dirty="0">
                <a:ea typeface="Calibri" panose="020F0502020204030204" pitchFamily="34" charset="0"/>
                <a:cs typeface="Times New Roman" panose="02020603050405020304" pitchFamily="18" charset="0"/>
              </a:rPr>
              <a:t>PowerPoint-Präsentation</a:t>
            </a:r>
            <a:r>
              <a:rPr lang="de-DE" sz="1600" dirty="0">
                <a:ea typeface="Calibri" panose="020F0502020204030204" pitchFamily="34" charset="0"/>
                <a:cs typeface="Times New Roman" panose="02020603050405020304" pitchFamily="18" charset="0"/>
              </a:rPr>
              <a:t> und der </a:t>
            </a:r>
            <a:r>
              <a:rPr lang="de-DE" sz="1600" b="1" dirty="0" err="1">
                <a:ea typeface="Calibri" panose="020F0502020204030204" pitchFamily="34" charset="0"/>
                <a:cs typeface="Times New Roman" panose="02020603050405020304" pitchFamily="18" charset="0"/>
              </a:rPr>
              <a:t>mebis</a:t>
            </a:r>
            <a:r>
              <a:rPr lang="de-DE" sz="1600" b="1" dirty="0">
                <a:ea typeface="Calibri" panose="020F0502020204030204" pitchFamily="34" charset="0"/>
                <a:cs typeface="Times New Roman" panose="02020603050405020304" pitchFamily="18" charset="0"/>
              </a:rPr>
              <a:t>-Kurs</a:t>
            </a:r>
            <a:r>
              <a:rPr lang="de-DE" sz="1600" dirty="0">
                <a:ea typeface="Calibri" panose="020F0502020204030204" pitchFamily="34" charset="0"/>
                <a:cs typeface="Times New Roman" panose="02020603050405020304" pitchFamily="18" charset="0"/>
              </a:rPr>
              <a:t> sind als Vorschlag und Anregung konzipiert </a:t>
            </a:r>
            <a:r>
              <a:rPr lang="de-DE" sz="1600" dirty="0"/>
              <a:t>und können in Umfang, Inhalt und der Methode </a:t>
            </a:r>
            <a:r>
              <a:rPr lang="de-DE" sz="1600" dirty="0">
                <a:ea typeface="Calibri" panose="020F0502020204030204" pitchFamily="34" charset="0"/>
                <a:cs typeface="Times New Roman" panose="02020603050405020304" pitchFamily="18" charset="0"/>
              </a:rPr>
              <a:t>abgeändert oder als Vorlage benutzt werden. Sie beziehen sich nicht auf eine Unterrichtszeiteinheit und bieten dadurch die Möglichkeit, im Unterrichtsverlauf flexibel und angepasst eingesetzt zu werden. In Phasen der Erarbeitung, Differenzierung, Wiederholung und Vertiefung können Schülerinnen und Schüler einzelne Bestandteile zum selbständigen Kompetenzerwerb nutzen.</a:t>
            </a:r>
            <a:endParaRPr lang="de-DE" sz="1600" b="1" dirty="0"/>
          </a:p>
          <a:p>
            <a:pPr lvl="0">
              <a:lnSpc>
                <a:spcPct val="115000"/>
              </a:lnSpc>
            </a:pPr>
            <a:endParaRPr lang="de-DE" sz="16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05763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999356-B347-4C8A-A534-51E086F324C5}"/>
              </a:ext>
            </a:extLst>
          </p:cNvPr>
          <p:cNvSpPr>
            <a:spLocks noGrp="1"/>
          </p:cNvSpPr>
          <p:nvPr>
            <p:ph type="title"/>
          </p:nvPr>
        </p:nvSpPr>
        <p:spPr>
          <a:xfrm>
            <a:off x="489859" y="1831068"/>
            <a:ext cx="4316057" cy="2953583"/>
          </a:xfrm>
        </p:spPr>
        <p:txBody>
          <a:bodyPr>
            <a:noAutofit/>
          </a:bodyPr>
          <a:lstStyle/>
          <a:p>
            <a:pPr>
              <a:lnSpc>
                <a:spcPct val="100000"/>
              </a:lnSpc>
              <a:spcBef>
                <a:spcPts val="600"/>
              </a:spcBef>
              <a:spcAft>
                <a:spcPts val="600"/>
              </a:spcAft>
            </a:pPr>
            <a:r>
              <a:rPr lang="de-DE" sz="4000" b="1" dirty="0"/>
              <a:t>Tutorial: </a:t>
            </a:r>
            <a:br>
              <a:rPr lang="de-DE" sz="4000" b="1" dirty="0"/>
            </a:br>
            <a:r>
              <a:rPr lang="de-DE" sz="4000" dirty="0"/>
              <a:t>Steppstich</a:t>
            </a:r>
            <a:br>
              <a:rPr lang="de-DE" sz="4000" dirty="0"/>
            </a:br>
            <a:r>
              <a:rPr lang="de-DE" sz="4000" dirty="0"/>
              <a:t>(Rechtshänder) </a:t>
            </a:r>
            <a:br>
              <a:rPr lang="de-DE" sz="4000" dirty="0"/>
            </a:br>
            <a:r>
              <a:rPr lang="de-DE" sz="4000" dirty="0"/>
              <a:t>mebis-Tube</a:t>
            </a:r>
          </a:p>
        </p:txBody>
      </p:sp>
      <p:graphicFrame>
        <p:nvGraphicFramePr>
          <p:cNvPr id="3" name="Tabelle 2">
            <a:extLst>
              <a:ext uri="{FF2B5EF4-FFF2-40B4-BE49-F238E27FC236}">
                <a16:creationId xmlns:a16="http://schemas.microsoft.com/office/drawing/2014/main" id="{0594E5D5-3F52-459B-B075-5CFB435FD511}"/>
              </a:ext>
            </a:extLst>
          </p:cNvPr>
          <p:cNvGraphicFramePr>
            <a:graphicFrameLocks noGrp="1"/>
          </p:cNvGraphicFramePr>
          <p:nvPr>
            <p:extLst>
              <p:ext uri="{D42A27DB-BD31-4B8C-83A1-F6EECF244321}">
                <p14:modId xmlns:p14="http://schemas.microsoft.com/office/powerpoint/2010/main" val="123873959"/>
              </p:ext>
            </p:extLst>
          </p:nvPr>
        </p:nvGraphicFramePr>
        <p:xfrm>
          <a:off x="5904614" y="151373"/>
          <a:ext cx="4857209" cy="6414527"/>
        </p:xfrm>
        <a:graphic>
          <a:graphicData uri="http://schemas.openxmlformats.org/drawingml/2006/table">
            <a:tbl>
              <a:tblPr firstRow="1" bandRow="1">
                <a:tableStyleId>{5C22544A-7EE6-4342-B048-85BDC9FD1C3A}</a:tableStyleId>
              </a:tblPr>
              <a:tblGrid>
                <a:gridCol w="4857209">
                  <a:extLst>
                    <a:ext uri="{9D8B030D-6E8A-4147-A177-3AD203B41FA5}">
                      <a16:colId xmlns:a16="http://schemas.microsoft.com/office/drawing/2014/main" val="4235346666"/>
                    </a:ext>
                  </a:extLst>
                </a:gridCol>
              </a:tblGrid>
              <a:tr h="3137927">
                <a:tc>
                  <a:txBody>
                    <a:bodyPr/>
                    <a:lstStyle/>
                    <a:p>
                      <a:r>
                        <a:rPr lang="de-DE" dirty="0"/>
                        <a:t>ISB-Medienserver:</a:t>
                      </a:r>
                    </a:p>
                    <a:p>
                      <a:r>
                        <a:rPr lang="de-DE" sz="1000" dirty="0">
                          <a:solidFill>
                            <a:schemeClr val="bg1"/>
                          </a:solidFill>
                        </a:rPr>
                        <a:t>https://download.sodix.de/api/content/data/SODIX-0001098436.m4v</a:t>
                      </a:r>
                    </a:p>
                  </a:txBody>
                  <a:tcPr/>
                </a:tc>
                <a:extLst>
                  <a:ext uri="{0D108BD9-81ED-4DB2-BD59-A6C34878D82A}">
                    <a16:rowId xmlns:a16="http://schemas.microsoft.com/office/drawing/2014/main" val="2429199894"/>
                  </a:ext>
                </a:extLst>
              </a:tr>
              <a:tr h="3276600">
                <a:tc>
                  <a:txBody>
                    <a:bodyPr/>
                    <a:lstStyle/>
                    <a:p>
                      <a:r>
                        <a:rPr lang="de-DE" b="1" dirty="0"/>
                        <a:t>Mundo Schule: </a:t>
                      </a:r>
                      <a:endParaRPr lang="de-DE"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000" dirty="0">
                          <a:hlinkClick r:id="rId3"/>
                        </a:rPr>
                        <a:t>ISB Tutorial Arbeitstechnik Steppstich (Rechtshänder) (</a:t>
                      </a:r>
                      <a:r>
                        <a:rPr lang="de-DE" sz="1000" dirty="0" err="1">
                          <a:hlinkClick r:id="rId3"/>
                        </a:rPr>
                        <a:t>mundo.schule</a:t>
                      </a:r>
                      <a:r>
                        <a:rPr lang="de-DE" sz="1000" dirty="0">
                          <a:hlinkClick r:id="rId3"/>
                        </a:rPr>
                        <a:t>)</a:t>
                      </a:r>
                      <a:endParaRPr lang="de-DE" sz="1000" dirty="0">
                        <a:solidFill>
                          <a:prstClr val="black"/>
                        </a:solidFill>
                        <a:latin typeface="+mn-lt"/>
                      </a:endParaRPr>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txBody>
                  <a:tcPr/>
                </a:tc>
                <a:extLst>
                  <a:ext uri="{0D108BD9-81ED-4DB2-BD59-A6C34878D82A}">
                    <a16:rowId xmlns:a16="http://schemas.microsoft.com/office/drawing/2014/main" val="401767838"/>
                  </a:ext>
                </a:extLst>
              </a:tr>
            </a:tbl>
          </a:graphicData>
        </a:graphic>
      </p:graphicFrame>
      <p:pic>
        <p:nvPicPr>
          <p:cNvPr id="4" name="Grafik 3">
            <a:extLst>
              <a:ext uri="{FF2B5EF4-FFF2-40B4-BE49-F238E27FC236}">
                <a16:creationId xmlns:a16="http://schemas.microsoft.com/office/drawing/2014/main" id="{1BF9DC62-5452-4596-99B3-A00EF18DAEC7}"/>
              </a:ext>
            </a:extLst>
          </p:cNvPr>
          <p:cNvPicPr>
            <a:picLocks noChangeAspect="1"/>
          </p:cNvPicPr>
          <p:nvPr/>
        </p:nvPicPr>
        <p:blipFill>
          <a:blip r:embed="rId4"/>
          <a:stretch>
            <a:fillRect/>
          </a:stretch>
        </p:blipFill>
        <p:spPr>
          <a:xfrm>
            <a:off x="6096000" y="735693"/>
            <a:ext cx="2501900" cy="2428004"/>
          </a:xfrm>
          <a:prstGeom prst="rect">
            <a:avLst/>
          </a:prstGeom>
        </p:spPr>
      </p:pic>
      <p:pic>
        <p:nvPicPr>
          <p:cNvPr id="5" name="Grafik 4">
            <a:extLst>
              <a:ext uri="{FF2B5EF4-FFF2-40B4-BE49-F238E27FC236}">
                <a16:creationId xmlns:a16="http://schemas.microsoft.com/office/drawing/2014/main" id="{3CFA7FB7-08B6-4302-9C03-7E7FC2E8260F}"/>
              </a:ext>
            </a:extLst>
          </p:cNvPr>
          <p:cNvPicPr>
            <a:picLocks noChangeAspect="1"/>
          </p:cNvPicPr>
          <p:nvPr/>
        </p:nvPicPr>
        <p:blipFill>
          <a:blip r:embed="rId5"/>
          <a:stretch>
            <a:fillRect/>
          </a:stretch>
        </p:blipFill>
        <p:spPr>
          <a:xfrm>
            <a:off x="6096000" y="3921101"/>
            <a:ext cx="2528605" cy="2517799"/>
          </a:xfrm>
          <a:prstGeom prst="rect">
            <a:avLst/>
          </a:prstGeom>
        </p:spPr>
      </p:pic>
    </p:spTree>
    <p:extLst>
      <p:ext uri="{BB962C8B-B14F-4D97-AF65-F5344CB8AC3E}">
        <p14:creationId xmlns:p14="http://schemas.microsoft.com/office/powerpoint/2010/main" val="40944953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CC97D7-315A-97A0-CD5B-8F553882BE3A}"/>
              </a:ext>
            </a:extLst>
          </p:cNvPr>
          <p:cNvSpPr>
            <a:spLocks noGrp="1"/>
          </p:cNvSpPr>
          <p:nvPr>
            <p:ph type="title"/>
          </p:nvPr>
        </p:nvSpPr>
        <p:spPr/>
        <p:txBody>
          <a:bodyPr/>
          <a:lstStyle/>
          <a:p>
            <a:endParaRPr lang="de-DE"/>
          </a:p>
        </p:txBody>
      </p:sp>
      <p:pic>
        <p:nvPicPr>
          <p:cNvPr id="6" name="Steppstich Linkshänder ISB">
            <a:hlinkClick r:id="" action="ppaction://media"/>
            <a:extLst>
              <a:ext uri="{FF2B5EF4-FFF2-40B4-BE49-F238E27FC236}">
                <a16:creationId xmlns:a16="http://schemas.microsoft.com/office/drawing/2014/main" id="{4773536E-34E6-F372-53D5-7C240C5A0F57}"/>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23988"/>
            <a:ext cx="12234922" cy="6881988"/>
          </a:xfrm>
        </p:spPr>
      </p:pic>
    </p:spTree>
    <p:extLst>
      <p:ext uri="{BB962C8B-B14F-4D97-AF65-F5344CB8AC3E}">
        <p14:creationId xmlns:p14="http://schemas.microsoft.com/office/powerpoint/2010/main" val="1128528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999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999356-B347-4C8A-A534-51E086F324C5}"/>
              </a:ext>
            </a:extLst>
          </p:cNvPr>
          <p:cNvSpPr>
            <a:spLocks noGrp="1"/>
          </p:cNvSpPr>
          <p:nvPr>
            <p:ph type="title"/>
          </p:nvPr>
        </p:nvSpPr>
        <p:spPr>
          <a:xfrm>
            <a:off x="489859" y="1831068"/>
            <a:ext cx="4316057" cy="2953583"/>
          </a:xfrm>
        </p:spPr>
        <p:txBody>
          <a:bodyPr>
            <a:noAutofit/>
          </a:bodyPr>
          <a:lstStyle/>
          <a:p>
            <a:pPr>
              <a:lnSpc>
                <a:spcPct val="100000"/>
              </a:lnSpc>
              <a:spcBef>
                <a:spcPts val="600"/>
              </a:spcBef>
              <a:spcAft>
                <a:spcPts val="600"/>
              </a:spcAft>
            </a:pPr>
            <a:r>
              <a:rPr lang="de-DE" sz="4000" b="1" dirty="0"/>
              <a:t>Tutorial: </a:t>
            </a:r>
            <a:br>
              <a:rPr lang="de-DE" sz="4000" b="1" dirty="0"/>
            </a:br>
            <a:r>
              <a:rPr lang="de-DE" sz="4000" dirty="0"/>
              <a:t>Steppstich</a:t>
            </a:r>
            <a:br>
              <a:rPr lang="de-DE" sz="4000" dirty="0"/>
            </a:br>
            <a:r>
              <a:rPr lang="de-DE" sz="4000" dirty="0"/>
              <a:t>(Linkshänder) </a:t>
            </a:r>
            <a:br>
              <a:rPr lang="de-DE" sz="4000" dirty="0"/>
            </a:br>
            <a:r>
              <a:rPr lang="de-DE" sz="4000" dirty="0"/>
              <a:t>mebis-Tube</a:t>
            </a:r>
          </a:p>
        </p:txBody>
      </p:sp>
      <p:graphicFrame>
        <p:nvGraphicFramePr>
          <p:cNvPr id="7" name="Tabelle 6">
            <a:extLst>
              <a:ext uri="{FF2B5EF4-FFF2-40B4-BE49-F238E27FC236}">
                <a16:creationId xmlns:a16="http://schemas.microsoft.com/office/drawing/2014/main" id="{DC8DBB5C-99CD-4BC8-B3C5-C113C6C8C291}"/>
              </a:ext>
            </a:extLst>
          </p:cNvPr>
          <p:cNvGraphicFramePr>
            <a:graphicFrameLocks noGrp="1"/>
          </p:cNvGraphicFramePr>
          <p:nvPr>
            <p:extLst>
              <p:ext uri="{D42A27DB-BD31-4B8C-83A1-F6EECF244321}">
                <p14:modId xmlns:p14="http://schemas.microsoft.com/office/powerpoint/2010/main" val="3896846131"/>
              </p:ext>
            </p:extLst>
          </p:nvPr>
        </p:nvGraphicFramePr>
        <p:xfrm>
          <a:off x="5666244" y="221736"/>
          <a:ext cx="4857209" cy="6414527"/>
        </p:xfrm>
        <a:graphic>
          <a:graphicData uri="http://schemas.openxmlformats.org/drawingml/2006/table">
            <a:tbl>
              <a:tblPr firstRow="1" bandRow="1">
                <a:tableStyleId>{5C22544A-7EE6-4342-B048-85BDC9FD1C3A}</a:tableStyleId>
              </a:tblPr>
              <a:tblGrid>
                <a:gridCol w="4857209">
                  <a:extLst>
                    <a:ext uri="{9D8B030D-6E8A-4147-A177-3AD203B41FA5}">
                      <a16:colId xmlns:a16="http://schemas.microsoft.com/office/drawing/2014/main" val="4235346666"/>
                    </a:ext>
                  </a:extLst>
                </a:gridCol>
              </a:tblGrid>
              <a:tr h="3137927">
                <a:tc>
                  <a:txBody>
                    <a:bodyPr/>
                    <a:lstStyle/>
                    <a:p>
                      <a:r>
                        <a:rPr lang="de-DE" dirty="0"/>
                        <a:t>ISB-Medienserver:</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000" dirty="0">
                          <a:solidFill>
                            <a:schemeClr val="bg1"/>
                          </a:solidFill>
                          <a:hlinkClick r:id="rId3">
                            <a:extLst>
                              <a:ext uri="{A12FA001-AC4F-418D-AE19-62706E023703}">
                                <ahyp:hlinkClr xmlns:ahyp="http://schemas.microsoft.com/office/drawing/2018/hyperlinkcolor" val="tx"/>
                              </a:ext>
                            </a:extLst>
                          </a:hlinkClick>
                        </a:rPr>
                        <a:t>https://download.sodix.de/api/content/data/SODIX-0001098437.m4v</a:t>
                      </a:r>
                      <a:endParaRPr lang="de-DE" sz="1000" dirty="0">
                        <a:solidFill>
                          <a:schemeClr val="bg1"/>
                        </a:solidFill>
                      </a:endParaRPr>
                    </a:p>
                    <a:p>
                      <a:endParaRPr lang="de-DE" dirty="0"/>
                    </a:p>
                  </a:txBody>
                  <a:tcPr/>
                </a:tc>
                <a:extLst>
                  <a:ext uri="{0D108BD9-81ED-4DB2-BD59-A6C34878D82A}">
                    <a16:rowId xmlns:a16="http://schemas.microsoft.com/office/drawing/2014/main" val="2429199894"/>
                  </a:ext>
                </a:extLst>
              </a:tr>
              <a:tr h="3276600">
                <a:tc>
                  <a:txBody>
                    <a:bodyPr/>
                    <a:lstStyle/>
                    <a:p>
                      <a:r>
                        <a:rPr lang="de-DE" b="1" dirty="0"/>
                        <a:t>Mundo Schule: </a:t>
                      </a:r>
                      <a:endParaRPr lang="de-DE" sz="1200" b="0"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txBody>
                  <a:tcPr/>
                </a:tc>
                <a:extLst>
                  <a:ext uri="{0D108BD9-81ED-4DB2-BD59-A6C34878D82A}">
                    <a16:rowId xmlns:a16="http://schemas.microsoft.com/office/drawing/2014/main" val="401767838"/>
                  </a:ext>
                </a:extLst>
              </a:tr>
            </a:tbl>
          </a:graphicData>
        </a:graphic>
      </p:graphicFrame>
      <p:sp>
        <p:nvSpPr>
          <p:cNvPr id="8" name="Rechteck 7">
            <a:extLst>
              <a:ext uri="{FF2B5EF4-FFF2-40B4-BE49-F238E27FC236}">
                <a16:creationId xmlns:a16="http://schemas.microsoft.com/office/drawing/2014/main" id="{0C913F71-EE99-4C0F-9F81-47105DF1AF8D}"/>
              </a:ext>
            </a:extLst>
          </p:cNvPr>
          <p:cNvSpPr/>
          <p:nvPr/>
        </p:nvSpPr>
        <p:spPr>
          <a:xfrm>
            <a:off x="5666244" y="3694002"/>
            <a:ext cx="6096000" cy="246221"/>
          </a:xfrm>
          <a:prstGeom prst="rect">
            <a:avLst/>
          </a:prstGeom>
        </p:spPr>
        <p:txBody>
          <a:bodyPr>
            <a:spAutoFit/>
          </a:bodyPr>
          <a:lstStyle/>
          <a:p>
            <a:r>
              <a:rPr lang="de-DE" sz="1000" dirty="0">
                <a:hlinkClick r:id="rId4"/>
              </a:rPr>
              <a:t>ISB Tutorial Arbeitstechnik Steppstich (Linkshänder) (</a:t>
            </a:r>
            <a:r>
              <a:rPr lang="de-DE" sz="1000" dirty="0" err="1">
                <a:hlinkClick r:id="rId4"/>
              </a:rPr>
              <a:t>mundo.schule</a:t>
            </a:r>
            <a:r>
              <a:rPr lang="de-DE" sz="1000" dirty="0">
                <a:hlinkClick r:id="rId4"/>
              </a:rPr>
              <a:t>)</a:t>
            </a:r>
            <a:endParaRPr lang="de-DE" sz="1000" dirty="0"/>
          </a:p>
        </p:txBody>
      </p:sp>
      <p:pic>
        <p:nvPicPr>
          <p:cNvPr id="4" name="Grafik 3">
            <a:extLst>
              <a:ext uri="{FF2B5EF4-FFF2-40B4-BE49-F238E27FC236}">
                <a16:creationId xmlns:a16="http://schemas.microsoft.com/office/drawing/2014/main" id="{6EE490C1-6562-410F-9674-5DFA0E1B9F22}"/>
              </a:ext>
            </a:extLst>
          </p:cNvPr>
          <p:cNvPicPr>
            <a:picLocks noChangeAspect="1"/>
          </p:cNvPicPr>
          <p:nvPr/>
        </p:nvPicPr>
        <p:blipFill>
          <a:blip r:embed="rId5"/>
          <a:stretch>
            <a:fillRect/>
          </a:stretch>
        </p:blipFill>
        <p:spPr>
          <a:xfrm>
            <a:off x="5846948" y="816474"/>
            <a:ext cx="2247900" cy="2257425"/>
          </a:xfrm>
          <a:prstGeom prst="rect">
            <a:avLst/>
          </a:prstGeom>
        </p:spPr>
      </p:pic>
      <p:pic>
        <p:nvPicPr>
          <p:cNvPr id="6" name="Grafik 5">
            <a:extLst>
              <a:ext uri="{FF2B5EF4-FFF2-40B4-BE49-F238E27FC236}">
                <a16:creationId xmlns:a16="http://schemas.microsoft.com/office/drawing/2014/main" id="{84442179-CF68-464B-840B-62686E2D9303}"/>
              </a:ext>
            </a:extLst>
          </p:cNvPr>
          <p:cNvPicPr>
            <a:picLocks noChangeAspect="1"/>
          </p:cNvPicPr>
          <p:nvPr/>
        </p:nvPicPr>
        <p:blipFill>
          <a:blip r:embed="rId6"/>
          <a:stretch>
            <a:fillRect/>
          </a:stretch>
        </p:blipFill>
        <p:spPr>
          <a:xfrm>
            <a:off x="5842790" y="4044650"/>
            <a:ext cx="2519781" cy="2476149"/>
          </a:xfrm>
          <a:prstGeom prst="rect">
            <a:avLst/>
          </a:prstGeom>
        </p:spPr>
      </p:pic>
    </p:spTree>
    <p:extLst>
      <p:ext uri="{BB962C8B-B14F-4D97-AF65-F5344CB8AC3E}">
        <p14:creationId xmlns:p14="http://schemas.microsoft.com/office/powerpoint/2010/main" val="12772810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DEE9B09A-D001-4A6D-4AF5-1F2A7B68CD0B}"/>
              </a:ext>
            </a:extLst>
          </p:cNvPr>
          <p:cNvSpPr txBox="1"/>
          <p:nvPr/>
        </p:nvSpPr>
        <p:spPr>
          <a:xfrm>
            <a:off x="2344023" y="710385"/>
            <a:ext cx="11597640" cy="1938992"/>
          </a:xfrm>
          <a:prstGeom prst="rect">
            <a:avLst/>
          </a:prstGeom>
          <a:noFill/>
        </p:spPr>
        <p:txBody>
          <a:bodyPr wrap="square">
            <a:spAutoFit/>
          </a:bodyPr>
          <a:lstStyle/>
          <a:p>
            <a:r>
              <a:rPr lang="de-DE" sz="4000" dirty="0"/>
              <a:t>Das </a:t>
            </a:r>
            <a:r>
              <a:rPr lang="de-DE" sz="4000" b="1" dirty="0"/>
              <a:t>Video</a:t>
            </a:r>
            <a:r>
              <a:rPr lang="de-DE" sz="4000" dirty="0"/>
              <a:t> hilft dir beim Sticken.</a:t>
            </a:r>
          </a:p>
          <a:p>
            <a:r>
              <a:rPr lang="de-DE" sz="4000" dirty="0"/>
              <a:t>Die </a:t>
            </a:r>
            <a:r>
              <a:rPr lang="de-DE" sz="4000" b="1" dirty="0"/>
              <a:t>Aufgabe</a:t>
            </a:r>
            <a:r>
              <a:rPr lang="de-DE" sz="4000" dirty="0"/>
              <a:t> hilft dir beim Finden des Ein- und Ausstichpunktes. </a:t>
            </a:r>
          </a:p>
        </p:txBody>
      </p:sp>
      <p:sp>
        <p:nvSpPr>
          <p:cNvPr id="5" name="Textfeld 4">
            <a:extLst>
              <a:ext uri="{FF2B5EF4-FFF2-40B4-BE49-F238E27FC236}">
                <a16:creationId xmlns:a16="http://schemas.microsoft.com/office/drawing/2014/main" id="{B7EEE307-6D7B-9248-1E3F-B994D5562410}"/>
              </a:ext>
            </a:extLst>
          </p:cNvPr>
          <p:cNvSpPr txBox="1"/>
          <p:nvPr/>
        </p:nvSpPr>
        <p:spPr>
          <a:xfrm>
            <a:off x="1389489" y="1449048"/>
            <a:ext cx="870857"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a:t>
            </a:r>
            <a:endParaRPr lang="de-DE" dirty="0"/>
          </a:p>
        </p:txBody>
      </p:sp>
      <p:sp>
        <p:nvSpPr>
          <p:cNvPr id="4" name="Textfeld 3">
            <a:extLst>
              <a:ext uri="{FF2B5EF4-FFF2-40B4-BE49-F238E27FC236}">
                <a16:creationId xmlns:a16="http://schemas.microsoft.com/office/drawing/2014/main" id="{3AD20040-0889-A1D7-DC8A-C016F3B21710}"/>
              </a:ext>
            </a:extLst>
          </p:cNvPr>
          <p:cNvSpPr txBox="1"/>
          <p:nvPr/>
        </p:nvSpPr>
        <p:spPr>
          <a:xfrm>
            <a:off x="1305812" y="494702"/>
            <a:ext cx="2104103"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lang="de-DE" dirty="0"/>
          </a:p>
        </p:txBody>
      </p:sp>
      <p:pic>
        <p:nvPicPr>
          <p:cNvPr id="7" name="Grafik 6">
            <a:extLst>
              <a:ext uri="{FF2B5EF4-FFF2-40B4-BE49-F238E27FC236}">
                <a16:creationId xmlns:a16="http://schemas.microsoft.com/office/drawing/2014/main" id="{5BA779BF-0044-6F55-0FFB-C63E611812FF}"/>
              </a:ext>
            </a:extLst>
          </p:cNvPr>
          <p:cNvPicPr>
            <a:picLocks noChangeAspect="1"/>
          </p:cNvPicPr>
          <p:nvPr/>
        </p:nvPicPr>
        <p:blipFill>
          <a:blip r:embed="rId3"/>
          <a:stretch>
            <a:fillRect/>
          </a:stretch>
        </p:blipFill>
        <p:spPr>
          <a:xfrm>
            <a:off x="8653677" y="3787081"/>
            <a:ext cx="3252573" cy="3252573"/>
          </a:xfrm>
          <a:prstGeom prst="rect">
            <a:avLst/>
          </a:prstGeom>
        </p:spPr>
      </p:pic>
      <p:pic>
        <p:nvPicPr>
          <p:cNvPr id="8" name="Grafik 7">
            <a:extLst>
              <a:ext uri="{FF2B5EF4-FFF2-40B4-BE49-F238E27FC236}">
                <a16:creationId xmlns:a16="http://schemas.microsoft.com/office/drawing/2014/main" id="{4188E280-10B5-4445-B066-3A2E529C97BC}"/>
              </a:ext>
            </a:extLst>
          </p:cNvPr>
          <p:cNvPicPr>
            <a:picLocks noChangeAspect="1"/>
          </p:cNvPicPr>
          <p:nvPr/>
        </p:nvPicPr>
        <p:blipFill>
          <a:blip r:embed="rId4"/>
          <a:stretch>
            <a:fillRect/>
          </a:stretch>
        </p:blipFill>
        <p:spPr>
          <a:xfrm>
            <a:off x="3678307" y="2758980"/>
            <a:ext cx="4000500" cy="3886200"/>
          </a:xfrm>
          <a:prstGeom prst="rect">
            <a:avLst/>
          </a:prstGeom>
        </p:spPr>
      </p:pic>
    </p:spTree>
    <p:extLst>
      <p:ext uri="{BB962C8B-B14F-4D97-AF65-F5344CB8AC3E}">
        <p14:creationId xmlns:p14="http://schemas.microsoft.com/office/powerpoint/2010/main" val="16061741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DFDF81-F268-5E15-D9A9-5599371C42E5}"/>
              </a:ext>
            </a:extLst>
          </p:cNvPr>
          <p:cNvSpPr>
            <a:spLocks noGrp="1"/>
          </p:cNvSpPr>
          <p:nvPr>
            <p:ph type="title"/>
          </p:nvPr>
        </p:nvSpPr>
        <p:spPr>
          <a:xfrm>
            <a:off x="2468426" y="102361"/>
            <a:ext cx="10823452" cy="1832454"/>
          </a:xfrm>
        </p:spPr>
        <p:txBody>
          <a:bodyPr>
            <a:noAutofit/>
          </a:bodyPr>
          <a:lstStyle/>
          <a:p>
            <a:r>
              <a:rPr lang="de-DE" sz="7200" dirty="0">
                <a:sym typeface="Webdings" panose="05030102010509060703" pitchFamily="18" charset="2"/>
              </a:rPr>
              <a:t> </a:t>
            </a:r>
            <a:br>
              <a:rPr lang="de-DE" sz="7200" dirty="0">
                <a:sym typeface="Webdings" panose="05030102010509060703" pitchFamily="18" charset="2"/>
              </a:rPr>
            </a:br>
            <a:r>
              <a:rPr lang="de-DE" sz="7200" dirty="0">
                <a:latin typeface="+mn-lt"/>
              </a:rPr>
              <a:t>Das habe ich heute</a:t>
            </a:r>
            <a:br>
              <a:rPr lang="de-DE" sz="7200" dirty="0">
                <a:latin typeface="+mn-lt"/>
              </a:rPr>
            </a:br>
            <a:r>
              <a:rPr lang="de-DE" sz="7200" dirty="0">
                <a:latin typeface="+mn-lt"/>
              </a:rPr>
              <a:t>dazugelernt…</a:t>
            </a:r>
          </a:p>
        </p:txBody>
      </p:sp>
      <p:sp>
        <p:nvSpPr>
          <p:cNvPr id="4" name="Titel 1">
            <a:extLst>
              <a:ext uri="{FF2B5EF4-FFF2-40B4-BE49-F238E27FC236}">
                <a16:creationId xmlns:a16="http://schemas.microsoft.com/office/drawing/2014/main" id="{E85B98C4-EC2E-C521-6A66-4EA4BFC8FD22}"/>
              </a:ext>
            </a:extLst>
          </p:cNvPr>
          <p:cNvSpPr txBox="1">
            <a:spLocks/>
          </p:cNvSpPr>
          <p:nvPr/>
        </p:nvSpPr>
        <p:spPr>
          <a:xfrm>
            <a:off x="591777" y="2137267"/>
            <a:ext cx="10515600" cy="18968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de-DE" dirty="0">
              <a:latin typeface="Bradley Hand ITC" panose="03070402050302030203" pitchFamily="66" charset="0"/>
            </a:endParaRPr>
          </a:p>
        </p:txBody>
      </p:sp>
      <p:pic>
        <p:nvPicPr>
          <p:cNvPr id="8" name="Grafik 7" descr="Ein Bild, das Logo enthält.&#10;&#10;Automatisch generierte Beschreibung">
            <a:extLst>
              <a:ext uri="{FF2B5EF4-FFF2-40B4-BE49-F238E27FC236}">
                <a16:creationId xmlns:a16="http://schemas.microsoft.com/office/drawing/2014/main" id="{90458C6D-1081-DF51-C899-AB45D8491F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795323">
            <a:off x="7912030" y="2137266"/>
            <a:ext cx="4659097" cy="4659097"/>
          </a:xfrm>
          <a:prstGeom prst="rect">
            <a:avLst/>
          </a:prstGeom>
        </p:spPr>
      </p:pic>
      <p:sp>
        <p:nvSpPr>
          <p:cNvPr id="6" name="Textfeld 5">
            <a:extLst>
              <a:ext uri="{FF2B5EF4-FFF2-40B4-BE49-F238E27FC236}">
                <a16:creationId xmlns:a16="http://schemas.microsoft.com/office/drawing/2014/main" id="{E137A2AF-E70C-260D-4804-65B25443FB36}"/>
              </a:ext>
            </a:extLst>
          </p:cNvPr>
          <p:cNvSpPr txBox="1"/>
          <p:nvPr/>
        </p:nvSpPr>
        <p:spPr>
          <a:xfrm>
            <a:off x="1084623" y="1261177"/>
            <a:ext cx="1317475" cy="1446550"/>
          </a:xfrm>
          <a:prstGeom prst="rect">
            <a:avLst/>
          </a:prstGeom>
          <a:noFill/>
        </p:spPr>
        <p:txBody>
          <a:bodyPr wrap="square">
            <a:spAutoFit/>
          </a:bodyPr>
          <a:lstStyle/>
          <a:p>
            <a:r>
              <a:rPr lang="de-DE" sz="8800" dirty="0">
                <a:sym typeface="Webdings" panose="05030102010509060703" pitchFamily="18" charset="2"/>
              </a:rPr>
              <a:t></a:t>
            </a:r>
            <a:endParaRPr lang="de-DE" sz="8800" dirty="0"/>
          </a:p>
        </p:txBody>
      </p:sp>
      <p:pic>
        <p:nvPicPr>
          <p:cNvPr id="9" name="Grafik 8">
            <a:extLst>
              <a:ext uri="{FF2B5EF4-FFF2-40B4-BE49-F238E27FC236}">
                <a16:creationId xmlns:a16="http://schemas.microsoft.com/office/drawing/2014/main" id="{6329479E-4E6B-4649-7694-5DFBFA3ABC71}"/>
              </a:ext>
            </a:extLst>
          </p:cNvPr>
          <p:cNvPicPr>
            <a:picLocks noChangeAspect="1"/>
          </p:cNvPicPr>
          <p:nvPr/>
        </p:nvPicPr>
        <p:blipFill>
          <a:blip r:embed="rId4"/>
          <a:stretch>
            <a:fillRect/>
          </a:stretch>
        </p:blipFill>
        <p:spPr>
          <a:xfrm>
            <a:off x="1242117" y="628410"/>
            <a:ext cx="938865" cy="780356"/>
          </a:xfrm>
          <a:prstGeom prst="rect">
            <a:avLst/>
          </a:prstGeom>
        </p:spPr>
      </p:pic>
      <p:pic>
        <p:nvPicPr>
          <p:cNvPr id="10" name="Grafik 9" descr="Ein Bild, das Korb, Container enthält.&#10;&#10;Automatisch generierte Beschreibung">
            <a:extLst>
              <a:ext uri="{FF2B5EF4-FFF2-40B4-BE49-F238E27FC236}">
                <a16:creationId xmlns:a16="http://schemas.microsoft.com/office/drawing/2014/main" id="{BC3C26CD-E361-46A7-87DB-7BB383F046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1529" y="2954277"/>
            <a:ext cx="7538105" cy="1622293"/>
          </a:xfrm>
          <a:prstGeom prst="rect">
            <a:avLst/>
          </a:prstGeom>
          <a:effectLst>
            <a:softEdge rad="317500"/>
          </a:effectLst>
        </p:spPr>
      </p:pic>
      <p:pic>
        <p:nvPicPr>
          <p:cNvPr id="11" name="Grafik 10" descr="Ein Bild, das Korb, Container enthält.&#10;&#10;Automatisch generierte Beschreibung">
            <a:extLst>
              <a:ext uri="{FF2B5EF4-FFF2-40B4-BE49-F238E27FC236}">
                <a16:creationId xmlns:a16="http://schemas.microsoft.com/office/drawing/2014/main" id="{5D077699-6005-4778-A0A4-2D7AF2BC53C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800000">
            <a:off x="391530" y="4999327"/>
            <a:ext cx="7770881" cy="1622293"/>
          </a:xfrm>
          <a:prstGeom prst="rect">
            <a:avLst/>
          </a:prstGeom>
          <a:effectLst>
            <a:softEdge rad="317500"/>
          </a:effectLst>
        </p:spPr>
      </p:pic>
    </p:spTree>
    <p:extLst>
      <p:ext uri="{BB962C8B-B14F-4D97-AF65-F5344CB8AC3E}">
        <p14:creationId xmlns:p14="http://schemas.microsoft.com/office/powerpoint/2010/main" val="1592746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61EA6350-759C-43AC-ACD9-02D45B76E850}"/>
              </a:ext>
            </a:extLst>
          </p:cNvPr>
          <p:cNvSpPr txBox="1">
            <a:spLocks noGrp="1"/>
          </p:cNvSpPr>
          <p:nvPr>
            <p:ph type="title"/>
          </p:nvPr>
        </p:nvSpPr>
        <p:spPr>
          <a:xfrm>
            <a:off x="3021427" y="-565661"/>
            <a:ext cx="7722763" cy="3083921"/>
          </a:xfrm>
          <a:prstGeom prst="rect">
            <a:avLst/>
          </a:prstGeom>
          <a:noFill/>
        </p:spPr>
        <p:txBody>
          <a:bodyPr wrap="square">
            <a:spAutoFit/>
          </a:bodyPr>
          <a:lstStyle/>
          <a:p>
            <a:br>
              <a:rPr lang="de-DE" sz="7200" dirty="0">
                <a:latin typeface="+mn-lt"/>
              </a:rPr>
            </a:br>
            <a:r>
              <a:rPr lang="de-DE" sz="7200" dirty="0">
                <a:latin typeface="+mn-lt"/>
              </a:rPr>
              <a:t>Hier findest du Hilfe zum Vernähen:</a:t>
            </a:r>
          </a:p>
        </p:txBody>
      </p:sp>
      <p:sp>
        <p:nvSpPr>
          <p:cNvPr id="13" name="Textfeld 12">
            <a:extLst>
              <a:ext uri="{FF2B5EF4-FFF2-40B4-BE49-F238E27FC236}">
                <a16:creationId xmlns:a16="http://schemas.microsoft.com/office/drawing/2014/main" id="{D5F9FFF9-7FC9-A02A-04D9-A8C60FB25DB9}"/>
              </a:ext>
            </a:extLst>
          </p:cNvPr>
          <p:cNvSpPr txBox="1"/>
          <p:nvPr/>
        </p:nvSpPr>
        <p:spPr>
          <a:xfrm>
            <a:off x="1771402" y="1421365"/>
            <a:ext cx="870857"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a:t>
            </a:r>
            <a:endParaRPr lang="de-DE" dirty="0"/>
          </a:p>
        </p:txBody>
      </p:sp>
      <p:sp>
        <p:nvSpPr>
          <p:cNvPr id="14" name="Textfeld 13">
            <a:extLst>
              <a:ext uri="{FF2B5EF4-FFF2-40B4-BE49-F238E27FC236}">
                <a16:creationId xmlns:a16="http://schemas.microsoft.com/office/drawing/2014/main" id="{C7A5085B-76DD-EFD7-3F41-7484FD9D3A66}"/>
              </a:ext>
            </a:extLst>
          </p:cNvPr>
          <p:cNvSpPr txBox="1"/>
          <p:nvPr/>
        </p:nvSpPr>
        <p:spPr>
          <a:xfrm>
            <a:off x="1771402" y="534324"/>
            <a:ext cx="2104103"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lang="de-DE" dirty="0"/>
          </a:p>
        </p:txBody>
      </p:sp>
      <p:pic>
        <p:nvPicPr>
          <p:cNvPr id="4" name="Grafik 3">
            <a:extLst>
              <a:ext uri="{FF2B5EF4-FFF2-40B4-BE49-F238E27FC236}">
                <a16:creationId xmlns:a16="http://schemas.microsoft.com/office/drawing/2014/main" id="{08F7CB6F-93D7-4A7F-92D9-2ABC8951F001}"/>
              </a:ext>
            </a:extLst>
          </p:cNvPr>
          <p:cNvPicPr>
            <a:picLocks noChangeAspect="1"/>
          </p:cNvPicPr>
          <p:nvPr/>
        </p:nvPicPr>
        <p:blipFill>
          <a:blip r:embed="rId3"/>
          <a:stretch>
            <a:fillRect/>
          </a:stretch>
        </p:blipFill>
        <p:spPr>
          <a:xfrm>
            <a:off x="4968283" y="2621694"/>
            <a:ext cx="3829050" cy="3838575"/>
          </a:xfrm>
          <a:prstGeom prst="rect">
            <a:avLst/>
          </a:prstGeom>
        </p:spPr>
      </p:pic>
    </p:spTree>
    <p:extLst>
      <p:ext uri="{BB962C8B-B14F-4D97-AF65-F5344CB8AC3E}">
        <p14:creationId xmlns:p14="http://schemas.microsoft.com/office/powerpoint/2010/main" val="27006170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78752D1D-4994-D8DE-8B9E-0B653BB11387}"/>
              </a:ext>
            </a:extLst>
          </p:cNvPr>
          <p:cNvSpPr txBox="1">
            <a:spLocks/>
          </p:cNvSpPr>
          <p:nvPr/>
        </p:nvSpPr>
        <p:spPr>
          <a:xfrm>
            <a:off x="1405659" y="1490163"/>
            <a:ext cx="10732606" cy="292624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e-DE" sz="7200" dirty="0">
                <a:latin typeface="+mn-lt"/>
              </a:rPr>
              <a:t>Videosammlung und Bildanleitungen im mebis Kurs:</a:t>
            </a:r>
          </a:p>
          <a:p>
            <a:endParaRPr lang="de-DE" sz="7200" dirty="0">
              <a:latin typeface="+mn-lt"/>
            </a:endParaRPr>
          </a:p>
        </p:txBody>
      </p:sp>
      <p:sp>
        <p:nvSpPr>
          <p:cNvPr id="15" name="Textfeld 14">
            <a:extLst>
              <a:ext uri="{FF2B5EF4-FFF2-40B4-BE49-F238E27FC236}">
                <a16:creationId xmlns:a16="http://schemas.microsoft.com/office/drawing/2014/main" id="{C00F2D9A-784E-A492-FABD-7621CD865058}"/>
              </a:ext>
            </a:extLst>
          </p:cNvPr>
          <p:cNvSpPr txBox="1"/>
          <p:nvPr/>
        </p:nvSpPr>
        <p:spPr>
          <a:xfrm>
            <a:off x="353608" y="343673"/>
            <a:ext cx="2104103"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lang="de-DE" dirty="0"/>
          </a:p>
        </p:txBody>
      </p:sp>
      <p:pic>
        <p:nvPicPr>
          <p:cNvPr id="2" name="Grafik 1">
            <a:extLst>
              <a:ext uri="{FF2B5EF4-FFF2-40B4-BE49-F238E27FC236}">
                <a16:creationId xmlns:a16="http://schemas.microsoft.com/office/drawing/2014/main" id="{63BEEB88-75EA-4ABF-AE35-4E025F9A4EDE}"/>
              </a:ext>
            </a:extLst>
          </p:cNvPr>
          <p:cNvPicPr>
            <a:picLocks noChangeAspect="1"/>
          </p:cNvPicPr>
          <p:nvPr/>
        </p:nvPicPr>
        <p:blipFill>
          <a:blip r:embed="rId3"/>
          <a:stretch>
            <a:fillRect/>
          </a:stretch>
        </p:blipFill>
        <p:spPr>
          <a:xfrm>
            <a:off x="3987454" y="2786683"/>
            <a:ext cx="3819525" cy="3829050"/>
          </a:xfrm>
          <a:prstGeom prst="rect">
            <a:avLst/>
          </a:prstGeom>
        </p:spPr>
      </p:pic>
    </p:spTree>
    <p:extLst>
      <p:ext uri="{BB962C8B-B14F-4D97-AF65-F5344CB8AC3E}">
        <p14:creationId xmlns:p14="http://schemas.microsoft.com/office/powerpoint/2010/main" val="27200640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78752D1D-4994-D8DE-8B9E-0B653BB11387}"/>
              </a:ext>
            </a:extLst>
          </p:cNvPr>
          <p:cNvSpPr txBox="1">
            <a:spLocks/>
          </p:cNvSpPr>
          <p:nvPr/>
        </p:nvSpPr>
        <p:spPr>
          <a:xfrm>
            <a:off x="1463636" y="315864"/>
            <a:ext cx="9849406" cy="2533662"/>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e-DE" sz="7400" dirty="0">
                <a:latin typeface="+mn-lt"/>
              </a:rPr>
              <a:t>Sachgeschichte: Wendepailletten</a:t>
            </a:r>
          </a:p>
          <a:p>
            <a:endParaRPr lang="de-DE" sz="3200" dirty="0">
              <a:latin typeface="+mn-lt"/>
            </a:endParaRPr>
          </a:p>
        </p:txBody>
      </p:sp>
      <p:sp>
        <p:nvSpPr>
          <p:cNvPr id="15" name="Textfeld 14">
            <a:extLst>
              <a:ext uri="{FF2B5EF4-FFF2-40B4-BE49-F238E27FC236}">
                <a16:creationId xmlns:a16="http://schemas.microsoft.com/office/drawing/2014/main" id="{C00F2D9A-784E-A492-FABD-7621CD865058}"/>
              </a:ext>
            </a:extLst>
          </p:cNvPr>
          <p:cNvSpPr txBox="1"/>
          <p:nvPr/>
        </p:nvSpPr>
        <p:spPr>
          <a:xfrm>
            <a:off x="1463636" y="376064"/>
            <a:ext cx="2104103"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lang="de-DE" dirty="0"/>
          </a:p>
        </p:txBody>
      </p:sp>
      <p:sp>
        <p:nvSpPr>
          <p:cNvPr id="5" name="AutoShape 2">
            <a:extLst>
              <a:ext uri="{FF2B5EF4-FFF2-40B4-BE49-F238E27FC236}">
                <a16:creationId xmlns:a16="http://schemas.microsoft.com/office/drawing/2014/main" id="{13EB41D2-6F5D-CA42-86AB-9025DF38F7B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2" name="Grafik 1">
            <a:extLst>
              <a:ext uri="{FF2B5EF4-FFF2-40B4-BE49-F238E27FC236}">
                <a16:creationId xmlns:a16="http://schemas.microsoft.com/office/drawing/2014/main" id="{BED97814-CD3A-4B1A-A0E2-81FA5477BB54}"/>
              </a:ext>
            </a:extLst>
          </p:cNvPr>
          <p:cNvPicPr>
            <a:picLocks noChangeAspect="1"/>
          </p:cNvPicPr>
          <p:nvPr/>
        </p:nvPicPr>
        <p:blipFill>
          <a:blip r:embed="rId3"/>
          <a:stretch>
            <a:fillRect/>
          </a:stretch>
        </p:blipFill>
        <p:spPr>
          <a:xfrm>
            <a:off x="4182140" y="2437277"/>
            <a:ext cx="4132520" cy="4104859"/>
          </a:xfrm>
          <a:prstGeom prst="rect">
            <a:avLst/>
          </a:prstGeom>
        </p:spPr>
      </p:pic>
    </p:spTree>
    <p:extLst>
      <p:ext uri="{BB962C8B-B14F-4D97-AF65-F5344CB8AC3E}">
        <p14:creationId xmlns:p14="http://schemas.microsoft.com/office/powerpoint/2010/main" val="2498038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CF63694F-F835-0AA7-AAEB-006941BFE3D0}"/>
              </a:ext>
            </a:extLst>
          </p:cNvPr>
          <p:cNvSpPr txBox="1"/>
          <p:nvPr/>
        </p:nvSpPr>
        <p:spPr>
          <a:xfrm>
            <a:off x="649816" y="361796"/>
            <a:ext cx="10892367" cy="1200329"/>
          </a:xfrm>
          <a:prstGeom prst="rect">
            <a:avLst/>
          </a:prstGeom>
          <a:noFill/>
        </p:spPr>
        <p:txBody>
          <a:bodyPr wrap="square">
            <a:spAutoFit/>
          </a:bodyPr>
          <a:lstStyle/>
          <a:p>
            <a:r>
              <a:rPr lang="de-DE" sz="4000" b="1" dirty="0">
                <a:solidFill>
                  <a:srgbClr val="212121"/>
                </a:solidFill>
              </a:rPr>
              <a:t>Quellen- und Literaturangaben</a:t>
            </a:r>
            <a:endParaRPr lang="de-DE" sz="4000" dirty="0"/>
          </a:p>
          <a:p>
            <a:r>
              <a:rPr lang="de-DE" b="1" i="0" dirty="0">
                <a:solidFill>
                  <a:srgbClr val="212121"/>
                </a:solidFill>
                <a:effectLst/>
              </a:rPr>
              <a:t>ISB München</a:t>
            </a:r>
          </a:p>
          <a:p>
            <a:endParaRPr lang="de-DE" sz="14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518105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3A8CD"/>
        </a:solidFill>
        <a:effectLst/>
      </p:bgPr>
    </p:bg>
    <p:spTree>
      <p:nvGrpSpPr>
        <p:cNvPr id="1" name=""/>
        <p:cNvGrpSpPr/>
        <p:nvPr/>
      </p:nvGrpSpPr>
      <p:grpSpPr>
        <a:xfrm>
          <a:off x="0" y="0"/>
          <a:ext cx="0" cy="0"/>
          <a:chOff x="0" y="0"/>
          <a:chExt cx="0" cy="0"/>
        </a:xfrm>
      </p:grpSpPr>
      <p:pic>
        <p:nvPicPr>
          <p:cNvPr id="5" name="Grafik 4" descr="Ein Bild, das Logo enthält.&#10;&#10;Automatisch generierte Beschreibung">
            <a:extLst>
              <a:ext uri="{FF2B5EF4-FFF2-40B4-BE49-F238E27FC236}">
                <a16:creationId xmlns:a16="http://schemas.microsoft.com/office/drawing/2014/main" id="{D152EE92-7C8E-2EEB-0449-621512853609}"/>
              </a:ext>
            </a:extLst>
          </p:cNvPr>
          <p:cNvPicPr>
            <a:picLocks noChangeAspect="1"/>
          </p:cNvPicPr>
          <p:nvPr/>
        </p:nvPicPr>
        <p:blipFill rotWithShape="1">
          <a:blip r:embed="rId5">
            <a:extLst>
              <a:ext uri="{28A0092B-C50C-407E-A947-70E740481C1C}">
                <a14:useLocalDpi xmlns:a14="http://schemas.microsoft.com/office/drawing/2010/main" val="0"/>
              </a:ext>
            </a:extLst>
          </a:blip>
          <a:srcRect t="23636" b="31515"/>
          <a:stretch/>
        </p:blipFill>
        <p:spPr>
          <a:xfrm>
            <a:off x="-72756" y="999002"/>
            <a:ext cx="12264756" cy="5358758"/>
          </a:xfrm>
          <a:prstGeom prst="rect">
            <a:avLst/>
          </a:prstGeom>
        </p:spPr>
      </p:pic>
      <p:pic>
        <p:nvPicPr>
          <p:cNvPr id="6" name="Grafik 5">
            <a:extLst>
              <a:ext uri="{FF2B5EF4-FFF2-40B4-BE49-F238E27FC236}">
                <a16:creationId xmlns:a16="http://schemas.microsoft.com/office/drawing/2014/main" id="{130E3444-DC5D-35D0-4709-19A86F7B42B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78889" y="-306136"/>
            <a:ext cx="7470271" cy="7470271"/>
          </a:xfrm>
          <a:prstGeom prst="rect">
            <a:avLst/>
          </a:prstGeom>
        </p:spPr>
      </p:pic>
      <p:sp>
        <p:nvSpPr>
          <p:cNvPr id="2" name="Sprechblase: oval 1">
            <a:extLst>
              <a:ext uri="{FF2B5EF4-FFF2-40B4-BE49-F238E27FC236}">
                <a16:creationId xmlns:a16="http://schemas.microsoft.com/office/drawing/2014/main" id="{6F84D47D-6852-7145-60E3-C313AF18A9D4}"/>
              </a:ext>
            </a:extLst>
          </p:cNvPr>
          <p:cNvSpPr/>
          <p:nvPr/>
        </p:nvSpPr>
        <p:spPr>
          <a:xfrm>
            <a:off x="5384048" y="218256"/>
            <a:ext cx="3415384" cy="2349479"/>
          </a:xfrm>
          <a:prstGeom prst="wedgeEllipseCallout">
            <a:avLst>
              <a:gd name="adj1" fmla="val 37292"/>
              <a:gd name="adj2" fmla="val 70448"/>
            </a:avLst>
          </a:prstGeom>
          <a:solidFill>
            <a:srgbClr val="EEDD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3">
            <a:extLst>
              <a:ext uri="{FF2B5EF4-FFF2-40B4-BE49-F238E27FC236}">
                <a16:creationId xmlns:a16="http://schemas.microsoft.com/office/drawing/2014/main" id="{0B9BAC7D-4A69-F2C6-B363-9A7777A2EF25}"/>
              </a:ext>
            </a:extLst>
          </p:cNvPr>
          <p:cNvSpPr txBox="1">
            <a:spLocks/>
          </p:cNvSpPr>
          <p:nvPr/>
        </p:nvSpPr>
        <p:spPr>
          <a:xfrm>
            <a:off x="5887084" y="355664"/>
            <a:ext cx="2268545" cy="11188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7200" dirty="0">
                <a:latin typeface="+mn-lt"/>
              </a:rPr>
              <a:t>Hallo</a:t>
            </a:r>
          </a:p>
        </p:txBody>
      </p:sp>
      <p:pic>
        <p:nvPicPr>
          <p:cNvPr id="14" name="Grafik 13" descr="Ein Bild, das Spielzeug, Vektorgrafiken, Puppe enthält.&#10;&#10;Automatisch generierte Beschreibung">
            <a:extLst>
              <a:ext uri="{FF2B5EF4-FFF2-40B4-BE49-F238E27FC236}">
                <a16:creationId xmlns:a16="http://schemas.microsoft.com/office/drawing/2014/main" id="{4103245F-899A-E3AB-2442-24787DB3DEE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4352" y="-442897"/>
            <a:ext cx="4121278" cy="4121278"/>
          </a:xfrm>
          <a:prstGeom prst="rect">
            <a:avLst/>
          </a:prstGeom>
        </p:spPr>
      </p:pic>
      <p:pic>
        <p:nvPicPr>
          <p:cNvPr id="17" name="Grafik 16" descr="Ein Bild, das Text, Lampe enthält.&#10;&#10;Automatisch generierte Beschreibung">
            <a:extLst>
              <a:ext uri="{FF2B5EF4-FFF2-40B4-BE49-F238E27FC236}">
                <a16:creationId xmlns:a16="http://schemas.microsoft.com/office/drawing/2014/main" id="{84879C58-C55D-95C0-C013-7DF7F19A402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0552" y="612860"/>
            <a:ext cx="4121278" cy="4121278"/>
          </a:xfrm>
          <a:prstGeom prst="rect">
            <a:avLst/>
          </a:prstGeom>
        </p:spPr>
      </p:pic>
      <p:pic>
        <p:nvPicPr>
          <p:cNvPr id="3" name="Stich Steppstich">
            <a:hlinkClick r:id="" action="ppaction://media"/>
            <a:extLst>
              <a:ext uri="{FF2B5EF4-FFF2-40B4-BE49-F238E27FC236}">
                <a16:creationId xmlns:a16="http://schemas.microsoft.com/office/drawing/2014/main" id="{7731CBB4-75B1-A72F-2CEA-E06ED9260C7E}"/>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6230772" y="1298344"/>
            <a:ext cx="1269395" cy="1269392"/>
          </a:xfrm>
          <a:prstGeom prst="rect">
            <a:avLst/>
          </a:prstGeom>
        </p:spPr>
      </p:pic>
    </p:spTree>
    <p:extLst>
      <p:ext uri="{BB962C8B-B14F-4D97-AF65-F5344CB8AC3E}">
        <p14:creationId xmlns:p14="http://schemas.microsoft.com/office/powerpoint/2010/main" val="1824162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18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26EE0EE3-EABD-116F-F045-499D190A0578}"/>
              </a:ext>
            </a:extLst>
          </p:cNvPr>
          <p:cNvSpPr txBox="1">
            <a:spLocks/>
          </p:cNvSpPr>
          <p:nvPr/>
        </p:nvSpPr>
        <p:spPr>
          <a:xfrm>
            <a:off x="2690722" y="370708"/>
            <a:ext cx="9501278" cy="77377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7200" dirty="0">
                <a:latin typeface="+mn-lt"/>
              </a:rPr>
              <a:t>Beschreibe den Stich.</a:t>
            </a:r>
          </a:p>
        </p:txBody>
      </p:sp>
      <p:pic>
        <p:nvPicPr>
          <p:cNvPr id="10" name="Grafik 9">
            <a:extLst>
              <a:ext uri="{FF2B5EF4-FFF2-40B4-BE49-F238E27FC236}">
                <a16:creationId xmlns:a16="http://schemas.microsoft.com/office/drawing/2014/main" id="{4E1C1006-897F-18D0-EA30-99E682EA7367}"/>
              </a:ext>
            </a:extLst>
          </p:cNvPr>
          <p:cNvPicPr>
            <a:picLocks noChangeAspect="1"/>
          </p:cNvPicPr>
          <p:nvPr/>
        </p:nvPicPr>
        <p:blipFill>
          <a:blip r:embed="rId3"/>
          <a:stretch>
            <a:fillRect/>
          </a:stretch>
        </p:blipFill>
        <p:spPr>
          <a:xfrm>
            <a:off x="1180769" y="-202606"/>
            <a:ext cx="2011854" cy="1920406"/>
          </a:xfrm>
          <a:prstGeom prst="rect">
            <a:avLst/>
          </a:prstGeom>
        </p:spPr>
      </p:pic>
      <p:pic>
        <p:nvPicPr>
          <p:cNvPr id="11" name="Grafik 10">
            <a:extLst>
              <a:ext uri="{FF2B5EF4-FFF2-40B4-BE49-F238E27FC236}">
                <a16:creationId xmlns:a16="http://schemas.microsoft.com/office/drawing/2014/main" id="{6CB84BBE-851F-9C36-53B8-62EE1ACDD64F}"/>
              </a:ext>
            </a:extLst>
          </p:cNvPr>
          <p:cNvPicPr>
            <a:picLocks noChangeAspect="1"/>
          </p:cNvPicPr>
          <p:nvPr/>
        </p:nvPicPr>
        <p:blipFill>
          <a:blip r:embed="rId4"/>
          <a:stretch>
            <a:fillRect/>
          </a:stretch>
        </p:blipFill>
        <p:spPr>
          <a:xfrm>
            <a:off x="168745" y="-198305"/>
            <a:ext cx="2017951" cy="1911805"/>
          </a:xfrm>
          <a:prstGeom prst="rect">
            <a:avLst/>
          </a:prstGeom>
        </p:spPr>
      </p:pic>
      <p:pic>
        <p:nvPicPr>
          <p:cNvPr id="2" name="Grafik 1" descr="Ein Bild, das Korb, Container enthält.&#10;&#10;Automatisch generierte Beschreibung">
            <a:extLst>
              <a:ext uri="{FF2B5EF4-FFF2-40B4-BE49-F238E27FC236}">
                <a16:creationId xmlns:a16="http://schemas.microsoft.com/office/drawing/2014/main" id="{77883D34-4C19-6B40-874B-2C43A8384A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354159"/>
            <a:ext cx="12192000" cy="2623869"/>
          </a:xfrm>
          <a:prstGeom prst="rect">
            <a:avLst/>
          </a:prstGeom>
        </p:spPr>
      </p:pic>
      <p:sp>
        <p:nvSpPr>
          <p:cNvPr id="8" name="Textfeld 7">
            <a:extLst>
              <a:ext uri="{FF2B5EF4-FFF2-40B4-BE49-F238E27FC236}">
                <a16:creationId xmlns:a16="http://schemas.microsoft.com/office/drawing/2014/main" id="{EEA554BA-E191-A63A-4F60-2E8B710DD50B}"/>
              </a:ext>
            </a:extLst>
          </p:cNvPr>
          <p:cNvSpPr txBox="1"/>
          <p:nvPr/>
        </p:nvSpPr>
        <p:spPr>
          <a:xfrm>
            <a:off x="4084811" y="1298002"/>
            <a:ext cx="3687097" cy="830997"/>
          </a:xfrm>
          <a:prstGeom prst="rect">
            <a:avLst/>
          </a:prstGeom>
          <a:noFill/>
        </p:spPr>
        <p:txBody>
          <a:bodyPr wrap="square" rtlCol="0">
            <a:spAutoFit/>
          </a:bodyPr>
          <a:lstStyle/>
          <a:p>
            <a:r>
              <a:rPr lang="de-DE" sz="4800" dirty="0"/>
              <a:t>Vorderseite</a:t>
            </a:r>
          </a:p>
        </p:txBody>
      </p:sp>
      <p:pic>
        <p:nvPicPr>
          <p:cNvPr id="4" name="Grafik 3" descr="Ein Bild, das Korb, Container enthält.&#10;&#10;Automatisch generierte Beschreibung">
            <a:extLst>
              <a:ext uri="{FF2B5EF4-FFF2-40B4-BE49-F238E27FC236}">
                <a16:creationId xmlns:a16="http://schemas.microsoft.com/office/drawing/2014/main" id="{ED791AC1-AB6D-3B02-2085-3BFFC9B1E9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800000">
            <a:off x="0" y="4287363"/>
            <a:ext cx="12192000" cy="2545270"/>
          </a:xfrm>
          <a:prstGeom prst="rect">
            <a:avLst/>
          </a:prstGeom>
        </p:spPr>
      </p:pic>
      <p:sp>
        <p:nvSpPr>
          <p:cNvPr id="6" name="Textfeld 5">
            <a:extLst>
              <a:ext uri="{FF2B5EF4-FFF2-40B4-BE49-F238E27FC236}">
                <a16:creationId xmlns:a16="http://schemas.microsoft.com/office/drawing/2014/main" id="{3126F876-D2CC-E0A8-A193-A2E1DFCECA31}"/>
              </a:ext>
            </a:extLst>
          </p:cNvPr>
          <p:cNvSpPr txBox="1"/>
          <p:nvPr/>
        </p:nvSpPr>
        <p:spPr>
          <a:xfrm>
            <a:off x="4084810" y="4287363"/>
            <a:ext cx="3687097" cy="830997"/>
          </a:xfrm>
          <a:prstGeom prst="rect">
            <a:avLst/>
          </a:prstGeom>
          <a:noFill/>
        </p:spPr>
        <p:txBody>
          <a:bodyPr wrap="square" rtlCol="0">
            <a:spAutoFit/>
          </a:bodyPr>
          <a:lstStyle/>
          <a:p>
            <a:r>
              <a:rPr lang="de-DE" sz="4800" dirty="0"/>
              <a:t>Rückseite</a:t>
            </a:r>
          </a:p>
        </p:txBody>
      </p:sp>
    </p:spTree>
    <p:extLst>
      <p:ext uri="{BB962C8B-B14F-4D97-AF65-F5344CB8AC3E}">
        <p14:creationId xmlns:p14="http://schemas.microsoft.com/office/powerpoint/2010/main" val="1453010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DEE9B09A-D001-4A6D-4AF5-1F2A7B68CD0B}"/>
              </a:ext>
            </a:extLst>
          </p:cNvPr>
          <p:cNvSpPr txBox="1"/>
          <p:nvPr/>
        </p:nvSpPr>
        <p:spPr>
          <a:xfrm>
            <a:off x="1606221" y="297759"/>
            <a:ext cx="10696074" cy="4524315"/>
          </a:xfrm>
          <a:prstGeom prst="rect">
            <a:avLst/>
          </a:prstGeom>
          <a:noFill/>
        </p:spPr>
        <p:txBody>
          <a:bodyPr wrap="square">
            <a:spAutoFit/>
          </a:bodyPr>
          <a:lstStyle/>
          <a:p>
            <a:r>
              <a:rPr lang="de-DE" sz="7200" dirty="0"/>
              <a:t>Hier findest du eine Hilfe zum Beschreiben der </a:t>
            </a:r>
          </a:p>
          <a:p>
            <a:r>
              <a:rPr lang="de-DE" sz="7200" dirty="0"/>
              <a:t>Vorder- und Rückseite.</a:t>
            </a:r>
          </a:p>
          <a:p>
            <a:endParaRPr lang="de-DE" sz="7200" dirty="0"/>
          </a:p>
        </p:txBody>
      </p:sp>
      <p:sp>
        <p:nvSpPr>
          <p:cNvPr id="3" name="AutoShape 2">
            <a:extLst>
              <a:ext uri="{FF2B5EF4-FFF2-40B4-BE49-F238E27FC236}">
                <a16:creationId xmlns:a16="http://schemas.microsoft.com/office/drawing/2014/main" id="{01A5AEC8-1B3F-F98C-8EF1-937A72817FBD}"/>
              </a:ext>
            </a:extLst>
          </p:cNvPr>
          <p:cNvSpPr>
            <a:spLocks noChangeAspect="1" noChangeArrowheads="1"/>
          </p:cNvSpPr>
          <p:nvPr/>
        </p:nvSpPr>
        <p:spPr bwMode="auto">
          <a:xfrm>
            <a:off x="3436883" y="769883"/>
            <a:ext cx="2811517" cy="281151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4" name="AutoShape 4">
            <a:extLst>
              <a:ext uri="{FF2B5EF4-FFF2-40B4-BE49-F238E27FC236}">
                <a16:creationId xmlns:a16="http://schemas.microsoft.com/office/drawing/2014/main" id="{A2EAA3F7-E233-F740-311F-8356724E612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5" name="Grafik 4">
            <a:extLst>
              <a:ext uri="{FF2B5EF4-FFF2-40B4-BE49-F238E27FC236}">
                <a16:creationId xmlns:a16="http://schemas.microsoft.com/office/drawing/2014/main" id="{6BC81CA3-A4AB-3FCF-30E4-DF1EE7661437}"/>
              </a:ext>
            </a:extLst>
          </p:cNvPr>
          <p:cNvPicPr>
            <a:picLocks noChangeAspect="1"/>
          </p:cNvPicPr>
          <p:nvPr/>
        </p:nvPicPr>
        <p:blipFill>
          <a:blip r:embed="rId3"/>
          <a:stretch>
            <a:fillRect/>
          </a:stretch>
        </p:blipFill>
        <p:spPr>
          <a:xfrm>
            <a:off x="0" y="0"/>
            <a:ext cx="2017951" cy="1926503"/>
          </a:xfrm>
          <a:prstGeom prst="rect">
            <a:avLst/>
          </a:prstGeom>
        </p:spPr>
      </p:pic>
      <p:pic>
        <p:nvPicPr>
          <p:cNvPr id="12" name="Grafik 11" descr="Ein Bild, das Text, Lampe enthält.&#10;&#10;Automatisch generierte Beschreibung">
            <a:extLst>
              <a:ext uri="{FF2B5EF4-FFF2-40B4-BE49-F238E27FC236}">
                <a16:creationId xmlns:a16="http://schemas.microsoft.com/office/drawing/2014/main" id="{487CAB13-96D9-BFCD-282F-64AC82A32B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031" y="2939630"/>
            <a:ext cx="4121278" cy="4121278"/>
          </a:xfrm>
          <a:prstGeom prst="rect">
            <a:avLst/>
          </a:prstGeom>
        </p:spPr>
      </p:pic>
      <p:pic>
        <p:nvPicPr>
          <p:cNvPr id="7" name="Grafik 6">
            <a:extLst>
              <a:ext uri="{FF2B5EF4-FFF2-40B4-BE49-F238E27FC236}">
                <a16:creationId xmlns:a16="http://schemas.microsoft.com/office/drawing/2014/main" id="{883948F9-EFE1-435E-BF3F-67272391D3E9}"/>
              </a:ext>
            </a:extLst>
          </p:cNvPr>
          <p:cNvPicPr>
            <a:picLocks noChangeAspect="1"/>
          </p:cNvPicPr>
          <p:nvPr/>
        </p:nvPicPr>
        <p:blipFill>
          <a:blip r:embed="rId5"/>
          <a:stretch>
            <a:fillRect/>
          </a:stretch>
        </p:blipFill>
        <p:spPr>
          <a:xfrm>
            <a:off x="4701403" y="3829801"/>
            <a:ext cx="2811517" cy="2797459"/>
          </a:xfrm>
          <a:prstGeom prst="rect">
            <a:avLst/>
          </a:prstGeom>
        </p:spPr>
      </p:pic>
    </p:spTree>
    <p:extLst>
      <p:ext uri="{BB962C8B-B14F-4D97-AF65-F5344CB8AC3E}">
        <p14:creationId xmlns:p14="http://schemas.microsoft.com/office/powerpoint/2010/main" val="17749799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E30DCC35-D31B-1F11-13F0-251E610E99CA}"/>
              </a:ext>
            </a:extLst>
          </p:cNvPr>
          <p:cNvSpPr>
            <a:spLocks noGrp="1"/>
          </p:cNvSpPr>
          <p:nvPr>
            <p:ph idx="1"/>
          </p:nvPr>
        </p:nvSpPr>
        <p:spPr>
          <a:xfrm>
            <a:off x="961167" y="3781268"/>
            <a:ext cx="10485658" cy="2494065"/>
          </a:xfrm>
        </p:spPr>
        <p:txBody>
          <a:bodyPr>
            <a:noAutofit/>
          </a:bodyPr>
          <a:lstStyle/>
          <a:p>
            <a:pPr marL="0" indent="0">
              <a:buNone/>
            </a:pPr>
            <a:r>
              <a:rPr lang="de-DE" sz="3200" dirty="0"/>
              <a:t>.</a:t>
            </a:r>
          </a:p>
          <a:p>
            <a:pPr marL="0" indent="0">
              <a:buNone/>
            </a:pPr>
            <a:endParaRPr lang="de-DE" sz="3200" dirty="0"/>
          </a:p>
          <a:p>
            <a:pPr marL="0" indent="0">
              <a:buNone/>
            </a:pPr>
            <a:endParaRPr lang="de-DE" sz="3200" dirty="0"/>
          </a:p>
        </p:txBody>
      </p:sp>
      <p:sp>
        <p:nvSpPr>
          <p:cNvPr id="8" name="Titel 7">
            <a:extLst>
              <a:ext uri="{FF2B5EF4-FFF2-40B4-BE49-F238E27FC236}">
                <a16:creationId xmlns:a16="http://schemas.microsoft.com/office/drawing/2014/main" id="{1AF8FD8E-8953-4BC1-210C-69D3160CA248}"/>
              </a:ext>
            </a:extLst>
          </p:cNvPr>
          <p:cNvSpPr>
            <a:spLocks noGrp="1"/>
          </p:cNvSpPr>
          <p:nvPr>
            <p:ph type="title"/>
          </p:nvPr>
        </p:nvSpPr>
        <p:spPr>
          <a:xfrm>
            <a:off x="2320926" y="1259833"/>
            <a:ext cx="10515600" cy="1325563"/>
          </a:xfrm>
        </p:spPr>
        <p:txBody>
          <a:bodyPr>
            <a:noAutofit/>
          </a:bodyPr>
          <a:lstStyle/>
          <a:p>
            <a:r>
              <a:rPr lang="de-DE" sz="7200" dirty="0">
                <a:latin typeface="+mn-lt"/>
              </a:rPr>
              <a:t>Sticke den Stich. </a:t>
            </a:r>
            <a:br>
              <a:rPr lang="de-DE" sz="7200" dirty="0">
                <a:latin typeface="+mn-lt"/>
              </a:rPr>
            </a:br>
            <a:r>
              <a:rPr lang="de-DE" sz="7200" dirty="0">
                <a:latin typeface="+mn-lt"/>
              </a:rPr>
              <a:t>Tausche dich aus.</a:t>
            </a:r>
          </a:p>
        </p:txBody>
      </p:sp>
      <p:sp>
        <p:nvSpPr>
          <p:cNvPr id="5" name="Textfeld 4">
            <a:extLst>
              <a:ext uri="{FF2B5EF4-FFF2-40B4-BE49-F238E27FC236}">
                <a16:creationId xmlns:a16="http://schemas.microsoft.com/office/drawing/2014/main" id="{A113B4F5-4610-4C5F-82D7-A7FF4920AFB1}"/>
              </a:ext>
            </a:extLst>
          </p:cNvPr>
          <p:cNvSpPr txBox="1"/>
          <p:nvPr/>
        </p:nvSpPr>
        <p:spPr>
          <a:xfrm>
            <a:off x="1297221" y="1772736"/>
            <a:ext cx="1244600"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lang="de-DE" dirty="0"/>
          </a:p>
        </p:txBody>
      </p:sp>
      <p:sp>
        <p:nvSpPr>
          <p:cNvPr id="6" name="Textfeld 5">
            <a:extLst>
              <a:ext uri="{FF2B5EF4-FFF2-40B4-BE49-F238E27FC236}">
                <a16:creationId xmlns:a16="http://schemas.microsoft.com/office/drawing/2014/main" id="{5E8B74E6-BC2E-64F0-91C7-CE815B88CB9F}"/>
              </a:ext>
            </a:extLst>
          </p:cNvPr>
          <p:cNvSpPr txBox="1"/>
          <p:nvPr/>
        </p:nvSpPr>
        <p:spPr>
          <a:xfrm>
            <a:off x="1297221" y="784901"/>
            <a:ext cx="1802210"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a:t>
            </a:r>
            <a:endParaRPr lang="de-DE" dirty="0"/>
          </a:p>
        </p:txBody>
      </p:sp>
      <p:pic>
        <p:nvPicPr>
          <p:cNvPr id="4" name="Grafik 3" descr="Ein Bild, das Korb, Container enthält.&#10;&#10;Automatisch generierte Beschreibung">
            <a:extLst>
              <a:ext uri="{FF2B5EF4-FFF2-40B4-BE49-F238E27FC236}">
                <a16:creationId xmlns:a16="http://schemas.microsoft.com/office/drawing/2014/main" id="{461FF33D-BCA7-B01E-2AC1-353417CC53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63794"/>
            <a:ext cx="12192000" cy="2623869"/>
          </a:xfrm>
          <a:prstGeom prst="rect">
            <a:avLst/>
          </a:prstGeom>
        </p:spPr>
      </p:pic>
      <p:sp>
        <p:nvSpPr>
          <p:cNvPr id="9" name="Textfeld 8">
            <a:extLst>
              <a:ext uri="{FF2B5EF4-FFF2-40B4-BE49-F238E27FC236}">
                <a16:creationId xmlns:a16="http://schemas.microsoft.com/office/drawing/2014/main" id="{93A79A54-912E-F227-BEB4-F40D8714D298}"/>
              </a:ext>
            </a:extLst>
          </p:cNvPr>
          <p:cNvSpPr txBox="1"/>
          <p:nvPr/>
        </p:nvSpPr>
        <p:spPr>
          <a:xfrm rot="962858">
            <a:off x="1568586" y="5579364"/>
            <a:ext cx="3061690" cy="707886"/>
          </a:xfrm>
          <a:prstGeom prst="rect">
            <a:avLst/>
          </a:prstGeom>
          <a:solidFill>
            <a:schemeClr val="tx2">
              <a:lumMod val="20000"/>
              <a:lumOff val="80000"/>
            </a:schemeClr>
          </a:solidFill>
        </p:spPr>
        <p:txBody>
          <a:bodyPr wrap="square" rtlCol="0">
            <a:spAutoFit/>
          </a:bodyPr>
          <a:lstStyle/>
          <a:p>
            <a:r>
              <a:rPr lang="de-DE" sz="4000" dirty="0"/>
              <a:t>Rechtshänder</a:t>
            </a:r>
          </a:p>
        </p:txBody>
      </p:sp>
      <p:pic>
        <p:nvPicPr>
          <p:cNvPr id="12" name="Grafik 11" descr="Ein Bild, das Spielzeug, Vektorgrafiken, Puppe enthält.&#10;&#10;Automatisch generierte Beschreibung">
            <a:extLst>
              <a:ext uri="{FF2B5EF4-FFF2-40B4-BE49-F238E27FC236}">
                <a16:creationId xmlns:a16="http://schemas.microsoft.com/office/drawing/2014/main" id="{9D8B08D7-71C4-D295-2A4E-802C4A49CB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9744" y="4072770"/>
            <a:ext cx="3138070" cy="3138070"/>
          </a:xfrm>
          <a:prstGeom prst="rect">
            <a:avLst/>
          </a:prstGeom>
        </p:spPr>
      </p:pic>
    </p:spTree>
    <p:extLst>
      <p:ext uri="{BB962C8B-B14F-4D97-AF65-F5344CB8AC3E}">
        <p14:creationId xmlns:p14="http://schemas.microsoft.com/office/powerpoint/2010/main" val="34267552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E30DCC35-D31B-1F11-13F0-251E610E99CA}"/>
              </a:ext>
            </a:extLst>
          </p:cNvPr>
          <p:cNvSpPr>
            <a:spLocks noGrp="1"/>
          </p:cNvSpPr>
          <p:nvPr>
            <p:ph idx="1"/>
          </p:nvPr>
        </p:nvSpPr>
        <p:spPr>
          <a:xfrm>
            <a:off x="961167" y="3781268"/>
            <a:ext cx="10485658" cy="2494065"/>
          </a:xfrm>
        </p:spPr>
        <p:txBody>
          <a:bodyPr>
            <a:noAutofit/>
          </a:bodyPr>
          <a:lstStyle/>
          <a:p>
            <a:pPr marL="0" indent="0">
              <a:buNone/>
            </a:pPr>
            <a:r>
              <a:rPr lang="de-DE" sz="3200" dirty="0"/>
              <a:t>.</a:t>
            </a:r>
          </a:p>
          <a:p>
            <a:pPr marL="0" indent="0">
              <a:buNone/>
            </a:pPr>
            <a:endParaRPr lang="de-DE" sz="3200" dirty="0"/>
          </a:p>
          <a:p>
            <a:pPr marL="0" indent="0">
              <a:buNone/>
            </a:pPr>
            <a:endParaRPr lang="de-DE" sz="3200" dirty="0"/>
          </a:p>
        </p:txBody>
      </p:sp>
      <p:sp>
        <p:nvSpPr>
          <p:cNvPr id="8" name="Titel 7">
            <a:extLst>
              <a:ext uri="{FF2B5EF4-FFF2-40B4-BE49-F238E27FC236}">
                <a16:creationId xmlns:a16="http://schemas.microsoft.com/office/drawing/2014/main" id="{1AF8FD8E-8953-4BC1-210C-69D3160CA248}"/>
              </a:ext>
            </a:extLst>
          </p:cNvPr>
          <p:cNvSpPr>
            <a:spLocks noGrp="1"/>
          </p:cNvSpPr>
          <p:nvPr>
            <p:ph type="title"/>
          </p:nvPr>
        </p:nvSpPr>
        <p:spPr>
          <a:xfrm>
            <a:off x="2418956" y="1110611"/>
            <a:ext cx="10515600" cy="1325563"/>
          </a:xfrm>
        </p:spPr>
        <p:txBody>
          <a:bodyPr>
            <a:noAutofit/>
          </a:bodyPr>
          <a:lstStyle/>
          <a:p>
            <a:r>
              <a:rPr lang="de-DE" sz="7200" dirty="0">
                <a:latin typeface="+mn-lt"/>
              </a:rPr>
              <a:t>Sticke den Stich. </a:t>
            </a:r>
            <a:br>
              <a:rPr lang="de-DE" sz="7200" dirty="0">
                <a:latin typeface="+mn-lt"/>
              </a:rPr>
            </a:br>
            <a:r>
              <a:rPr lang="de-DE" sz="7200" dirty="0">
                <a:latin typeface="+mn-lt"/>
              </a:rPr>
              <a:t>Tausche dich aus.</a:t>
            </a:r>
          </a:p>
        </p:txBody>
      </p:sp>
      <p:sp>
        <p:nvSpPr>
          <p:cNvPr id="5" name="Textfeld 4">
            <a:extLst>
              <a:ext uri="{FF2B5EF4-FFF2-40B4-BE49-F238E27FC236}">
                <a16:creationId xmlns:a16="http://schemas.microsoft.com/office/drawing/2014/main" id="{A113B4F5-4610-4C5F-82D7-A7FF4920AFB1}"/>
              </a:ext>
            </a:extLst>
          </p:cNvPr>
          <p:cNvSpPr txBox="1"/>
          <p:nvPr/>
        </p:nvSpPr>
        <p:spPr>
          <a:xfrm>
            <a:off x="1174356" y="1569494"/>
            <a:ext cx="1244600"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lang="de-DE" dirty="0"/>
          </a:p>
        </p:txBody>
      </p:sp>
      <p:sp>
        <p:nvSpPr>
          <p:cNvPr id="6" name="Textfeld 5">
            <a:extLst>
              <a:ext uri="{FF2B5EF4-FFF2-40B4-BE49-F238E27FC236}">
                <a16:creationId xmlns:a16="http://schemas.microsoft.com/office/drawing/2014/main" id="{5E8B74E6-BC2E-64F0-91C7-CE815B88CB9F}"/>
              </a:ext>
            </a:extLst>
          </p:cNvPr>
          <p:cNvSpPr txBox="1"/>
          <p:nvPr/>
        </p:nvSpPr>
        <p:spPr>
          <a:xfrm>
            <a:off x="1407532" y="616640"/>
            <a:ext cx="1802210"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a:t>
            </a:r>
            <a:endParaRPr lang="de-DE" dirty="0"/>
          </a:p>
        </p:txBody>
      </p:sp>
      <p:pic>
        <p:nvPicPr>
          <p:cNvPr id="4" name="Grafik 3" descr="Ein Bild, das Korb, Container enthält.&#10;&#10;Automatisch generierte Beschreibung">
            <a:extLst>
              <a:ext uri="{FF2B5EF4-FFF2-40B4-BE49-F238E27FC236}">
                <a16:creationId xmlns:a16="http://schemas.microsoft.com/office/drawing/2014/main" id="{461FF33D-BCA7-B01E-2AC1-353417CC53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0" y="3263794"/>
            <a:ext cx="12192000" cy="2623869"/>
          </a:xfrm>
          <a:prstGeom prst="rect">
            <a:avLst/>
          </a:prstGeom>
        </p:spPr>
      </p:pic>
      <p:sp>
        <p:nvSpPr>
          <p:cNvPr id="2" name="Textfeld 1">
            <a:extLst>
              <a:ext uri="{FF2B5EF4-FFF2-40B4-BE49-F238E27FC236}">
                <a16:creationId xmlns:a16="http://schemas.microsoft.com/office/drawing/2014/main" id="{5AE6DDD6-17C7-E033-161C-F3FD36E35595}"/>
              </a:ext>
            </a:extLst>
          </p:cNvPr>
          <p:cNvSpPr txBox="1"/>
          <p:nvPr/>
        </p:nvSpPr>
        <p:spPr>
          <a:xfrm rot="962858">
            <a:off x="8910501" y="5437688"/>
            <a:ext cx="3061690" cy="707886"/>
          </a:xfrm>
          <a:prstGeom prst="rect">
            <a:avLst/>
          </a:prstGeom>
          <a:solidFill>
            <a:schemeClr val="tx2">
              <a:lumMod val="20000"/>
              <a:lumOff val="80000"/>
            </a:schemeClr>
          </a:solidFill>
        </p:spPr>
        <p:txBody>
          <a:bodyPr wrap="square" rtlCol="0">
            <a:spAutoFit/>
          </a:bodyPr>
          <a:lstStyle/>
          <a:p>
            <a:r>
              <a:rPr lang="de-DE" sz="4000" dirty="0"/>
              <a:t>Linkshänder</a:t>
            </a:r>
          </a:p>
        </p:txBody>
      </p:sp>
      <p:pic>
        <p:nvPicPr>
          <p:cNvPr id="9" name="Grafik 8" descr="Ein Bild, das Text, Lampe enthält.&#10;&#10;Automatisch generierte Beschreibung">
            <a:extLst>
              <a:ext uri="{FF2B5EF4-FFF2-40B4-BE49-F238E27FC236}">
                <a16:creationId xmlns:a16="http://schemas.microsoft.com/office/drawing/2014/main" id="{654FC130-D9EF-A154-9738-92F60C4D4D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1217" y="3964883"/>
            <a:ext cx="3138070" cy="3138070"/>
          </a:xfrm>
          <a:prstGeom prst="rect">
            <a:avLst/>
          </a:prstGeom>
        </p:spPr>
      </p:pic>
    </p:spTree>
    <p:extLst>
      <p:ext uri="{BB962C8B-B14F-4D97-AF65-F5344CB8AC3E}">
        <p14:creationId xmlns:p14="http://schemas.microsoft.com/office/powerpoint/2010/main" val="552705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descr="Ein Bild, das Text enthält.&#10;&#10;Automatisch generierte Beschreibung">
            <a:extLst>
              <a:ext uri="{FF2B5EF4-FFF2-40B4-BE49-F238E27FC236}">
                <a16:creationId xmlns:a16="http://schemas.microsoft.com/office/drawing/2014/main" id="{BB913FAA-7B2D-2990-4A9E-7F29CD75EF08}"/>
              </a:ext>
            </a:extLst>
          </p:cNvPr>
          <p:cNvPicPr>
            <a:picLocks noChangeAspect="1"/>
          </p:cNvPicPr>
          <p:nvPr/>
        </p:nvPicPr>
        <p:blipFill rotWithShape="1">
          <a:blip r:embed="rId3">
            <a:extLst>
              <a:ext uri="{28A0092B-C50C-407E-A947-70E740481C1C}">
                <a14:useLocalDpi xmlns:a14="http://schemas.microsoft.com/office/drawing/2010/main" val="0"/>
              </a:ext>
            </a:extLst>
          </a:blip>
          <a:srcRect t="29779" b="29178"/>
          <a:stretch/>
        </p:blipFill>
        <p:spPr>
          <a:xfrm>
            <a:off x="1321111" y="2896597"/>
            <a:ext cx="10198703" cy="3139405"/>
          </a:xfrm>
          <a:prstGeom prst="rect">
            <a:avLst/>
          </a:prstGeom>
        </p:spPr>
      </p:pic>
      <p:sp>
        <p:nvSpPr>
          <p:cNvPr id="4" name="Textfeld 3">
            <a:extLst>
              <a:ext uri="{FF2B5EF4-FFF2-40B4-BE49-F238E27FC236}">
                <a16:creationId xmlns:a16="http://schemas.microsoft.com/office/drawing/2014/main" id="{48025362-E6E7-B984-E1AB-FFF8A35C0191}"/>
              </a:ext>
            </a:extLst>
          </p:cNvPr>
          <p:cNvSpPr txBox="1"/>
          <p:nvPr/>
        </p:nvSpPr>
        <p:spPr>
          <a:xfrm>
            <a:off x="1484670" y="3118518"/>
            <a:ext cx="9871587" cy="1938992"/>
          </a:xfrm>
          <a:prstGeom prst="rect">
            <a:avLst/>
          </a:prstGeom>
          <a:noFill/>
        </p:spPr>
        <p:txBody>
          <a:bodyPr wrap="square" rtlCol="0">
            <a:spAutoFit/>
          </a:bodyPr>
          <a:lstStyle/>
          <a:p>
            <a:r>
              <a:rPr lang="de-DE" sz="12000" dirty="0"/>
              <a:t>S t e p </a:t>
            </a:r>
            <a:r>
              <a:rPr lang="de-DE" sz="12000" dirty="0" err="1"/>
              <a:t>p</a:t>
            </a:r>
            <a:r>
              <a:rPr lang="de-DE" sz="12000" dirty="0"/>
              <a:t> s t i c h</a:t>
            </a:r>
          </a:p>
        </p:txBody>
      </p:sp>
      <p:pic>
        <p:nvPicPr>
          <p:cNvPr id="6" name="Grafik 5" descr="Ein Bild, das Text enthält.&#10;&#10;Automatisch generierte Beschreibung">
            <a:extLst>
              <a:ext uri="{FF2B5EF4-FFF2-40B4-BE49-F238E27FC236}">
                <a16:creationId xmlns:a16="http://schemas.microsoft.com/office/drawing/2014/main" id="{EBFF31CA-E3A5-A100-2DDF-DAAE5FDD0B68}"/>
              </a:ext>
            </a:extLst>
          </p:cNvPr>
          <p:cNvPicPr>
            <a:picLocks noChangeAspect="1"/>
          </p:cNvPicPr>
          <p:nvPr/>
        </p:nvPicPr>
        <p:blipFill rotWithShape="1">
          <a:blip r:embed="rId3">
            <a:extLst>
              <a:ext uri="{28A0092B-C50C-407E-A947-70E740481C1C}">
                <a14:useLocalDpi xmlns:a14="http://schemas.microsoft.com/office/drawing/2010/main" val="0"/>
              </a:ext>
            </a:extLst>
          </a:blip>
          <a:srcRect l="1497" t="29114" r="88946" b="29843"/>
          <a:stretch/>
        </p:blipFill>
        <p:spPr>
          <a:xfrm>
            <a:off x="1402891" y="2870751"/>
            <a:ext cx="1068128" cy="3139405"/>
          </a:xfrm>
          <a:prstGeom prst="rect">
            <a:avLst/>
          </a:prstGeom>
        </p:spPr>
      </p:pic>
      <p:pic>
        <p:nvPicPr>
          <p:cNvPr id="8" name="Grafik 7" descr="Ein Bild, das Text enthält.&#10;&#10;Automatisch generierte Beschreibung">
            <a:extLst>
              <a:ext uri="{FF2B5EF4-FFF2-40B4-BE49-F238E27FC236}">
                <a16:creationId xmlns:a16="http://schemas.microsoft.com/office/drawing/2014/main" id="{5B40E1DD-D2B7-0ECD-6C2A-1D4CD941B831}"/>
              </a:ext>
            </a:extLst>
          </p:cNvPr>
          <p:cNvPicPr>
            <a:picLocks noChangeAspect="1"/>
          </p:cNvPicPr>
          <p:nvPr/>
        </p:nvPicPr>
        <p:blipFill rotWithShape="1">
          <a:blip r:embed="rId3">
            <a:extLst>
              <a:ext uri="{28A0092B-C50C-407E-A947-70E740481C1C}">
                <a14:useLocalDpi xmlns:a14="http://schemas.microsoft.com/office/drawing/2010/main" val="0"/>
              </a:ext>
            </a:extLst>
          </a:blip>
          <a:srcRect l="10473" t="29779" r="79970" b="29178"/>
          <a:stretch/>
        </p:blipFill>
        <p:spPr>
          <a:xfrm>
            <a:off x="2389239" y="2904267"/>
            <a:ext cx="974721" cy="3139405"/>
          </a:xfrm>
          <a:prstGeom prst="rect">
            <a:avLst/>
          </a:prstGeom>
        </p:spPr>
      </p:pic>
      <p:pic>
        <p:nvPicPr>
          <p:cNvPr id="10" name="Grafik 9" descr="Ein Bild, das Text enthält.&#10;&#10;Automatisch generierte Beschreibung">
            <a:extLst>
              <a:ext uri="{FF2B5EF4-FFF2-40B4-BE49-F238E27FC236}">
                <a16:creationId xmlns:a16="http://schemas.microsoft.com/office/drawing/2014/main" id="{53A68FDE-4314-3680-849F-5830859E9AB0}"/>
              </a:ext>
            </a:extLst>
          </p:cNvPr>
          <p:cNvPicPr>
            <a:picLocks noChangeAspect="1"/>
          </p:cNvPicPr>
          <p:nvPr/>
        </p:nvPicPr>
        <p:blipFill rotWithShape="1">
          <a:blip r:embed="rId3">
            <a:extLst>
              <a:ext uri="{28A0092B-C50C-407E-A947-70E740481C1C}">
                <a14:useLocalDpi xmlns:a14="http://schemas.microsoft.com/office/drawing/2010/main" val="0"/>
              </a:ext>
            </a:extLst>
          </a:blip>
          <a:srcRect l="20946" t="29779" r="69497" b="29178"/>
          <a:stretch/>
        </p:blipFill>
        <p:spPr>
          <a:xfrm>
            <a:off x="3457367" y="2888926"/>
            <a:ext cx="974721" cy="3139405"/>
          </a:xfrm>
          <a:prstGeom prst="rect">
            <a:avLst/>
          </a:prstGeom>
        </p:spPr>
      </p:pic>
      <p:pic>
        <p:nvPicPr>
          <p:cNvPr id="12" name="Grafik 11" descr="Ein Bild, das Text enthält.&#10;&#10;Automatisch generierte Beschreibung">
            <a:extLst>
              <a:ext uri="{FF2B5EF4-FFF2-40B4-BE49-F238E27FC236}">
                <a16:creationId xmlns:a16="http://schemas.microsoft.com/office/drawing/2014/main" id="{A542D7A9-D19E-5C92-E701-5619422F0479}"/>
              </a:ext>
            </a:extLst>
          </p:cNvPr>
          <p:cNvPicPr>
            <a:picLocks noChangeAspect="1"/>
          </p:cNvPicPr>
          <p:nvPr/>
        </p:nvPicPr>
        <p:blipFill rotWithShape="1">
          <a:blip r:embed="rId3">
            <a:extLst>
              <a:ext uri="{28A0092B-C50C-407E-A947-70E740481C1C}">
                <a14:useLocalDpi xmlns:a14="http://schemas.microsoft.com/office/drawing/2010/main" val="0"/>
              </a:ext>
            </a:extLst>
          </a:blip>
          <a:srcRect l="31419" t="29779" r="58195" b="29178"/>
          <a:stretch/>
        </p:blipFill>
        <p:spPr>
          <a:xfrm>
            <a:off x="4525495" y="2888926"/>
            <a:ext cx="1059228" cy="3139405"/>
          </a:xfrm>
          <a:prstGeom prst="rect">
            <a:avLst/>
          </a:prstGeom>
        </p:spPr>
      </p:pic>
      <p:pic>
        <p:nvPicPr>
          <p:cNvPr id="13" name="Grafik 12" descr="Ein Bild, das Text enthält.&#10;&#10;Automatisch generierte Beschreibung">
            <a:extLst>
              <a:ext uri="{FF2B5EF4-FFF2-40B4-BE49-F238E27FC236}">
                <a16:creationId xmlns:a16="http://schemas.microsoft.com/office/drawing/2014/main" id="{1B1E6174-B46E-B3F9-7E28-9B6CFA188821}"/>
              </a:ext>
            </a:extLst>
          </p:cNvPr>
          <p:cNvPicPr>
            <a:picLocks noChangeAspect="1"/>
          </p:cNvPicPr>
          <p:nvPr/>
        </p:nvPicPr>
        <p:blipFill rotWithShape="1">
          <a:blip r:embed="rId3">
            <a:extLst>
              <a:ext uri="{28A0092B-C50C-407E-A947-70E740481C1C}">
                <a14:useLocalDpi xmlns:a14="http://schemas.microsoft.com/office/drawing/2010/main" val="0"/>
              </a:ext>
            </a:extLst>
          </a:blip>
          <a:srcRect l="42721" t="29779" r="46893" b="29178"/>
          <a:stretch/>
        </p:blipFill>
        <p:spPr>
          <a:xfrm>
            <a:off x="5678130" y="2881255"/>
            <a:ext cx="1059228" cy="3139405"/>
          </a:xfrm>
          <a:prstGeom prst="rect">
            <a:avLst/>
          </a:prstGeom>
        </p:spPr>
      </p:pic>
      <p:pic>
        <p:nvPicPr>
          <p:cNvPr id="14" name="Grafik 13" descr="Ein Bild, das Text enthält.&#10;&#10;Automatisch generierte Beschreibung">
            <a:extLst>
              <a:ext uri="{FF2B5EF4-FFF2-40B4-BE49-F238E27FC236}">
                <a16:creationId xmlns:a16="http://schemas.microsoft.com/office/drawing/2014/main" id="{AC53882D-D8AE-9874-F2A8-01B320A7F3C6}"/>
              </a:ext>
            </a:extLst>
          </p:cNvPr>
          <p:cNvPicPr>
            <a:picLocks noChangeAspect="1"/>
          </p:cNvPicPr>
          <p:nvPr/>
        </p:nvPicPr>
        <p:blipFill rotWithShape="1">
          <a:blip r:embed="rId3">
            <a:extLst>
              <a:ext uri="{28A0092B-C50C-407E-A947-70E740481C1C}">
                <a14:useLocalDpi xmlns:a14="http://schemas.microsoft.com/office/drawing/2010/main" val="0"/>
              </a:ext>
            </a:extLst>
          </a:blip>
          <a:srcRect l="54023" t="29779" r="36792" b="29178"/>
          <a:stretch/>
        </p:blipFill>
        <p:spPr>
          <a:xfrm>
            <a:off x="6887965" y="2878624"/>
            <a:ext cx="936719" cy="3139405"/>
          </a:xfrm>
          <a:prstGeom prst="rect">
            <a:avLst/>
          </a:prstGeom>
        </p:spPr>
      </p:pic>
      <p:pic>
        <p:nvPicPr>
          <p:cNvPr id="15" name="Grafik 14" descr="Ein Bild, das Text enthält.&#10;&#10;Automatisch generierte Beschreibung">
            <a:extLst>
              <a:ext uri="{FF2B5EF4-FFF2-40B4-BE49-F238E27FC236}">
                <a16:creationId xmlns:a16="http://schemas.microsoft.com/office/drawing/2014/main" id="{6FB919BE-273E-837F-8F68-A6B89EB13597}"/>
              </a:ext>
            </a:extLst>
          </p:cNvPr>
          <p:cNvPicPr>
            <a:picLocks noChangeAspect="1"/>
          </p:cNvPicPr>
          <p:nvPr/>
        </p:nvPicPr>
        <p:blipFill rotWithShape="1">
          <a:blip r:embed="rId3">
            <a:extLst>
              <a:ext uri="{28A0092B-C50C-407E-A947-70E740481C1C}">
                <a14:useLocalDpi xmlns:a14="http://schemas.microsoft.com/office/drawing/2010/main" val="0"/>
              </a:ext>
            </a:extLst>
          </a:blip>
          <a:srcRect l="63207" t="29779" r="28116" b="29178"/>
          <a:stretch/>
        </p:blipFill>
        <p:spPr>
          <a:xfrm>
            <a:off x="7816102" y="2886294"/>
            <a:ext cx="884904" cy="3139405"/>
          </a:xfrm>
          <a:prstGeom prst="rect">
            <a:avLst/>
          </a:prstGeom>
        </p:spPr>
      </p:pic>
      <p:pic>
        <p:nvPicPr>
          <p:cNvPr id="16" name="Grafik 15" descr="Ein Bild, das Text enthält.&#10;&#10;Automatisch generierte Beschreibung">
            <a:extLst>
              <a:ext uri="{FF2B5EF4-FFF2-40B4-BE49-F238E27FC236}">
                <a16:creationId xmlns:a16="http://schemas.microsoft.com/office/drawing/2014/main" id="{A8D0F4DE-8E4C-8D11-1769-C7B740B56935}"/>
              </a:ext>
            </a:extLst>
          </p:cNvPr>
          <p:cNvPicPr>
            <a:picLocks noChangeAspect="1"/>
          </p:cNvPicPr>
          <p:nvPr/>
        </p:nvPicPr>
        <p:blipFill rotWithShape="1">
          <a:blip r:embed="rId3">
            <a:extLst>
              <a:ext uri="{28A0092B-C50C-407E-A947-70E740481C1C}">
                <a14:useLocalDpi xmlns:a14="http://schemas.microsoft.com/office/drawing/2010/main" val="0"/>
              </a:ext>
            </a:extLst>
          </a:blip>
          <a:srcRect l="71006" t="29779" r="20318" b="29178"/>
          <a:stretch/>
        </p:blipFill>
        <p:spPr>
          <a:xfrm>
            <a:off x="8567008" y="2901636"/>
            <a:ext cx="884904" cy="3139405"/>
          </a:xfrm>
          <a:prstGeom prst="rect">
            <a:avLst/>
          </a:prstGeom>
        </p:spPr>
      </p:pic>
      <p:pic>
        <p:nvPicPr>
          <p:cNvPr id="17" name="Grafik 16" descr="Ein Bild, das Text enthält.&#10;&#10;Automatisch generierte Beschreibung">
            <a:extLst>
              <a:ext uri="{FF2B5EF4-FFF2-40B4-BE49-F238E27FC236}">
                <a16:creationId xmlns:a16="http://schemas.microsoft.com/office/drawing/2014/main" id="{E5721B79-C4D6-8A58-F304-7973BCECA341}"/>
              </a:ext>
            </a:extLst>
          </p:cNvPr>
          <p:cNvPicPr>
            <a:picLocks noChangeAspect="1"/>
          </p:cNvPicPr>
          <p:nvPr/>
        </p:nvPicPr>
        <p:blipFill rotWithShape="1">
          <a:blip r:embed="rId3">
            <a:extLst>
              <a:ext uri="{28A0092B-C50C-407E-A947-70E740481C1C}">
                <a14:useLocalDpi xmlns:a14="http://schemas.microsoft.com/office/drawing/2010/main" val="0"/>
              </a:ext>
            </a:extLst>
          </a:blip>
          <a:srcRect l="79059" t="29779" r="12264" b="29178"/>
          <a:stretch/>
        </p:blipFill>
        <p:spPr>
          <a:xfrm>
            <a:off x="9388559" y="2890741"/>
            <a:ext cx="884905" cy="3139405"/>
          </a:xfrm>
          <a:prstGeom prst="rect">
            <a:avLst/>
          </a:prstGeom>
        </p:spPr>
      </p:pic>
      <p:pic>
        <p:nvPicPr>
          <p:cNvPr id="18" name="Grafik 17" descr="Ein Bild, das Text enthält.&#10;&#10;Automatisch generierte Beschreibung">
            <a:extLst>
              <a:ext uri="{FF2B5EF4-FFF2-40B4-BE49-F238E27FC236}">
                <a16:creationId xmlns:a16="http://schemas.microsoft.com/office/drawing/2014/main" id="{4028B1C2-3F6D-E705-6B2B-7059CB6495BD}"/>
              </a:ext>
            </a:extLst>
          </p:cNvPr>
          <p:cNvPicPr>
            <a:picLocks noChangeAspect="1"/>
          </p:cNvPicPr>
          <p:nvPr/>
        </p:nvPicPr>
        <p:blipFill rotWithShape="1">
          <a:blip r:embed="rId3">
            <a:extLst>
              <a:ext uri="{28A0092B-C50C-407E-A947-70E740481C1C}">
                <a14:useLocalDpi xmlns:a14="http://schemas.microsoft.com/office/drawing/2010/main" val="0"/>
              </a:ext>
            </a:extLst>
          </a:blip>
          <a:srcRect l="89309" t="29779" r="2519" b="29178"/>
          <a:stretch/>
        </p:blipFill>
        <p:spPr>
          <a:xfrm>
            <a:off x="10448212" y="2922443"/>
            <a:ext cx="833350" cy="3139405"/>
          </a:xfrm>
          <a:prstGeom prst="rect">
            <a:avLst/>
          </a:prstGeom>
        </p:spPr>
      </p:pic>
      <p:sp>
        <p:nvSpPr>
          <p:cNvPr id="5" name="Textfeld 4">
            <a:extLst>
              <a:ext uri="{FF2B5EF4-FFF2-40B4-BE49-F238E27FC236}">
                <a16:creationId xmlns:a16="http://schemas.microsoft.com/office/drawing/2014/main" id="{5057C79C-9160-CB6B-AF23-45E9E0F9E88C}"/>
              </a:ext>
            </a:extLst>
          </p:cNvPr>
          <p:cNvSpPr txBox="1"/>
          <p:nvPr/>
        </p:nvSpPr>
        <p:spPr>
          <a:xfrm>
            <a:off x="1240231" y="1201541"/>
            <a:ext cx="1149008"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Grafik 6">
            <a:extLst>
              <a:ext uri="{FF2B5EF4-FFF2-40B4-BE49-F238E27FC236}">
                <a16:creationId xmlns:a16="http://schemas.microsoft.com/office/drawing/2014/main" id="{3971DC58-C810-5408-24FD-995E3E6BAAC4}"/>
              </a:ext>
            </a:extLst>
          </p:cNvPr>
          <p:cNvPicPr>
            <a:picLocks noChangeAspect="1"/>
          </p:cNvPicPr>
          <p:nvPr/>
        </p:nvPicPr>
        <p:blipFill>
          <a:blip r:embed="rId4"/>
          <a:stretch>
            <a:fillRect/>
          </a:stretch>
        </p:blipFill>
        <p:spPr>
          <a:xfrm>
            <a:off x="2425094" y="1442883"/>
            <a:ext cx="938865" cy="780356"/>
          </a:xfrm>
          <a:prstGeom prst="rect">
            <a:avLst/>
          </a:prstGeom>
        </p:spPr>
      </p:pic>
      <p:sp>
        <p:nvSpPr>
          <p:cNvPr id="2" name="Titel 1">
            <a:extLst>
              <a:ext uri="{FF2B5EF4-FFF2-40B4-BE49-F238E27FC236}">
                <a16:creationId xmlns:a16="http://schemas.microsoft.com/office/drawing/2014/main" id="{29D5735F-A714-25CA-5175-DF3B1554D1C6}"/>
              </a:ext>
            </a:extLst>
          </p:cNvPr>
          <p:cNvSpPr txBox="1">
            <a:spLocks/>
          </p:cNvSpPr>
          <p:nvPr/>
        </p:nvSpPr>
        <p:spPr>
          <a:xfrm>
            <a:off x="3363959" y="968975"/>
            <a:ext cx="7102875" cy="143289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e-DE" sz="7200" dirty="0">
                <a:latin typeface="+mn-lt"/>
              </a:rPr>
              <a:t>So heißt der Stich:</a:t>
            </a:r>
          </a:p>
        </p:txBody>
      </p:sp>
      <p:pic>
        <p:nvPicPr>
          <p:cNvPr id="9" name="Grafik 8" descr="Ein Bild, das Text, Verkehrsschild, Schrift, Beschilderung enthält.&#10;&#10;Automatisch generierte Beschreibung">
            <a:extLst>
              <a:ext uri="{FF2B5EF4-FFF2-40B4-BE49-F238E27FC236}">
                <a16:creationId xmlns:a16="http://schemas.microsoft.com/office/drawing/2014/main" id="{508A08D6-20CD-90CD-614E-28D7A08ECF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61731" y="165578"/>
            <a:ext cx="1133633" cy="1143160"/>
          </a:xfrm>
          <a:prstGeom prst="rect">
            <a:avLst/>
          </a:prstGeom>
        </p:spPr>
      </p:pic>
    </p:spTree>
    <p:extLst>
      <p:ext uri="{BB962C8B-B14F-4D97-AF65-F5344CB8AC3E}">
        <p14:creationId xmlns:p14="http://schemas.microsoft.com/office/powerpoint/2010/main" val="2764342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6"/>
                                        </p:tgtEl>
                                        <p:attrNameLst>
                                          <p:attrName>ppt_x</p:attrName>
                                        </p:attrNameLst>
                                      </p:cBhvr>
                                      <p:tavLst>
                                        <p:tav tm="0">
                                          <p:val>
                                            <p:strVal val="ppt_x"/>
                                          </p:val>
                                        </p:tav>
                                        <p:tav tm="100000">
                                          <p:val>
                                            <p:strVal val="ppt_x"/>
                                          </p:val>
                                        </p:tav>
                                      </p:tavLst>
                                    </p:anim>
                                    <p:anim calcmode="lin" valueType="num">
                                      <p:cBhvr additive="base">
                                        <p:cTn id="7" dur="500"/>
                                        <p:tgtEl>
                                          <p:spTgt spid="6"/>
                                        </p:tgtEl>
                                        <p:attrNameLst>
                                          <p:attrName>ppt_y</p:attrName>
                                        </p:attrNameLst>
                                      </p:cBhvr>
                                      <p:tavLst>
                                        <p:tav tm="0">
                                          <p:val>
                                            <p:strVal val="ppt_y"/>
                                          </p:val>
                                        </p:tav>
                                        <p:tav tm="100000">
                                          <p:val>
                                            <p:strVal val="1+ppt_h/2"/>
                                          </p:val>
                                        </p:tav>
                                      </p:tavLst>
                                    </p:anim>
                                    <p:set>
                                      <p:cBhvr>
                                        <p:cTn id="8" dur="1" fill="hold">
                                          <p:stCondLst>
                                            <p:cond delay="499"/>
                                          </p:stCondLst>
                                        </p:cTn>
                                        <p:tgtEl>
                                          <p:spTgt spid="6"/>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8"/>
                                        </p:tgtEl>
                                        <p:attrNameLst>
                                          <p:attrName>ppt_x</p:attrName>
                                        </p:attrNameLst>
                                      </p:cBhvr>
                                      <p:tavLst>
                                        <p:tav tm="0">
                                          <p:val>
                                            <p:strVal val="ppt_x"/>
                                          </p:val>
                                        </p:tav>
                                        <p:tav tm="100000">
                                          <p:val>
                                            <p:strVal val="ppt_x"/>
                                          </p:val>
                                        </p:tav>
                                      </p:tavLst>
                                    </p:anim>
                                    <p:anim calcmode="lin" valueType="num">
                                      <p:cBhvr additive="base">
                                        <p:cTn id="13" dur="500"/>
                                        <p:tgtEl>
                                          <p:spTgt spid="8"/>
                                        </p:tgtEl>
                                        <p:attrNameLst>
                                          <p:attrName>ppt_y</p:attrName>
                                        </p:attrNameLst>
                                      </p:cBhvr>
                                      <p:tavLst>
                                        <p:tav tm="0">
                                          <p:val>
                                            <p:strVal val="ppt_y"/>
                                          </p:val>
                                        </p:tav>
                                        <p:tav tm="100000">
                                          <p:val>
                                            <p:strVal val="1+ppt_h/2"/>
                                          </p:val>
                                        </p:tav>
                                      </p:tavLst>
                                    </p:anim>
                                    <p:set>
                                      <p:cBhvr>
                                        <p:cTn id="14" dur="1" fill="hold">
                                          <p:stCondLst>
                                            <p:cond delay="499"/>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10"/>
                                        </p:tgtEl>
                                        <p:attrNameLst>
                                          <p:attrName>ppt_x</p:attrName>
                                        </p:attrNameLst>
                                      </p:cBhvr>
                                      <p:tavLst>
                                        <p:tav tm="0">
                                          <p:val>
                                            <p:strVal val="ppt_x"/>
                                          </p:val>
                                        </p:tav>
                                        <p:tav tm="100000">
                                          <p:val>
                                            <p:strVal val="ppt_x"/>
                                          </p:val>
                                        </p:tav>
                                      </p:tavLst>
                                    </p:anim>
                                    <p:anim calcmode="lin" valueType="num">
                                      <p:cBhvr additive="base">
                                        <p:cTn id="19" dur="500"/>
                                        <p:tgtEl>
                                          <p:spTgt spid="10"/>
                                        </p:tgtEl>
                                        <p:attrNameLst>
                                          <p:attrName>ppt_y</p:attrName>
                                        </p:attrNameLst>
                                      </p:cBhvr>
                                      <p:tavLst>
                                        <p:tav tm="0">
                                          <p:val>
                                            <p:strVal val="ppt_y"/>
                                          </p:val>
                                        </p:tav>
                                        <p:tav tm="100000">
                                          <p:val>
                                            <p:strVal val="1+ppt_h/2"/>
                                          </p:val>
                                        </p:tav>
                                      </p:tavLst>
                                    </p:anim>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12"/>
                                        </p:tgtEl>
                                        <p:attrNameLst>
                                          <p:attrName>ppt_x</p:attrName>
                                        </p:attrNameLst>
                                      </p:cBhvr>
                                      <p:tavLst>
                                        <p:tav tm="0">
                                          <p:val>
                                            <p:strVal val="ppt_x"/>
                                          </p:val>
                                        </p:tav>
                                        <p:tav tm="100000">
                                          <p:val>
                                            <p:strVal val="ppt_x"/>
                                          </p:val>
                                        </p:tav>
                                      </p:tavLst>
                                    </p:anim>
                                    <p:anim calcmode="lin" valueType="num">
                                      <p:cBhvr additive="base">
                                        <p:cTn id="25" dur="500"/>
                                        <p:tgtEl>
                                          <p:spTgt spid="12"/>
                                        </p:tgtEl>
                                        <p:attrNameLst>
                                          <p:attrName>ppt_y</p:attrName>
                                        </p:attrNameLst>
                                      </p:cBhvr>
                                      <p:tavLst>
                                        <p:tav tm="0">
                                          <p:val>
                                            <p:strVal val="ppt_y"/>
                                          </p:val>
                                        </p:tav>
                                        <p:tav tm="100000">
                                          <p:val>
                                            <p:strVal val="1+ppt_h/2"/>
                                          </p:val>
                                        </p:tav>
                                      </p:tavLst>
                                    </p:anim>
                                    <p:set>
                                      <p:cBhvr>
                                        <p:cTn id="26" dur="1" fill="hold">
                                          <p:stCondLst>
                                            <p:cond delay="499"/>
                                          </p:stCondLst>
                                        </p:cTn>
                                        <p:tgtEl>
                                          <p:spTgt spid="1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13"/>
                                        </p:tgtEl>
                                        <p:attrNameLst>
                                          <p:attrName>ppt_x</p:attrName>
                                        </p:attrNameLst>
                                      </p:cBhvr>
                                      <p:tavLst>
                                        <p:tav tm="0">
                                          <p:val>
                                            <p:strVal val="ppt_x"/>
                                          </p:val>
                                        </p:tav>
                                        <p:tav tm="100000">
                                          <p:val>
                                            <p:strVal val="ppt_x"/>
                                          </p:val>
                                        </p:tav>
                                      </p:tavLst>
                                    </p:anim>
                                    <p:anim calcmode="lin" valueType="num">
                                      <p:cBhvr additive="base">
                                        <p:cTn id="31" dur="500"/>
                                        <p:tgtEl>
                                          <p:spTgt spid="13"/>
                                        </p:tgtEl>
                                        <p:attrNameLst>
                                          <p:attrName>ppt_y</p:attrName>
                                        </p:attrNameLst>
                                      </p:cBhvr>
                                      <p:tavLst>
                                        <p:tav tm="0">
                                          <p:val>
                                            <p:strVal val="ppt_y"/>
                                          </p:val>
                                        </p:tav>
                                        <p:tav tm="100000">
                                          <p:val>
                                            <p:strVal val="1+ppt_h/2"/>
                                          </p:val>
                                        </p:tav>
                                      </p:tavLst>
                                    </p:anim>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14"/>
                                        </p:tgtEl>
                                        <p:attrNameLst>
                                          <p:attrName>ppt_x</p:attrName>
                                        </p:attrNameLst>
                                      </p:cBhvr>
                                      <p:tavLst>
                                        <p:tav tm="0">
                                          <p:val>
                                            <p:strVal val="ppt_x"/>
                                          </p:val>
                                        </p:tav>
                                        <p:tav tm="100000">
                                          <p:val>
                                            <p:strVal val="ppt_x"/>
                                          </p:val>
                                        </p:tav>
                                      </p:tavLst>
                                    </p:anim>
                                    <p:anim calcmode="lin" valueType="num">
                                      <p:cBhvr additive="base">
                                        <p:cTn id="37" dur="500"/>
                                        <p:tgtEl>
                                          <p:spTgt spid="14"/>
                                        </p:tgtEl>
                                        <p:attrNameLst>
                                          <p:attrName>ppt_y</p:attrName>
                                        </p:attrNameLst>
                                      </p:cBhvr>
                                      <p:tavLst>
                                        <p:tav tm="0">
                                          <p:val>
                                            <p:strVal val="ppt_y"/>
                                          </p:val>
                                        </p:tav>
                                        <p:tav tm="100000">
                                          <p:val>
                                            <p:strVal val="1+ppt_h/2"/>
                                          </p:val>
                                        </p:tav>
                                      </p:tavLst>
                                    </p:anim>
                                    <p:set>
                                      <p:cBhvr>
                                        <p:cTn id="38" dur="1" fill="hold">
                                          <p:stCondLst>
                                            <p:cond delay="499"/>
                                          </p:stCondLst>
                                        </p:cTn>
                                        <p:tgtEl>
                                          <p:spTgt spid="1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15"/>
                                        </p:tgtEl>
                                        <p:attrNameLst>
                                          <p:attrName>ppt_x</p:attrName>
                                        </p:attrNameLst>
                                      </p:cBhvr>
                                      <p:tavLst>
                                        <p:tav tm="0">
                                          <p:val>
                                            <p:strVal val="ppt_x"/>
                                          </p:val>
                                        </p:tav>
                                        <p:tav tm="100000">
                                          <p:val>
                                            <p:strVal val="ppt_x"/>
                                          </p:val>
                                        </p:tav>
                                      </p:tavLst>
                                    </p:anim>
                                    <p:anim calcmode="lin" valueType="num">
                                      <p:cBhvr additive="base">
                                        <p:cTn id="43" dur="500"/>
                                        <p:tgtEl>
                                          <p:spTgt spid="15"/>
                                        </p:tgtEl>
                                        <p:attrNameLst>
                                          <p:attrName>ppt_y</p:attrName>
                                        </p:attrNameLst>
                                      </p:cBhvr>
                                      <p:tavLst>
                                        <p:tav tm="0">
                                          <p:val>
                                            <p:strVal val="ppt_y"/>
                                          </p:val>
                                        </p:tav>
                                        <p:tav tm="100000">
                                          <p:val>
                                            <p:strVal val="1+ppt_h/2"/>
                                          </p:val>
                                        </p:tav>
                                      </p:tavLst>
                                    </p:anim>
                                    <p:set>
                                      <p:cBhvr>
                                        <p:cTn id="44" dur="1" fill="hold">
                                          <p:stCondLst>
                                            <p:cond delay="499"/>
                                          </p:stCondLst>
                                        </p:cTn>
                                        <p:tgtEl>
                                          <p:spTgt spid="15"/>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16"/>
                                        </p:tgtEl>
                                        <p:attrNameLst>
                                          <p:attrName>ppt_x</p:attrName>
                                        </p:attrNameLst>
                                      </p:cBhvr>
                                      <p:tavLst>
                                        <p:tav tm="0">
                                          <p:val>
                                            <p:strVal val="ppt_x"/>
                                          </p:val>
                                        </p:tav>
                                        <p:tav tm="100000">
                                          <p:val>
                                            <p:strVal val="ppt_x"/>
                                          </p:val>
                                        </p:tav>
                                      </p:tavLst>
                                    </p:anim>
                                    <p:anim calcmode="lin" valueType="num">
                                      <p:cBhvr additive="base">
                                        <p:cTn id="49" dur="500"/>
                                        <p:tgtEl>
                                          <p:spTgt spid="16"/>
                                        </p:tgtEl>
                                        <p:attrNameLst>
                                          <p:attrName>ppt_y</p:attrName>
                                        </p:attrNameLst>
                                      </p:cBhvr>
                                      <p:tavLst>
                                        <p:tav tm="0">
                                          <p:val>
                                            <p:strVal val="ppt_y"/>
                                          </p:val>
                                        </p:tav>
                                        <p:tav tm="100000">
                                          <p:val>
                                            <p:strVal val="1+ppt_h/2"/>
                                          </p:val>
                                        </p:tav>
                                      </p:tavLst>
                                    </p:anim>
                                    <p:set>
                                      <p:cBhvr>
                                        <p:cTn id="50" dur="1" fill="hold">
                                          <p:stCondLst>
                                            <p:cond delay="499"/>
                                          </p:stCondLst>
                                        </p:cTn>
                                        <p:tgtEl>
                                          <p:spTgt spid="1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17"/>
                                        </p:tgtEl>
                                        <p:attrNameLst>
                                          <p:attrName>ppt_x</p:attrName>
                                        </p:attrNameLst>
                                      </p:cBhvr>
                                      <p:tavLst>
                                        <p:tav tm="0">
                                          <p:val>
                                            <p:strVal val="ppt_x"/>
                                          </p:val>
                                        </p:tav>
                                        <p:tav tm="100000">
                                          <p:val>
                                            <p:strVal val="ppt_x"/>
                                          </p:val>
                                        </p:tav>
                                      </p:tavLst>
                                    </p:anim>
                                    <p:anim calcmode="lin" valueType="num">
                                      <p:cBhvr additive="base">
                                        <p:cTn id="55" dur="500"/>
                                        <p:tgtEl>
                                          <p:spTgt spid="17"/>
                                        </p:tgtEl>
                                        <p:attrNameLst>
                                          <p:attrName>ppt_y</p:attrName>
                                        </p:attrNameLst>
                                      </p:cBhvr>
                                      <p:tavLst>
                                        <p:tav tm="0">
                                          <p:val>
                                            <p:strVal val="ppt_y"/>
                                          </p:val>
                                        </p:tav>
                                        <p:tav tm="100000">
                                          <p:val>
                                            <p:strVal val="1+ppt_h/2"/>
                                          </p:val>
                                        </p:tav>
                                      </p:tavLst>
                                    </p:anim>
                                    <p:set>
                                      <p:cBhvr>
                                        <p:cTn id="56" dur="1" fill="hold">
                                          <p:stCondLst>
                                            <p:cond delay="499"/>
                                          </p:stCondLst>
                                        </p:cTn>
                                        <p:tgtEl>
                                          <p:spTgt spid="17"/>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18"/>
                                        </p:tgtEl>
                                        <p:attrNameLst>
                                          <p:attrName>ppt_x</p:attrName>
                                        </p:attrNameLst>
                                      </p:cBhvr>
                                      <p:tavLst>
                                        <p:tav tm="0">
                                          <p:val>
                                            <p:strVal val="ppt_x"/>
                                          </p:val>
                                        </p:tav>
                                        <p:tav tm="100000">
                                          <p:val>
                                            <p:strVal val="ppt_x"/>
                                          </p:val>
                                        </p:tav>
                                      </p:tavLst>
                                    </p:anim>
                                    <p:anim calcmode="lin" valueType="num">
                                      <p:cBhvr additive="base">
                                        <p:cTn id="61" dur="500"/>
                                        <p:tgtEl>
                                          <p:spTgt spid="18"/>
                                        </p:tgtEl>
                                        <p:attrNameLst>
                                          <p:attrName>ppt_y</p:attrName>
                                        </p:attrNameLst>
                                      </p:cBhvr>
                                      <p:tavLst>
                                        <p:tav tm="0">
                                          <p:val>
                                            <p:strVal val="ppt_y"/>
                                          </p:val>
                                        </p:tav>
                                        <p:tav tm="100000">
                                          <p:val>
                                            <p:strVal val="1+ppt_h/2"/>
                                          </p:val>
                                        </p:tav>
                                      </p:tavLst>
                                    </p:anim>
                                    <p:set>
                                      <p:cBhvr>
                                        <p:cTn id="6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62A2E3A4-67B2-EE7B-A75C-EE184CCFD402}"/>
              </a:ext>
            </a:extLst>
          </p:cNvPr>
          <p:cNvSpPr txBox="1"/>
          <p:nvPr/>
        </p:nvSpPr>
        <p:spPr>
          <a:xfrm>
            <a:off x="5559724" y="4128701"/>
            <a:ext cx="4380271" cy="2400657"/>
          </a:xfrm>
          <a:prstGeom prst="rect">
            <a:avLst/>
          </a:prstGeom>
          <a:noFill/>
        </p:spPr>
        <p:txBody>
          <a:bodyPr wrap="square" rtlCol="0">
            <a:spAutoFit/>
          </a:bodyPr>
          <a:lstStyle/>
          <a:p>
            <a:pPr algn="ctr"/>
            <a:r>
              <a:rPr lang="de-DE" sz="15000" dirty="0">
                <a:solidFill>
                  <a:srgbClr val="FF0000"/>
                </a:solidFill>
              </a:rPr>
              <a:t>stich</a:t>
            </a:r>
          </a:p>
        </p:txBody>
      </p:sp>
      <p:sp>
        <p:nvSpPr>
          <p:cNvPr id="4" name="Textfeld 3">
            <a:extLst>
              <a:ext uri="{FF2B5EF4-FFF2-40B4-BE49-F238E27FC236}">
                <a16:creationId xmlns:a16="http://schemas.microsoft.com/office/drawing/2014/main" id="{A14CC37A-62C7-2F1D-A3D4-B4DA11874DA2}"/>
              </a:ext>
            </a:extLst>
          </p:cNvPr>
          <p:cNvSpPr txBox="1"/>
          <p:nvPr/>
        </p:nvSpPr>
        <p:spPr>
          <a:xfrm>
            <a:off x="1456404" y="4128701"/>
            <a:ext cx="4777003" cy="2677656"/>
          </a:xfrm>
          <a:prstGeom prst="rect">
            <a:avLst/>
          </a:prstGeom>
          <a:noFill/>
        </p:spPr>
        <p:txBody>
          <a:bodyPr wrap="square">
            <a:spAutoFit/>
          </a:bodyPr>
          <a:lstStyle/>
          <a:p>
            <a:r>
              <a:rPr lang="de-DE" sz="15000" dirty="0">
                <a:solidFill>
                  <a:srgbClr val="0070C0"/>
                </a:solidFill>
              </a:rPr>
              <a:t>Stepp</a:t>
            </a:r>
          </a:p>
          <a:p>
            <a:endParaRPr lang="de-DE" dirty="0"/>
          </a:p>
        </p:txBody>
      </p:sp>
      <p:sp>
        <p:nvSpPr>
          <p:cNvPr id="6" name="Textfeld 5">
            <a:extLst>
              <a:ext uri="{FF2B5EF4-FFF2-40B4-BE49-F238E27FC236}">
                <a16:creationId xmlns:a16="http://schemas.microsoft.com/office/drawing/2014/main" id="{47CA39D2-043B-8C7B-79D3-3E9504B33CB1}"/>
              </a:ext>
            </a:extLst>
          </p:cNvPr>
          <p:cNvSpPr txBox="1"/>
          <p:nvPr/>
        </p:nvSpPr>
        <p:spPr>
          <a:xfrm>
            <a:off x="1456404" y="601830"/>
            <a:ext cx="6098458" cy="144655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 </a:t>
            </a:r>
            <a:r>
              <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Steppstich">
            <a:hlinkClick r:id="" action="ppaction://media"/>
            <a:extLst>
              <a:ext uri="{FF2B5EF4-FFF2-40B4-BE49-F238E27FC236}">
                <a16:creationId xmlns:a16="http://schemas.microsoft.com/office/drawing/2014/main" id="{E10FEDCB-54B9-780A-C5FA-BC0D49D7573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15000" y="750942"/>
            <a:ext cx="1839862" cy="1839858"/>
          </a:xfrm>
          <a:prstGeom prst="rect">
            <a:avLst/>
          </a:prstGeom>
        </p:spPr>
      </p:pic>
      <p:sp>
        <p:nvSpPr>
          <p:cNvPr id="5" name="Rechteck 4">
            <a:extLst>
              <a:ext uri="{FF2B5EF4-FFF2-40B4-BE49-F238E27FC236}">
                <a16:creationId xmlns:a16="http://schemas.microsoft.com/office/drawing/2014/main" id="{234C0C0C-18AF-4845-90C4-7A9A79A19387}"/>
              </a:ext>
            </a:extLst>
          </p:cNvPr>
          <p:cNvSpPr/>
          <p:nvPr/>
        </p:nvSpPr>
        <p:spPr>
          <a:xfrm>
            <a:off x="1456404" y="2228672"/>
            <a:ext cx="2821606" cy="2400657"/>
          </a:xfrm>
          <a:prstGeom prst="rect">
            <a:avLst/>
          </a:prstGeom>
        </p:spPr>
        <p:txBody>
          <a:bodyPr wrap="none">
            <a:spAutoFit/>
          </a:bodyPr>
          <a:lstStyle/>
          <a:p>
            <a:r>
              <a:rPr lang="de-DE" sz="15000" dirty="0">
                <a:solidFill>
                  <a:srgbClr val="00B050"/>
                </a:solidFill>
              </a:rPr>
              <a:t>der</a:t>
            </a:r>
          </a:p>
        </p:txBody>
      </p:sp>
    </p:spTree>
    <p:extLst>
      <p:ext uri="{BB962C8B-B14F-4D97-AF65-F5344CB8AC3E}">
        <p14:creationId xmlns:p14="http://schemas.microsoft.com/office/powerpoint/2010/main" val="3356463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418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3"/>
                </p:tgtEl>
              </p:cMediaNode>
            </p:audio>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CC97D7-315A-97A0-CD5B-8F553882BE3A}"/>
              </a:ext>
            </a:extLst>
          </p:cNvPr>
          <p:cNvSpPr>
            <a:spLocks noGrp="1"/>
          </p:cNvSpPr>
          <p:nvPr>
            <p:ph type="title"/>
          </p:nvPr>
        </p:nvSpPr>
        <p:spPr/>
        <p:txBody>
          <a:bodyPr/>
          <a:lstStyle/>
          <a:p>
            <a:endParaRPr lang="de-DE"/>
          </a:p>
        </p:txBody>
      </p:sp>
      <p:pic>
        <p:nvPicPr>
          <p:cNvPr id="6" name="Steppstich Rechtshänder ISB">
            <a:hlinkClick r:id="" action="ppaction://media"/>
            <a:extLst>
              <a:ext uri="{FF2B5EF4-FFF2-40B4-BE49-F238E27FC236}">
                <a16:creationId xmlns:a16="http://schemas.microsoft.com/office/drawing/2014/main" id="{14C13018-C9CD-AB5D-6126-331122D0517D}"/>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12192276" cy="6858000"/>
          </a:xfrm>
        </p:spPr>
      </p:pic>
    </p:spTree>
    <p:extLst>
      <p:ext uri="{BB962C8B-B14F-4D97-AF65-F5344CB8AC3E}">
        <p14:creationId xmlns:p14="http://schemas.microsoft.com/office/powerpoint/2010/main" val="1116207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58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1571</Words>
  <Application>Microsoft Office PowerPoint</Application>
  <PresentationFormat>Breitbild</PresentationFormat>
  <Paragraphs>163</Paragraphs>
  <Slides>18</Slides>
  <Notes>18</Notes>
  <HiddenSlides>4</HiddenSlides>
  <MMClips>4</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18</vt:i4>
      </vt:variant>
    </vt:vector>
  </HeadingPairs>
  <TitlesOfParts>
    <vt:vector size="27" baseType="lpstr">
      <vt:lpstr>Arial</vt:lpstr>
      <vt:lpstr>Bradley Hand ITC</vt:lpstr>
      <vt:lpstr>Calibri</vt:lpstr>
      <vt:lpstr>Calibri Light</vt:lpstr>
      <vt:lpstr>Symbol</vt:lpstr>
      <vt:lpstr>Times New Roman</vt:lpstr>
      <vt:lpstr>Webdings</vt:lpstr>
      <vt:lpstr>Wingdings</vt:lpstr>
      <vt:lpstr>Office</vt:lpstr>
      <vt:lpstr>PowerPoint-Präsentation</vt:lpstr>
      <vt:lpstr>PowerPoint-Präsentation</vt:lpstr>
      <vt:lpstr>PowerPoint-Präsentation</vt:lpstr>
      <vt:lpstr>PowerPoint-Präsentation</vt:lpstr>
      <vt:lpstr>Sticke den Stich.  Tausche dich aus.</vt:lpstr>
      <vt:lpstr>Sticke den Stich.  Tausche dich aus.</vt:lpstr>
      <vt:lpstr>PowerPoint-Präsentation</vt:lpstr>
      <vt:lpstr>PowerPoint-Präsentation</vt:lpstr>
      <vt:lpstr>PowerPoint-Präsentation</vt:lpstr>
      <vt:lpstr>Tutorial:  Steppstich (Rechtshänder)  mebis-Tube</vt:lpstr>
      <vt:lpstr>PowerPoint-Präsentation</vt:lpstr>
      <vt:lpstr>Tutorial:  Steppstich (Linkshänder)  mebis-Tube</vt:lpstr>
      <vt:lpstr>PowerPoint-Präsentation</vt:lpstr>
      <vt:lpstr>  Das habe ich heute dazugelernt…</vt:lpstr>
      <vt:lpstr> Hier findest du Hilfe zum Vernähen: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Steppstich</dc:title>
  <dc:creator>Liegl, Kerstin</dc:creator>
  <cp:lastModifiedBy>ISB München</cp:lastModifiedBy>
  <cp:revision>40</cp:revision>
  <dcterms:created xsi:type="dcterms:W3CDTF">2022-10-11T09:42:11Z</dcterms:created>
  <dcterms:modified xsi:type="dcterms:W3CDTF">2023-11-24T05:56:45Z</dcterms:modified>
</cp:coreProperties>
</file>