
<file path=[Content_Types].xml><?xml version="1.0" encoding="utf-8"?>
<Types xmlns="http://schemas.openxmlformats.org/package/2006/content-types">
  <Default Extension="png" ContentType="image/png"/>
  <Default Extension="svg" ContentType="image/svg+xml"/>
  <Default Extension="m4a" ContentType="audio/mp4"/>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7" r:id="rId2"/>
    <p:sldId id="303" r:id="rId3"/>
    <p:sldId id="295" r:id="rId4"/>
    <p:sldId id="268" r:id="rId5"/>
    <p:sldId id="296" r:id="rId6"/>
    <p:sldId id="324" r:id="rId7"/>
    <p:sldId id="293" r:id="rId8"/>
    <p:sldId id="314" r:id="rId9"/>
    <p:sldId id="322" r:id="rId10"/>
    <p:sldId id="315" r:id="rId11"/>
    <p:sldId id="323" r:id="rId12"/>
    <p:sldId id="316" r:id="rId13"/>
    <p:sldId id="319" r:id="rId14"/>
    <p:sldId id="317" r:id="rId15"/>
    <p:sldId id="321" r:id="rId16"/>
    <p:sldId id="318" r:id="rId17"/>
    <p:sldId id="310" r:id="rId18"/>
    <p:sldId id="305" r:id="rId19"/>
    <p:sldId id="260" r:id="rId20"/>
    <p:sldId id="263" r:id="rId21"/>
    <p:sldId id="313" r:id="rId22"/>
    <p:sldId id="311" r:id="rId2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8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55" autoAdjust="0"/>
    <p:restoredTop sz="56286" autoAdjust="0"/>
  </p:normalViewPr>
  <p:slideViewPr>
    <p:cSldViewPr snapToGrid="0">
      <p:cViewPr varScale="1">
        <p:scale>
          <a:sx n="35" d="100"/>
          <a:sy n="35" d="100"/>
        </p:scale>
        <p:origin x="1456" y="2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6E4A55-F94E-4DEC-87E7-58426CD69BC3}" type="datetimeFigureOut">
              <a:rPr lang="de-DE" smtClean="0"/>
              <a:t>20.11.2023</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32155E-F840-47BE-9C61-E5FAF3EB9D37}" type="slidenum">
              <a:rPr lang="de-DE" smtClean="0"/>
              <a:t>‹Nr.›</a:t>
            </a:fld>
            <a:endParaRPr lang="de-DE" dirty="0"/>
          </a:p>
        </p:txBody>
      </p:sp>
    </p:spTree>
    <p:extLst>
      <p:ext uri="{BB962C8B-B14F-4D97-AF65-F5344CB8AC3E}">
        <p14:creationId xmlns:p14="http://schemas.microsoft.com/office/powerpoint/2010/main" val="2464227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sb.bayern.de/schularten/grundschule/faecher/werken-und-gestalt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b="0" dirty="0">
                <a:solidFill>
                  <a:srgbClr val="FF0000"/>
                </a:solidFill>
                <a:highlight>
                  <a:srgbClr val="FFFF00"/>
                </a:highlight>
              </a:rPr>
              <a:t>Hintergrundinformationen für die Lehrkraft</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b="0" dirty="0">
              <a:solidFill>
                <a:srgbClr val="FF0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sz="1200" b="0" u="none" dirty="0">
                <a:solidFill>
                  <a:srgbClr val="FFC000"/>
                </a:solidFill>
                <a:highlight>
                  <a:srgbClr val="FFFF00"/>
                </a:highlight>
              </a:rPr>
              <a:t>Die Arbeitstechnik „Knoten“ sollte vor der Einführung von der Arbeitstechnik „Vorstich“ (siehe nachfolgende Präsentation zur Arbeitstechnik „Vorstich“ ) eingeschult werden. </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b="0" dirty="0">
              <a:solidFill>
                <a:srgbClr val="FF0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highlight>
                  <a:srgbClr val="FFFF00"/>
                </a:highlight>
                <a:latin typeface="+mn-lt"/>
                <a:ea typeface="+mn-ea"/>
                <a:cs typeface="+mn-cs"/>
              </a:rPr>
              <a:t>Je nach Lernvoraussetzungen der Lernenden kann die Arbeitstechnik halber Knoten und anschließend die Arbeitstechnik Überhandknoten eingeführt werden.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highlight>
                <a:srgbClr val="FFFF00"/>
              </a:highligh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highlight>
                  <a:srgbClr val="FFFF00"/>
                </a:highlight>
                <a:latin typeface="+mn-lt"/>
                <a:ea typeface="+mn-ea"/>
                <a:cs typeface="+mn-cs"/>
              </a:rPr>
              <a:t>Im Folgenden finden Sie digitales Material rund um die Arbeitstechnik Knoten in Form von Bildmaterial, Tutorials und QR-Code-Hinweisen mit Bezug zur Thematik. </a:t>
            </a:r>
            <a:endParaRPr lang="de-DE" b="0" dirty="0">
              <a:solidFill>
                <a:srgbClr val="FF0000"/>
              </a:solidFill>
              <a:highlight>
                <a:srgbClr val="FFFF00"/>
              </a:highlight>
            </a:endParaRPr>
          </a:p>
          <a:p>
            <a:pPr marL="0" indent="0">
              <a:buFont typeface="+mj-lt"/>
              <a:buNone/>
            </a:pPr>
            <a:endParaRPr lang="de-DE" b="0" dirty="0">
              <a:solidFill>
                <a:srgbClr val="FF0000"/>
              </a:solidFill>
              <a:highlight>
                <a:srgbClr val="FFFF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a:t>
            </a:fld>
            <a:endParaRPr lang="de-DE" dirty="0"/>
          </a:p>
        </p:txBody>
      </p:sp>
    </p:spTree>
    <p:extLst>
      <p:ext uri="{BB962C8B-B14F-4D97-AF65-F5344CB8AC3E}">
        <p14:creationId xmlns:p14="http://schemas.microsoft.com/office/powerpoint/2010/main" val="13345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Mebis-Tube verlinkt. Hinter beiden QR-Codes ist das identische Tutorial hinterlegt.  </a:t>
            </a: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10</a:t>
            </a:fld>
            <a:endParaRPr lang="de-DE" dirty="0"/>
          </a:p>
        </p:txBody>
      </p:sp>
    </p:spTree>
    <p:extLst>
      <p:ext uri="{BB962C8B-B14F-4D97-AF65-F5344CB8AC3E}">
        <p14:creationId xmlns:p14="http://schemas.microsoft.com/office/powerpoint/2010/main" val="3510497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11</a:t>
            </a:fld>
            <a:endParaRPr lang="de-DE" dirty="0"/>
          </a:p>
        </p:txBody>
      </p:sp>
    </p:spTree>
    <p:extLst>
      <p:ext uri="{BB962C8B-B14F-4D97-AF65-F5344CB8AC3E}">
        <p14:creationId xmlns:p14="http://schemas.microsoft.com/office/powerpoint/2010/main" val="3989615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Mebis-Tube verlinkt. Hinter beiden QR-Codes ist das identische Tutorial hinterlegt.  </a:t>
            </a:r>
            <a:endParaRPr lang="de-DE" dirty="0"/>
          </a:p>
          <a:p>
            <a:pPr algn="just"/>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12</a:t>
            </a:fld>
            <a:endParaRPr lang="de-DE" dirty="0"/>
          </a:p>
        </p:txBody>
      </p:sp>
    </p:spTree>
    <p:extLst>
      <p:ext uri="{BB962C8B-B14F-4D97-AF65-F5344CB8AC3E}">
        <p14:creationId xmlns:p14="http://schemas.microsoft.com/office/powerpoint/2010/main" val="1397482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13</a:t>
            </a:fld>
            <a:endParaRPr lang="de-DE" dirty="0"/>
          </a:p>
        </p:txBody>
      </p:sp>
    </p:spTree>
    <p:extLst>
      <p:ext uri="{BB962C8B-B14F-4D97-AF65-F5344CB8AC3E}">
        <p14:creationId xmlns:p14="http://schemas.microsoft.com/office/powerpoint/2010/main" val="2674989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Mebis-Tube verlinkt. Hinter beiden QR-Codes ist das identische Tutorial hinterlegt.  </a:t>
            </a:r>
            <a:endParaRPr lang="de-DE" dirty="0"/>
          </a:p>
          <a:p>
            <a:pPr algn="just"/>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14</a:t>
            </a:fld>
            <a:endParaRPr lang="de-DE" dirty="0"/>
          </a:p>
        </p:txBody>
      </p:sp>
    </p:spTree>
    <p:extLst>
      <p:ext uri="{BB962C8B-B14F-4D97-AF65-F5344CB8AC3E}">
        <p14:creationId xmlns:p14="http://schemas.microsoft.com/office/powerpoint/2010/main" val="3759416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15</a:t>
            </a:fld>
            <a:endParaRPr lang="de-DE" dirty="0"/>
          </a:p>
        </p:txBody>
      </p:sp>
    </p:spTree>
    <p:extLst>
      <p:ext uri="{BB962C8B-B14F-4D97-AF65-F5344CB8AC3E}">
        <p14:creationId xmlns:p14="http://schemas.microsoft.com/office/powerpoint/2010/main" val="4149539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Mebis-Tube verlinkt. Hinter beiden QR-Codes ist das identische Tutorial hinterlegt.  </a:t>
            </a: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16</a:t>
            </a:fld>
            <a:endParaRPr lang="de-DE" dirty="0"/>
          </a:p>
        </p:txBody>
      </p:sp>
    </p:spTree>
    <p:extLst>
      <p:ext uri="{BB962C8B-B14F-4D97-AF65-F5344CB8AC3E}">
        <p14:creationId xmlns:p14="http://schemas.microsoft.com/office/powerpoint/2010/main" val="3159195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Der Begriffsbildung erfolgt individuell in einer passenden Unterrichtsphase.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Wie heiße ich? Den Fachbegriff „Überhandknoten“ erschließen sich die Schülerinnen und Schüler anhand der Abbildung.</a:t>
            </a:r>
            <a:r>
              <a:rPr lang="en-US" sz="1200" dirty="0">
                <a:latin typeface="Bradley Hand ITC" panose="03070402050302030203" pitchFamily="66" charset="0"/>
              </a:rPr>
              <a:t> Die Lehrkraft wirkt unterstützend und blendet einzelne, animierte  Buchstaben zum Begriff “Überhandknoten” ein. </a:t>
            </a:r>
            <a:r>
              <a:rPr lang="de-DE" dirty="0"/>
              <a:t>Die Schülerinnen und Schüler vermuten und bilden bzw. formulieren gemeinsam den Begriff „Überhandknoten“. </a:t>
            </a:r>
          </a:p>
          <a:p>
            <a:pPr algn="just"/>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17</a:t>
            </a:fld>
            <a:endParaRPr lang="de-DE" dirty="0"/>
          </a:p>
        </p:txBody>
      </p:sp>
    </p:spTree>
    <p:extLst>
      <p:ext uri="{BB962C8B-B14F-4D97-AF65-F5344CB8AC3E}">
        <p14:creationId xmlns:p14="http://schemas.microsoft.com/office/powerpoint/2010/main" val="2363373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hören und sprechen gemeinsam den Fachbegriff. Sie halten den Fachbegriff „Überhandknoten“ im Wortspeicher fest. Es empfiehlt sich, erst auf den Lautsprecher zu klicken und dann die Silben nacheinander einzublenden.</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Zusätzlich kann diese Folie auch nicht deutschsprachigen Kindern angeboten werden. </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DaZ-Unterricht steht die Farbe </a:t>
            </a:r>
            <a:r>
              <a:rPr lang="de-DE" dirty="0">
                <a:solidFill>
                  <a:srgbClr val="00B050"/>
                </a:solidFill>
              </a:rPr>
              <a:t>grün</a:t>
            </a:r>
            <a:r>
              <a:rPr lang="de-DE" dirty="0"/>
              <a:t> für bestimmte (der, die, das)  und unbestimmte Artikel (ein, eine). Im Grund- sowie DaZ-Unterricht werden Silben in den Farben blau und rot farbig markiert. Die Silben können zeitgleich geklatscht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führen zeitgleich dazu die Handbewegung aus, z. B. Aussprache: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der Knoten Bewegung: Stein, Aussprache: der Überhandknoten</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sym typeface="Wingdings" panose="05000000000000000000" pitchFamily="2" charset="2"/>
              </a:rPr>
              <a:t>      Bewegung: Stein</a:t>
            </a:r>
            <a:endParaRPr lang="de-DE" dirty="0"/>
          </a:p>
          <a:p>
            <a:pPr marL="171450" indent="-171450" algn="just">
              <a:buFont typeface="Arial" panose="020B0604020202020204" pitchFamily="34" charset="0"/>
              <a:buChar char="•"/>
            </a:pPr>
            <a:r>
              <a:rPr lang="de-DE" dirty="0"/>
              <a:t>Handlungsbegleitendes Sprechen der Lehrkraft bei einer Vorarbeit ist sehr wichtig: jegliche Vorarbeit der Lehrkraft sollte verbalisiert werden (z. B. „ich bilde jetzt einen Knoten, das ist mein Überhandknoten, usw.)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18</a:t>
            </a:fld>
            <a:endParaRPr lang="de-DE" dirty="0"/>
          </a:p>
        </p:txBody>
      </p:sp>
    </p:spTree>
    <p:extLst>
      <p:ext uri="{BB962C8B-B14F-4D97-AF65-F5344CB8AC3E}">
        <p14:creationId xmlns:p14="http://schemas.microsoft.com/office/powerpoint/2010/main" val="44570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buNone/>
            </a:pPr>
            <a:r>
              <a:rPr lang="de-DE" dirty="0"/>
              <a:t>Die Schülerinnen und Schüler kommunizieren ihre Erfahrungen und Erkenntnisse in der Schluss- bzw. Reflexionsphase, Arbeitsergebnisse werden abschließend gesichtet, vergliche und reflektiert.</a:t>
            </a:r>
          </a:p>
        </p:txBody>
      </p:sp>
      <p:sp>
        <p:nvSpPr>
          <p:cNvPr id="4" name="Foliennummernplatzhalter 3"/>
          <p:cNvSpPr>
            <a:spLocks noGrp="1"/>
          </p:cNvSpPr>
          <p:nvPr>
            <p:ph type="sldNum" sz="quarter" idx="5"/>
          </p:nvPr>
        </p:nvSpPr>
        <p:spPr/>
        <p:txBody>
          <a:bodyPr/>
          <a:lstStyle/>
          <a:p>
            <a:fld id="{BF32155E-F840-47BE-9C61-E5FAF3EB9D37}" type="slidenum">
              <a:rPr lang="de-DE" smtClean="0"/>
              <a:t>19</a:t>
            </a:fld>
            <a:endParaRPr lang="de-DE" dirty="0"/>
          </a:p>
        </p:txBody>
      </p:sp>
    </p:spTree>
    <p:extLst>
      <p:ext uri="{BB962C8B-B14F-4D97-AF65-F5344CB8AC3E}">
        <p14:creationId xmlns:p14="http://schemas.microsoft.com/office/powerpoint/2010/main" val="1293784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Mögliche Folie für den Unterrichtseinstieg: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hören den Begrüßungstext. Er kann alternativ in andere Sprachen übersetzt oder selbst gesprochen (Menü: Einfügen </a:t>
            </a:r>
            <a:r>
              <a:rPr lang="de-DE" dirty="0">
                <a:sym typeface="Wingdings" panose="05000000000000000000" pitchFamily="2" charset="2"/>
              </a:rPr>
              <a:t> Audio Audioaufnahme…) </a:t>
            </a:r>
            <a:r>
              <a:rPr lang="de-DE" dirty="0"/>
              <a:t>werden. Den Schülerinnen und Schüler bietet sich die Möglichkeit, über ihre Erfahrungen und ihre Vorkenntnisse zur Arbeitstechnik Knoten zu berichten.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Der Knoten stellt sich vor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Hallo, ich bin Herr Knoten und bin öfter mit meiner Freundin Frau Nadel unterwegs. Mich kennst du ganz sicher schon, da musst du nicht lange überlegen. Erzähle, wo ich dir schon begegnet bin </a:t>
            </a:r>
            <a:r>
              <a:rPr lang="de-DE"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2</a:t>
            </a:fld>
            <a:endParaRPr lang="de-DE" dirty="0"/>
          </a:p>
        </p:txBody>
      </p:sp>
    </p:spTree>
    <p:extLst>
      <p:ext uri="{BB962C8B-B14F-4D97-AF65-F5344CB8AC3E}">
        <p14:creationId xmlns:p14="http://schemas.microsoft.com/office/powerpoint/2010/main" val="2002414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Möglichkeit zur Differenzierung und Vertiefung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a:t>
            </a: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20</a:t>
            </a:fld>
            <a:endParaRPr lang="de-DE" dirty="0"/>
          </a:p>
        </p:txBody>
      </p:sp>
    </p:spTree>
    <p:extLst>
      <p:ext uri="{BB962C8B-B14F-4D97-AF65-F5344CB8AC3E}">
        <p14:creationId xmlns:p14="http://schemas.microsoft.com/office/powerpoint/2010/main" val="3745303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Möglichkeit zur Differenzierung und Vertiefung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a:t>
            </a: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21</a:t>
            </a:fld>
            <a:endParaRPr lang="de-DE" dirty="0"/>
          </a:p>
        </p:txBody>
      </p:sp>
    </p:spTree>
    <p:extLst>
      <p:ext uri="{BB962C8B-B14F-4D97-AF65-F5344CB8AC3E}">
        <p14:creationId xmlns:p14="http://schemas.microsoft.com/office/powerpoint/2010/main" val="3014563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22</a:t>
            </a:fld>
            <a:endParaRPr lang="de-DE" dirty="0"/>
          </a:p>
        </p:txBody>
      </p:sp>
    </p:spTree>
    <p:extLst>
      <p:ext uri="{BB962C8B-B14F-4D97-AF65-F5344CB8AC3E}">
        <p14:creationId xmlns:p14="http://schemas.microsoft.com/office/powerpoint/2010/main" val="91265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Abbildungen können nonverbal eingeblendet werden. Die Schülerinnen und Schüler äußern sich dazu und beschreiben die Arbeitstechnik Knoten aus ihrem Erfahrungsbereich. Die Notwendigkeit eines Knotens in verschiedenen Situationen wird deutlich.</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Knoten auf den Abbildungen von links nach rechts: halber Knoten, halber Knoten.</a:t>
            </a:r>
          </a:p>
          <a:p>
            <a:pPr algn="just"/>
            <a:r>
              <a:rPr lang="de-DE" dirty="0"/>
              <a:t>Überhandknoten mit zwei Fäden, Überhandknoten.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Je nach Lernvoraussetzungen der Lernenden kann die Arbeitstechnik halber Knoten und anschließend die Arbeitstechnik Überhandknoten eingeführt werden. </a:t>
            </a:r>
            <a:endParaRPr lang="de-DE" dirty="0"/>
          </a:p>
          <a:p>
            <a:pPr algn="just"/>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3</a:t>
            </a:fld>
            <a:endParaRPr lang="de-DE" dirty="0"/>
          </a:p>
        </p:txBody>
      </p:sp>
    </p:spTree>
    <p:extLst>
      <p:ext uri="{BB962C8B-B14F-4D97-AF65-F5344CB8AC3E}">
        <p14:creationId xmlns:p14="http://schemas.microsoft.com/office/powerpoint/2010/main" val="1684954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a:t>
            </a:r>
            <a:r>
              <a:rPr lang="de-DE" b="1" dirty="0"/>
              <a:t>erproben</a:t>
            </a:r>
            <a:r>
              <a:rPr lang="de-DE" dirty="0"/>
              <a:t> das Knoten, </a:t>
            </a:r>
            <a:r>
              <a:rPr lang="de-DE" b="1" dirty="0"/>
              <a:t>tauschen sich aus</a:t>
            </a:r>
            <a:r>
              <a:rPr lang="de-DE" dirty="0"/>
              <a:t> und </a:t>
            </a:r>
            <a:r>
              <a:rPr lang="de-DE" b="1" dirty="0"/>
              <a:t>berichten</a:t>
            </a:r>
            <a:r>
              <a:rPr lang="de-DE" dirty="0"/>
              <a:t> über ihre Erfahrungen. Hierzu kann bereits eines der nachfolgenden Tutorials oder Phasenschritte zur selbstständigen Erarbeitung differenziert eingesetzt werden. Sie </a:t>
            </a:r>
            <a:r>
              <a:rPr lang="de-DE" b="1" dirty="0"/>
              <a:t>geben Tipps</a:t>
            </a:r>
            <a:r>
              <a:rPr lang="de-DE" dirty="0"/>
              <a:t>, zeigen ihre Arbeitsweise und </a:t>
            </a:r>
            <a:r>
              <a:rPr lang="de-DE" b="1" dirty="0"/>
              <a:t>erklären</a:t>
            </a:r>
            <a:r>
              <a:rPr lang="de-DE" dirty="0"/>
              <a:t> die Vor- und Nachteile ihrer Arbeitsweise. </a:t>
            </a:r>
          </a:p>
          <a:p>
            <a:pPr algn="just"/>
            <a:endParaRPr lang="de-DE" dirty="0"/>
          </a:p>
          <a:p>
            <a:pPr algn="just"/>
            <a:r>
              <a:rPr lang="de-DE" dirty="0"/>
              <a:t>Die Schülerinnen und Schüler </a:t>
            </a:r>
            <a:r>
              <a:rPr lang="de-DE" b="1" dirty="0"/>
              <a:t>vergleichen</a:t>
            </a:r>
            <a:r>
              <a:rPr lang="de-DE" dirty="0"/>
              <a:t> und </a:t>
            </a:r>
            <a:r>
              <a:rPr lang="de-DE" b="1" dirty="0"/>
              <a:t>beschreiben</a:t>
            </a:r>
            <a:r>
              <a:rPr lang="de-DE" dirty="0"/>
              <a:t> ihre Ergebnisse.</a:t>
            </a:r>
          </a:p>
          <a:p>
            <a:pPr algn="just"/>
            <a:endParaRPr lang="de-DE" dirty="0"/>
          </a:p>
          <a:p>
            <a:pPr algn="just"/>
            <a:r>
              <a:rPr lang="de-DE" dirty="0"/>
              <a:t>Sie legen eine Knoten-Technik für das Fadenende ihrer Arbeit fest (offenes oder geschlossenes Fadenende) und erlernen z. B. den Fachausdruck auf der nachfolgenden Folie.</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Differenzierung: Beim Sticken kann am Ende des langen Fadens ein Knoten verwendet werden. Alternativ wird ein Faden zum Vernähen gelassen. </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4</a:t>
            </a:fld>
            <a:endParaRPr lang="de-DE" dirty="0"/>
          </a:p>
        </p:txBody>
      </p:sp>
    </p:spTree>
    <p:extLst>
      <p:ext uri="{BB962C8B-B14F-4D97-AF65-F5344CB8AC3E}">
        <p14:creationId xmlns:p14="http://schemas.microsoft.com/office/powerpoint/2010/main" val="324609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Je nach Lerntyp nehmen die Schülerinnen und Schüler unterschiedliche Anleitungen und Lernhilfen in Anspruch.</a:t>
            </a:r>
          </a:p>
          <a:p>
            <a:pPr algn="just"/>
            <a:r>
              <a:rPr lang="de-DE" dirty="0"/>
              <a:t>Die Schülerinnen und Schüler führen die Arbeitstechnik mehrmals aus. </a:t>
            </a:r>
          </a:p>
          <a:p>
            <a:pPr algn="just"/>
            <a:endParaRPr lang="de-DE" dirty="0"/>
          </a:p>
          <a:p>
            <a:pPr algn="just"/>
            <a:r>
              <a:rPr lang="de-DE" dirty="0"/>
              <a:t>Diese Folie kann ausgedruckt und als Lernmaterial zur Verfügung gestellt werden. </a:t>
            </a:r>
          </a:p>
          <a:p>
            <a:pPr algn="just"/>
            <a:endParaRPr lang="de-DE" dirty="0"/>
          </a:p>
          <a:p>
            <a:pPr algn="just"/>
            <a:r>
              <a:rPr lang="de-DE" dirty="0"/>
              <a:t>Eine zusätzliche analoge Bildanleitung finden Sie auf der ISB-Homepage unter </a:t>
            </a:r>
            <a:r>
              <a:rPr lang="de-DE" dirty="0">
                <a:hlinkClick r:id="rId3"/>
              </a:rPr>
              <a:t>Werken und Gestalten in der Grundschule | Fächer in der Grundschule | Grundschule | Schularten | Willkommen am ISB – dem Staatsinstitut für Schulqualität und Bildungsforschung München (bayern.de)</a:t>
            </a: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5</a:t>
            </a:fld>
            <a:endParaRPr lang="de-DE" dirty="0"/>
          </a:p>
        </p:txBody>
      </p:sp>
    </p:spTree>
    <p:extLst>
      <p:ext uri="{BB962C8B-B14F-4D97-AF65-F5344CB8AC3E}">
        <p14:creationId xmlns:p14="http://schemas.microsoft.com/office/powerpoint/2010/main" val="2496778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Diese Folie kann zum Einsatz kommen, wenn Strategien im Umgang mit Erklärvideos noch nicht erarbeitet und eingeschult wurden oder in Erinnerung gerufen werden sollen. Die Schülerinnen und Schüler beschreiben die Symbole und deren Bedeutung. Sie erkennen, dass man die Tutorials anhalten und ihre Wiedergabegeschwindigkeit reduzieren kann. Hierfür können einzelne Phasen der Arbeitstechnik genauer betrachtet und nachgemacht werden. </a:t>
            </a:r>
          </a:p>
          <a:p>
            <a:pPr algn="just"/>
            <a:endParaRPr lang="de-DE" dirty="0"/>
          </a:p>
          <a:p>
            <a:pPr algn="just"/>
            <a:r>
              <a:rPr lang="de-DE" dirty="0"/>
              <a:t>Tutorials die bei Melis-Tube oder auf dem ISB-Medienserver hinterlegt sind, kann die Wiedergabegeschwindigkeit reduziert werden. Dieses Vorgehen muss den Schülerinnen und Schülern vorab bekannt sein. </a:t>
            </a:r>
          </a:p>
          <a:p>
            <a:endParaRPr lang="de-DE" dirty="0"/>
          </a:p>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6</a:t>
            </a:fld>
            <a:endParaRPr lang="de-DE" dirty="0"/>
          </a:p>
        </p:txBody>
      </p:sp>
    </p:spTree>
    <p:extLst>
      <p:ext uri="{BB962C8B-B14F-4D97-AF65-F5344CB8AC3E}">
        <p14:creationId xmlns:p14="http://schemas.microsoft.com/office/powerpoint/2010/main" val="2643229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7</a:t>
            </a:fld>
            <a:endParaRPr lang="de-DE" dirty="0"/>
          </a:p>
        </p:txBody>
      </p:sp>
    </p:spTree>
    <p:extLst>
      <p:ext uri="{BB962C8B-B14F-4D97-AF65-F5344CB8AC3E}">
        <p14:creationId xmlns:p14="http://schemas.microsoft.com/office/powerpoint/2010/main" val="2497300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Mebis-Tube verlinkt. Hinter beiden QR-Codes ist das identische Tutorial hinterlegt.  </a:t>
            </a:r>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8</a:t>
            </a:fld>
            <a:endParaRPr lang="de-DE" dirty="0"/>
          </a:p>
        </p:txBody>
      </p:sp>
    </p:spTree>
    <p:extLst>
      <p:ext uri="{BB962C8B-B14F-4D97-AF65-F5344CB8AC3E}">
        <p14:creationId xmlns:p14="http://schemas.microsoft.com/office/powerpoint/2010/main" val="3069943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dieses Tutorial zur Verfügung. Das Tutorial kann im Unterricht eingeblendet oder über einen QR-Code für eine Einzel- bzw. Partnerarbeit eingesetzt werden. </a:t>
            </a:r>
            <a:endParaRPr lang="de-DE" dirty="0"/>
          </a:p>
          <a:p>
            <a:pPr algn="just"/>
            <a:r>
              <a:rPr lang="de-DE" dirty="0"/>
              <a:t>Die Schülerinnen und Schüler führen die Arbeitstechnik mehrmals aus.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9</a:t>
            </a:fld>
            <a:endParaRPr lang="de-DE" dirty="0"/>
          </a:p>
        </p:txBody>
      </p:sp>
    </p:spTree>
    <p:extLst>
      <p:ext uri="{BB962C8B-B14F-4D97-AF65-F5344CB8AC3E}">
        <p14:creationId xmlns:p14="http://schemas.microsoft.com/office/powerpoint/2010/main" val="342307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995F5-01E6-B9B0-F2B4-55743E4BD14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39677FF-857C-894D-A48C-54D9E1A59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4A3DDFC-FA8E-7D09-74EB-CA32D81A761F}"/>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40F9D776-C58F-B1D4-2E9B-E1992843E797}"/>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BD0F6083-0E2C-FA4F-F832-6EF42A76982B}"/>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45146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C2EF0E-76DD-8250-86CE-A57D7C65A9C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B3CD734-4DC9-C17B-2466-E0D0A5E4DB5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807320-653C-E6BA-42F2-FD117C3501AC}"/>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5CBCF3A1-7161-81CE-3491-D9A97195F9AF}"/>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97C6ABCE-50FF-5C92-7BF9-90BC29528A01}"/>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603320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245EB22-C180-8376-2559-8706BB3BEA9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469DD6A-2B07-CB39-E78F-CDCF954E05B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5103C07-673D-A690-4C15-A663640D4696}"/>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04F4A8B4-53C6-CD08-0BE6-13C0DF1DE57E}"/>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7F650F7A-AC12-84F4-7648-42B7B539DD95}"/>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565941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C5849E-1556-AE13-8D55-9129E88D4BF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66D3099-82A8-6BAC-B9DC-4A0C2150A0E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E1C170A-B36F-8352-37B8-553A14CFC6DB}"/>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C3675060-24D4-3AE5-BC4A-216A3AADAEF7}"/>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839D4875-FB49-EAA2-BAFE-19A5509FBCBD}"/>
              </a:ext>
            </a:extLst>
          </p:cNvPr>
          <p:cNvSpPr>
            <a:spLocks noGrp="1"/>
          </p:cNvSpPr>
          <p:nvPr>
            <p:ph type="sldNum" sz="quarter" idx="12"/>
          </p:nvPr>
        </p:nvSpPr>
        <p:spPr/>
        <p:txBody>
          <a:bodyPr/>
          <a:lstStyle/>
          <a:p>
            <a:fld id="{193CFD38-3398-4C9C-9DB1-54300C7D8B57}" type="slidenum">
              <a:rPr lang="de-DE" smtClean="0"/>
              <a:t>‹Nr.›</a:t>
            </a:fld>
            <a:endParaRPr lang="de-DE" dirty="0"/>
          </a:p>
        </p:txBody>
      </p:sp>
      <p:pic>
        <p:nvPicPr>
          <p:cNvPr id="8" name="Grafik 7" descr="Ein Bild, das Text, Verkehrsschild, Schrift, Beschilderung enthält.&#10;&#10;Automatisch generierte Beschreibung">
            <a:extLst>
              <a:ext uri="{FF2B5EF4-FFF2-40B4-BE49-F238E27FC236}">
                <a16:creationId xmlns:a16="http://schemas.microsoft.com/office/drawing/2014/main" id="{A84D8AB9-176F-369C-A858-CCABFEEA35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99042" y="109457"/>
            <a:ext cx="1133633" cy="1143160"/>
          </a:xfrm>
          <a:prstGeom prst="rect">
            <a:avLst/>
          </a:prstGeom>
        </p:spPr>
      </p:pic>
    </p:spTree>
    <p:extLst>
      <p:ext uri="{BB962C8B-B14F-4D97-AF65-F5344CB8AC3E}">
        <p14:creationId xmlns:p14="http://schemas.microsoft.com/office/powerpoint/2010/main" val="353325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A59EDF-6D59-4878-01C0-CE66D951604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C9B8057-39AA-7E0A-AB34-F1780D7FB3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D57BEF-1CAF-BF70-C9E6-68C59AE9934E}"/>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03E067B5-C19D-795E-8685-6E2E3E31A64B}"/>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9F5B4315-FA67-9F1E-27AD-B4B209DA1695}"/>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91015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B42172-74A4-A99F-84C0-7F258224D98C}"/>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DFDA651-ABD9-86FC-B9C8-BD6487C8F29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B5B2907-2269-624D-A8CF-04E42BED0C2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DBD41CEB-1F08-0890-F95D-80BF7342700C}"/>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98CF5459-5445-DAD8-B4DA-36F92E0951D0}"/>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3123196E-D5FC-DA57-A903-ADE68B51CB60}"/>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653900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62696E-0950-8114-2B07-75BE502A34F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A6A8002-B8E8-C86E-F748-9E2C95070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2D967FF-C557-2525-FDAD-99510A9AD1D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9FE01769-88D0-231F-7ED5-92CCF589C6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D22CD19-1982-4FB0-DCD1-B914C74D63B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3181329F-1105-EB4A-58E1-AA8AC8C188AA}"/>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8" name="Fußzeilenplatzhalter 7">
            <a:extLst>
              <a:ext uri="{FF2B5EF4-FFF2-40B4-BE49-F238E27FC236}">
                <a16:creationId xmlns:a16="http://schemas.microsoft.com/office/drawing/2014/main" id="{508C0AC7-727A-1D51-4750-45889336A79A}"/>
              </a:ext>
            </a:extLst>
          </p:cNvPr>
          <p:cNvSpPr>
            <a:spLocks noGrp="1"/>
          </p:cNvSpPr>
          <p:nvPr>
            <p:ph type="ftr" sz="quarter" idx="11"/>
          </p:nvPr>
        </p:nvSpPr>
        <p:spPr/>
        <p:txBody>
          <a:bodyPr/>
          <a:lstStyle/>
          <a:p>
            <a:endParaRPr lang="de-DE" dirty="0"/>
          </a:p>
        </p:txBody>
      </p:sp>
      <p:sp>
        <p:nvSpPr>
          <p:cNvPr id="9" name="Foliennummernplatzhalter 8">
            <a:extLst>
              <a:ext uri="{FF2B5EF4-FFF2-40B4-BE49-F238E27FC236}">
                <a16:creationId xmlns:a16="http://schemas.microsoft.com/office/drawing/2014/main" id="{D9B41659-E8AA-0E53-3070-6B612194B536}"/>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1204862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6A1BF-17A4-EB84-1A38-4EB4519919E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59B8A6BA-718F-CED1-DEBA-1D2DBD0E905B}"/>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4" name="Fußzeilenplatzhalter 3">
            <a:extLst>
              <a:ext uri="{FF2B5EF4-FFF2-40B4-BE49-F238E27FC236}">
                <a16:creationId xmlns:a16="http://schemas.microsoft.com/office/drawing/2014/main" id="{892F673F-3D3A-60A4-825B-041BAD343BE9}"/>
              </a:ext>
            </a:extLst>
          </p:cNvPr>
          <p:cNvSpPr>
            <a:spLocks noGrp="1"/>
          </p:cNvSpPr>
          <p:nvPr>
            <p:ph type="ftr" sz="quarter" idx="11"/>
          </p:nvPr>
        </p:nvSpPr>
        <p:spPr/>
        <p:txBody>
          <a:bodyPr/>
          <a:lstStyle/>
          <a:p>
            <a:endParaRPr lang="de-DE" dirty="0"/>
          </a:p>
        </p:txBody>
      </p:sp>
      <p:sp>
        <p:nvSpPr>
          <p:cNvPr id="5" name="Foliennummernplatzhalter 4">
            <a:extLst>
              <a:ext uri="{FF2B5EF4-FFF2-40B4-BE49-F238E27FC236}">
                <a16:creationId xmlns:a16="http://schemas.microsoft.com/office/drawing/2014/main" id="{D8755FAE-BA00-2E91-74F6-91BFA036A1B3}"/>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400173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3BAE54CC-0CF0-8123-8114-CD6B12D51E61}"/>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3" name="Fußzeilenplatzhalter 2">
            <a:extLst>
              <a:ext uri="{FF2B5EF4-FFF2-40B4-BE49-F238E27FC236}">
                <a16:creationId xmlns:a16="http://schemas.microsoft.com/office/drawing/2014/main" id="{F12CD797-3BDB-07A5-AD26-0590A970B874}"/>
              </a:ext>
            </a:extLst>
          </p:cNvPr>
          <p:cNvSpPr>
            <a:spLocks noGrp="1"/>
          </p:cNvSpPr>
          <p:nvPr>
            <p:ph type="ftr" sz="quarter" idx="11"/>
          </p:nvPr>
        </p:nvSpPr>
        <p:spPr/>
        <p:txBody>
          <a:bodyPr/>
          <a:lstStyle/>
          <a:p>
            <a:endParaRPr lang="de-DE" dirty="0"/>
          </a:p>
        </p:txBody>
      </p:sp>
      <p:sp>
        <p:nvSpPr>
          <p:cNvPr id="4" name="Foliennummernplatzhalter 3">
            <a:extLst>
              <a:ext uri="{FF2B5EF4-FFF2-40B4-BE49-F238E27FC236}">
                <a16:creationId xmlns:a16="http://schemas.microsoft.com/office/drawing/2014/main" id="{654FF284-5CAE-8CB4-95D3-F2B2BC6CC241}"/>
              </a:ext>
            </a:extLst>
          </p:cNvPr>
          <p:cNvSpPr>
            <a:spLocks noGrp="1"/>
          </p:cNvSpPr>
          <p:nvPr>
            <p:ph type="sldNum" sz="quarter" idx="12"/>
          </p:nvPr>
        </p:nvSpPr>
        <p:spPr/>
        <p:txBody>
          <a:bodyPr/>
          <a:lstStyle/>
          <a:p>
            <a:fld id="{193CFD38-3398-4C9C-9DB1-54300C7D8B57}" type="slidenum">
              <a:rPr lang="de-DE" smtClean="0"/>
              <a:t>‹Nr.›</a:t>
            </a:fld>
            <a:endParaRPr lang="de-DE" dirty="0"/>
          </a:p>
        </p:txBody>
      </p:sp>
      <p:pic>
        <p:nvPicPr>
          <p:cNvPr id="6" name="Grafik 5" descr="Ein Bild, das Text, Verkehrsschild, Schrift, Beschilderung enthält.&#10;&#10;Automatisch generierte Beschreibung">
            <a:extLst>
              <a:ext uri="{FF2B5EF4-FFF2-40B4-BE49-F238E27FC236}">
                <a16:creationId xmlns:a16="http://schemas.microsoft.com/office/drawing/2014/main" id="{88F1687E-8EF5-5B27-8E0B-FED92905E2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6983" y="69397"/>
            <a:ext cx="1133633" cy="1143160"/>
          </a:xfrm>
          <a:prstGeom prst="rect">
            <a:avLst/>
          </a:prstGeom>
        </p:spPr>
      </p:pic>
    </p:spTree>
    <p:extLst>
      <p:ext uri="{BB962C8B-B14F-4D97-AF65-F5344CB8AC3E}">
        <p14:creationId xmlns:p14="http://schemas.microsoft.com/office/powerpoint/2010/main" val="914853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C27119-9A85-A85D-CCBD-0A8EB141EC1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4767B34F-BB8D-373A-815D-0E2363C069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D88B032-F3A5-FA5F-CC99-EBBDD01C9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A0FB50B-0CA3-2C21-9B53-CD4FCF546856}"/>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1BCB69A1-29DD-7874-9272-70AA8EA0F0B9}"/>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B19CE693-8EBB-E6D9-DF34-5BABDDE2CB68}"/>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205089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774D0A-0350-FCA6-6623-54D44B22D66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49B547D-438B-1EE4-CF74-FC26671365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a:extLst>
              <a:ext uri="{FF2B5EF4-FFF2-40B4-BE49-F238E27FC236}">
                <a16:creationId xmlns:a16="http://schemas.microsoft.com/office/drawing/2014/main" id="{6286D46E-15F3-C288-F2DD-2103051B5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DF523C1-5BC4-56CE-73D3-06816C63DDA0}"/>
              </a:ext>
            </a:extLst>
          </p:cNvPr>
          <p:cNvSpPr>
            <a:spLocks noGrp="1"/>
          </p:cNvSpPr>
          <p:nvPr>
            <p:ph type="dt" sz="half" idx="10"/>
          </p:nvPr>
        </p:nvSpPr>
        <p:spPr/>
        <p:txBody>
          <a:bodyPr/>
          <a:lstStyle/>
          <a:p>
            <a:fld id="{27B51E18-6C90-4BD3-AF6F-2ECD0B370337}" type="datetimeFigureOut">
              <a:rPr lang="de-DE" smtClean="0"/>
              <a:t>20.11.2023</a:t>
            </a:fld>
            <a:endParaRPr lang="de-DE" dirty="0"/>
          </a:p>
        </p:txBody>
      </p:sp>
      <p:sp>
        <p:nvSpPr>
          <p:cNvPr id="6" name="Fußzeilenplatzhalter 5">
            <a:extLst>
              <a:ext uri="{FF2B5EF4-FFF2-40B4-BE49-F238E27FC236}">
                <a16:creationId xmlns:a16="http://schemas.microsoft.com/office/drawing/2014/main" id="{A2DD5560-18A7-3123-C031-274C9B449026}"/>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09B44FDC-8985-D122-8276-1277101CD111}"/>
              </a:ext>
            </a:extLst>
          </p:cNvPr>
          <p:cNvSpPr>
            <a:spLocks noGrp="1"/>
          </p:cNvSpPr>
          <p:nvPr>
            <p:ph type="sldNum" sz="quarter" idx="12"/>
          </p:nvPr>
        </p:nvSpPr>
        <p:spPr/>
        <p:txBody>
          <a:bodyPr/>
          <a:lstStyle/>
          <a:p>
            <a:fld id="{193CFD38-3398-4C9C-9DB1-54300C7D8B57}" type="slidenum">
              <a:rPr lang="de-DE" smtClean="0"/>
              <a:t>‹Nr.›</a:t>
            </a:fld>
            <a:endParaRPr lang="de-DE" dirty="0"/>
          </a:p>
        </p:txBody>
      </p:sp>
    </p:spTree>
    <p:extLst>
      <p:ext uri="{BB962C8B-B14F-4D97-AF65-F5344CB8AC3E}">
        <p14:creationId xmlns:p14="http://schemas.microsoft.com/office/powerpoint/2010/main" val="345992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61803BD-946E-824C-6D8A-B58E5167C2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02B7FE4-110C-7501-17C8-342D278F8F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87A97A6-373C-A724-0F99-C853B04BB9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51E18-6C90-4BD3-AF6F-2ECD0B370337}" type="datetimeFigureOut">
              <a:rPr lang="de-DE" smtClean="0"/>
              <a:t>20.11.2023</a:t>
            </a:fld>
            <a:endParaRPr lang="de-DE" dirty="0"/>
          </a:p>
        </p:txBody>
      </p:sp>
      <p:sp>
        <p:nvSpPr>
          <p:cNvPr id="5" name="Fußzeilenplatzhalter 4">
            <a:extLst>
              <a:ext uri="{FF2B5EF4-FFF2-40B4-BE49-F238E27FC236}">
                <a16:creationId xmlns:a16="http://schemas.microsoft.com/office/drawing/2014/main" id="{E8EE5BBB-D115-D888-74B4-2780CE7076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a:extLst>
              <a:ext uri="{FF2B5EF4-FFF2-40B4-BE49-F238E27FC236}">
                <a16:creationId xmlns:a16="http://schemas.microsoft.com/office/drawing/2014/main" id="{A6271E9A-CBFB-453B-D6E2-E86B326E88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CFD38-3398-4C9C-9DB1-54300C7D8B57}" type="slidenum">
              <a:rPr lang="de-DE" smtClean="0"/>
              <a:t>‹Nr.›</a:t>
            </a:fld>
            <a:endParaRPr lang="de-DE" dirty="0"/>
          </a:p>
        </p:txBody>
      </p:sp>
    </p:spTree>
    <p:extLst>
      <p:ext uri="{BB962C8B-B14F-4D97-AF65-F5344CB8AC3E}">
        <p14:creationId xmlns:p14="http://schemas.microsoft.com/office/powerpoint/2010/main" val="265679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download.sodix.de/api/content/data/SODIX-0001087965.m4v" TargetMode="External"/><Relationship Id="rId7"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mebis.link/UeberhandknotendoppelterFaden" TargetMode="Externa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2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download.sodix.de/api/content/data/SODIX-0001087968.m4v" TargetMode="External"/><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hyperlink" Target="https://mebis.link/HalberKnoten" TargetMode="Externa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27.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download.sodix.de/api/content/data/SODIX-0001087967.m4v" TargetMode="External"/><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hyperlink" Target="https://mebis.link/Schneiderknoten" TargetMode="Externa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30.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hyperlink" Target="https://download.sodix.de/api/content/data/SODIX-0001087964.m4v" TargetMode="External"/><Relationship Id="rId3" Type="http://schemas.openxmlformats.org/officeDocument/2006/relationships/hyperlink" Target="https://mebis.link/Zauberknoten" TargetMode="External"/><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34.pn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35.png"/><Relationship Id="rId5" Type="http://schemas.openxmlformats.org/officeDocument/2006/relationships/image" Target="../media/image5.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gif"/></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gif"/><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www.swrfernsehen.de/ard-buffet/kreativ/voegel-aus-papier-knoten-122.html" TargetMode="External"/><Relationship Id="rId7"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37.sv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hyperlink" Target="https://mediathek.mebis.bayern.de/?doc=object_playout&amp;identifier=BY-00269782#t=0" TargetMode="External"/><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9.sv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JPG"/><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image" Target="../media/image7.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download.sodix.de/api/content/data/SODIX-0001087966.m4v" TargetMode="External"/><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mebis.link/Ueberhandknoten" TargetMode="Externa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C130F73-6996-E3F7-C941-4437ACAFC412}"/>
              </a:ext>
            </a:extLst>
          </p:cNvPr>
          <p:cNvSpPr>
            <a:spLocks noChangeArrowheads="1"/>
          </p:cNvSpPr>
          <p:nvPr/>
        </p:nvSpPr>
        <p:spPr bwMode="auto">
          <a:xfrm>
            <a:off x="3286125" y="3057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
        <p:nvSpPr>
          <p:cNvPr id="6" name="Rectangle 4">
            <a:extLst>
              <a:ext uri="{FF2B5EF4-FFF2-40B4-BE49-F238E27FC236}">
                <a16:creationId xmlns:a16="http://schemas.microsoft.com/office/drawing/2014/main" id="{2E19B27B-70C0-6B7F-1C8B-F2574B32F87C}"/>
              </a:ext>
            </a:extLst>
          </p:cNvPr>
          <p:cNvSpPr>
            <a:spLocks noChangeArrowheads="1"/>
          </p:cNvSpPr>
          <p:nvPr/>
        </p:nvSpPr>
        <p:spPr bwMode="auto">
          <a:xfrm>
            <a:off x="3286125" y="35147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dirty="0"/>
          </a:p>
        </p:txBody>
      </p:sp>
      <p:sp>
        <p:nvSpPr>
          <p:cNvPr id="13" name="Rectangle 13">
            <a:extLst>
              <a:ext uri="{FF2B5EF4-FFF2-40B4-BE49-F238E27FC236}">
                <a16:creationId xmlns:a16="http://schemas.microsoft.com/office/drawing/2014/main" id="{BE969853-30DE-0001-A92C-B503EAC405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
        <p:nvSpPr>
          <p:cNvPr id="14" name="Rectangle 14">
            <a:extLst>
              <a:ext uri="{FF2B5EF4-FFF2-40B4-BE49-F238E27FC236}">
                <a16:creationId xmlns:a16="http://schemas.microsoft.com/office/drawing/2014/main" id="{68A5B2E9-C442-1AD3-D404-8E44805C4CFA}"/>
              </a:ext>
            </a:extLst>
          </p:cNvPr>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dirty="0"/>
          </a:p>
        </p:txBody>
      </p:sp>
      <p:sp>
        <p:nvSpPr>
          <p:cNvPr id="17" name="Textfeld 16">
            <a:extLst>
              <a:ext uri="{FF2B5EF4-FFF2-40B4-BE49-F238E27FC236}">
                <a16:creationId xmlns:a16="http://schemas.microsoft.com/office/drawing/2014/main" id="{513AAA8C-E8D4-5B52-A2E0-341C04A2F5BA}"/>
              </a:ext>
            </a:extLst>
          </p:cNvPr>
          <p:cNvSpPr txBox="1"/>
          <p:nvPr/>
        </p:nvSpPr>
        <p:spPr>
          <a:xfrm>
            <a:off x="1188699" y="174103"/>
            <a:ext cx="8679304"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Anmerkung für die Lehrkraft Digitales Servicematerial im Fach WG</a:t>
            </a:r>
            <a:endParaRPr kumimoji="0" lang="de-DE" altLang="de-DE"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1"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1./2. Jahrgangsstufe: Die Arbeitstechnik „K</a:t>
            </a:r>
            <a:r>
              <a:rPr lang="de-DE" altLang="de-DE" sz="2400" b="1" dirty="0">
                <a:ea typeface="Calibri" panose="020F0502020204030204" pitchFamily="34" charset="0"/>
                <a:cs typeface="Times New Roman" panose="02020603050405020304" pitchFamily="18" charset="0"/>
              </a:rPr>
              <a:t>noten“</a:t>
            </a:r>
            <a:endParaRPr kumimoji="0" lang="de-DE" altLang="de-DE" sz="2400" b="0" i="0" u="none" strike="noStrike" cap="none" normalizeH="0" baseline="0" dirty="0">
              <a:ln>
                <a:noFill/>
              </a:ln>
              <a:solidFill>
                <a:schemeClr val="tx1"/>
              </a:solidFill>
              <a:effectLst/>
            </a:endParaRPr>
          </a:p>
        </p:txBody>
      </p:sp>
      <p:sp>
        <p:nvSpPr>
          <p:cNvPr id="18" name="Textfeld 17">
            <a:extLst>
              <a:ext uri="{FF2B5EF4-FFF2-40B4-BE49-F238E27FC236}">
                <a16:creationId xmlns:a16="http://schemas.microsoft.com/office/drawing/2014/main" id="{355B4410-E1F6-E2BC-3F0B-0FBC021C6BFB}"/>
              </a:ext>
            </a:extLst>
          </p:cNvPr>
          <p:cNvSpPr txBox="1"/>
          <p:nvPr/>
        </p:nvSpPr>
        <p:spPr>
          <a:xfrm>
            <a:off x="480167" y="1436005"/>
            <a:ext cx="11231666" cy="5096460"/>
          </a:xfrm>
          <a:prstGeom prst="rect">
            <a:avLst/>
          </a:prstGeom>
          <a:noFill/>
        </p:spPr>
        <p:txBody>
          <a:bodyPr wrap="square">
            <a:spAutoFit/>
          </a:bodyPr>
          <a:lstStyle/>
          <a:p>
            <a:pPr lvl="0">
              <a:lnSpc>
                <a:spcPct val="115000"/>
              </a:lnSpc>
              <a:spcBef>
                <a:spcPts val="600"/>
              </a:spcBef>
              <a:spcAft>
                <a:spcPts val="600"/>
              </a:spcAft>
            </a:pPr>
            <a:r>
              <a:rPr lang="de-DE" sz="1800" u="sng" dirty="0">
                <a:effectLst/>
                <a:ea typeface="Calibri" panose="020F0502020204030204" pitchFamily="34" charset="0"/>
                <a:cs typeface="Times New Roman" panose="02020603050405020304" pitchFamily="18" charset="0"/>
              </a:rPr>
              <a:t>Überlegungen zu der Arbeitstechnik</a:t>
            </a:r>
          </a:p>
          <a:p>
            <a:pPr lvl="0" algn="just">
              <a:lnSpc>
                <a:spcPct val="115000"/>
              </a:lnSpc>
              <a:spcBef>
                <a:spcPts val="600"/>
              </a:spcBef>
              <a:spcAft>
                <a:spcPts val="600"/>
              </a:spcAft>
            </a:pPr>
            <a:r>
              <a:rPr lang="de-DE" sz="1600" dirty="0">
                <a:effectLst/>
                <a:ea typeface="Calibri" panose="020F0502020204030204" pitchFamily="34" charset="0"/>
                <a:cs typeface="Times New Roman" panose="02020603050405020304" pitchFamily="18" charset="0"/>
              </a:rPr>
              <a:t>Die Schülerinnen und Schüler entwickeln sukzessive Kompetenzen im Umgang mit Nadel und Faden</a:t>
            </a:r>
            <a:r>
              <a:rPr lang="de-DE" sz="1600" dirty="0">
                <a:ea typeface="Calibri" panose="020F0502020204030204" pitchFamily="34" charset="0"/>
                <a:cs typeface="Times New Roman" panose="02020603050405020304" pitchFamily="18" charset="0"/>
              </a:rPr>
              <a:t> (i</a:t>
            </a:r>
            <a:r>
              <a:rPr lang="de-DE" sz="1600" dirty="0">
                <a:effectLst/>
                <a:ea typeface="Calibri" panose="020F0502020204030204" pitchFamily="34" charset="0"/>
                <a:cs typeface="Times New Roman" panose="02020603050405020304" pitchFamily="18" charset="0"/>
              </a:rPr>
              <a:t>n </a:t>
            </a:r>
            <a:r>
              <a:rPr lang="de-DE" sz="1600" dirty="0">
                <a:ea typeface="Calibri" panose="020F0502020204030204" pitchFamily="34" charset="0"/>
                <a:cs typeface="Times New Roman" panose="02020603050405020304" pitchFamily="18" charset="0"/>
              </a:rPr>
              <a:t>diesem Beispiel zur Arbeitstechnik „Knoten“). </a:t>
            </a:r>
            <a:r>
              <a:rPr lang="de-DE" sz="1600" dirty="0">
                <a:effectLst/>
                <a:ea typeface="Calibri" panose="020F0502020204030204" pitchFamily="34" charset="0"/>
                <a:cs typeface="Times New Roman" panose="02020603050405020304" pitchFamily="18" charset="0"/>
              </a:rPr>
              <a:t>Sie nutzen digitale bzw. analoge Hilfen in Begleitung der Lehrkraft.</a:t>
            </a:r>
            <a:endParaRPr lang="de-DE" u="sng" dirty="0">
              <a:ea typeface="Calibri" panose="020F0502020204030204" pitchFamily="34" charset="0"/>
              <a:cs typeface="Times New Roman" panose="02020603050405020304" pitchFamily="18" charset="0"/>
            </a:endParaRPr>
          </a:p>
          <a:p>
            <a:pPr>
              <a:lnSpc>
                <a:spcPct val="114000"/>
              </a:lnSpc>
              <a:spcBef>
                <a:spcPts val="600"/>
              </a:spcBef>
              <a:spcAft>
                <a:spcPts val="600"/>
              </a:spcAft>
            </a:pPr>
            <a:r>
              <a:rPr lang="de-DE" u="sng" dirty="0">
                <a:ea typeface="Calibri" panose="020F0502020204030204" pitchFamily="34" charset="0"/>
                <a:cs typeface="Times New Roman" panose="02020603050405020304" pitchFamily="18" charset="0"/>
              </a:rPr>
              <a:t>Möglicher Kompetenzerwerb</a:t>
            </a:r>
          </a:p>
          <a:p>
            <a:pPr>
              <a:lnSpc>
                <a:spcPct val="114000"/>
              </a:lnSpc>
              <a:spcBef>
                <a:spcPts val="600"/>
              </a:spcBef>
              <a:spcAft>
                <a:spcPts val="600"/>
              </a:spcAft>
            </a:pPr>
            <a:r>
              <a:rPr lang="de-DE" sz="1600" b="1" dirty="0">
                <a:ea typeface="Calibri" panose="020F0502020204030204" pitchFamily="34" charset="0"/>
                <a:cs typeface="Times New Roman" panose="02020603050405020304" pitchFamily="18" charset="0"/>
              </a:rPr>
              <a:t>Die Schülerinnen und Schüler …</a:t>
            </a:r>
            <a:endParaRPr lang="de-DE" sz="1600" dirty="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de-DE" sz="1600" dirty="0"/>
              <a:t>berichten von eigenen Erfahrungen und bringen Vorwissen ein.</a:t>
            </a:r>
          </a:p>
          <a:p>
            <a:pPr marL="342900" indent="-342900">
              <a:buFont typeface="Symbol" panose="05050102010706020507" pitchFamily="18" charset="2"/>
              <a:buChar char=""/>
            </a:pPr>
            <a:r>
              <a:rPr lang="de-DE" sz="1600" dirty="0"/>
              <a:t>beobachten und entwickeln Wege, die Arbeitstechnik einzuüben.</a:t>
            </a:r>
          </a:p>
          <a:p>
            <a:pPr marL="342900" indent="-342900">
              <a:buFont typeface="Symbol" panose="05050102010706020507" pitchFamily="18" charset="2"/>
              <a:buChar char=""/>
            </a:pPr>
            <a:r>
              <a:rPr lang="de-DE" sz="1600" dirty="0"/>
              <a:t>führen die Arbeitstechnik Knoten aus.</a:t>
            </a:r>
          </a:p>
          <a:p>
            <a:pPr marL="342900" indent="-342900">
              <a:buFont typeface="Symbol" panose="05050102010706020507" pitchFamily="18" charset="2"/>
              <a:buChar char=""/>
            </a:pPr>
            <a:r>
              <a:rPr lang="de-DE" sz="1600" dirty="0"/>
              <a:t>beschreiben ihre Lernwege und ihre praktische Ausführung.</a:t>
            </a:r>
          </a:p>
          <a:p>
            <a:pPr marL="342900" indent="-342900">
              <a:buFont typeface="Symbol" panose="05050102010706020507" pitchFamily="18" charset="2"/>
              <a:buChar char=""/>
            </a:pPr>
            <a:r>
              <a:rPr lang="de-DE" sz="1600" dirty="0"/>
              <a:t>reflektieren und bewerten ihren Lernprozess und die Ergebnisse.</a:t>
            </a:r>
          </a:p>
          <a:p>
            <a:pPr lvl="0">
              <a:lnSpc>
                <a:spcPct val="115000"/>
              </a:lnSpc>
            </a:pPr>
            <a:endParaRPr lang="de-DE" u="sng" dirty="0">
              <a:effectLst/>
              <a:ea typeface="Calibri" panose="020F0502020204030204" pitchFamily="34" charset="0"/>
              <a:cs typeface="Times New Roman" panose="02020603050405020304" pitchFamily="18" charset="0"/>
            </a:endParaRPr>
          </a:p>
          <a:p>
            <a:pPr lvl="0">
              <a:lnSpc>
                <a:spcPct val="115000"/>
              </a:lnSpc>
            </a:pPr>
            <a:r>
              <a:rPr lang="de-DE" u="sng" dirty="0">
                <a:effectLst/>
                <a:ea typeface="Calibri" panose="020F0502020204030204" pitchFamily="34" charset="0"/>
                <a:cs typeface="Times New Roman" panose="02020603050405020304" pitchFamily="18" charset="0"/>
              </a:rPr>
              <a:t>Überlegungen zur medialen Umsetzung im Unterricht </a:t>
            </a:r>
          </a:p>
          <a:p>
            <a:pPr lvl="0">
              <a:lnSpc>
                <a:spcPct val="115000"/>
              </a:lnSpc>
            </a:pPr>
            <a:r>
              <a:rPr lang="de-DE" sz="1600" dirty="0">
                <a:effectLst/>
                <a:ea typeface="Calibri" panose="020F0502020204030204" pitchFamily="34" charset="0"/>
                <a:cs typeface="Times New Roman" panose="02020603050405020304" pitchFamily="18" charset="0"/>
              </a:rPr>
              <a:t>Die </a:t>
            </a:r>
            <a:r>
              <a:rPr lang="de-DE" sz="1600" b="1" dirty="0">
                <a:effectLst/>
                <a:ea typeface="Calibri" panose="020F0502020204030204" pitchFamily="34" charset="0"/>
                <a:cs typeface="Times New Roman" panose="02020603050405020304" pitchFamily="18" charset="0"/>
              </a:rPr>
              <a:t>PowerPoint-Präsentation</a:t>
            </a:r>
            <a:r>
              <a:rPr lang="de-DE" sz="1600" dirty="0">
                <a:effectLst/>
                <a:ea typeface="Calibri" panose="020F0502020204030204" pitchFamily="34" charset="0"/>
                <a:cs typeface="Times New Roman" panose="02020603050405020304" pitchFamily="18" charset="0"/>
              </a:rPr>
              <a:t> ist als Vorschlag und Anregung konzipiert und kann in Umfang, Inhalt und  der Methode abgeändert oder als Vorlage benutzt werden. </a:t>
            </a:r>
            <a:r>
              <a:rPr lang="de-DE" sz="1600" dirty="0">
                <a:ea typeface="Calibri" panose="020F0502020204030204" pitchFamily="34" charset="0"/>
                <a:cs typeface="Times New Roman" panose="02020603050405020304" pitchFamily="18" charset="0"/>
              </a:rPr>
              <a:t>Sie bezieht sich nicht auf eine Unterrichtszeiteinheit und bietet die Möglichkeit, im Unterrichtsverlauf flexibel und angepasst eingesetzt zu werden. In Phasen der Erarbeitung, Differenzierung, Wiederholung und Vertiefung können Schülerinnen und Schüler einzelne Bestandteile zum selbständigen Kompetenzerwerb nutzen.</a:t>
            </a:r>
            <a:endParaRPr lang="de-DE"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50257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2">
            <a:extLst>
              <a:ext uri="{FF2B5EF4-FFF2-40B4-BE49-F238E27FC236}">
                <a16:creationId xmlns:a16="http://schemas.microsoft.com/office/drawing/2014/main" id="{CC32A385-C435-BB3E-CB8D-C791B6D0C75D}"/>
              </a:ext>
            </a:extLst>
          </p:cNvPr>
          <p:cNvSpPr txBox="1">
            <a:spLocks noGrp="1"/>
          </p:cNvSpPr>
          <p:nvPr>
            <p:ph idx="1"/>
          </p:nvPr>
        </p:nvSpPr>
        <p:spPr>
          <a:xfrm>
            <a:off x="420963" y="1253331"/>
            <a:ext cx="5767802" cy="4418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3600" b="1" dirty="0">
                <a:solidFill>
                  <a:prstClr val="black"/>
                </a:solidFill>
                <a:latin typeface="Calibri" panose="020F0502020204030204"/>
              </a:rPr>
              <a:t>Tutorial</a:t>
            </a:r>
            <a:r>
              <a:rPr lang="de-DE" sz="3600" dirty="0">
                <a:solidFill>
                  <a:prstClr val="black"/>
                </a:solidFill>
                <a:latin typeface="Calibri" panose="020F0502020204030204"/>
              </a:rPr>
              <a:t>: </a:t>
            </a:r>
          </a:p>
          <a:p>
            <a:pPr marL="0" indent="0">
              <a:lnSpc>
                <a:spcPct val="100000"/>
              </a:lnSpc>
              <a:spcBef>
                <a:spcPts val="0"/>
              </a:spcBef>
              <a:buFontTx/>
              <a:buNone/>
              <a:defRPr/>
            </a:pPr>
            <a:r>
              <a:rPr lang="de-DE" sz="3600" dirty="0">
                <a:solidFill>
                  <a:prstClr val="black"/>
                </a:solidFill>
                <a:latin typeface="Calibri" panose="020F0502020204030204"/>
              </a:rPr>
              <a:t>Schlaufe – </a:t>
            </a:r>
          </a:p>
          <a:p>
            <a:pPr marL="0" indent="0">
              <a:lnSpc>
                <a:spcPct val="100000"/>
              </a:lnSpc>
              <a:spcBef>
                <a:spcPts val="0"/>
              </a:spcBef>
              <a:buFontTx/>
              <a:buNone/>
              <a:defRPr/>
            </a:pPr>
            <a:r>
              <a:rPr lang="de-DE" sz="3600" dirty="0">
                <a:solidFill>
                  <a:prstClr val="black"/>
                </a:solidFill>
                <a:latin typeface="Calibri" panose="020F0502020204030204"/>
              </a:rPr>
              <a:t>Überhandknoten </a:t>
            </a:r>
          </a:p>
          <a:p>
            <a:pPr marL="0" indent="0">
              <a:lnSpc>
                <a:spcPct val="100000"/>
              </a:lnSpc>
              <a:spcBef>
                <a:spcPts val="0"/>
              </a:spcBef>
              <a:buFontTx/>
              <a:buNone/>
              <a:defRPr/>
            </a:pPr>
            <a:r>
              <a:rPr lang="de-DE" sz="3600" dirty="0">
                <a:solidFill>
                  <a:prstClr val="black"/>
                </a:solidFill>
                <a:latin typeface="Calibri" panose="020F0502020204030204"/>
              </a:rPr>
              <a:t>mit doppeltem Faden </a:t>
            </a:r>
          </a:p>
          <a:p>
            <a:pPr marL="0" indent="0">
              <a:lnSpc>
                <a:spcPct val="100000"/>
              </a:lnSpc>
              <a:spcBef>
                <a:spcPts val="0"/>
              </a:spcBef>
              <a:buFontTx/>
              <a:buNone/>
              <a:defRPr/>
            </a:pPr>
            <a:r>
              <a:rPr lang="de-DE" sz="3600" dirty="0">
                <a:solidFill>
                  <a:prstClr val="black"/>
                </a:solidFill>
                <a:latin typeface="Calibri" panose="020F0502020204030204"/>
              </a:rPr>
              <a:t>Mebis-Tube</a:t>
            </a:r>
          </a:p>
        </p:txBody>
      </p:sp>
      <p:graphicFrame>
        <p:nvGraphicFramePr>
          <p:cNvPr id="5" name="Tabelle 4">
            <a:extLst>
              <a:ext uri="{FF2B5EF4-FFF2-40B4-BE49-F238E27FC236}">
                <a16:creationId xmlns:a16="http://schemas.microsoft.com/office/drawing/2014/main" id="{09B60133-6E61-47D9-B030-B2D6B921C6D7}"/>
              </a:ext>
            </a:extLst>
          </p:cNvPr>
          <p:cNvGraphicFramePr>
            <a:graphicFrameLocks noGrp="1"/>
          </p:cNvGraphicFramePr>
          <p:nvPr>
            <p:extLst>
              <p:ext uri="{D42A27DB-BD31-4B8C-83A1-F6EECF244321}">
                <p14:modId xmlns:p14="http://schemas.microsoft.com/office/powerpoint/2010/main" val="3703028852"/>
              </p:ext>
            </p:extLst>
          </p:nvPr>
        </p:nvGraphicFramePr>
        <p:xfrm>
          <a:off x="5843858" y="165947"/>
          <a:ext cx="4857209" cy="6503336"/>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2765947">
                <a:tc>
                  <a:txBody>
                    <a:bodyPr/>
                    <a:lstStyle/>
                    <a:p>
                      <a:r>
                        <a:rPr lang="de-DE" dirty="0"/>
                        <a:t>ISB-Medienserver:</a:t>
                      </a:r>
                    </a:p>
                    <a:p>
                      <a:r>
                        <a:rPr lang="de-DE" sz="1000" b="1" u="sng" kern="1200"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https://download.sodix.de/api/content/data/SODIX-0001087965.m4v</a:t>
                      </a:r>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dirty="0">
                        <a:solidFill>
                          <a:schemeClr val="bg1"/>
                        </a:solidFill>
                      </a:endParaRPr>
                    </a:p>
                    <a:p>
                      <a:endParaRPr lang="de-DE" sz="1000" dirty="0">
                        <a:solidFill>
                          <a:schemeClr val="bg1"/>
                        </a:solidFill>
                      </a:endParaRPr>
                    </a:p>
                  </a:txBody>
                  <a:tcPr/>
                </a:tc>
                <a:extLst>
                  <a:ext uri="{0D108BD9-81ED-4DB2-BD59-A6C34878D82A}">
                    <a16:rowId xmlns:a16="http://schemas.microsoft.com/office/drawing/2014/main" val="2429199894"/>
                  </a:ext>
                </a:extLst>
              </a:tr>
              <a:tr h="3241976">
                <a:tc>
                  <a:txBody>
                    <a:bodyPr/>
                    <a:lstStyle/>
                    <a:p>
                      <a:r>
                        <a:rPr lang="de-DE" b="1" dirty="0"/>
                        <a:t>Mebis-Tube: </a:t>
                      </a:r>
                    </a:p>
                    <a:p>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6" name="Grafik 5">
            <a:extLst>
              <a:ext uri="{FF2B5EF4-FFF2-40B4-BE49-F238E27FC236}">
                <a16:creationId xmlns:a16="http://schemas.microsoft.com/office/drawing/2014/main" id="{45EBB041-07E6-301F-242C-1AB5643A6649}"/>
              </a:ext>
            </a:extLst>
          </p:cNvPr>
          <p:cNvPicPr>
            <a:picLocks noChangeAspect="1"/>
          </p:cNvPicPr>
          <p:nvPr/>
        </p:nvPicPr>
        <p:blipFill>
          <a:blip r:embed="rId4"/>
          <a:stretch>
            <a:fillRect/>
          </a:stretch>
        </p:blipFill>
        <p:spPr>
          <a:xfrm>
            <a:off x="7555000" y="4078094"/>
            <a:ext cx="2418227" cy="2418227"/>
          </a:xfrm>
          <a:prstGeom prst="rect">
            <a:avLst/>
          </a:prstGeom>
        </p:spPr>
      </p:pic>
      <p:sp>
        <p:nvSpPr>
          <p:cNvPr id="7" name="Inhaltsplatzhalter 2">
            <a:extLst>
              <a:ext uri="{FF2B5EF4-FFF2-40B4-BE49-F238E27FC236}">
                <a16:creationId xmlns:a16="http://schemas.microsoft.com/office/drawing/2014/main" id="{590CFEFB-6455-4270-8F8E-7C302A2C248B}"/>
              </a:ext>
            </a:extLst>
          </p:cNvPr>
          <p:cNvSpPr txBox="1">
            <a:spLocks/>
          </p:cNvSpPr>
          <p:nvPr/>
        </p:nvSpPr>
        <p:spPr>
          <a:xfrm>
            <a:off x="5843858" y="2868981"/>
            <a:ext cx="5391812" cy="4418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solidFill>
                <a:prstClr val="black"/>
              </a:solidFill>
              <a:latin typeface="Calibri" panose="020F0502020204030204"/>
            </a:endParaRPr>
          </a:p>
          <a:p>
            <a:pPr marL="0" indent="0">
              <a:lnSpc>
                <a:spcPct val="100000"/>
              </a:lnSpc>
              <a:spcBef>
                <a:spcPts val="0"/>
              </a:spcBef>
              <a:buFontTx/>
              <a:buNone/>
              <a:defRPr/>
            </a:pPr>
            <a:r>
              <a:rPr lang="de-DE" sz="1200" dirty="0">
                <a:solidFill>
                  <a:prstClr val="black"/>
                </a:solidFill>
                <a:latin typeface="Calibri" panose="020F0502020204030204"/>
                <a:hlinkClick r:id="rId5"/>
              </a:rPr>
              <a:t>https://Melis.link/UeberhandknotendoppelterFaden</a:t>
            </a:r>
            <a:endParaRPr lang="de-DE" sz="1200" dirty="0">
              <a:solidFill>
                <a:prstClr val="black"/>
              </a:solidFill>
              <a:latin typeface="Calibri" panose="020F0502020204030204"/>
            </a:endParaRPr>
          </a:p>
          <a:p>
            <a:pPr marL="0" indent="0">
              <a:lnSpc>
                <a:spcPct val="100000"/>
              </a:lnSpc>
              <a:spcBef>
                <a:spcPts val="0"/>
              </a:spcBef>
              <a:buFontTx/>
              <a:buNone/>
              <a:defRPr/>
            </a:pP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p>
        </p:txBody>
      </p:sp>
      <p:pic>
        <p:nvPicPr>
          <p:cNvPr id="8" name="Grafik 7" descr="Ein Bild, das Text, Lampe enthält.&#10;&#10;Automatisch generierte Beschreibung">
            <a:extLst>
              <a:ext uri="{FF2B5EF4-FFF2-40B4-BE49-F238E27FC236}">
                <a16:creationId xmlns:a16="http://schemas.microsoft.com/office/drawing/2014/main" id="{B4673A56-AE15-4A28-A3BE-00657A94D7B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18019"/>
            <a:ext cx="3391646" cy="3391646"/>
          </a:xfrm>
          <a:prstGeom prst="rect">
            <a:avLst/>
          </a:prstGeom>
        </p:spPr>
      </p:pic>
      <p:pic>
        <p:nvPicPr>
          <p:cNvPr id="9" name="Grafik 8" descr="Ein Bild, das Spielzeug, Vektorgrafiken, Puppe enthält.&#10;&#10;Automatisch generierte Beschreibung">
            <a:extLst>
              <a:ext uri="{FF2B5EF4-FFF2-40B4-BE49-F238E27FC236}">
                <a16:creationId xmlns:a16="http://schemas.microsoft.com/office/drawing/2014/main" id="{853EDA30-C214-435F-BE4D-3841182283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87198" y="3743375"/>
            <a:ext cx="3355966" cy="3355966"/>
          </a:xfrm>
          <a:prstGeom prst="rect">
            <a:avLst/>
          </a:prstGeom>
        </p:spPr>
      </p:pic>
      <p:pic>
        <p:nvPicPr>
          <p:cNvPr id="2" name="Grafik 1">
            <a:extLst>
              <a:ext uri="{FF2B5EF4-FFF2-40B4-BE49-F238E27FC236}">
                <a16:creationId xmlns:a16="http://schemas.microsoft.com/office/drawing/2014/main" id="{602422D5-CA7E-4C2D-8FDC-634EADA1F9AB}"/>
              </a:ext>
            </a:extLst>
          </p:cNvPr>
          <p:cNvPicPr>
            <a:picLocks noChangeAspect="1"/>
          </p:cNvPicPr>
          <p:nvPr/>
        </p:nvPicPr>
        <p:blipFill>
          <a:blip r:embed="rId8"/>
          <a:stretch>
            <a:fillRect/>
          </a:stretch>
        </p:blipFill>
        <p:spPr>
          <a:xfrm>
            <a:off x="7513126" y="846988"/>
            <a:ext cx="2460101" cy="2418227"/>
          </a:xfrm>
          <a:prstGeom prst="rect">
            <a:avLst/>
          </a:prstGeom>
        </p:spPr>
      </p:pic>
    </p:spTree>
    <p:extLst>
      <p:ext uri="{BB962C8B-B14F-4D97-AF65-F5344CB8AC3E}">
        <p14:creationId xmlns:p14="http://schemas.microsoft.com/office/powerpoint/2010/main" val="1644352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53406C-61A7-820D-0879-D34782DCB3EA}"/>
              </a:ext>
            </a:extLst>
          </p:cNvPr>
          <p:cNvSpPr>
            <a:spLocks noGrp="1"/>
          </p:cNvSpPr>
          <p:nvPr>
            <p:ph type="title"/>
          </p:nvPr>
        </p:nvSpPr>
        <p:spPr/>
        <p:txBody>
          <a:bodyPr/>
          <a:lstStyle/>
          <a:p>
            <a:endParaRPr lang="de-DE" dirty="0"/>
          </a:p>
        </p:txBody>
      </p:sp>
      <p:pic>
        <p:nvPicPr>
          <p:cNvPr id="4" name="Halber Knoten">
            <a:hlinkClick r:id="" action="ppaction://media"/>
            <a:extLst>
              <a:ext uri="{FF2B5EF4-FFF2-40B4-BE49-F238E27FC236}">
                <a16:creationId xmlns:a16="http://schemas.microsoft.com/office/drawing/2014/main" id="{566C2735-F19F-CCF7-F548-482DE750CE9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77"/>
            <a:ext cx="12192138" cy="6857923"/>
          </a:xfrm>
        </p:spPr>
      </p:pic>
    </p:spTree>
    <p:extLst>
      <p:ext uri="{BB962C8B-B14F-4D97-AF65-F5344CB8AC3E}">
        <p14:creationId xmlns:p14="http://schemas.microsoft.com/office/powerpoint/2010/main" val="46785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1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2">
            <a:extLst>
              <a:ext uri="{FF2B5EF4-FFF2-40B4-BE49-F238E27FC236}">
                <a16:creationId xmlns:a16="http://schemas.microsoft.com/office/drawing/2014/main" id="{847B3F64-E546-25EB-3756-429436A4D838}"/>
              </a:ext>
            </a:extLst>
          </p:cNvPr>
          <p:cNvSpPr txBox="1">
            <a:spLocks/>
          </p:cNvSpPr>
          <p:nvPr/>
        </p:nvSpPr>
        <p:spPr>
          <a:xfrm>
            <a:off x="1091312" y="1596194"/>
            <a:ext cx="4051852" cy="2090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4000" b="1" dirty="0">
                <a:solidFill>
                  <a:prstClr val="black"/>
                </a:solidFill>
                <a:latin typeface="Calibri" panose="020F0502020204030204"/>
              </a:rPr>
              <a:t>Tutorial</a:t>
            </a:r>
            <a:r>
              <a:rPr lang="de-DE" sz="4000" dirty="0">
                <a:solidFill>
                  <a:prstClr val="black"/>
                </a:solidFill>
                <a:latin typeface="Calibri" panose="020F0502020204030204"/>
              </a:rPr>
              <a:t>: </a:t>
            </a:r>
          </a:p>
          <a:p>
            <a:pPr marL="0" indent="0">
              <a:lnSpc>
                <a:spcPct val="100000"/>
              </a:lnSpc>
              <a:spcBef>
                <a:spcPts val="0"/>
              </a:spcBef>
              <a:buFontTx/>
              <a:buNone/>
              <a:defRPr/>
            </a:pPr>
            <a:r>
              <a:rPr lang="de-DE" sz="4000" dirty="0">
                <a:solidFill>
                  <a:prstClr val="black"/>
                </a:solidFill>
                <a:latin typeface="Calibri" panose="020F0502020204030204"/>
              </a:rPr>
              <a:t>Halber Knoten </a:t>
            </a:r>
          </a:p>
          <a:p>
            <a:pPr marL="0" indent="0">
              <a:lnSpc>
                <a:spcPct val="100000"/>
              </a:lnSpc>
              <a:spcBef>
                <a:spcPts val="0"/>
              </a:spcBef>
              <a:buFontTx/>
              <a:buNone/>
              <a:defRPr/>
            </a:pPr>
            <a:r>
              <a:rPr lang="de-DE" sz="4000" dirty="0">
                <a:solidFill>
                  <a:prstClr val="black"/>
                </a:solidFill>
                <a:latin typeface="Calibri" panose="020F0502020204030204"/>
              </a:rPr>
              <a:t>Mebis-Tube</a:t>
            </a:r>
          </a:p>
        </p:txBody>
      </p:sp>
      <p:graphicFrame>
        <p:nvGraphicFramePr>
          <p:cNvPr id="5" name="Tabelle 4">
            <a:extLst>
              <a:ext uri="{FF2B5EF4-FFF2-40B4-BE49-F238E27FC236}">
                <a16:creationId xmlns:a16="http://schemas.microsoft.com/office/drawing/2014/main" id="{9C641290-BC33-4206-9AAB-918B7F3D3153}"/>
              </a:ext>
            </a:extLst>
          </p:cNvPr>
          <p:cNvGraphicFramePr>
            <a:graphicFrameLocks noGrp="1"/>
          </p:cNvGraphicFramePr>
          <p:nvPr>
            <p:extLst>
              <p:ext uri="{D42A27DB-BD31-4B8C-83A1-F6EECF244321}">
                <p14:modId xmlns:p14="http://schemas.microsoft.com/office/powerpoint/2010/main" val="42045505"/>
              </p:ext>
            </p:extLst>
          </p:nvPr>
        </p:nvGraphicFramePr>
        <p:xfrm>
          <a:off x="5367794" y="139808"/>
          <a:ext cx="4833213" cy="6434659"/>
        </p:xfrm>
        <a:graphic>
          <a:graphicData uri="http://schemas.openxmlformats.org/drawingml/2006/table">
            <a:tbl>
              <a:tblPr firstRow="1" bandRow="1">
                <a:tableStyleId>{5C22544A-7EE6-4342-B048-85BDC9FD1C3A}</a:tableStyleId>
              </a:tblPr>
              <a:tblGrid>
                <a:gridCol w="4833213">
                  <a:extLst>
                    <a:ext uri="{9D8B030D-6E8A-4147-A177-3AD203B41FA5}">
                      <a16:colId xmlns:a16="http://schemas.microsoft.com/office/drawing/2014/main" val="4235346666"/>
                    </a:ext>
                  </a:extLst>
                </a:gridCol>
              </a:tblGrid>
              <a:tr h="2875659">
                <a:tc>
                  <a:txBody>
                    <a:bodyPr/>
                    <a:lstStyle/>
                    <a:p>
                      <a:r>
                        <a:rPr lang="de-DE" dirty="0"/>
                        <a:t>ISB-Medienserver:</a:t>
                      </a:r>
                    </a:p>
                    <a:p>
                      <a:r>
                        <a:rPr lang="de-DE" sz="1000" b="1" u="sng" kern="1200"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https://download.sodix.de/api/content/data/SODIX-0001087968.m4v</a:t>
                      </a:r>
                      <a:endParaRPr lang="de-DE" sz="1000" b="1" u="sng" kern="1200" dirty="0">
                        <a:solidFill>
                          <a:schemeClr val="bg1"/>
                        </a:solidFill>
                        <a:effectLst/>
                        <a:latin typeface="+mn-lt"/>
                        <a:ea typeface="+mn-ea"/>
                        <a:cs typeface="+mn-cs"/>
                      </a:endParaRPr>
                    </a:p>
                    <a:p>
                      <a:endParaRPr lang="de-DE" sz="1000" b="1" u="sng" kern="1200" dirty="0">
                        <a:solidFill>
                          <a:schemeClr val="bg1"/>
                        </a:solidFill>
                        <a:effectLst/>
                        <a:latin typeface="+mn-lt"/>
                        <a:ea typeface="+mn-ea"/>
                        <a:cs typeface="+mn-cs"/>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p>
                      <a:endParaRPr lang="de-DE" sz="1000" dirty="0">
                        <a:solidFill>
                          <a:schemeClr val="bg1"/>
                        </a:solidFill>
                      </a:endParaRPr>
                    </a:p>
                  </a:txBody>
                  <a:tcPr/>
                </a:tc>
                <a:extLst>
                  <a:ext uri="{0D108BD9-81ED-4DB2-BD59-A6C34878D82A}">
                    <a16:rowId xmlns:a16="http://schemas.microsoft.com/office/drawing/2014/main" val="2429199894"/>
                  </a:ext>
                </a:extLst>
              </a:tr>
              <a:tr h="3325699">
                <a:tc>
                  <a:txBody>
                    <a:bodyPr/>
                    <a:lstStyle/>
                    <a:p>
                      <a:r>
                        <a:rPr lang="de-DE" b="1" dirty="0"/>
                        <a:t>Mebis-Tube: </a:t>
                      </a:r>
                    </a:p>
                    <a:p>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4" name="Grafik 3">
            <a:extLst>
              <a:ext uri="{FF2B5EF4-FFF2-40B4-BE49-F238E27FC236}">
                <a16:creationId xmlns:a16="http://schemas.microsoft.com/office/drawing/2014/main" id="{77D7930C-2604-4AB0-82E8-1284039BFD24}"/>
              </a:ext>
            </a:extLst>
          </p:cNvPr>
          <p:cNvPicPr>
            <a:picLocks noChangeAspect="1"/>
          </p:cNvPicPr>
          <p:nvPr/>
        </p:nvPicPr>
        <p:blipFill>
          <a:blip r:embed="rId4"/>
          <a:stretch>
            <a:fillRect/>
          </a:stretch>
        </p:blipFill>
        <p:spPr>
          <a:xfrm>
            <a:off x="7316620" y="4025607"/>
            <a:ext cx="2409708" cy="2415093"/>
          </a:xfrm>
          <a:prstGeom prst="rect">
            <a:avLst/>
          </a:prstGeom>
        </p:spPr>
      </p:pic>
      <p:sp>
        <p:nvSpPr>
          <p:cNvPr id="6" name="Rechteck 5">
            <a:extLst>
              <a:ext uri="{FF2B5EF4-FFF2-40B4-BE49-F238E27FC236}">
                <a16:creationId xmlns:a16="http://schemas.microsoft.com/office/drawing/2014/main" id="{90C60A7C-7215-4FB5-A474-57BA65BE8CE8}"/>
              </a:ext>
            </a:extLst>
          </p:cNvPr>
          <p:cNvSpPr/>
          <p:nvPr/>
        </p:nvSpPr>
        <p:spPr>
          <a:xfrm>
            <a:off x="5367794" y="3509485"/>
            <a:ext cx="2055371" cy="538609"/>
          </a:xfrm>
          <a:prstGeom prst="rect">
            <a:avLst/>
          </a:prstGeom>
        </p:spPr>
        <p:txBody>
          <a:bodyPr wrap="none">
            <a:spAutoFit/>
          </a:bodyPr>
          <a:lstStyle/>
          <a:p>
            <a:pPr>
              <a:defRPr/>
            </a:pPr>
            <a:r>
              <a:rPr lang="de-DE" sz="1100" dirty="0">
                <a:hlinkClick r:id="rId5"/>
              </a:rPr>
              <a:t>https://Melis.link/HalberKnoten</a:t>
            </a:r>
            <a:endParaRPr lang="de-DE" sz="1100" dirty="0"/>
          </a:p>
          <a:p>
            <a:pPr>
              <a:defRPr/>
            </a:pPr>
            <a:endParaRPr lang="de-DE" dirty="0"/>
          </a:p>
        </p:txBody>
      </p:sp>
      <p:pic>
        <p:nvPicPr>
          <p:cNvPr id="7" name="Grafik 6" descr="Ein Bild, das Text, Lampe enthält.&#10;&#10;Automatisch generierte Beschreibung">
            <a:extLst>
              <a:ext uri="{FF2B5EF4-FFF2-40B4-BE49-F238E27FC236}">
                <a16:creationId xmlns:a16="http://schemas.microsoft.com/office/drawing/2014/main" id="{11C1A7F6-3968-4B74-ABD5-5F168FC1EB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1100" y="3248281"/>
            <a:ext cx="3391646" cy="3391646"/>
          </a:xfrm>
          <a:prstGeom prst="rect">
            <a:avLst/>
          </a:prstGeom>
        </p:spPr>
      </p:pic>
      <p:pic>
        <p:nvPicPr>
          <p:cNvPr id="8" name="Grafik 7" descr="Ein Bild, das Spielzeug, Vektorgrafiken, Puppe enthält.&#10;&#10;Automatisch generierte Beschreibung">
            <a:extLst>
              <a:ext uri="{FF2B5EF4-FFF2-40B4-BE49-F238E27FC236}">
                <a16:creationId xmlns:a16="http://schemas.microsoft.com/office/drawing/2014/main" id="{8B9D3CB7-DA9C-4848-8A35-BC3DF52E91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28035" y="3555171"/>
            <a:ext cx="3355966" cy="3355966"/>
          </a:xfrm>
          <a:prstGeom prst="rect">
            <a:avLst/>
          </a:prstGeom>
        </p:spPr>
      </p:pic>
      <p:pic>
        <p:nvPicPr>
          <p:cNvPr id="9" name="Grafik 8">
            <a:extLst>
              <a:ext uri="{FF2B5EF4-FFF2-40B4-BE49-F238E27FC236}">
                <a16:creationId xmlns:a16="http://schemas.microsoft.com/office/drawing/2014/main" id="{946E61E3-BC1C-4458-BADB-2E61C641E152}"/>
              </a:ext>
            </a:extLst>
          </p:cNvPr>
          <p:cNvPicPr>
            <a:picLocks noChangeAspect="1"/>
          </p:cNvPicPr>
          <p:nvPr/>
        </p:nvPicPr>
        <p:blipFill>
          <a:blip r:embed="rId8"/>
          <a:stretch>
            <a:fillRect/>
          </a:stretch>
        </p:blipFill>
        <p:spPr>
          <a:xfrm>
            <a:off x="7252798" y="747942"/>
            <a:ext cx="2406239" cy="2345063"/>
          </a:xfrm>
          <a:prstGeom prst="rect">
            <a:avLst/>
          </a:prstGeom>
        </p:spPr>
      </p:pic>
    </p:spTree>
    <p:extLst>
      <p:ext uri="{BB962C8B-B14F-4D97-AF65-F5344CB8AC3E}">
        <p14:creationId xmlns:p14="http://schemas.microsoft.com/office/powerpoint/2010/main" val="1599948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ODIX-0001087967">
            <a:hlinkClick r:id="" action="ppaction://media"/>
            <a:extLst>
              <a:ext uri="{FF2B5EF4-FFF2-40B4-BE49-F238E27FC236}">
                <a16:creationId xmlns:a16="http://schemas.microsoft.com/office/drawing/2014/main" id="{92E3DBA8-5CD1-FDB0-970D-5BE9D84E36F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412044"/>
            <a:ext cx="12192000" cy="7270044"/>
          </a:xfrm>
          <a:prstGeom prst="rect">
            <a:avLst/>
          </a:prstGeom>
        </p:spPr>
      </p:pic>
    </p:spTree>
    <p:extLst>
      <p:ext uri="{BB962C8B-B14F-4D97-AF65-F5344CB8AC3E}">
        <p14:creationId xmlns:p14="http://schemas.microsoft.com/office/powerpoint/2010/main" val="279981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3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2">
            <a:extLst>
              <a:ext uri="{FF2B5EF4-FFF2-40B4-BE49-F238E27FC236}">
                <a16:creationId xmlns:a16="http://schemas.microsoft.com/office/drawing/2014/main" id="{E7F90E91-29F9-2F9A-41E4-169CD3C849D5}"/>
              </a:ext>
            </a:extLst>
          </p:cNvPr>
          <p:cNvSpPr txBox="1">
            <a:spLocks/>
          </p:cNvSpPr>
          <p:nvPr/>
        </p:nvSpPr>
        <p:spPr>
          <a:xfrm>
            <a:off x="1408043" y="1414807"/>
            <a:ext cx="4051852"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3600" b="1" dirty="0">
                <a:solidFill>
                  <a:prstClr val="black"/>
                </a:solidFill>
                <a:latin typeface="Calibri" panose="020F0502020204030204"/>
              </a:rPr>
              <a:t>Tutorial</a:t>
            </a:r>
            <a:r>
              <a:rPr lang="de-DE" sz="3600" dirty="0">
                <a:solidFill>
                  <a:prstClr val="black"/>
                </a:solidFill>
                <a:latin typeface="Calibri" panose="020F0502020204030204"/>
              </a:rPr>
              <a:t>: </a:t>
            </a:r>
          </a:p>
          <a:p>
            <a:pPr marL="0" indent="0">
              <a:lnSpc>
                <a:spcPct val="100000"/>
              </a:lnSpc>
              <a:spcBef>
                <a:spcPts val="0"/>
              </a:spcBef>
              <a:buFontTx/>
              <a:buNone/>
              <a:defRPr/>
            </a:pPr>
            <a:r>
              <a:rPr lang="de-DE" sz="3600" dirty="0">
                <a:solidFill>
                  <a:prstClr val="black"/>
                </a:solidFill>
                <a:latin typeface="Calibri" panose="020F0502020204030204"/>
              </a:rPr>
              <a:t>Schneiderknoten</a:t>
            </a:r>
          </a:p>
          <a:p>
            <a:pPr marL="0" indent="0">
              <a:lnSpc>
                <a:spcPct val="100000"/>
              </a:lnSpc>
              <a:spcBef>
                <a:spcPts val="0"/>
              </a:spcBef>
              <a:buFontTx/>
              <a:buNone/>
              <a:defRPr/>
            </a:pPr>
            <a:r>
              <a:rPr lang="de-DE" sz="3600" dirty="0">
                <a:solidFill>
                  <a:prstClr val="black"/>
                </a:solidFill>
                <a:latin typeface="Calibri" panose="020F0502020204030204"/>
              </a:rPr>
              <a:t>Mebis-Tube</a:t>
            </a: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p>
        </p:txBody>
      </p:sp>
      <p:graphicFrame>
        <p:nvGraphicFramePr>
          <p:cNvPr id="5" name="Tabelle 4">
            <a:extLst>
              <a:ext uri="{FF2B5EF4-FFF2-40B4-BE49-F238E27FC236}">
                <a16:creationId xmlns:a16="http://schemas.microsoft.com/office/drawing/2014/main" id="{5336F78B-ECF3-4E11-8135-23CAA3E6435A}"/>
              </a:ext>
            </a:extLst>
          </p:cNvPr>
          <p:cNvGraphicFramePr>
            <a:graphicFrameLocks noGrp="1"/>
          </p:cNvGraphicFramePr>
          <p:nvPr>
            <p:extLst>
              <p:ext uri="{D42A27DB-BD31-4B8C-83A1-F6EECF244321}">
                <p14:modId xmlns:p14="http://schemas.microsoft.com/office/powerpoint/2010/main" val="1920823363"/>
              </p:ext>
            </p:extLst>
          </p:nvPr>
        </p:nvGraphicFramePr>
        <p:xfrm>
          <a:off x="5635487" y="103178"/>
          <a:ext cx="4857209" cy="6405348"/>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2954852">
                <a:tc>
                  <a:txBody>
                    <a:bodyPr/>
                    <a:lstStyle/>
                    <a:p>
                      <a:r>
                        <a:rPr lang="de-DE" dirty="0"/>
                        <a:t>ISB-Medienserver:</a:t>
                      </a:r>
                    </a:p>
                    <a:p>
                      <a:r>
                        <a:rPr lang="de-DE" sz="1000" b="1" u="sng" kern="1200"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https://download.sodix.de/api/content/data/SODIX-0001087967.m4v</a:t>
                      </a:r>
                      <a:r>
                        <a:rPr lang="de-DE" sz="1000" b="1" kern="1200" dirty="0">
                          <a:solidFill>
                            <a:schemeClr val="bg1"/>
                          </a:solidFill>
                          <a:effectLst/>
                          <a:latin typeface="+mn-lt"/>
                          <a:ea typeface="+mn-ea"/>
                          <a:cs typeface="+mn-cs"/>
                        </a:rPr>
                        <a:t> </a:t>
                      </a:r>
                      <a:br>
                        <a:rPr lang="de-DE" sz="1800" b="1" kern="1200" dirty="0">
                          <a:solidFill>
                            <a:schemeClr val="lt1"/>
                          </a:solidFill>
                          <a:effectLst/>
                          <a:latin typeface="+mn-lt"/>
                          <a:ea typeface="+mn-ea"/>
                          <a:cs typeface="+mn-cs"/>
                        </a:rPr>
                      </a:br>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2429199894"/>
                  </a:ext>
                </a:extLst>
              </a:tr>
              <a:tr h="3143988">
                <a:tc>
                  <a:txBody>
                    <a:bodyPr/>
                    <a:lstStyle/>
                    <a:p>
                      <a:r>
                        <a:rPr lang="de-DE" b="1" dirty="0"/>
                        <a:t>Mebis-Tube: </a:t>
                      </a:r>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4" name="Grafik 3">
            <a:extLst>
              <a:ext uri="{FF2B5EF4-FFF2-40B4-BE49-F238E27FC236}">
                <a16:creationId xmlns:a16="http://schemas.microsoft.com/office/drawing/2014/main" id="{8AAC6083-E49B-661E-7CBF-BD7C7F069D73}"/>
              </a:ext>
            </a:extLst>
          </p:cNvPr>
          <p:cNvPicPr>
            <a:picLocks noChangeAspect="1"/>
          </p:cNvPicPr>
          <p:nvPr/>
        </p:nvPicPr>
        <p:blipFill>
          <a:blip r:embed="rId4"/>
          <a:stretch>
            <a:fillRect/>
          </a:stretch>
        </p:blipFill>
        <p:spPr>
          <a:xfrm>
            <a:off x="7748226" y="4098615"/>
            <a:ext cx="2247526" cy="2250029"/>
          </a:xfrm>
          <a:prstGeom prst="rect">
            <a:avLst/>
          </a:prstGeom>
        </p:spPr>
      </p:pic>
      <p:sp>
        <p:nvSpPr>
          <p:cNvPr id="3" name="Rechteck 2">
            <a:extLst>
              <a:ext uri="{FF2B5EF4-FFF2-40B4-BE49-F238E27FC236}">
                <a16:creationId xmlns:a16="http://schemas.microsoft.com/office/drawing/2014/main" id="{1D330E56-3385-44FE-8327-F0E726D1E1C2}"/>
              </a:ext>
            </a:extLst>
          </p:cNvPr>
          <p:cNvSpPr/>
          <p:nvPr/>
        </p:nvSpPr>
        <p:spPr>
          <a:xfrm>
            <a:off x="5635487" y="3662223"/>
            <a:ext cx="3543534" cy="646331"/>
          </a:xfrm>
          <a:prstGeom prst="rect">
            <a:avLst/>
          </a:prstGeom>
        </p:spPr>
        <p:txBody>
          <a:bodyPr wrap="none">
            <a:spAutoFit/>
          </a:bodyPr>
          <a:lstStyle/>
          <a:p>
            <a:pPr>
              <a:defRPr/>
            </a:pPr>
            <a:r>
              <a:rPr lang="de-DE" dirty="0">
                <a:solidFill>
                  <a:prstClr val="black"/>
                </a:solidFill>
                <a:hlinkClick r:id="rId5"/>
              </a:rPr>
              <a:t>https://Melis.link/Schneiderknoten</a:t>
            </a:r>
            <a:endParaRPr lang="de-DE" dirty="0">
              <a:solidFill>
                <a:prstClr val="black"/>
              </a:solidFill>
            </a:endParaRPr>
          </a:p>
          <a:p>
            <a:pPr>
              <a:defRPr/>
            </a:pPr>
            <a:endParaRPr lang="de-DE" dirty="0">
              <a:solidFill>
                <a:prstClr val="black"/>
              </a:solidFill>
            </a:endParaRPr>
          </a:p>
        </p:txBody>
      </p:sp>
      <p:pic>
        <p:nvPicPr>
          <p:cNvPr id="6" name="Grafik 5" descr="Ein Bild, das Text, Lampe enthält.&#10;&#10;Automatisch generierte Beschreibung">
            <a:extLst>
              <a:ext uri="{FF2B5EF4-FFF2-40B4-BE49-F238E27FC236}">
                <a16:creationId xmlns:a16="http://schemas.microsoft.com/office/drawing/2014/main" id="{416C49B4-6FD0-4A80-9465-E9585AFBF3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894" y="3144551"/>
            <a:ext cx="3391646" cy="3391646"/>
          </a:xfrm>
          <a:prstGeom prst="rect">
            <a:avLst/>
          </a:prstGeom>
        </p:spPr>
      </p:pic>
      <p:pic>
        <p:nvPicPr>
          <p:cNvPr id="7" name="Grafik 6" descr="Ein Bild, das Spielzeug, Vektorgrafiken, Puppe enthält.&#10;&#10;Automatisch generierte Beschreibung">
            <a:extLst>
              <a:ext uri="{FF2B5EF4-FFF2-40B4-BE49-F238E27FC236}">
                <a16:creationId xmlns:a16="http://schemas.microsoft.com/office/drawing/2014/main" id="{5395D753-4E5C-4F47-9DA4-661AE17047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99304" y="3369907"/>
            <a:ext cx="3355966" cy="3355966"/>
          </a:xfrm>
          <a:prstGeom prst="rect">
            <a:avLst/>
          </a:prstGeom>
        </p:spPr>
      </p:pic>
      <p:pic>
        <p:nvPicPr>
          <p:cNvPr id="8" name="Grafik 7">
            <a:extLst>
              <a:ext uri="{FF2B5EF4-FFF2-40B4-BE49-F238E27FC236}">
                <a16:creationId xmlns:a16="http://schemas.microsoft.com/office/drawing/2014/main" id="{A655CB93-719D-4D5B-A20F-4D95FD4A7959}"/>
              </a:ext>
            </a:extLst>
          </p:cNvPr>
          <p:cNvPicPr>
            <a:picLocks noChangeAspect="1"/>
          </p:cNvPicPr>
          <p:nvPr/>
        </p:nvPicPr>
        <p:blipFill>
          <a:blip r:embed="rId8"/>
          <a:stretch>
            <a:fillRect/>
          </a:stretch>
        </p:blipFill>
        <p:spPr>
          <a:xfrm>
            <a:off x="7748226" y="894521"/>
            <a:ext cx="2298313" cy="2250029"/>
          </a:xfrm>
          <a:prstGeom prst="rect">
            <a:avLst/>
          </a:prstGeom>
        </p:spPr>
      </p:pic>
    </p:spTree>
    <p:extLst>
      <p:ext uri="{BB962C8B-B14F-4D97-AF65-F5344CB8AC3E}">
        <p14:creationId xmlns:p14="http://schemas.microsoft.com/office/powerpoint/2010/main" val="1694835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Zauberknoten ISB">
            <a:hlinkClick r:id="" action="ppaction://media"/>
            <a:extLst>
              <a:ext uri="{FF2B5EF4-FFF2-40B4-BE49-F238E27FC236}">
                <a16:creationId xmlns:a16="http://schemas.microsoft.com/office/drawing/2014/main" id="{53D7AFF8-3B5D-BE08-37AA-A0FE4629E43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499355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1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2">
            <a:extLst>
              <a:ext uri="{FF2B5EF4-FFF2-40B4-BE49-F238E27FC236}">
                <a16:creationId xmlns:a16="http://schemas.microsoft.com/office/drawing/2014/main" id="{CE9A2769-1CFE-45F6-A1D8-65C677B0B8F3}"/>
              </a:ext>
            </a:extLst>
          </p:cNvPr>
          <p:cNvSpPr txBox="1">
            <a:spLocks/>
          </p:cNvSpPr>
          <p:nvPr/>
        </p:nvSpPr>
        <p:spPr>
          <a:xfrm>
            <a:off x="1408043" y="1414807"/>
            <a:ext cx="4051852"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3600" b="1" dirty="0">
                <a:solidFill>
                  <a:prstClr val="black"/>
                </a:solidFill>
                <a:latin typeface="Calibri" panose="020F0502020204030204"/>
              </a:rPr>
              <a:t>Tutorial</a:t>
            </a:r>
            <a:r>
              <a:rPr lang="de-DE" sz="3600" dirty="0">
                <a:solidFill>
                  <a:prstClr val="black"/>
                </a:solidFill>
                <a:latin typeface="Calibri" panose="020F0502020204030204"/>
              </a:rPr>
              <a:t>: </a:t>
            </a:r>
          </a:p>
          <a:p>
            <a:pPr marL="0" indent="0">
              <a:lnSpc>
                <a:spcPct val="100000"/>
              </a:lnSpc>
              <a:spcBef>
                <a:spcPts val="0"/>
              </a:spcBef>
              <a:buFontTx/>
              <a:buNone/>
              <a:defRPr/>
            </a:pPr>
            <a:r>
              <a:rPr lang="de-DE" sz="3600" dirty="0">
                <a:solidFill>
                  <a:prstClr val="black"/>
                </a:solidFill>
                <a:latin typeface="Calibri" panose="020F0502020204030204"/>
              </a:rPr>
              <a:t>Zauberknoten</a:t>
            </a:r>
          </a:p>
          <a:p>
            <a:pPr marL="0" indent="0">
              <a:lnSpc>
                <a:spcPct val="100000"/>
              </a:lnSpc>
              <a:spcBef>
                <a:spcPts val="0"/>
              </a:spcBef>
              <a:buFontTx/>
              <a:buNone/>
              <a:defRPr/>
            </a:pPr>
            <a:r>
              <a:rPr lang="de-DE" sz="3600" dirty="0">
                <a:solidFill>
                  <a:prstClr val="black"/>
                </a:solidFill>
                <a:latin typeface="Calibri" panose="020F0502020204030204"/>
              </a:rPr>
              <a:t>Mebis-Tube</a:t>
            </a:r>
            <a:endParaRPr lang="de-DE" sz="1800" dirty="0">
              <a:solidFill>
                <a:prstClr val="black"/>
              </a:solidFill>
              <a:latin typeface="Calibri" panose="020F0502020204030204"/>
            </a:endParaRPr>
          </a:p>
          <a:p>
            <a:pPr marL="0" indent="0">
              <a:lnSpc>
                <a:spcPct val="100000"/>
              </a:lnSpc>
              <a:spcBef>
                <a:spcPts val="0"/>
              </a:spcBef>
              <a:buFontTx/>
              <a:buNone/>
              <a:defRPr/>
            </a:pPr>
            <a:endParaRPr lang="de-DE" sz="1800" dirty="0"/>
          </a:p>
        </p:txBody>
      </p:sp>
      <p:graphicFrame>
        <p:nvGraphicFramePr>
          <p:cNvPr id="5" name="Tabelle 4">
            <a:extLst>
              <a:ext uri="{FF2B5EF4-FFF2-40B4-BE49-F238E27FC236}">
                <a16:creationId xmlns:a16="http://schemas.microsoft.com/office/drawing/2014/main" id="{F90E254B-4ACF-4306-AB90-4417017E7C26}"/>
              </a:ext>
            </a:extLst>
          </p:cNvPr>
          <p:cNvGraphicFramePr>
            <a:graphicFrameLocks noGrp="1"/>
          </p:cNvGraphicFramePr>
          <p:nvPr>
            <p:extLst>
              <p:ext uri="{D42A27DB-BD31-4B8C-83A1-F6EECF244321}">
                <p14:modId xmlns:p14="http://schemas.microsoft.com/office/powerpoint/2010/main" val="3926965024"/>
              </p:ext>
            </p:extLst>
          </p:nvPr>
        </p:nvGraphicFramePr>
        <p:xfrm>
          <a:off x="5926748" y="132127"/>
          <a:ext cx="4857209" cy="6641666"/>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346569">
                <a:tc>
                  <a:txBody>
                    <a:bodyPr/>
                    <a:lstStyle/>
                    <a:p>
                      <a:r>
                        <a:rPr lang="de-DE" dirty="0"/>
                        <a:t>ISB-Medienserver:</a:t>
                      </a:r>
                    </a:p>
                    <a:p>
                      <a:endParaRPr lang="de-DE" dirty="0"/>
                    </a:p>
                  </a:txBody>
                  <a:tcPr/>
                </a:tc>
                <a:extLst>
                  <a:ext uri="{0D108BD9-81ED-4DB2-BD59-A6C34878D82A}">
                    <a16:rowId xmlns:a16="http://schemas.microsoft.com/office/drawing/2014/main" val="2429199894"/>
                  </a:ext>
                </a:extLst>
              </a:tr>
              <a:tr h="3295097">
                <a:tc>
                  <a:txBody>
                    <a:bodyPr/>
                    <a:lstStyle/>
                    <a:p>
                      <a:r>
                        <a:rPr lang="de-DE" b="1" dirty="0"/>
                        <a:t>Mebis-Tube: </a:t>
                      </a:r>
                    </a:p>
                    <a:p>
                      <a:endParaRPr lang="de-DE"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solidFill>
                            <a:prstClr val="black"/>
                          </a:solidFill>
                          <a:latin typeface="+mn-lt"/>
                          <a:hlinkClick r:id="rId3"/>
                        </a:rPr>
                        <a:t>https://Melis.link/Zauberknoten</a:t>
                      </a:r>
                      <a:endParaRPr lang="de-DE" sz="1800" dirty="0">
                        <a:solidFill>
                          <a:prstClr val="black"/>
                        </a:solidFill>
                        <a:latin typeface="+mn-lt"/>
                      </a:endParaRPr>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3" name="Grafik 2">
            <a:extLst>
              <a:ext uri="{FF2B5EF4-FFF2-40B4-BE49-F238E27FC236}">
                <a16:creationId xmlns:a16="http://schemas.microsoft.com/office/drawing/2014/main" id="{B112DB48-B10B-7714-E4A7-412B72FBC2B5}"/>
              </a:ext>
            </a:extLst>
          </p:cNvPr>
          <p:cNvPicPr>
            <a:picLocks noChangeAspect="1"/>
          </p:cNvPicPr>
          <p:nvPr/>
        </p:nvPicPr>
        <p:blipFill>
          <a:blip r:embed="rId4"/>
          <a:stretch>
            <a:fillRect/>
          </a:stretch>
        </p:blipFill>
        <p:spPr>
          <a:xfrm>
            <a:off x="8045789" y="4339474"/>
            <a:ext cx="2238375" cy="2245869"/>
          </a:xfrm>
          <a:prstGeom prst="rect">
            <a:avLst/>
          </a:prstGeom>
        </p:spPr>
      </p:pic>
      <p:pic>
        <p:nvPicPr>
          <p:cNvPr id="6" name="Grafik 5" descr="Ein Bild, das Text, Lampe enthält.&#10;&#10;Automatisch generierte Beschreibung">
            <a:extLst>
              <a:ext uri="{FF2B5EF4-FFF2-40B4-BE49-F238E27FC236}">
                <a16:creationId xmlns:a16="http://schemas.microsoft.com/office/drawing/2014/main" id="{AAC93C24-2D72-4DBF-9B89-03E769DC04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026" y="3337762"/>
            <a:ext cx="3391646" cy="3391646"/>
          </a:xfrm>
          <a:prstGeom prst="rect">
            <a:avLst/>
          </a:prstGeom>
        </p:spPr>
      </p:pic>
      <p:pic>
        <p:nvPicPr>
          <p:cNvPr id="7" name="Grafik 6" descr="Ein Bild, das Spielzeug, Vektorgrafiken, Puppe enthält.&#10;&#10;Automatisch generierte Beschreibung">
            <a:extLst>
              <a:ext uri="{FF2B5EF4-FFF2-40B4-BE49-F238E27FC236}">
                <a16:creationId xmlns:a16="http://schemas.microsoft.com/office/drawing/2014/main" id="{30F3AC84-8CAB-4192-840A-269CC9F9D5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2172" y="3563118"/>
            <a:ext cx="3355966" cy="3355966"/>
          </a:xfrm>
          <a:prstGeom prst="rect">
            <a:avLst/>
          </a:prstGeom>
        </p:spPr>
      </p:pic>
      <p:pic>
        <p:nvPicPr>
          <p:cNvPr id="2" name="Grafik 1">
            <a:extLst>
              <a:ext uri="{FF2B5EF4-FFF2-40B4-BE49-F238E27FC236}">
                <a16:creationId xmlns:a16="http://schemas.microsoft.com/office/drawing/2014/main" id="{98AD5EB5-BAE6-424C-B4CF-C602EE80E4DE}"/>
              </a:ext>
            </a:extLst>
          </p:cNvPr>
          <p:cNvPicPr>
            <a:picLocks noChangeAspect="1"/>
          </p:cNvPicPr>
          <p:nvPr/>
        </p:nvPicPr>
        <p:blipFill>
          <a:blip r:embed="rId7"/>
          <a:stretch>
            <a:fillRect/>
          </a:stretch>
        </p:blipFill>
        <p:spPr>
          <a:xfrm>
            <a:off x="8045789" y="873767"/>
            <a:ext cx="2238375" cy="2228850"/>
          </a:xfrm>
          <a:prstGeom prst="rect">
            <a:avLst/>
          </a:prstGeom>
        </p:spPr>
      </p:pic>
      <p:sp>
        <p:nvSpPr>
          <p:cNvPr id="8" name="Rechteck 7">
            <a:extLst>
              <a:ext uri="{FF2B5EF4-FFF2-40B4-BE49-F238E27FC236}">
                <a16:creationId xmlns:a16="http://schemas.microsoft.com/office/drawing/2014/main" id="{56CA5A6A-5CFB-40E6-A977-4D7E6AC93E85}"/>
              </a:ext>
            </a:extLst>
          </p:cNvPr>
          <p:cNvSpPr/>
          <p:nvPr/>
        </p:nvSpPr>
        <p:spPr>
          <a:xfrm>
            <a:off x="5926748" y="499460"/>
            <a:ext cx="6096000" cy="276999"/>
          </a:xfrm>
          <a:prstGeom prst="rect">
            <a:avLst/>
          </a:prstGeom>
        </p:spPr>
        <p:txBody>
          <a:bodyPr>
            <a:spAutoFit/>
          </a:bodyPr>
          <a:lstStyle/>
          <a:p>
            <a:r>
              <a:rPr lang="de-DE" sz="1200" u="sng" dirty="0">
                <a:solidFill>
                  <a:schemeClr val="bg1"/>
                </a:solidFill>
                <a:latin typeface="Arial" panose="020B0604020202020204" pitchFamily="34"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https://download.sodix.de/api/content/data/SODIX-0001087964.m4v</a:t>
            </a:r>
            <a:r>
              <a:rPr lang="de-DE" sz="1200" dirty="0">
                <a:solidFill>
                  <a:schemeClr val="bg1"/>
                </a:solidFill>
                <a:latin typeface="Arial" panose="020B0604020202020204" pitchFamily="34" charset="0"/>
                <a:ea typeface="Calibri" panose="020F0502020204030204" pitchFamily="34" charset="0"/>
                <a:cs typeface="Times New Roman" panose="02020603050405020304" pitchFamily="18" charset="0"/>
              </a:rPr>
              <a:t> </a:t>
            </a:r>
            <a:endParaRPr lang="de-DE" sz="1200" dirty="0">
              <a:solidFill>
                <a:schemeClr val="bg1"/>
              </a:solidFill>
            </a:endParaRPr>
          </a:p>
        </p:txBody>
      </p:sp>
    </p:spTree>
    <p:extLst>
      <p:ext uri="{BB962C8B-B14F-4D97-AF65-F5344CB8AC3E}">
        <p14:creationId xmlns:p14="http://schemas.microsoft.com/office/powerpoint/2010/main" val="2058998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fik 18">
            <a:extLst>
              <a:ext uri="{FF2B5EF4-FFF2-40B4-BE49-F238E27FC236}">
                <a16:creationId xmlns:a16="http://schemas.microsoft.com/office/drawing/2014/main" id="{63EF9DEC-9222-344E-AA81-A501983873A2}"/>
              </a:ext>
            </a:extLst>
          </p:cNvPr>
          <p:cNvPicPr>
            <a:picLocks noChangeAspect="1"/>
          </p:cNvPicPr>
          <p:nvPr/>
        </p:nvPicPr>
        <p:blipFill>
          <a:blip r:embed="rId3"/>
          <a:stretch>
            <a:fillRect/>
          </a:stretch>
        </p:blipFill>
        <p:spPr>
          <a:xfrm>
            <a:off x="2394842" y="1121821"/>
            <a:ext cx="938865" cy="780356"/>
          </a:xfrm>
          <a:prstGeom prst="rect">
            <a:avLst/>
          </a:prstGeom>
        </p:spPr>
      </p:pic>
      <p:sp>
        <p:nvSpPr>
          <p:cNvPr id="23" name="Textfeld 22">
            <a:extLst>
              <a:ext uri="{FF2B5EF4-FFF2-40B4-BE49-F238E27FC236}">
                <a16:creationId xmlns:a16="http://schemas.microsoft.com/office/drawing/2014/main" id="{8A4E1D44-B763-2762-99E9-2EBBFB8E8D89}"/>
              </a:ext>
            </a:extLst>
          </p:cNvPr>
          <p:cNvSpPr txBox="1"/>
          <p:nvPr/>
        </p:nvSpPr>
        <p:spPr>
          <a:xfrm>
            <a:off x="852991" y="824935"/>
            <a:ext cx="1158293"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Grafik 6" descr="Ein Bild, das orange enthält.&#10;&#10;Automatisch generierte Beschreibung">
            <a:extLst>
              <a:ext uri="{FF2B5EF4-FFF2-40B4-BE49-F238E27FC236}">
                <a16:creationId xmlns:a16="http://schemas.microsoft.com/office/drawing/2014/main" id="{6F05206E-47F6-FADD-BFD9-EC7D387EED61}"/>
              </a:ext>
            </a:extLst>
          </p:cNvPr>
          <p:cNvPicPr>
            <a:picLocks noChangeAspect="1"/>
          </p:cNvPicPr>
          <p:nvPr/>
        </p:nvPicPr>
        <p:blipFill rotWithShape="1">
          <a:blip r:embed="rId4">
            <a:extLst>
              <a:ext uri="{28A0092B-C50C-407E-A947-70E740481C1C}">
                <a14:useLocalDpi xmlns:a14="http://schemas.microsoft.com/office/drawing/2010/main" val="0"/>
              </a:ext>
            </a:extLst>
          </a:blip>
          <a:srcRect t="33929" b="23690"/>
          <a:stretch/>
        </p:blipFill>
        <p:spPr>
          <a:xfrm>
            <a:off x="674814" y="2249515"/>
            <a:ext cx="10839324" cy="4005200"/>
          </a:xfrm>
          <a:prstGeom prst="rect">
            <a:avLst/>
          </a:prstGeom>
        </p:spPr>
      </p:pic>
      <p:sp>
        <p:nvSpPr>
          <p:cNvPr id="4" name="Textfeld 3">
            <a:extLst>
              <a:ext uri="{FF2B5EF4-FFF2-40B4-BE49-F238E27FC236}">
                <a16:creationId xmlns:a16="http://schemas.microsoft.com/office/drawing/2014/main" id="{48025362-E6E7-B984-E1AB-FFF8A35C0191}"/>
              </a:ext>
            </a:extLst>
          </p:cNvPr>
          <p:cNvSpPr txBox="1"/>
          <p:nvPr/>
        </p:nvSpPr>
        <p:spPr>
          <a:xfrm>
            <a:off x="852991" y="4416174"/>
            <a:ext cx="10955714" cy="1938992"/>
          </a:xfrm>
          <a:prstGeom prst="rect">
            <a:avLst/>
          </a:prstGeom>
          <a:noFill/>
        </p:spPr>
        <p:txBody>
          <a:bodyPr wrap="square" rtlCol="0">
            <a:spAutoFit/>
          </a:bodyPr>
          <a:lstStyle/>
          <a:p>
            <a:r>
              <a:rPr lang="de-DE" sz="12000" dirty="0">
                <a:solidFill>
                  <a:srgbClr val="0070C0"/>
                </a:solidFill>
              </a:rPr>
              <a:t>Überhandknoten</a:t>
            </a:r>
          </a:p>
        </p:txBody>
      </p:sp>
      <p:pic>
        <p:nvPicPr>
          <p:cNvPr id="11" name="Grafik 10" descr="Ein Bild, das orange enthält.&#10;&#10;Automatisch generierte Beschreibung">
            <a:extLst>
              <a:ext uri="{FF2B5EF4-FFF2-40B4-BE49-F238E27FC236}">
                <a16:creationId xmlns:a16="http://schemas.microsoft.com/office/drawing/2014/main" id="{2A6B6D3F-5C85-686A-DD4C-BBFD95E9C685}"/>
              </a:ext>
            </a:extLst>
          </p:cNvPr>
          <p:cNvPicPr>
            <a:picLocks noChangeAspect="1"/>
          </p:cNvPicPr>
          <p:nvPr/>
        </p:nvPicPr>
        <p:blipFill rotWithShape="1">
          <a:blip r:embed="rId4">
            <a:extLst>
              <a:ext uri="{28A0092B-C50C-407E-A947-70E740481C1C}">
                <a14:useLocalDpi xmlns:a14="http://schemas.microsoft.com/office/drawing/2010/main" val="0"/>
              </a:ext>
            </a:extLst>
          </a:blip>
          <a:srcRect t="33929" r="89314" b="23690"/>
          <a:stretch/>
        </p:blipFill>
        <p:spPr>
          <a:xfrm>
            <a:off x="674814" y="2335624"/>
            <a:ext cx="1158293" cy="3904748"/>
          </a:xfrm>
          <a:prstGeom prst="rect">
            <a:avLst/>
          </a:prstGeom>
        </p:spPr>
      </p:pic>
      <p:pic>
        <p:nvPicPr>
          <p:cNvPr id="18" name="Grafik 17">
            <a:extLst>
              <a:ext uri="{FF2B5EF4-FFF2-40B4-BE49-F238E27FC236}">
                <a16:creationId xmlns:a16="http://schemas.microsoft.com/office/drawing/2014/main" id="{80992B45-0CA4-67D2-8A7E-095E1A6A86AC}"/>
              </a:ext>
            </a:extLst>
          </p:cNvPr>
          <p:cNvPicPr>
            <a:picLocks noChangeAspect="1"/>
          </p:cNvPicPr>
          <p:nvPr/>
        </p:nvPicPr>
        <p:blipFill rotWithShape="1">
          <a:blip r:embed="rId5"/>
          <a:srcRect l="10686" r="81446"/>
          <a:stretch/>
        </p:blipFill>
        <p:spPr>
          <a:xfrm>
            <a:off x="1855447" y="2332495"/>
            <a:ext cx="852991" cy="3907875"/>
          </a:xfrm>
          <a:prstGeom prst="rect">
            <a:avLst/>
          </a:prstGeom>
        </p:spPr>
      </p:pic>
      <p:pic>
        <p:nvPicPr>
          <p:cNvPr id="21" name="Grafik 20">
            <a:extLst>
              <a:ext uri="{FF2B5EF4-FFF2-40B4-BE49-F238E27FC236}">
                <a16:creationId xmlns:a16="http://schemas.microsoft.com/office/drawing/2014/main" id="{6BB25419-184C-535C-0F8A-BEA9A2EA2622}"/>
              </a:ext>
            </a:extLst>
          </p:cNvPr>
          <p:cNvPicPr>
            <a:picLocks noChangeAspect="1"/>
          </p:cNvPicPr>
          <p:nvPr/>
        </p:nvPicPr>
        <p:blipFill rotWithShape="1">
          <a:blip r:embed="rId5"/>
          <a:srcRect l="26045" r="69435"/>
          <a:stretch/>
        </p:blipFill>
        <p:spPr>
          <a:xfrm>
            <a:off x="3539088" y="2332495"/>
            <a:ext cx="489962" cy="3907875"/>
          </a:xfrm>
          <a:prstGeom prst="rect">
            <a:avLst/>
          </a:prstGeom>
        </p:spPr>
      </p:pic>
      <p:pic>
        <p:nvPicPr>
          <p:cNvPr id="22" name="Grafik 21">
            <a:extLst>
              <a:ext uri="{FF2B5EF4-FFF2-40B4-BE49-F238E27FC236}">
                <a16:creationId xmlns:a16="http://schemas.microsoft.com/office/drawing/2014/main" id="{4C27CB9C-9275-F5EA-179B-D845EBE288BE}"/>
              </a:ext>
            </a:extLst>
          </p:cNvPr>
          <p:cNvPicPr>
            <a:picLocks noChangeAspect="1"/>
          </p:cNvPicPr>
          <p:nvPr/>
        </p:nvPicPr>
        <p:blipFill rotWithShape="1">
          <a:blip r:embed="rId5"/>
          <a:srcRect l="18555" r="74826"/>
          <a:stretch/>
        </p:blipFill>
        <p:spPr>
          <a:xfrm>
            <a:off x="2724352" y="2348403"/>
            <a:ext cx="717504" cy="3907875"/>
          </a:xfrm>
          <a:prstGeom prst="rect">
            <a:avLst/>
          </a:prstGeom>
        </p:spPr>
      </p:pic>
      <p:pic>
        <p:nvPicPr>
          <p:cNvPr id="25" name="Grafik 24">
            <a:extLst>
              <a:ext uri="{FF2B5EF4-FFF2-40B4-BE49-F238E27FC236}">
                <a16:creationId xmlns:a16="http://schemas.microsoft.com/office/drawing/2014/main" id="{127BCBD1-CC97-2829-548F-3974C3DB384F}"/>
              </a:ext>
            </a:extLst>
          </p:cNvPr>
          <p:cNvPicPr>
            <a:picLocks noChangeAspect="1"/>
          </p:cNvPicPr>
          <p:nvPr/>
        </p:nvPicPr>
        <p:blipFill rotWithShape="1">
          <a:blip r:embed="rId5"/>
          <a:srcRect l="30675" r="61728"/>
          <a:stretch/>
        </p:blipFill>
        <p:spPr>
          <a:xfrm>
            <a:off x="3999562" y="2348404"/>
            <a:ext cx="823503" cy="3907875"/>
          </a:xfrm>
          <a:prstGeom prst="rect">
            <a:avLst/>
          </a:prstGeom>
        </p:spPr>
      </p:pic>
      <p:pic>
        <p:nvPicPr>
          <p:cNvPr id="26" name="Grafik 25">
            <a:extLst>
              <a:ext uri="{FF2B5EF4-FFF2-40B4-BE49-F238E27FC236}">
                <a16:creationId xmlns:a16="http://schemas.microsoft.com/office/drawing/2014/main" id="{B5642FA3-E70A-48D5-B595-4C5B46733695}"/>
              </a:ext>
            </a:extLst>
          </p:cNvPr>
          <p:cNvPicPr>
            <a:picLocks noChangeAspect="1"/>
          </p:cNvPicPr>
          <p:nvPr/>
        </p:nvPicPr>
        <p:blipFill rotWithShape="1">
          <a:blip r:embed="rId5"/>
          <a:srcRect l="38542" r="55505"/>
          <a:stretch/>
        </p:blipFill>
        <p:spPr>
          <a:xfrm>
            <a:off x="4867298" y="2332497"/>
            <a:ext cx="645326" cy="3907875"/>
          </a:xfrm>
          <a:prstGeom prst="rect">
            <a:avLst/>
          </a:prstGeom>
        </p:spPr>
      </p:pic>
      <p:pic>
        <p:nvPicPr>
          <p:cNvPr id="27" name="Grafik 26">
            <a:extLst>
              <a:ext uri="{FF2B5EF4-FFF2-40B4-BE49-F238E27FC236}">
                <a16:creationId xmlns:a16="http://schemas.microsoft.com/office/drawing/2014/main" id="{FD044CFF-26A5-BAF2-5D3A-296F4E0AAE89}"/>
              </a:ext>
            </a:extLst>
          </p:cNvPr>
          <p:cNvPicPr>
            <a:picLocks noChangeAspect="1"/>
          </p:cNvPicPr>
          <p:nvPr/>
        </p:nvPicPr>
        <p:blipFill rotWithShape="1">
          <a:blip r:embed="rId5"/>
          <a:srcRect l="44770" r="48360"/>
          <a:stretch/>
        </p:blipFill>
        <p:spPr>
          <a:xfrm>
            <a:off x="5556857" y="2332496"/>
            <a:ext cx="744650" cy="3907875"/>
          </a:xfrm>
          <a:prstGeom prst="rect">
            <a:avLst/>
          </a:prstGeom>
        </p:spPr>
      </p:pic>
      <p:pic>
        <p:nvPicPr>
          <p:cNvPr id="28" name="Grafik 27">
            <a:extLst>
              <a:ext uri="{FF2B5EF4-FFF2-40B4-BE49-F238E27FC236}">
                <a16:creationId xmlns:a16="http://schemas.microsoft.com/office/drawing/2014/main" id="{D730E63C-5E97-7B92-4ACF-9A4BB0EEE261}"/>
              </a:ext>
            </a:extLst>
          </p:cNvPr>
          <p:cNvPicPr>
            <a:picLocks noChangeAspect="1"/>
          </p:cNvPicPr>
          <p:nvPr/>
        </p:nvPicPr>
        <p:blipFill rotWithShape="1">
          <a:blip r:embed="rId5"/>
          <a:srcRect l="51393" r="41737"/>
          <a:stretch/>
        </p:blipFill>
        <p:spPr>
          <a:xfrm>
            <a:off x="6300292" y="2339666"/>
            <a:ext cx="790100" cy="3907875"/>
          </a:xfrm>
          <a:prstGeom prst="rect">
            <a:avLst/>
          </a:prstGeom>
        </p:spPr>
      </p:pic>
      <p:pic>
        <p:nvPicPr>
          <p:cNvPr id="29" name="Grafik 28">
            <a:extLst>
              <a:ext uri="{FF2B5EF4-FFF2-40B4-BE49-F238E27FC236}">
                <a16:creationId xmlns:a16="http://schemas.microsoft.com/office/drawing/2014/main" id="{BF01F336-BAD5-C278-BCBA-ED7C9E526B78}"/>
              </a:ext>
            </a:extLst>
          </p:cNvPr>
          <p:cNvPicPr>
            <a:picLocks noChangeAspect="1"/>
          </p:cNvPicPr>
          <p:nvPr/>
        </p:nvPicPr>
        <p:blipFill rotWithShape="1">
          <a:blip r:embed="rId5"/>
          <a:srcRect l="59975" r="34586"/>
          <a:stretch/>
        </p:blipFill>
        <p:spPr>
          <a:xfrm>
            <a:off x="7175622" y="2318150"/>
            <a:ext cx="653692" cy="3907875"/>
          </a:xfrm>
          <a:prstGeom prst="rect">
            <a:avLst/>
          </a:prstGeom>
        </p:spPr>
      </p:pic>
      <p:pic>
        <p:nvPicPr>
          <p:cNvPr id="30" name="Grafik 29">
            <a:extLst>
              <a:ext uri="{FF2B5EF4-FFF2-40B4-BE49-F238E27FC236}">
                <a16:creationId xmlns:a16="http://schemas.microsoft.com/office/drawing/2014/main" id="{A9B968E4-F454-3CE0-617E-C4458B635D4B}"/>
              </a:ext>
            </a:extLst>
          </p:cNvPr>
          <p:cNvPicPr>
            <a:picLocks noChangeAspect="1"/>
          </p:cNvPicPr>
          <p:nvPr/>
        </p:nvPicPr>
        <p:blipFill rotWithShape="1">
          <a:blip r:embed="rId5"/>
          <a:srcRect l="65017" r="27705"/>
          <a:stretch/>
        </p:blipFill>
        <p:spPr>
          <a:xfrm>
            <a:off x="7824183" y="2315052"/>
            <a:ext cx="788884" cy="3907875"/>
          </a:xfrm>
          <a:prstGeom prst="rect">
            <a:avLst/>
          </a:prstGeom>
        </p:spPr>
      </p:pic>
      <p:pic>
        <p:nvPicPr>
          <p:cNvPr id="31" name="Grafik 30">
            <a:extLst>
              <a:ext uri="{FF2B5EF4-FFF2-40B4-BE49-F238E27FC236}">
                <a16:creationId xmlns:a16="http://schemas.microsoft.com/office/drawing/2014/main" id="{14C07673-4E1A-510E-973C-FC72E51F80AE}"/>
              </a:ext>
            </a:extLst>
          </p:cNvPr>
          <p:cNvPicPr>
            <a:picLocks noChangeAspect="1"/>
          </p:cNvPicPr>
          <p:nvPr/>
        </p:nvPicPr>
        <p:blipFill rotWithShape="1">
          <a:blip r:embed="rId5"/>
          <a:srcRect l="73659" r="19769"/>
          <a:stretch/>
        </p:blipFill>
        <p:spPr>
          <a:xfrm>
            <a:off x="8659196" y="2300081"/>
            <a:ext cx="712369" cy="3907875"/>
          </a:xfrm>
          <a:prstGeom prst="rect">
            <a:avLst/>
          </a:prstGeom>
        </p:spPr>
      </p:pic>
      <p:pic>
        <p:nvPicPr>
          <p:cNvPr id="32" name="Grafik 31">
            <a:extLst>
              <a:ext uri="{FF2B5EF4-FFF2-40B4-BE49-F238E27FC236}">
                <a16:creationId xmlns:a16="http://schemas.microsoft.com/office/drawing/2014/main" id="{F352D078-0EBB-3851-7ACE-850BCE90BC66}"/>
              </a:ext>
            </a:extLst>
          </p:cNvPr>
          <p:cNvPicPr>
            <a:picLocks noChangeAspect="1"/>
          </p:cNvPicPr>
          <p:nvPr/>
        </p:nvPicPr>
        <p:blipFill rotWithShape="1">
          <a:blip r:embed="rId5"/>
          <a:srcRect l="78624" r="15439"/>
          <a:stretch/>
        </p:blipFill>
        <p:spPr>
          <a:xfrm>
            <a:off x="9466058" y="2268293"/>
            <a:ext cx="465342" cy="3907875"/>
          </a:xfrm>
          <a:prstGeom prst="rect">
            <a:avLst/>
          </a:prstGeom>
        </p:spPr>
      </p:pic>
      <p:pic>
        <p:nvPicPr>
          <p:cNvPr id="33" name="Grafik 32">
            <a:extLst>
              <a:ext uri="{FF2B5EF4-FFF2-40B4-BE49-F238E27FC236}">
                <a16:creationId xmlns:a16="http://schemas.microsoft.com/office/drawing/2014/main" id="{8D288649-0204-015C-A47D-38B3BDCA817D}"/>
              </a:ext>
            </a:extLst>
          </p:cNvPr>
          <p:cNvPicPr>
            <a:picLocks noChangeAspect="1"/>
          </p:cNvPicPr>
          <p:nvPr/>
        </p:nvPicPr>
        <p:blipFill rotWithShape="1">
          <a:blip r:embed="rId5"/>
          <a:srcRect l="85399" r="8376"/>
          <a:stretch/>
        </p:blipFill>
        <p:spPr>
          <a:xfrm>
            <a:off x="9953259" y="2247951"/>
            <a:ext cx="674814" cy="3907875"/>
          </a:xfrm>
          <a:prstGeom prst="rect">
            <a:avLst/>
          </a:prstGeom>
        </p:spPr>
      </p:pic>
      <p:pic>
        <p:nvPicPr>
          <p:cNvPr id="35" name="Grafik 34">
            <a:extLst>
              <a:ext uri="{FF2B5EF4-FFF2-40B4-BE49-F238E27FC236}">
                <a16:creationId xmlns:a16="http://schemas.microsoft.com/office/drawing/2014/main" id="{1AA70AC2-A7A8-3D16-D659-8A1D2E515D64}"/>
              </a:ext>
            </a:extLst>
          </p:cNvPr>
          <p:cNvPicPr>
            <a:picLocks noChangeAspect="1"/>
          </p:cNvPicPr>
          <p:nvPr/>
        </p:nvPicPr>
        <p:blipFill rotWithShape="1">
          <a:blip r:embed="rId5"/>
          <a:srcRect l="93123"/>
          <a:stretch/>
        </p:blipFill>
        <p:spPr>
          <a:xfrm>
            <a:off x="10768691" y="2262296"/>
            <a:ext cx="745447" cy="3907875"/>
          </a:xfrm>
          <a:prstGeom prst="rect">
            <a:avLst/>
          </a:prstGeom>
        </p:spPr>
      </p:pic>
      <p:pic>
        <p:nvPicPr>
          <p:cNvPr id="3" name="Grafik 2" descr="Ein Bild, das Text, Verkehrsschild, Schrift, Beschilderung enthält.&#10;&#10;Automatisch generierte Beschreibung">
            <a:extLst>
              <a:ext uri="{FF2B5EF4-FFF2-40B4-BE49-F238E27FC236}">
                <a16:creationId xmlns:a16="http://schemas.microsoft.com/office/drawing/2014/main" id="{508A08D6-20CD-90CD-614E-28D7A08ECF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84522" y="116249"/>
            <a:ext cx="1133633" cy="1143160"/>
          </a:xfrm>
          <a:prstGeom prst="rect">
            <a:avLst/>
          </a:prstGeom>
        </p:spPr>
      </p:pic>
      <p:sp>
        <p:nvSpPr>
          <p:cNvPr id="24" name="Inhaltsplatzhalter 2">
            <a:extLst>
              <a:ext uri="{FF2B5EF4-FFF2-40B4-BE49-F238E27FC236}">
                <a16:creationId xmlns:a16="http://schemas.microsoft.com/office/drawing/2014/main" id="{7BD56AA6-C37C-4490-9E47-7D3A0DA0E5F7}"/>
              </a:ext>
            </a:extLst>
          </p:cNvPr>
          <p:cNvSpPr txBox="1">
            <a:spLocks/>
          </p:cNvSpPr>
          <p:nvPr/>
        </p:nvSpPr>
        <p:spPr>
          <a:xfrm>
            <a:off x="3784069" y="953962"/>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Wie heiße ich?</a:t>
            </a:r>
            <a:endParaRPr lang="de-DE" sz="4800" dirty="0"/>
          </a:p>
        </p:txBody>
      </p:sp>
      <p:pic>
        <p:nvPicPr>
          <p:cNvPr id="36" name="Grafik 35" descr="Ein Bild, das Text, Lampe enthält.&#10;&#10;Automatisch generierte Beschreibung">
            <a:extLst>
              <a:ext uri="{FF2B5EF4-FFF2-40B4-BE49-F238E27FC236}">
                <a16:creationId xmlns:a16="http://schemas.microsoft.com/office/drawing/2014/main" id="{CDACC7D6-FAB9-42F0-916B-E5124F3821E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06268" y="785942"/>
            <a:ext cx="2949579" cy="2949579"/>
          </a:xfrm>
          <a:prstGeom prst="rect">
            <a:avLst/>
          </a:prstGeom>
        </p:spPr>
      </p:pic>
    </p:spTree>
    <p:extLst>
      <p:ext uri="{BB962C8B-B14F-4D97-AF65-F5344CB8AC3E}">
        <p14:creationId xmlns:p14="http://schemas.microsoft.com/office/powerpoint/2010/main" val="186216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1"/>
                                        </p:tgtEl>
                                        <p:attrNameLst>
                                          <p:attrName>ppt_x</p:attrName>
                                        </p:attrNameLst>
                                      </p:cBhvr>
                                      <p:tavLst>
                                        <p:tav tm="0">
                                          <p:val>
                                            <p:strVal val="ppt_x"/>
                                          </p:val>
                                        </p:tav>
                                        <p:tav tm="100000">
                                          <p:val>
                                            <p:strVal val="ppt_x"/>
                                          </p:val>
                                        </p:tav>
                                      </p:tavLst>
                                    </p:anim>
                                    <p:anim calcmode="lin" valueType="num">
                                      <p:cBhvr additive="base">
                                        <p:cTn id="7" dur="500"/>
                                        <p:tgtEl>
                                          <p:spTgt spid="11"/>
                                        </p:tgtEl>
                                        <p:attrNameLst>
                                          <p:attrName>ppt_y</p:attrName>
                                        </p:attrNameLst>
                                      </p:cBhvr>
                                      <p:tavLst>
                                        <p:tav tm="0">
                                          <p:val>
                                            <p:strVal val="ppt_y"/>
                                          </p:val>
                                        </p:tav>
                                        <p:tav tm="100000">
                                          <p:val>
                                            <p:strVal val="1+ppt_h/2"/>
                                          </p:val>
                                        </p:tav>
                                      </p:tavLst>
                                    </p:anim>
                                    <p:set>
                                      <p:cBhvr>
                                        <p:cTn id="8" dur="1" fill="hold">
                                          <p:stCondLst>
                                            <p:cond delay="499"/>
                                          </p:stCondLst>
                                        </p:cTn>
                                        <p:tgtEl>
                                          <p:spTgt spid="11"/>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8"/>
                                        </p:tgtEl>
                                        <p:attrNameLst>
                                          <p:attrName>ppt_x</p:attrName>
                                        </p:attrNameLst>
                                      </p:cBhvr>
                                      <p:tavLst>
                                        <p:tav tm="0">
                                          <p:val>
                                            <p:strVal val="ppt_x"/>
                                          </p:val>
                                        </p:tav>
                                        <p:tav tm="100000">
                                          <p:val>
                                            <p:strVal val="ppt_x"/>
                                          </p:val>
                                        </p:tav>
                                      </p:tavLst>
                                    </p:anim>
                                    <p:anim calcmode="lin" valueType="num">
                                      <p:cBhvr additive="base">
                                        <p:cTn id="13" dur="500"/>
                                        <p:tgtEl>
                                          <p:spTgt spid="18"/>
                                        </p:tgtEl>
                                        <p:attrNameLst>
                                          <p:attrName>ppt_y</p:attrName>
                                        </p:attrNameLst>
                                      </p:cBhvr>
                                      <p:tavLst>
                                        <p:tav tm="0">
                                          <p:val>
                                            <p:strVal val="ppt_y"/>
                                          </p:val>
                                        </p:tav>
                                        <p:tav tm="100000">
                                          <p:val>
                                            <p:strVal val="1+ppt_h/2"/>
                                          </p:val>
                                        </p:tav>
                                      </p:tavLst>
                                    </p:anim>
                                    <p:set>
                                      <p:cBhvr>
                                        <p:cTn id="14" dur="1" fill="hold">
                                          <p:stCondLst>
                                            <p:cond delay="499"/>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22"/>
                                        </p:tgtEl>
                                        <p:attrNameLst>
                                          <p:attrName>ppt_x</p:attrName>
                                        </p:attrNameLst>
                                      </p:cBhvr>
                                      <p:tavLst>
                                        <p:tav tm="0">
                                          <p:val>
                                            <p:strVal val="ppt_x"/>
                                          </p:val>
                                        </p:tav>
                                        <p:tav tm="100000">
                                          <p:val>
                                            <p:strVal val="ppt_x"/>
                                          </p:val>
                                        </p:tav>
                                      </p:tavLst>
                                    </p:anim>
                                    <p:anim calcmode="lin" valueType="num">
                                      <p:cBhvr additive="base">
                                        <p:cTn id="19" dur="500"/>
                                        <p:tgtEl>
                                          <p:spTgt spid="22"/>
                                        </p:tgtEl>
                                        <p:attrNameLst>
                                          <p:attrName>ppt_y</p:attrName>
                                        </p:attrNameLst>
                                      </p:cBhvr>
                                      <p:tavLst>
                                        <p:tav tm="0">
                                          <p:val>
                                            <p:strVal val="ppt_y"/>
                                          </p:val>
                                        </p:tav>
                                        <p:tav tm="100000">
                                          <p:val>
                                            <p:strVal val="1+ppt_h/2"/>
                                          </p:val>
                                        </p:tav>
                                      </p:tavLst>
                                    </p:anim>
                                    <p:set>
                                      <p:cBhvr>
                                        <p:cTn id="20" dur="1" fill="hold">
                                          <p:stCondLst>
                                            <p:cond delay="499"/>
                                          </p:stCondLst>
                                        </p:cTn>
                                        <p:tgtEl>
                                          <p:spTgt spid="2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21"/>
                                        </p:tgtEl>
                                        <p:attrNameLst>
                                          <p:attrName>ppt_x</p:attrName>
                                        </p:attrNameLst>
                                      </p:cBhvr>
                                      <p:tavLst>
                                        <p:tav tm="0">
                                          <p:val>
                                            <p:strVal val="ppt_x"/>
                                          </p:val>
                                        </p:tav>
                                        <p:tav tm="100000">
                                          <p:val>
                                            <p:strVal val="ppt_x"/>
                                          </p:val>
                                        </p:tav>
                                      </p:tavLst>
                                    </p:anim>
                                    <p:anim calcmode="lin" valueType="num">
                                      <p:cBhvr additive="base">
                                        <p:cTn id="25" dur="500"/>
                                        <p:tgtEl>
                                          <p:spTgt spid="21"/>
                                        </p:tgtEl>
                                        <p:attrNameLst>
                                          <p:attrName>ppt_y</p:attrName>
                                        </p:attrNameLst>
                                      </p:cBhvr>
                                      <p:tavLst>
                                        <p:tav tm="0">
                                          <p:val>
                                            <p:strVal val="ppt_y"/>
                                          </p:val>
                                        </p:tav>
                                        <p:tav tm="100000">
                                          <p:val>
                                            <p:strVal val="1+ppt_h/2"/>
                                          </p:val>
                                        </p:tav>
                                      </p:tavLst>
                                    </p:anim>
                                    <p:set>
                                      <p:cBhvr>
                                        <p:cTn id="26" dur="1" fill="hold">
                                          <p:stCondLst>
                                            <p:cond delay="499"/>
                                          </p:stCondLst>
                                        </p:cTn>
                                        <p:tgtEl>
                                          <p:spTgt spid="2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25"/>
                                        </p:tgtEl>
                                        <p:attrNameLst>
                                          <p:attrName>ppt_x</p:attrName>
                                        </p:attrNameLst>
                                      </p:cBhvr>
                                      <p:tavLst>
                                        <p:tav tm="0">
                                          <p:val>
                                            <p:strVal val="ppt_x"/>
                                          </p:val>
                                        </p:tav>
                                        <p:tav tm="100000">
                                          <p:val>
                                            <p:strVal val="ppt_x"/>
                                          </p:val>
                                        </p:tav>
                                      </p:tavLst>
                                    </p:anim>
                                    <p:anim calcmode="lin" valueType="num">
                                      <p:cBhvr additive="base">
                                        <p:cTn id="31" dur="500"/>
                                        <p:tgtEl>
                                          <p:spTgt spid="25"/>
                                        </p:tgtEl>
                                        <p:attrNameLst>
                                          <p:attrName>ppt_y</p:attrName>
                                        </p:attrNameLst>
                                      </p:cBhvr>
                                      <p:tavLst>
                                        <p:tav tm="0">
                                          <p:val>
                                            <p:strVal val="ppt_y"/>
                                          </p:val>
                                        </p:tav>
                                        <p:tav tm="100000">
                                          <p:val>
                                            <p:strVal val="1+ppt_h/2"/>
                                          </p:val>
                                        </p:tav>
                                      </p:tavLst>
                                    </p:anim>
                                    <p:set>
                                      <p:cBhvr>
                                        <p:cTn id="32" dur="1" fill="hold">
                                          <p:stCondLst>
                                            <p:cond delay="499"/>
                                          </p:stCondLst>
                                        </p:cTn>
                                        <p:tgtEl>
                                          <p:spTgt spid="2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26"/>
                                        </p:tgtEl>
                                        <p:attrNameLst>
                                          <p:attrName>ppt_x</p:attrName>
                                        </p:attrNameLst>
                                      </p:cBhvr>
                                      <p:tavLst>
                                        <p:tav tm="0">
                                          <p:val>
                                            <p:strVal val="ppt_x"/>
                                          </p:val>
                                        </p:tav>
                                        <p:tav tm="100000">
                                          <p:val>
                                            <p:strVal val="ppt_x"/>
                                          </p:val>
                                        </p:tav>
                                      </p:tavLst>
                                    </p:anim>
                                    <p:anim calcmode="lin" valueType="num">
                                      <p:cBhvr additive="base">
                                        <p:cTn id="37" dur="500"/>
                                        <p:tgtEl>
                                          <p:spTgt spid="26"/>
                                        </p:tgtEl>
                                        <p:attrNameLst>
                                          <p:attrName>ppt_y</p:attrName>
                                        </p:attrNameLst>
                                      </p:cBhvr>
                                      <p:tavLst>
                                        <p:tav tm="0">
                                          <p:val>
                                            <p:strVal val="ppt_y"/>
                                          </p:val>
                                        </p:tav>
                                        <p:tav tm="100000">
                                          <p:val>
                                            <p:strVal val="1+ppt_h/2"/>
                                          </p:val>
                                        </p:tav>
                                      </p:tavLst>
                                    </p:anim>
                                    <p:set>
                                      <p:cBhvr>
                                        <p:cTn id="38" dur="1" fill="hold">
                                          <p:stCondLst>
                                            <p:cond delay="499"/>
                                          </p:stCondLst>
                                        </p:cTn>
                                        <p:tgtEl>
                                          <p:spTgt spid="2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27"/>
                                        </p:tgtEl>
                                        <p:attrNameLst>
                                          <p:attrName>ppt_x</p:attrName>
                                        </p:attrNameLst>
                                      </p:cBhvr>
                                      <p:tavLst>
                                        <p:tav tm="0">
                                          <p:val>
                                            <p:strVal val="ppt_x"/>
                                          </p:val>
                                        </p:tav>
                                        <p:tav tm="100000">
                                          <p:val>
                                            <p:strVal val="ppt_x"/>
                                          </p:val>
                                        </p:tav>
                                      </p:tavLst>
                                    </p:anim>
                                    <p:anim calcmode="lin" valueType="num">
                                      <p:cBhvr additive="base">
                                        <p:cTn id="43" dur="500"/>
                                        <p:tgtEl>
                                          <p:spTgt spid="27"/>
                                        </p:tgtEl>
                                        <p:attrNameLst>
                                          <p:attrName>ppt_y</p:attrName>
                                        </p:attrNameLst>
                                      </p:cBhvr>
                                      <p:tavLst>
                                        <p:tav tm="0">
                                          <p:val>
                                            <p:strVal val="ppt_y"/>
                                          </p:val>
                                        </p:tav>
                                        <p:tav tm="100000">
                                          <p:val>
                                            <p:strVal val="1+ppt_h/2"/>
                                          </p:val>
                                        </p:tav>
                                      </p:tavLst>
                                    </p:anim>
                                    <p:set>
                                      <p:cBhvr>
                                        <p:cTn id="44" dur="1" fill="hold">
                                          <p:stCondLst>
                                            <p:cond delay="499"/>
                                          </p:stCondLst>
                                        </p:cTn>
                                        <p:tgtEl>
                                          <p:spTgt spid="2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28"/>
                                        </p:tgtEl>
                                        <p:attrNameLst>
                                          <p:attrName>ppt_x</p:attrName>
                                        </p:attrNameLst>
                                      </p:cBhvr>
                                      <p:tavLst>
                                        <p:tav tm="0">
                                          <p:val>
                                            <p:strVal val="ppt_x"/>
                                          </p:val>
                                        </p:tav>
                                        <p:tav tm="100000">
                                          <p:val>
                                            <p:strVal val="ppt_x"/>
                                          </p:val>
                                        </p:tav>
                                      </p:tavLst>
                                    </p:anim>
                                    <p:anim calcmode="lin" valueType="num">
                                      <p:cBhvr additive="base">
                                        <p:cTn id="49" dur="500"/>
                                        <p:tgtEl>
                                          <p:spTgt spid="28"/>
                                        </p:tgtEl>
                                        <p:attrNameLst>
                                          <p:attrName>ppt_y</p:attrName>
                                        </p:attrNameLst>
                                      </p:cBhvr>
                                      <p:tavLst>
                                        <p:tav tm="0">
                                          <p:val>
                                            <p:strVal val="ppt_y"/>
                                          </p:val>
                                        </p:tav>
                                        <p:tav tm="100000">
                                          <p:val>
                                            <p:strVal val="1+ppt_h/2"/>
                                          </p:val>
                                        </p:tav>
                                      </p:tavLst>
                                    </p:anim>
                                    <p:set>
                                      <p:cBhvr>
                                        <p:cTn id="50" dur="1" fill="hold">
                                          <p:stCondLst>
                                            <p:cond delay="499"/>
                                          </p:stCondLst>
                                        </p:cTn>
                                        <p:tgtEl>
                                          <p:spTgt spid="2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29"/>
                                        </p:tgtEl>
                                        <p:attrNameLst>
                                          <p:attrName>ppt_x</p:attrName>
                                        </p:attrNameLst>
                                      </p:cBhvr>
                                      <p:tavLst>
                                        <p:tav tm="0">
                                          <p:val>
                                            <p:strVal val="ppt_x"/>
                                          </p:val>
                                        </p:tav>
                                        <p:tav tm="100000">
                                          <p:val>
                                            <p:strVal val="ppt_x"/>
                                          </p:val>
                                        </p:tav>
                                      </p:tavLst>
                                    </p:anim>
                                    <p:anim calcmode="lin" valueType="num">
                                      <p:cBhvr additive="base">
                                        <p:cTn id="55" dur="500"/>
                                        <p:tgtEl>
                                          <p:spTgt spid="29"/>
                                        </p:tgtEl>
                                        <p:attrNameLst>
                                          <p:attrName>ppt_y</p:attrName>
                                        </p:attrNameLst>
                                      </p:cBhvr>
                                      <p:tavLst>
                                        <p:tav tm="0">
                                          <p:val>
                                            <p:strVal val="ppt_y"/>
                                          </p:val>
                                        </p:tav>
                                        <p:tav tm="100000">
                                          <p:val>
                                            <p:strVal val="1+ppt_h/2"/>
                                          </p:val>
                                        </p:tav>
                                      </p:tavLst>
                                    </p:anim>
                                    <p:set>
                                      <p:cBhvr>
                                        <p:cTn id="56" dur="1" fill="hold">
                                          <p:stCondLst>
                                            <p:cond delay="499"/>
                                          </p:stCondLst>
                                        </p:cTn>
                                        <p:tgtEl>
                                          <p:spTgt spid="2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30"/>
                                        </p:tgtEl>
                                        <p:attrNameLst>
                                          <p:attrName>ppt_x</p:attrName>
                                        </p:attrNameLst>
                                      </p:cBhvr>
                                      <p:tavLst>
                                        <p:tav tm="0">
                                          <p:val>
                                            <p:strVal val="ppt_x"/>
                                          </p:val>
                                        </p:tav>
                                        <p:tav tm="100000">
                                          <p:val>
                                            <p:strVal val="ppt_x"/>
                                          </p:val>
                                        </p:tav>
                                      </p:tavLst>
                                    </p:anim>
                                    <p:anim calcmode="lin" valueType="num">
                                      <p:cBhvr additive="base">
                                        <p:cTn id="61" dur="500"/>
                                        <p:tgtEl>
                                          <p:spTgt spid="30"/>
                                        </p:tgtEl>
                                        <p:attrNameLst>
                                          <p:attrName>ppt_y</p:attrName>
                                        </p:attrNameLst>
                                      </p:cBhvr>
                                      <p:tavLst>
                                        <p:tav tm="0">
                                          <p:val>
                                            <p:strVal val="ppt_y"/>
                                          </p:val>
                                        </p:tav>
                                        <p:tav tm="100000">
                                          <p:val>
                                            <p:strVal val="1+ppt_h/2"/>
                                          </p:val>
                                        </p:tav>
                                      </p:tavLst>
                                    </p:anim>
                                    <p:set>
                                      <p:cBhvr>
                                        <p:cTn id="62" dur="1" fill="hold">
                                          <p:stCondLst>
                                            <p:cond delay="499"/>
                                          </p:stCondLst>
                                        </p:cTn>
                                        <p:tgtEl>
                                          <p:spTgt spid="3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31"/>
                                        </p:tgtEl>
                                        <p:attrNameLst>
                                          <p:attrName>ppt_x</p:attrName>
                                        </p:attrNameLst>
                                      </p:cBhvr>
                                      <p:tavLst>
                                        <p:tav tm="0">
                                          <p:val>
                                            <p:strVal val="ppt_x"/>
                                          </p:val>
                                        </p:tav>
                                        <p:tav tm="100000">
                                          <p:val>
                                            <p:strVal val="ppt_x"/>
                                          </p:val>
                                        </p:tav>
                                      </p:tavLst>
                                    </p:anim>
                                    <p:anim calcmode="lin" valueType="num">
                                      <p:cBhvr additive="base">
                                        <p:cTn id="67" dur="500"/>
                                        <p:tgtEl>
                                          <p:spTgt spid="31"/>
                                        </p:tgtEl>
                                        <p:attrNameLst>
                                          <p:attrName>ppt_y</p:attrName>
                                        </p:attrNameLst>
                                      </p:cBhvr>
                                      <p:tavLst>
                                        <p:tav tm="0">
                                          <p:val>
                                            <p:strVal val="ppt_y"/>
                                          </p:val>
                                        </p:tav>
                                        <p:tav tm="100000">
                                          <p:val>
                                            <p:strVal val="1+ppt_h/2"/>
                                          </p:val>
                                        </p:tav>
                                      </p:tavLst>
                                    </p:anim>
                                    <p:set>
                                      <p:cBhvr>
                                        <p:cTn id="68" dur="1" fill="hold">
                                          <p:stCondLst>
                                            <p:cond delay="499"/>
                                          </p:stCondLst>
                                        </p:cTn>
                                        <p:tgtEl>
                                          <p:spTgt spid="3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32"/>
                                        </p:tgtEl>
                                        <p:attrNameLst>
                                          <p:attrName>ppt_x</p:attrName>
                                        </p:attrNameLst>
                                      </p:cBhvr>
                                      <p:tavLst>
                                        <p:tav tm="0">
                                          <p:val>
                                            <p:strVal val="ppt_x"/>
                                          </p:val>
                                        </p:tav>
                                        <p:tav tm="100000">
                                          <p:val>
                                            <p:strVal val="ppt_x"/>
                                          </p:val>
                                        </p:tav>
                                      </p:tavLst>
                                    </p:anim>
                                    <p:anim calcmode="lin" valueType="num">
                                      <p:cBhvr additive="base">
                                        <p:cTn id="73" dur="500"/>
                                        <p:tgtEl>
                                          <p:spTgt spid="32"/>
                                        </p:tgtEl>
                                        <p:attrNameLst>
                                          <p:attrName>ppt_y</p:attrName>
                                        </p:attrNameLst>
                                      </p:cBhvr>
                                      <p:tavLst>
                                        <p:tav tm="0">
                                          <p:val>
                                            <p:strVal val="ppt_y"/>
                                          </p:val>
                                        </p:tav>
                                        <p:tav tm="100000">
                                          <p:val>
                                            <p:strVal val="1+ppt_h/2"/>
                                          </p:val>
                                        </p:tav>
                                      </p:tavLst>
                                    </p:anim>
                                    <p:set>
                                      <p:cBhvr>
                                        <p:cTn id="74" dur="1" fill="hold">
                                          <p:stCondLst>
                                            <p:cond delay="499"/>
                                          </p:stCondLst>
                                        </p:cTn>
                                        <p:tgtEl>
                                          <p:spTgt spid="3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xit" presetSubtype="4" fill="hold" nodeType="clickEffect">
                                  <p:stCondLst>
                                    <p:cond delay="0"/>
                                  </p:stCondLst>
                                  <p:childTnLst>
                                    <p:anim calcmode="lin" valueType="num">
                                      <p:cBhvr additive="base">
                                        <p:cTn id="78" dur="500"/>
                                        <p:tgtEl>
                                          <p:spTgt spid="33"/>
                                        </p:tgtEl>
                                        <p:attrNameLst>
                                          <p:attrName>ppt_x</p:attrName>
                                        </p:attrNameLst>
                                      </p:cBhvr>
                                      <p:tavLst>
                                        <p:tav tm="0">
                                          <p:val>
                                            <p:strVal val="ppt_x"/>
                                          </p:val>
                                        </p:tav>
                                        <p:tav tm="100000">
                                          <p:val>
                                            <p:strVal val="ppt_x"/>
                                          </p:val>
                                        </p:tav>
                                      </p:tavLst>
                                    </p:anim>
                                    <p:anim calcmode="lin" valueType="num">
                                      <p:cBhvr additive="base">
                                        <p:cTn id="79" dur="500"/>
                                        <p:tgtEl>
                                          <p:spTgt spid="33"/>
                                        </p:tgtEl>
                                        <p:attrNameLst>
                                          <p:attrName>ppt_y</p:attrName>
                                        </p:attrNameLst>
                                      </p:cBhvr>
                                      <p:tavLst>
                                        <p:tav tm="0">
                                          <p:val>
                                            <p:strVal val="ppt_y"/>
                                          </p:val>
                                        </p:tav>
                                        <p:tav tm="100000">
                                          <p:val>
                                            <p:strVal val="1+ppt_h/2"/>
                                          </p:val>
                                        </p:tav>
                                      </p:tavLst>
                                    </p:anim>
                                    <p:set>
                                      <p:cBhvr>
                                        <p:cTn id="80" dur="1" fill="hold">
                                          <p:stCondLst>
                                            <p:cond delay="499"/>
                                          </p:stCondLst>
                                        </p:cTn>
                                        <p:tgtEl>
                                          <p:spTgt spid="33"/>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xit" presetSubtype="4" fill="hold" nodeType="clickEffect">
                                  <p:stCondLst>
                                    <p:cond delay="0"/>
                                  </p:stCondLst>
                                  <p:childTnLst>
                                    <p:anim calcmode="lin" valueType="num">
                                      <p:cBhvr additive="base">
                                        <p:cTn id="84" dur="500"/>
                                        <p:tgtEl>
                                          <p:spTgt spid="35"/>
                                        </p:tgtEl>
                                        <p:attrNameLst>
                                          <p:attrName>ppt_x</p:attrName>
                                        </p:attrNameLst>
                                      </p:cBhvr>
                                      <p:tavLst>
                                        <p:tav tm="0">
                                          <p:val>
                                            <p:strVal val="ppt_x"/>
                                          </p:val>
                                        </p:tav>
                                        <p:tav tm="100000">
                                          <p:val>
                                            <p:strVal val="ppt_x"/>
                                          </p:val>
                                        </p:tav>
                                      </p:tavLst>
                                    </p:anim>
                                    <p:anim calcmode="lin" valueType="num">
                                      <p:cBhvr additive="base">
                                        <p:cTn id="85" dur="500"/>
                                        <p:tgtEl>
                                          <p:spTgt spid="35"/>
                                        </p:tgtEl>
                                        <p:attrNameLst>
                                          <p:attrName>ppt_y</p:attrName>
                                        </p:attrNameLst>
                                      </p:cBhvr>
                                      <p:tavLst>
                                        <p:tav tm="0">
                                          <p:val>
                                            <p:strVal val="ppt_y"/>
                                          </p:val>
                                        </p:tav>
                                        <p:tav tm="100000">
                                          <p:val>
                                            <p:strVal val="1+ppt_h/2"/>
                                          </p:val>
                                        </p:tav>
                                      </p:tavLst>
                                    </p:anim>
                                    <p:set>
                                      <p:cBhvr>
                                        <p:cTn id="8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687032-076D-51AB-F16D-59217843B795}"/>
              </a:ext>
            </a:extLst>
          </p:cNvPr>
          <p:cNvSpPr>
            <a:spLocks noGrp="1"/>
          </p:cNvSpPr>
          <p:nvPr>
            <p:ph type="title"/>
          </p:nvPr>
        </p:nvSpPr>
        <p:spPr>
          <a:xfrm>
            <a:off x="941102" y="3402385"/>
            <a:ext cx="3263170" cy="3820720"/>
          </a:xfrm>
        </p:spPr>
        <p:txBody>
          <a:bodyPr>
            <a:noAutofit/>
          </a:bodyPr>
          <a:lstStyle/>
          <a:p>
            <a:r>
              <a:rPr lang="de-DE" sz="12000" dirty="0">
                <a:solidFill>
                  <a:srgbClr val="0070C0"/>
                </a:solidFill>
                <a:latin typeface="+mn-lt"/>
              </a:rPr>
              <a:t>Über</a:t>
            </a:r>
          </a:p>
        </p:txBody>
      </p:sp>
      <p:sp>
        <p:nvSpPr>
          <p:cNvPr id="5" name="Titel 1">
            <a:extLst>
              <a:ext uri="{FF2B5EF4-FFF2-40B4-BE49-F238E27FC236}">
                <a16:creationId xmlns:a16="http://schemas.microsoft.com/office/drawing/2014/main" id="{0E9050A0-EA95-03DF-8A10-006DD5A18D7C}"/>
              </a:ext>
            </a:extLst>
          </p:cNvPr>
          <p:cNvSpPr txBox="1">
            <a:spLocks/>
          </p:cNvSpPr>
          <p:nvPr/>
        </p:nvSpPr>
        <p:spPr>
          <a:xfrm>
            <a:off x="1264988" y="134598"/>
            <a:ext cx="2729374" cy="22690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sym typeface="Webdings" panose="05030102010509060703" pitchFamily="18" charset="2"/>
              </a:rPr>
              <a:t> </a:t>
            </a:r>
            <a:endParaRPr lang="de-DE" sz="7200" dirty="0">
              <a:latin typeface="+mn-lt"/>
            </a:endParaRPr>
          </a:p>
        </p:txBody>
      </p:sp>
      <p:sp>
        <p:nvSpPr>
          <p:cNvPr id="6" name="Titel 1">
            <a:extLst>
              <a:ext uri="{FF2B5EF4-FFF2-40B4-BE49-F238E27FC236}">
                <a16:creationId xmlns:a16="http://schemas.microsoft.com/office/drawing/2014/main" id="{FCC47C5B-6021-8EBE-DCFC-84A751200779}"/>
              </a:ext>
            </a:extLst>
          </p:cNvPr>
          <p:cNvSpPr txBox="1">
            <a:spLocks/>
          </p:cNvSpPr>
          <p:nvPr/>
        </p:nvSpPr>
        <p:spPr>
          <a:xfrm>
            <a:off x="4786819" y="2424285"/>
            <a:ext cx="2269066" cy="156407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sz="20000" dirty="0">
              <a:latin typeface="+mn-lt"/>
            </a:endParaRPr>
          </a:p>
        </p:txBody>
      </p:sp>
      <p:sp>
        <p:nvSpPr>
          <p:cNvPr id="11" name="Textfeld 10">
            <a:extLst>
              <a:ext uri="{FF2B5EF4-FFF2-40B4-BE49-F238E27FC236}">
                <a16:creationId xmlns:a16="http://schemas.microsoft.com/office/drawing/2014/main" id="{E635D62F-7A97-EAEC-C56E-223ACC39BA78}"/>
              </a:ext>
            </a:extLst>
          </p:cNvPr>
          <p:cNvSpPr txBox="1"/>
          <p:nvPr/>
        </p:nvSpPr>
        <p:spPr>
          <a:xfrm>
            <a:off x="4080171" y="4285393"/>
            <a:ext cx="4972760" cy="1938992"/>
          </a:xfrm>
          <a:prstGeom prst="rect">
            <a:avLst/>
          </a:prstGeom>
          <a:noFill/>
        </p:spPr>
        <p:txBody>
          <a:bodyPr wrap="square">
            <a:spAutoFit/>
          </a:bodyPr>
          <a:lstStyle/>
          <a:p>
            <a:r>
              <a:rPr kumimoji="0" lang="de-DE" sz="12000" b="0" i="0" u="none" strike="noStrike" kern="1200" cap="none" spc="0" normalizeH="0" baseline="0" noProof="0" dirty="0">
                <a:ln>
                  <a:noFill/>
                </a:ln>
                <a:solidFill>
                  <a:srgbClr val="FF0000"/>
                </a:solidFill>
                <a:effectLst/>
                <a:uLnTx/>
                <a:uFillTx/>
                <a:latin typeface="Calibri" panose="020F0502020204030204"/>
                <a:ea typeface="+mj-ea"/>
                <a:cs typeface="+mj-cs"/>
              </a:rPr>
              <a:t>hand</a:t>
            </a:r>
            <a:endParaRPr lang="de-DE" dirty="0">
              <a:solidFill>
                <a:srgbClr val="FF0000"/>
              </a:solidFill>
            </a:endParaRPr>
          </a:p>
        </p:txBody>
      </p:sp>
      <p:sp>
        <p:nvSpPr>
          <p:cNvPr id="15" name="Textfeld 14">
            <a:extLst>
              <a:ext uri="{FF2B5EF4-FFF2-40B4-BE49-F238E27FC236}">
                <a16:creationId xmlns:a16="http://schemas.microsoft.com/office/drawing/2014/main" id="{FE7E2C49-F74A-2F4E-33D4-E347DA3E7CA7}"/>
              </a:ext>
            </a:extLst>
          </p:cNvPr>
          <p:cNvSpPr txBox="1"/>
          <p:nvPr/>
        </p:nvSpPr>
        <p:spPr>
          <a:xfrm>
            <a:off x="7279513" y="4285393"/>
            <a:ext cx="4912487" cy="1938992"/>
          </a:xfrm>
          <a:prstGeom prst="rect">
            <a:avLst/>
          </a:prstGeom>
          <a:noFill/>
        </p:spPr>
        <p:txBody>
          <a:bodyPr wrap="square">
            <a:spAutoFit/>
          </a:bodyPr>
          <a:lstStyle/>
          <a:p>
            <a:r>
              <a:rPr kumimoji="0" lang="de-DE" sz="12000" b="0" i="0" u="none" strike="noStrike" kern="1200" cap="none" spc="0" normalizeH="0" baseline="0" noProof="0" dirty="0">
                <a:ln>
                  <a:noFill/>
                </a:ln>
                <a:solidFill>
                  <a:srgbClr val="0070C0"/>
                </a:solidFill>
                <a:effectLst/>
                <a:uLnTx/>
                <a:uFillTx/>
                <a:latin typeface="Calibri" panose="020F0502020204030204"/>
                <a:ea typeface="+mj-ea"/>
                <a:cs typeface="+mj-cs"/>
              </a:rPr>
              <a:t>knoten</a:t>
            </a:r>
            <a:endParaRPr lang="de-DE" dirty="0">
              <a:solidFill>
                <a:srgbClr val="0070C0"/>
              </a:solidFill>
            </a:endParaRPr>
          </a:p>
        </p:txBody>
      </p:sp>
      <p:pic>
        <p:nvPicPr>
          <p:cNvPr id="3" name="Überhandknoten">
            <a:hlinkClick r:id="" action="ppaction://media"/>
            <a:extLst>
              <a:ext uri="{FF2B5EF4-FFF2-40B4-BE49-F238E27FC236}">
                <a16:creationId xmlns:a16="http://schemas.microsoft.com/office/drawing/2014/main" id="{63D17ABE-2353-849D-79F0-8E899E1C4B8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744704" y="350976"/>
            <a:ext cx="1836313" cy="1836309"/>
          </a:xfrm>
          <a:prstGeom prst="rect">
            <a:avLst/>
          </a:prstGeom>
        </p:spPr>
      </p:pic>
      <p:sp>
        <p:nvSpPr>
          <p:cNvPr id="8" name="Titel 1">
            <a:extLst>
              <a:ext uri="{FF2B5EF4-FFF2-40B4-BE49-F238E27FC236}">
                <a16:creationId xmlns:a16="http://schemas.microsoft.com/office/drawing/2014/main" id="{45DFEC82-FB9C-441D-812E-2BDB32CF8E9F}"/>
              </a:ext>
            </a:extLst>
          </p:cNvPr>
          <p:cNvSpPr txBox="1">
            <a:spLocks/>
          </p:cNvSpPr>
          <p:nvPr/>
        </p:nvSpPr>
        <p:spPr>
          <a:xfrm>
            <a:off x="925785" y="1539755"/>
            <a:ext cx="4631881" cy="38207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12000" dirty="0">
                <a:solidFill>
                  <a:srgbClr val="00B050"/>
                </a:solidFill>
                <a:latin typeface="+mn-lt"/>
              </a:rPr>
              <a:t>der</a:t>
            </a:r>
          </a:p>
        </p:txBody>
      </p:sp>
      <p:pic>
        <p:nvPicPr>
          <p:cNvPr id="12" name="Grafik 11">
            <a:extLst>
              <a:ext uri="{FF2B5EF4-FFF2-40B4-BE49-F238E27FC236}">
                <a16:creationId xmlns:a16="http://schemas.microsoft.com/office/drawing/2014/main" id="{A792E6F9-6BAB-4912-9ABF-FFDE7CCBA515}"/>
              </a:ext>
            </a:extLst>
          </p:cNvPr>
          <p:cNvPicPr>
            <a:picLocks noChangeAspect="1"/>
          </p:cNvPicPr>
          <p:nvPr/>
        </p:nvPicPr>
        <p:blipFill>
          <a:blip r:embed="rId6"/>
          <a:stretch>
            <a:fillRect/>
          </a:stretch>
        </p:blipFill>
        <p:spPr>
          <a:xfrm>
            <a:off x="6637242" y="425936"/>
            <a:ext cx="3160426" cy="2324808"/>
          </a:xfrm>
          <a:prstGeom prst="rect">
            <a:avLst/>
          </a:prstGeom>
        </p:spPr>
      </p:pic>
    </p:spTree>
    <p:extLst>
      <p:ext uri="{BB962C8B-B14F-4D97-AF65-F5344CB8AC3E}">
        <p14:creationId xmlns:p14="http://schemas.microsoft.com/office/powerpoint/2010/main" val="175009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nodePh="1">
                                  <p:stCondLst>
                                    <p:cond delay="0"/>
                                  </p:stCondLst>
                                  <p:endCondLst>
                                    <p:cond evt="begin" delay="0">
                                      <p:tn val="12"/>
                                    </p:cond>
                                  </p:end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3"/>
                </p:tgtEl>
              </p:cMediaNode>
            </p:audio>
          </p:childTnLst>
        </p:cTn>
      </p:par>
    </p:tnLst>
    <p:bldLst>
      <p:bldP spid="2" grpId="0"/>
      <p:bldP spid="11"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FDF81-F268-5E15-D9A9-5599371C42E5}"/>
              </a:ext>
            </a:extLst>
          </p:cNvPr>
          <p:cNvSpPr>
            <a:spLocks noGrp="1"/>
          </p:cNvSpPr>
          <p:nvPr>
            <p:ph type="title"/>
          </p:nvPr>
        </p:nvSpPr>
        <p:spPr>
          <a:xfrm>
            <a:off x="2547427" y="211801"/>
            <a:ext cx="8031091" cy="1285666"/>
          </a:xfrm>
        </p:spPr>
        <p:txBody>
          <a:bodyPr>
            <a:noAutofit/>
          </a:bodyPr>
          <a:lstStyle/>
          <a:p>
            <a:r>
              <a:rPr lang="de-DE" sz="7200" dirty="0">
                <a:sym typeface="Webdings" panose="05030102010509060703" pitchFamily="18" charset="2"/>
              </a:rPr>
              <a:t> </a:t>
            </a:r>
            <a:br>
              <a:rPr lang="de-DE" sz="7200" dirty="0">
                <a:sym typeface="Webdings" panose="05030102010509060703" pitchFamily="18" charset="2"/>
              </a:rPr>
            </a:br>
            <a:r>
              <a:rPr lang="de-DE" sz="7200" dirty="0">
                <a:latin typeface="+mn-lt"/>
              </a:rPr>
              <a:t>Ich habe heute dazugelernt, dass…</a:t>
            </a:r>
          </a:p>
        </p:txBody>
      </p:sp>
      <p:sp>
        <p:nvSpPr>
          <p:cNvPr id="4" name="Titel 1">
            <a:extLst>
              <a:ext uri="{FF2B5EF4-FFF2-40B4-BE49-F238E27FC236}">
                <a16:creationId xmlns:a16="http://schemas.microsoft.com/office/drawing/2014/main" id="{E85B98C4-EC2E-C521-6A66-4EA4BFC8FD22}"/>
              </a:ext>
            </a:extLst>
          </p:cNvPr>
          <p:cNvSpPr txBox="1">
            <a:spLocks/>
          </p:cNvSpPr>
          <p:nvPr/>
        </p:nvSpPr>
        <p:spPr>
          <a:xfrm>
            <a:off x="591777" y="2137267"/>
            <a:ext cx="10515600" cy="18968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dirty="0">
              <a:latin typeface="Bradley Hand ITC" panose="03070402050302030203" pitchFamily="66" charset="0"/>
            </a:endParaRPr>
          </a:p>
        </p:txBody>
      </p:sp>
      <p:pic>
        <p:nvPicPr>
          <p:cNvPr id="5" name="Grafik 4">
            <a:extLst>
              <a:ext uri="{FF2B5EF4-FFF2-40B4-BE49-F238E27FC236}">
                <a16:creationId xmlns:a16="http://schemas.microsoft.com/office/drawing/2014/main" id="{2E615FF1-54FA-7743-EADE-C10B52FF2973}"/>
              </a:ext>
            </a:extLst>
          </p:cNvPr>
          <p:cNvPicPr>
            <a:picLocks noChangeAspect="1"/>
          </p:cNvPicPr>
          <p:nvPr/>
        </p:nvPicPr>
        <p:blipFill>
          <a:blip r:embed="rId3"/>
          <a:stretch>
            <a:fillRect/>
          </a:stretch>
        </p:blipFill>
        <p:spPr>
          <a:xfrm>
            <a:off x="3911813" y="2981739"/>
            <a:ext cx="5860625" cy="3664460"/>
          </a:xfrm>
          <a:prstGeom prst="rect">
            <a:avLst/>
          </a:prstGeom>
        </p:spPr>
      </p:pic>
      <p:pic>
        <p:nvPicPr>
          <p:cNvPr id="6" name="Grafik 5">
            <a:extLst>
              <a:ext uri="{FF2B5EF4-FFF2-40B4-BE49-F238E27FC236}">
                <a16:creationId xmlns:a16="http://schemas.microsoft.com/office/drawing/2014/main" id="{D388F609-0ADF-251E-DADE-24117886D0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9" y="3157651"/>
            <a:ext cx="5148658" cy="3032456"/>
          </a:xfrm>
          <a:prstGeom prst="rect">
            <a:avLst/>
          </a:prstGeom>
        </p:spPr>
      </p:pic>
      <p:pic>
        <p:nvPicPr>
          <p:cNvPr id="7" name="Grafik 6" descr="Ein Bild, das Text, Lampe enthält.&#10;&#10;Automatisch generierte Beschreibung">
            <a:extLst>
              <a:ext uri="{FF2B5EF4-FFF2-40B4-BE49-F238E27FC236}">
                <a16:creationId xmlns:a16="http://schemas.microsoft.com/office/drawing/2014/main" id="{4CA5BA09-2246-0586-9FE7-414622DB70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7926" y="3495154"/>
            <a:ext cx="3406985" cy="3406985"/>
          </a:xfrm>
          <a:prstGeom prst="rect">
            <a:avLst/>
          </a:prstGeom>
        </p:spPr>
      </p:pic>
      <p:sp>
        <p:nvSpPr>
          <p:cNvPr id="10" name="Titel 1">
            <a:extLst>
              <a:ext uri="{FF2B5EF4-FFF2-40B4-BE49-F238E27FC236}">
                <a16:creationId xmlns:a16="http://schemas.microsoft.com/office/drawing/2014/main" id="{CC15AF18-20D8-4D0E-1D1B-B943EA3CC8D4}"/>
              </a:ext>
            </a:extLst>
          </p:cNvPr>
          <p:cNvSpPr txBox="1">
            <a:spLocks/>
          </p:cNvSpPr>
          <p:nvPr/>
        </p:nvSpPr>
        <p:spPr>
          <a:xfrm>
            <a:off x="1116445" y="1457581"/>
            <a:ext cx="1458477" cy="975286"/>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sym typeface="Webdings" panose="05030102010509060703" pitchFamily="18" charset="2"/>
              </a:rPr>
              <a:t> </a:t>
            </a:r>
            <a:endParaRPr lang="de-DE" sz="7200" dirty="0">
              <a:latin typeface="+mn-lt"/>
            </a:endParaRPr>
          </a:p>
        </p:txBody>
      </p:sp>
      <p:pic>
        <p:nvPicPr>
          <p:cNvPr id="3" name="Grafik 2">
            <a:extLst>
              <a:ext uri="{FF2B5EF4-FFF2-40B4-BE49-F238E27FC236}">
                <a16:creationId xmlns:a16="http://schemas.microsoft.com/office/drawing/2014/main" id="{5F3A61C7-92D2-28F3-CFC4-B4A6230D2C7F}"/>
              </a:ext>
            </a:extLst>
          </p:cNvPr>
          <p:cNvPicPr>
            <a:picLocks noChangeAspect="1"/>
          </p:cNvPicPr>
          <p:nvPr/>
        </p:nvPicPr>
        <p:blipFill>
          <a:blip r:embed="rId6"/>
          <a:stretch>
            <a:fillRect/>
          </a:stretch>
        </p:blipFill>
        <p:spPr>
          <a:xfrm>
            <a:off x="1348755" y="456218"/>
            <a:ext cx="938865" cy="780356"/>
          </a:xfrm>
          <a:prstGeom prst="rect">
            <a:avLst/>
          </a:prstGeom>
        </p:spPr>
      </p:pic>
    </p:spTree>
    <p:extLst>
      <p:ext uri="{BB962C8B-B14F-4D97-AF65-F5344CB8AC3E}">
        <p14:creationId xmlns:p14="http://schemas.microsoft.com/office/powerpoint/2010/main" val="187065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rechblase: oval 1">
            <a:extLst>
              <a:ext uri="{FF2B5EF4-FFF2-40B4-BE49-F238E27FC236}">
                <a16:creationId xmlns:a16="http://schemas.microsoft.com/office/drawing/2014/main" id="{6F84D47D-6852-7145-60E3-C313AF18A9D4}"/>
              </a:ext>
            </a:extLst>
          </p:cNvPr>
          <p:cNvSpPr/>
          <p:nvPr/>
        </p:nvSpPr>
        <p:spPr>
          <a:xfrm>
            <a:off x="6096000" y="557288"/>
            <a:ext cx="4267200" cy="2353726"/>
          </a:xfrm>
          <a:prstGeom prst="wedgeEllipseCallou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7" name="Grafik 6">
            <a:extLst>
              <a:ext uri="{FF2B5EF4-FFF2-40B4-BE49-F238E27FC236}">
                <a16:creationId xmlns:a16="http://schemas.microsoft.com/office/drawing/2014/main" id="{72F99093-259D-EF89-D632-770740B81B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168" y="1371125"/>
            <a:ext cx="9301731" cy="5478533"/>
          </a:xfrm>
          <a:prstGeom prst="rect">
            <a:avLst/>
          </a:prstGeom>
        </p:spPr>
      </p:pic>
      <p:pic>
        <p:nvPicPr>
          <p:cNvPr id="4" name="Grafik 3" descr="Ein Bild, das Text, Lampe enthält.&#10;&#10;Automatisch generierte Beschreibung">
            <a:extLst>
              <a:ext uri="{FF2B5EF4-FFF2-40B4-BE49-F238E27FC236}">
                <a16:creationId xmlns:a16="http://schemas.microsoft.com/office/drawing/2014/main" id="{44620197-F003-8E62-775F-C78E77DCE3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49840" y="1616833"/>
            <a:ext cx="4104000" cy="4104000"/>
          </a:xfrm>
          <a:prstGeom prst="rect">
            <a:avLst/>
          </a:prstGeom>
        </p:spPr>
      </p:pic>
      <p:pic>
        <p:nvPicPr>
          <p:cNvPr id="10" name="Grafik 9" descr="Ein Bild, das Spielzeug, Vektorgrafiken, Puppe enthält.&#10;&#10;Automatisch generierte Beschreibung">
            <a:extLst>
              <a:ext uri="{FF2B5EF4-FFF2-40B4-BE49-F238E27FC236}">
                <a16:creationId xmlns:a16="http://schemas.microsoft.com/office/drawing/2014/main" id="{59213DD3-373C-8354-38E2-C1FAA22F6D7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2965" y="-372167"/>
            <a:ext cx="3978000" cy="3978000"/>
          </a:xfrm>
          <a:prstGeom prst="rect">
            <a:avLst/>
          </a:prstGeom>
        </p:spPr>
      </p:pic>
      <p:sp>
        <p:nvSpPr>
          <p:cNvPr id="8" name="Titel 3">
            <a:extLst>
              <a:ext uri="{FF2B5EF4-FFF2-40B4-BE49-F238E27FC236}">
                <a16:creationId xmlns:a16="http://schemas.microsoft.com/office/drawing/2014/main" id="{0B9BAC7D-4A69-F2C6-B363-9A7777A2EF25}"/>
              </a:ext>
            </a:extLst>
          </p:cNvPr>
          <p:cNvSpPr txBox="1">
            <a:spLocks/>
          </p:cNvSpPr>
          <p:nvPr/>
        </p:nvSpPr>
        <p:spPr>
          <a:xfrm>
            <a:off x="7095327" y="845083"/>
            <a:ext cx="2268545" cy="11188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Hallo</a:t>
            </a:r>
          </a:p>
        </p:txBody>
      </p:sp>
      <p:pic>
        <p:nvPicPr>
          <p:cNvPr id="3" name="Knoten">
            <a:hlinkClick r:id="" action="ppaction://media"/>
            <a:extLst>
              <a:ext uri="{FF2B5EF4-FFF2-40B4-BE49-F238E27FC236}">
                <a16:creationId xmlns:a16="http://schemas.microsoft.com/office/drawing/2014/main" id="{12F92416-2AB0-8DD6-0659-96A8956E700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487478" y="1722783"/>
            <a:ext cx="1192695" cy="1192695"/>
          </a:xfrm>
          <a:prstGeom prst="rect">
            <a:avLst/>
          </a:prstGeom>
        </p:spPr>
      </p:pic>
    </p:spTree>
    <p:extLst>
      <p:ext uri="{BB962C8B-B14F-4D97-AF65-F5344CB8AC3E}">
        <p14:creationId xmlns:p14="http://schemas.microsoft.com/office/powerpoint/2010/main" val="30886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6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78752D1D-4994-D8DE-8B9E-0B653BB11387}"/>
              </a:ext>
            </a:extLst>
          </p:cNvPr>
          <p:cNvSpPr txBox="1">
            <a:spLocks/>
          </p:cNvSpPr>
          <p:nvPr/>
        </p:nvSpPr>
        <p:spPr>
          <a:xfrm>
            <a:off x="1059281" y="3000069"/>
            <a:ext cx="7236579" cy="64652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de-DE" sz="4000" b="1" dirty="0">
              <a:latin typeface="+mn-lt"/>
            </a:endParaRPr>
          </a:p>
        </p:txBody>
      </p:sp>
      <p:sp>
        <p:nvSpPr>
          <p:cNvPr id="3" name="Textfeld 2">
            <a:extLst>
              <a:ext uri="{FF2B5EF4-FFF2-40B4-BE49-F238E27FC236}">
                <a16:creationId xmlns:a16="http://schemas.microsoft.com/office/drawing/2014/main" id="{A069CD22-1773-B02A-284A-26582AA160B3}"/>
              </a:ext>
            </a:extLst>
          </p:cNvPr>
          <p:cNvSpPr txBox="1"/>
          <p:nvPr/>
        </p:nvSpPr>
        <p:spPr>
          <a:xfrm>
            <a:off x="757388" y="1208193"/>
            <a:ext cx="4982885" cy="2308324"/>
          </a:xfrm>
          <a:prstGeom prst="rect">
            <a:avLst/>
          </a:prstGeom>
          <a:noFill/>
        </p:spPr>
        <p:txBody>
          <a:bodyPr wrap="square">
            <a:spAutoFit/>
          </a:bodyPr>
          <a:lstStyle/>
          <a:p>
            <a:r>
              <a:rPr lang="de-DE" sz="3600" b="1" dirty="0"/>
              <a:t>Tutorial:</a:t>
            </a:r>
          </a:p>
          <a:p>
            <a:r>
              <a:rPr lang="de-DE" sz="3600" dirty="0"/>
              <a:t>Vögel aus Papier knoten</a:t>
            </a:r>
          </a:p>
          <a:p>
            <a:endParaRPr lang="de-DE" dirty="0"/>
          </a:p>
          <a:p>
            <a:r>
              <a:rPr lang="de-DE" dirty="0">
                <a:hlinkClick r:id="rId3"/>
              </a:rPr>
              <a:t>https://www.swrfernsehen.de/ard-buffet/kreativ/voegel-aus-papier-knoten-122.html</a:t>
            </a:r>
            <a:endParaRPr lang="de-DE" dirty="0"/>
          </a:p>
          <a:p>
            <a:endParaRPr lang="de-DE" dirty="0"/>
          </a:p>
        </p:txBody>
      </p:sp>
      <p:pic>
        <p:nvPicPr>
          <p:cNvPr id="8" name="Grafik 7">
            <a:extLst>
              <a:ext uri="{FF2B5EF4-FFF2-40B4-BE49-F238E27FC236}">
                <a16:creationId xmlns:a16="http://schemas.microsoft.com/office/drawing/2014/main" id="{9A43B4CE-07E2-8CFF-F9A6-3392982EE4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42166" y="1208193"/>
            <a:ext cx="4876800" cy="4876800"/>
          </a:xfrm>
          <a:prstGeom prst="rect">
            <a:avLst/>
          </a:prstGeom>
        </p:spPr>
      </p:pic>
      <p:pic>
        <p:nvPicPr>
          <p:cNvPr id="5" name="Grafik 4" descr="Ein Bild, das Text, Verkehrsschild, Schrift, Beschilderung enthält.&#10;&#10;Automatisch generierte Beschreibung">
            <a:extLst>
              <a:ext uri="{FF2B5EF4-FFF2-40B4-BE49-F238E27FC236}">
                <a16:creationId xmlns:a16="http://schemas.microsoft.com/office/drawing/2014/main" id="{43320FF4-E038-3D00-406E-7AEA42E506D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954032" y="65033"/>
            <a:ext cx="1133633" cy="1143160"/>
          </a:xfrm>
          <a:prstGeom prst="rect">
            <a:avLst/>
          </a:prstGeom>
        </p:spPr>
      </p:pic>
      <p:pic>
        <p:nvPicPr>
          <p:cNvPr id="6" name="Grafik 5" descr="Ein Bild, das Text, Lampe enthält.&#10;&#10;Automatisch generierte Beschreibung">
            <a:extLst>
              <a:ext uri="{FF2B5EF4-FFF2-40B4-BE49-F238E27FC236}">
                <a16:creationId xmlns:a16="http://schemas.microsoft.com/office/drawing/2014/main" id="{CA158B4B-E520-4FF9-A834-AB2008863D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518019"/>
            <a:ext cx="3391646" cy="3391646"/>
          </a:xfrm>
          <a:prstGeom prst="rect">
            <a:avLst/>
          </a:prstGeom>
        </p:spPr>
      </p:pic>
      <p:pic>
        <p:nvPicPr>
          <p:cNvPr id="7" name="Grafik 6" descr="Ein Bild, das Spielzeug, Vektorgrafiken, Puppe enthält.&#10;&#10;Automatisch generierte Beschreibung">
            <a:extLst>
              <a:ext uri="{FF2B5EF4-FFF2-40B4-BE49-F238E27FC236}">
                <a16:creationId xmlns:a16="http://schemas.microsoft.com/office/drawing/2014/main" id="{80826C4B-B47E-4943-A5DC-3B69A4BBE4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87198" y="3743375"/>
            <a:ext cx="3355966" cy="3355966"/>
          </a:xfrm>
          <a:prstGeom prst="rect">
            <a:avLst/>
          </a:prstGeom>
        </p:spPr>
      </p:pic>
    </p:spTree>
    <p:extLst>
      <p:ext uri="{BB962C8B-B14F-4D97-AF65-F5344CB8AC3E}">
        <p14:creationId xmlns:p14="http://schemas.microsoft.com/office/powerpoint/2010/main" val="25221131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CD070EB6-CBB2-0017-0407-F1F90B1B0C27}"/>
              </a:ext>
            </a:extLst>
          </p:cNvPr>
          <p:cNvSpPr>
            <a:spLocks noGrp="1"/>
          </p:cNvSpPr>
          <p:nvPr>
            <p:ph idx="1"/>
          </p:nvPr>
        </p:nvSpPr>
        <p:spPr>
          <a:xfrm>
            <a:off x="350837" y="1122248"/>
            <a:ext cx="5745163" cy="3013008"/>
          </a:xfrm>
        </p:spPr>
        <p:txBody>
          <a:bodyPr>
            <a:normAutofit fontScale="55000" lnSpcReduction="20000"/>
          </a:bodyPr>
          <a:lstStyle/>
          <a:p>
            <a:pPr marL="0" marR="0" lvl="0" indent="0" algn="l" defTabSz="914400" rtl="0" eaLnBrk="1" fontAlgn="auto" latinLnBrk="0" hangingPunct="1">
              <a:lnSpc>
                <a:spcPct val="120000"/>
              </a:lnSpc>
              <a:spcBef>
                <a:spcPts val="600"/>
              </a:spcBef>
              <a:spcAft>
                <a:spcPts val="600"/>
              </a:spcAft>
              <a:buClrTx/>
              <a:buSzTx/>
              <a:buFontTx/>
              <a:buNone/>
              <a:tabLst/>
              <a:defRPr/>
            </a:pPr>
            <a:r>
              <a:rPr kumimoji="0" lang="de-DE" sz="6500" b="1" i="0" u="none" strike="noStrike" kern="1200" cap="none" spc="0" normalizeH="0" baseline="0" noProof="0" dirty="0">
                <a:ln>
                  <a:noFill/>
                </a:ln>
                <a:solidFill>
                  <a:prstClr val="black"/>
                </a:solidFill>
                <a:effectLst/>
                <a:uLnTx/>
                <a:uFillTx/>
                <a:latin typeface="Calibri" panose="020F0502020204030204"/>
                <a:ea typeface="+mn-ea"/>
                <a:cs typeface="+mn-cs"/>
              </a:rPr>
              <a:t>Sachgeschichte:</a:t>
            </a:r>
            <a:r>
              <a:rPr kumimoji="0" lang="de-DE" sz="65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20000"/>
              </a:lnSpc>
              <a:spcBef>
                <a:spcPts val="600"/>
              </a:spcBef>
              <a:spcAft>
                <a:spcPts val="600"/>
              </a:spcAft>
              <a:buClrTx/>
              <a:buSzTx/>
              <a:buFontTx/>
              <a:buNone/>
              <a:tabLst/>
              <a:defRPr/>
            </a:pPr>
            <a:r>
              <a:rPr kumimoji="0" lang="de-DE" sz="6500" b="0" i="0" u="none" strike="noStrike" kern="1200" cap="none" spc="0" normalizeH="0" baseline="0" noProof="0" dirty="0">
                <a:ln>
                  <a:noFill/>
                </a:ln>
                <a:solidFill>
                  <a:prstClr val="black"/>
                </a:solidFill>
                <a:effectLst/>
                <a:uLnTx/>
                <a:uFillTx/>
                <a:latin typeface="Calibri" panose="020F0502020204030204"/>
                <a:ea typeface="+mn-ea"/>
                <a:cs typeface="+mn-cs"/>
              </a:rPr>
              <a:t>Fadenstück – Jens Risch und seine Knotenkunst – Teil A + B</a:t>
            </a:r>
          </a:p>
          <a:p>
            <a:pPr marL="0" indent="0">
              <a:buNone/>
            </a:pPr>
            <a:endParaRPr lang="de-DE" sz="1800" dirty="0"/>
          </a:p>
          <a:p>
            <a:pPr marL="0" indent="0">
              <a:buNone/>
            </a:pPr>
            <a:r>
              <a:rPr lang="de-DE" sz="2200" dirty="0">
                <a:hlinkClick r:id="rId3"/>
              </a:rPr>
              <a:t>https://mediathek.Melis.bayern.de/?doc=object_playout&amp;identifier=BY-00269782#t=0</a:t>
            </a:r>
            <a:endParaRPr lang="de-DE" sz="2200" dirty="0"/>
          </a:p>
          <a:p>
            <a:pPr marL="0" indent="0">
              <a:buNone/>
            </a:pPr>
            <a:endParaRPr lang="de-DE" sz="2200" dirty="0"/>
          </a:p>
        </p:txBody>
      </p:sp>
      <p:pic>
        <p:nvPicPr>
          <p:cNvPr id="5" name="Grafik 4">
            <a:extLst>
              <a:ext uri="{FF2B5EF4-FFF2-40B4-BE49-F238E27FC236}">
                <a16:creationId xmlns:a16="http://schemas.microsoft.com/office/drawing/2014/main" id="{D666BB79-E93C-F52A-303F-51EA9B1835D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71752" y="1314771"/>
            <a:ext cx="4857208" cy="4857208"/>
          </a:xfrm>
          <a:prstGeom prst="rect">
            <a:avLst/>
          </a:prstGeom>
        </p:spPr>
      </p:pic>
      <p:pic>
        <p:nvPicPr>
          <p:cNvPr id="4" name="Grafik 3" descr="Ein Bild, das Text, Lampe enthält.&#10;&#10;Automatisch generierte Beschreibung">
            <a:extLst>
              <a:ext uri="{FF2B5EF4-FFF2-40B4-BE49-F238E27FC236}">
                <a16:creationId xmlns:a16="http://schemas.microsoft.com/office/drawing/2014/main" id="{7E7311A4-47AC-4D6A-99D6-03870F51BF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18019"/>
            <a:ext cx="3391646" cy="3391646"/>
          </a:xfrm>
          <a:prstGeom prst="rect">
            <a:avLst/>
          </a:prstGeom>
        </p:spPr>
      </p:pic>
      <p:pic>
        <p:nvPicPr>
          <p:cNvPr id="6" name="Grafik 5" descr="Ein Bild, das Spielzeug, Vektorgrafiken, Puppe enthält.&#10;&#10;Automatisch generierte Beschreibung">
            <a:extLst>
              <a:ext uri="{FF2B5EF4-FFF2-40B4-BE49-F238E27FC236}">
                <a16:creationId xmlns:a16="http://schemas.microsoft.com/office/drawing/2014/main" id="{A736A257-C785-4C94-BA02-E78995CE00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87198" y="3743375"/>
            <a:ext cx="3355966" cy="3355966"/>
          </a:xfrm>
          <a:prstGeom prst="rect">
            <a:avLst/>
          </a:prstGeom>
        </p:spPr>
      </p:pic>
    </p:spTree>
    <p:extLst>
      <p:ext uri="{BB962C8B-B14F-4D97-AF65-F5344CB8AC3E}">
        <p14:creationId xmlns:p14="http://schemas.microsoft.com/office/powerpoint/2010/main" val="1998105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CF63694F-F835-0AA7-AAEB-006941BFE3D0}"/>
              </a:ext>
            </a:extLst>
          </p:cNvPr>
          <p:cNvSpPr txBox="1"/>
          <p:nvPr/>
        </p:nvSpPr>
        <p:spPr>
          <a:xfrm>
            <a:off x="371980" y="212940"/>
            <a:ext cx="10892367" cy="1261884"/>
          </a:xfrm>
          <a:prstGeom prst="rect">
            <a:avLst/>
          </a:prstGeom>
          <a:noFill/>
        </p:spPr>
        <p:txBody>
          <a:bodyPr wrap="square">
            <a:spAutoFit/>
          </a:bodyPr>
          <a:lstStyle/>
          <a:p>
            <a:r>
              <a:rPr lang="de-DE" sz="4000" b="1" dirty="0">
                <a:solidFill>
                  <a:srgbClr val="212121"/>
                </a:solidFill>
              </a:rPr>
              <a:t>Quellen- und Literaturangaben</a:t>
            </a:r>
            <a:endParaRPr lang="de-DE" sz="4000" dirty="0"/>
          </a:p>
          <a:p>
            <a:r>
              <a:rPr lang="de-DE" b="1" i="0" dirty="0">
                <a:solidFill>
                  <a:srgbClr val="212121"/>
                </a:solidFill>
                <a:effectLst/>
              </a:rPr>
              <a:t>ISB München</a:t>
            </a:r>
          </a:p>
          <a:p>
            <a:endParaRPr lang="de-DE" b="1" i="0" dirty="0">
              <a:solidFill>
                <a:srgbClr val="212121"/>
              </a:solidFill>
              <a:effectLst/>
            </a:endParaRPr>
          </a:p>
        </p:txBody>
      </p:sp>
    </p:spTree>
    <p:extLst>
      <p:ext uri="{BB962C8B-B14F-4D97-AF65-F5344CB8AC3E}">
        <p14:creationId xmlns:p14="http://schemas.microsoft.com/office/powerpoint/2010/main" val="551810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838200" y="3056852"/>
            <a:ext cx="10515600" cy="2621935"/>
          </a:xfrm>
        </p:spPr>
        <p:txBody>
          <a:bodyPr>
            <a:noAutofit/>
          </a:bodyPr>
          <a:lstStyle/>
          <a:p>
            <a:pPr marL="0" indent="0">
              <a:buNone/>
            </a:pPr>
            <a:endParaRPr lang="de-DE" sz="3200" dirty="0"/>
          </a:p>
          <a:p>
            <a:pPr marL="0" indent="0">
              <a:buNone/>
            </a:pPr>
            <a:endParaRPr lang="de-DE" sz="3200" dirty="0"/>
          </a:p>
          <a:p>
            <a:pPr marL="0" indent="0">
              <a:buNone/>
            </a:pPr>
            <a:endParaRPr lang="de-DE" sz="3200" dirty="0"/>
          </a:p>
        </p:txBody>
      </p:sp>
      <p:pic>
        <p:nvPicPr>
          <p:cNvPr id="17" name="Grafik 16" descr="Ein Bild, das drinnen, schwarz, Schuhe, Schlips enthält.&#10;&#10;Automatisch generierte Beschreibung">
            <a:extLst>
              <a:ext uri="{FF2B5EF4-FFF2-40B4-BE49-F238E27FC236}">
                <a16:creationId xmlns:a16="http://schemas.microsoft.com/office/drawing/2014/main" id="{9FAA57BC-BA07-F74E-2D99-9F10F2757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9777" y="2223786"/>
            <a:ext cx="3787610" cy="2735032"/>
          </a:xfrm>
          <a:prstGeom prst="rect">
            <a:avLst/>
          </a:prstGeom>
        </p:spPr>
      </p:pic>
      <p:pic>
        <p:nvPicPr>
          <p:cNvPr id="4" name="Grafik 3">
            <a:extLst>
              <a:ext uri="{FF2B5EF4-FFF2-40B4-BE49-F238E27FC236}">
                <a16:creationId xmlns:a16="http://schemas.microsoft.com/office/drawing/2014/main" id="{DF1AD8E9-A194-BE02-720B-5EACBBFD80DB}"/>
              </a:ext>
            </a:extLst>
          </p:cNvPr>
          <p:cNvPicPr>
            <a:picLocks noChangeAspect="1"/>
          </p:cNvPicPr>
          <p:nvPr/>
        </p:nvPicPr>
        <p:blipFill>
          <a:blip r:embed="rId4"/>
          <a:stretch>
            <a:fillRect/>
          </a:stretch>
        </p:blipFill>
        <p:spPr>
          <a:xfrm>
            <a:off x="686496" y="398857"/>
            <a:ext cx="938865" cy="780356"/>
          </a:xfrm>
          <a:prstGeom prst="rect">
            <a:avLst/>
          </a:prstGeom>
        </p:spPr>
      </p:pic>
      <p:pic>
        <p:nvPicPr>
          <p:cNvPr id="5" name="Grafik 4" descr="Ein Bild, das rot, Wand, drinnen, Gemüse enthält.&#10;&#10;Automatisch generierte Beschreibung">
            <a:extLst>
              <a:ext uri="{FF2B5EF4-FFF2-40B4-BE49-F238E27FC236}">
                <a16:creationId xmlns:a16="http://schemas.microsoft.com/office/drawing/2014/main" id="{9F40D2AC-5084-914E-2F5D-67DD01EA10F1}"/>
              </a:ext>
            </a:extLst>
          </p:cNvPr>
          <p:cNvPicPr>
            <a:picLocks noChangeAspect="1"/>
          </p:cNvPicPr>
          <p:nvPr/>
        </p:nvPicPr>
        <p:blipFill rotWithShape="1">
          <a:blip r:embed="rId5">
            <a:extLst>
              <a:ext uri="{28A0092B-C50C-407E-A947-70E740481C1C}">
                <a14:useLocalDpi xmlns:a14="http://schemas.microsoft.com/office/drawing/2010/main" val="0"/>
              </a:ext>
            </a:extLst>
          </a:blip>
          <a:srcRect t="14179" r="7812"/>
          <a:stretch/>
        </p:blipFill>
        <p:spPr>
          <a:xfrm rot="16200000">
            <a:off x="8418160" y="2288022"/>
            <a:ext cx="3765269" cy="2628900"/>
          </a:xfrm>
          <a:prstGeom prst="rect">
            <a:avLst/>
          </a:prstGeom>
        </p:spPr>
      </p:pic>
      <p:pic>
        <p:nvPicPr>
          <p:cNvPr id="6" name="Grafik 5">
            <a:extLst>
              <a:ext uri="{FF2B5EF4-FFF2-40B4-BE49-F238E27FC236}">
                <a16:creationId xmlns:a16="http://schemas.microsoft.com/office/drawing/2014/main" id="{7B2B3991-6D73-C227-41C6-4704A1684C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1649" y="1719837"/>
            <a:ext cx="2423596" cy="3765271"/>
          </a:xfrm>
          <a:prstGeom prst="rect">
            <a:avLst/>
          </a:prstGeom>
        </p:spPr>
      </p:pic>
      <p:pic>
        <p:nvPicPr>
          <p:cNvPr id="8" name="Grafik 7" descr="Ein Bild, das Schuhe enthält.&#10;&#10;Automatisch generierte Beschreibung">
            <a:extLst>
              <a:ext uri="{FF2B5EF4-FFF2-40B4-BE49-F238E27FC236}">
                <a16:creationId xmlns:a16="http://schemas.microsoft.com/office/drawing/2014/main" id="{3DB726D3-DBC3-DF76-C64C-BBD4C1F964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89799" y="1719837"/>
            <a:ext cx="2423596" cy="3742931"/>
          </a:xfrm>
          <a:prstGeom prst="rect">
            <a:avLst/>
          </a:prstGeom>
        </p:spPr>
      </p:pic>
      <p:sp>
        <p:nvSpPr>
          <p:cNvPr id="7" name="Titel 1">
            <a:extLst>
              <a:ext uri="{FF2B5EF4-FFF2-40B4-BE49-F238E27FC236}">
                <a16:creationId xmlns:a16="http://schemas.microsoft.com/office/drawing/2014/main" id="{64D7C04D-78A4-3807-CE91-3560B28E6D5A}"/>
              </a:ext>
            </a:extLst>
          </p:cNvPr>
          <p:cNvSpPr txBox="1">
            <a:spLocks/>
          </p:cNvSpPr>
          <p:nvPr/>
        </p:nvSpPr>
        <p:spPr>
          <a:xfrm>
            <a:off x="1625361" y="398857"/>
            <a:ext cx="1458477" cy="975286"/>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sym typeface="Webdings" panose="05030102010509060703" pitchFamily="18" charset="2"/>
              </a:rPr>
              <a:t> </a:t>
            </a:r>
            <a:endParaRPr lang="de-DE" sz="7200" dirty="0">
              <a:latin typeface="+mn-lt"/>
            </a:endParaRPr>
          </a:p>
        </p:txBody>
      </p:sp>
      <p:pic>
        <p:nvPicPr>
          <p:cNvPr id="9" name="Grafik 8" descr="Ein Bild, das Spielzeug, Vektorgrafiken, Puppe enthält.&#10;&#10;Automatisch generierte Beschreibung">
            <a:extLst>
              <a:ext uri="{FF2B5EF4-FFF2-40B4-BE49-F238E27FC236}">
                <a16:creationId xmlns:a16="http://schemas.microsoft.com/office/drawing/2014/main" id="{2066C692-2859-4CEE-A2AF-1085FD8260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8034" y="4203998"/>
            <a:ext cx="2949578" cy="2949578"/>
          </a:xfrm>
          <a:prstGeom prst="rect">
            <a:avLst/>
          </a:prstGeom>
        </p:spPr>
      </p:pic>
      <p:pic>
        <p:nvPicPr>
          <p:cNvPr id="10" name="Grafik 9" descr="Ein Bild, das Text, Lampe enthält.&#10;&#10;Automatisch generierte Beschreibung">
            <a:extLst>
              <a:ext uri="{FF2B5EF4-FFF2-40B4-BE49-F238E27FC236}">
                <a16:creationId xmlns:a16="http://schemas.microsoft.com/office/drawing/2014/main" id="{511C537E-3F71-4D58-A9B9-5BCFF260D4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47820" y="4039949"/>
            <a:ext cx="2949579" cy="2949579"/>
          </a:xfrm>
          <a:prstGeom prst="rect">
            <a:avLst/>
          </a:prstGeom>
        </p:spPr>
      </p:pic>
    </p:spTree>
    <p:extLst>
      <p:ext uri="{BB962C8B-B14F-4D97-AF65-F5344CB8AC3E}">
        <p14:creationId xmlns:p14="http://schemas.microsoft.com/office/powerpoint/2010/main" val="409762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2506133" y="345059"/>
            <a:ext cx="10585296" cy="3236700"/>
          </a:xfrm>
        </p:spPr>
        <p:txBody>
          <a:bodyPr>
            <a:noAutofit/>
          </a:bodyPr>
          <a:lstStyle/>
          <a:p>
            <a:pPr marL="0" indent="0">
              <a:buNone/>
            </a:pPr>
            <a:r>
              <a:rPr lang="de-DE" sz="7200" dirty="0"/>
              <a:t>Bilde einen Knoten.</a:t>
            </a:r>
          </a:p>
          <a:p>
            <a:pPr marL="0" indent="0">
              <a:buNone/>
            </a:pPr>
            <a:r>
              <a:rPr lang="de-DE" sz="7200" dirty="0"/>
              <a:t>Tausche dich aus.</a:t>
            </a:r>
          </a:p>
          <a:p>
            <a:pPr marL="0" indent="0">
              <a:buNone/>
            </a:pPr>
            <a:endParaRPr lang="de-DE" sz="4800" dirty="0"/>
          </a:p>
          <a:p>
            <a:pPr marL="0" indent="0">
              <a:buNone/>
            </a:pPr>
            <a:endParaRPr lang="de-DE" sz="4800" dirty="0"/>
          </a:p>
        </p:txBody>
      </p:sp>
      <p:sp>
        <p:nvSpPr>
          <p:cNvPr id="6" name="Textfeld 5">
            <a:extLst>
              <a:ext uri="{FF2B5EF4-FFF2-40B4-BE49-F238E27FC236}">
                <a16:creationId xmlns:a16="http://schemas.microsoft.com/office/drawing/2014/main" id="{1879108B-A90A-F911-4622-4D5EF0A64246}"/>
              </a:ext>
            </a:extLst>
          </p:cNvPr>
          <p:cNvSpPr txBox="1"/>
          <p:nvPr/>
        </p:nvSpPr>
        <p:spPr>
          <a:xfrm>
            <a:off x="1231566" y="215924"/>
            <a:ext cx="180221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9" name="Textfeld 8">
            <a:extLst>
              <a:ext uri="{FF2B5EF4-FFF2-40B4-BE49-F238E27FC236}">
                <a16:creationId xmlns:a16="http://schemas.microsoft.com/office/drawing/2014/main" id="{17E00FE9-0402-ECD1-D30D-331E87FD4375}"/>
              </a:ext>
            </a:extLst>
          </p:cNvPr>
          <p:cNvSpPr txBox="1"/>
          <p:nvPr/>
        </p:nvSpPr>
        <p:spPr>
          <a:xfrm>
            <a:off x="1066975" y="1363244"/>
            <a:ext cx="124460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4" name="Grafik 3">
            <a:extLst>
              <a:ext uri="{FF2B5EF4-FFF2-40B4-BE49-F238E27FC236}">
                <a16:creationId xmlns:a16="http://schemas.microsoft.com/office/drawing/2014/main" id="{07C0C830-5CE6-F1CB-8A39-9C749CAABE24}"/>
              </a:ext>
            </a:extLst>
          </p:cNvPr>
          <p:cNvPicPr>
            <a:picLocks noChangeAspect="1"/>
          </p:cNvPicPr>
          <p:nvPr/>
        </p:nvPicPr>
        <p:blipFill>
          <a:blip r:embed="rId3"/>
          <a:stretch>
            <a:fillRect/>
          </a:stretch>
        </p:blipFill>
        <p:spPr>
          <a:xfrm>
            <a:off x="6337192" y="3001689"/>
            <a:ext cx="4578565" cy="3032444"/>
          </a:xfrm>
          <a:prstGeom prst="rect">
            <a:avLst/>
          </a:prstGeom>
        </p:spPr>
      </p:pic>
      <p:pic>
        <p:nvPicPr>
          <p:cNvPr id="5" name="Grafik 4">
            <a:extLst>
              <a:ext uri="{FF2B5EF4-FFF2-40B4-BE49-F238E27FC236}">
                <a16:creationId xmlns:a16="http://schemas.microsoft.com/office/drawing/2014/main" id="{8A7B67A4-4C78-D865-F673-DC81B5C91742}"/>
              </a:ext>
            </a:extLst>
          </p:cNvPr>
          <p:cNvPicPr>
            <a:picLocks noChangeAspect="1"/>
          </p:cNvPicPr>
          <p:nvPr/>
        </p:nvPicPr>
        <p:blipFill>
          <a:blip r:embed="rId4"/>
          <a:stretch>
            <a:fillRect/>
          </a:stretch>
        </p:blipFill>
        <p:spPr>
          <a:xfrm>
            <a:off x="590144" y="3009467"/>
            <a:ext cx="5290840" cy="3032444"/>
          </a:xfrm>
          <a:prstGeom prst="rect">
            <a:avLst/>
          </a:prstGeom>
        </p:spPr>
      </p:pic>
      <p:pic>
        <p:nvPicPr>
          <p:cNvPr id="7" name="Grafik 6" descr="Ein Bild, das Spielzeug, Vektorgrafiken, Puppe enthält.&#10;&#10;Automatisch generierte Beschreibung">
            <a:extLst>
              <a:ext uri="{FF2B5EF4-FFF2-40B4-BE49-F238E27FC236}">
                <a16:creationId xmlns:a16="http://schemas.microsoft.com/office/drawing/2014/main" id="{02D9D274-4C25-4946-A0C8-B5E07DC915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6195" y="4303390"/>
            <a:ext cx="2949578" cy="2949578"/>
          </a:xfrm>
          <a:prstGeom prst="rect">
            <a:avLst/>
          </a:prstGeom>
        </p:spPr>
      </p:pic>
    </p:spTree>
    <p:extLst>
      <p:ext uri="{BB962C8B-B14F-4D97-AF65-F5344CB8AC3E}">
        <p14:creationId xmlns:p14="http://schemas.microsoft.com/office/powerpoint/2010/main" val="3607053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125402" y="5851314"/>
            <a:ext cx="11402904" cy="652434"/>
          </a:xfrm>
        </p:spPr>
        <p:txBody>
          <a:bodyPr>
            <a:noAutofit/>
          </a:bodyPr>
          <a:lstStyle/>
          <a:p>
            <a:pPr marL="0" indent="0">
              <a:buNone/>
            </a:pPr>
            <a:r>
              <a:rPr lang="de-DE" sz="3200" dirty="0"/>
              <a:t>	</a:t>
            </a:r>
            <a:r>
              <a:rPr lang="de-DE" sz="4800" dirty="0"/>
              <a:t>1.			2.			3.			4.</a:t>
            </a:r>
          </a:p>
        </p:txBody>
      </p:sp>
      <p:pic>
        <p:nvPicPr>
          <p:cNvPr id="8" name="Grafik 7">
            <a:extLst>
              <a:ext uri="{FF2B5EF4-FFF2-40B4-BE49-F238E27FC236}">
                <a16:creationId xmlns:a16="http://schemas.microsoft.com/office/drawing/2014/main" id="{3B4EB92D-DA88-A759-9DB8-5A4D8915D812}"/>
              </a:ext>
            </a:extLst>
          </p:cNvPr>
          <p:cNvPicPr>
            <a:picLocks noChangeAspect="1"/>
          </p:cNvPicPr>
          <p:nvPr/>
        </p:nvPicPr>
        <p:blipFill rotWithShape="1">
          <a:blip r:embed="rId3"/>
          <a:srcRect l="18408" t="8702" r="20071" b="5781"/>
          <a:stretch/>
        </p:blipFill>
        <p:spPr>
          <a:xfrm>
            <a:off x="288294" y="1711957"/>
            <a:ext cx="2680915" cy="3885219"/>
          </a:xfrm>
          <a:prstGeom prst="rect">
            <a:avLst/>
          </a:prstGeom>
        </p:spPr>
      </p:pic>
      <p:pic>
        <p:nvPicPr>
          <p:cNvPr id="10" name="Grafik 9">
            <a:extLst>
              <a:ext uri="{FF2B5EF4-FFF2-40B4-BE49-F238E27FC236}">
                <a16:creationId xmlns:a16="http://schemas.microsoft.com/office/drawing/2014/main" id="{5D886546-0B3D-44C6-AB5C-13BC4BA16EB1}"/>
              </a:ext>
            </a:extLst>
          </p:cNvPr>
          <p:cNvPicPr>
            <a:picLocks noChangeAspect="1"/>
          </p:cNvPicPr>
          <p:nvPr/>
        </p:nvPicPr>
        <p:blipFill rotWithShape="1">
          <a:blip r:embed="rId4"/>
          <a:srcRect l="15702" t="7580" r="27215" b="4501"/>
          <a:stretch/>
        </p:blipFill>
        <p:spPr>
          <a:xfrm>
            <a:off x="3152511" y="1687571"/>
            <a:ext cx="2489200" cy="3885219"/>
          </a:xfrm>
          <a:prstGeom prst="rect">
            <a:avLst/>
          </a:prstGeom>
        </p:spPr>
      </p:pic>
      <p:pic>
        <p:nvPicPr>
          <p:cNvPr id="12" name="Grafik 11">
            <a:extLst>
              <a:ext uri="{FF2B5EF4-FFF2-40B4-BE49-F238E27FC236}">
                <a16:creationId xmlns:a16="http://schemas.microsoft.com/office/drawing/2014/main" id="{D91AA0A5-13F5-0A78-6DEA-AAB88BDB9E90}"/>
              </a:ext>
            </a:extLst>
          </p:cNvPr>
          <p:cNvPicPr>
            <a:picLocks noChangeAspect="1"/>
          </p:cNvPicPr>
          <p:nvPr/>
        </p:nvPicPr>
        <p:blipFill rotWithShape="1">
          <a:blip r:embed="rId5"/>
          <a:srcRect l="27328" t="21908" r="20717" b="-3402"/>
          <a:stretch/>
        </p:blipFill>
        <p:spPr>
          <a:xfrm>
            <a:off x="5840820" y="1687571"/>
            <a:ext cx="2733555" cy="4106201"/>
          </a:xfrm>
          <a:prstGeom prst="rect">
            <a:avLst/>
          </a:prstGeom>
        </p:spPr>
      </p:pic>
      <p:pic>
        <p:nvPicPr>
          <p:cNvPr id="14" name="Grafik 13">
            <a:extLst>
              <a:ext uri="{FF2B5EF4-FFF2-40B4-BE49-F238E27FC236}">
                <a16:creationId xmlns:a16="http://schemas.microsoft.com/office/drawing/2014/main" id="{3D045984-9C5D-6492-477F-D98942246599}"/>
              </a:ext>
            </a:extLst>
          </p:cNvPr>
          <p:cNvPicPr>
            <a:picLocks noChangeAspect="1"/>
          </p:cNvPicPr>
          <p:nvPr/>
        </p:nvPicPr>
        <p:blipFill rotWithShape="1">
          <a:blip r:embed="rId6"/>
          <a:srcRect l="20372" t="-920" r="1663" b="920"/>
          <a:stretch/>
        </p:blipFill>
        <p:spPr>
          <a:xfrm>
            <a:off x="8743711" y="2604503"/>
            <a:ext cx="3159995" cy="2534261"/>
          </a:xfrm>
          <a:prstGeom prst="rect">
            <a:avLst/>
          </a:prstGeom>
        </p:spPr>
      </p:pic>
      <p:sp>
        <p:nvSpPr>
          <p:cNvPr id="9" name="Textfeld 8">
            <a:extLst>
              <a:ext uri="{FF2B5EF4-FFF2-40B4-BE49-F238E27FC236}">
                <a16:creationId xmlns:a16="http://schemas.microsoft.com/office/drawing/2014/main" id="{62B89C6C-CCB0-976A-FC45-2797447E1E0F}"/>
              </a:ext>
            </a:extLst>
          </p:cNvPr>
          <p:cNvSpPr txBox="1"/>
          <p:nvPr/>
        </p:nvSpPr>
        <p:spPr>
          <a:xfrm>
            <a:off x="1094273" y="391004"/>
            <a:ext cx="2733554"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j-ea"/>
                <a:cs typeface="+mj-cs"/>
                <a:sym typeface="Webdings" panose="05030102010509060703" pitchFamily="18" charset="2"/>
              </a:rPr>
              <a:t> </a:t>
            </a: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5" name="Pfeil: nach unten 4">
            <a:extLst>
              <a:ext uri="{FF2B5EF4-FFF2-40B4-BE49-F238E27FC236}">
                <a16:creationId xmlns:a16="http://schemas.microsoft.com/office/drawing/2014/main" id="{BA076976-49E7-CC98-BCF7-AC4C3C1FCDD7}"/>
              </a:ext>
            </a:extLst>
          </p:cNvPr>
          <p:cNvSpPr/>
          <p:nvPr/>
        </p:nvSpPr>
        <p:spPr>
          <a:xfrm rot="496213">
            <a:off x="4326841" y="2176380"/>
            <a:ext cx="275674" cy="65797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Pfeil: nach unten 5">
            <a:extLst>
              <a:ext uri="{FF2B5EF4-FFF2-40B4-BE49-F238E27FC236}">
                <a16:creationId xmlns:a16="http://schemas.microsoft.com/office/drawing/2014/main" id="{DDFB37F2-E2EA-C07E-362D-8824BDB263DA}"/>
              </a:ext>
            </a:extLst>
          </p:cNvPr>
          <p:cNvSpPr/>
          <p:nvPr/>
        </p:nvSpPr>
        <p:spPr>
          <a:xfrm rot="2170420">
            <a:off x="3928614" y="3211335"/>
            <a:ext cx="306426" cy="78072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Pfeil: nach unten 6">
            <a:extLst>
              <a:ext uri="{FF2B5EF4-FFF2-40B4-BE49-F238E27FC236}">
                <a16:creationId xmlns:a16="http://schemas.microsoft.com/office/drawing/2014/main" id="{494711B1-D39A-D0AC-E50E-3924660C7DED}"/>
              </a:ext>
            </a:extLst>
          </p:cNvPr>
          <p:cNvSpPr/>
          <p:nvPr/>
        </p:nvSpPr>
        <p:spPr>
          <a:xfrm rot="16861597">
            <a:off x="11222685" y="3341957"/>
            <a:ext cx="320467" cy="62522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lumMod val="75000"/>
                </a:schemeClr>
              </a:solidFill>
            </a:endParaRPr>
          </a:p>
        </p:txBody>
      </p:sp>
      <p:sp>
        <p:nvSpPr>
          <p:cNvPr id="11" name="Pfeil: nach unten 10">
            <a:extLst>
              <a:ext uri="{FF2B5EF4-FFF2-40B4-BE49-F238E27FC236}">
                <a16:creationId xmlns:a16="http://schemas.microsoft.com/office/drawing/2014/main" id="{2B87776C-5BA7-B2E8-5047-AE48AA0E25D6}"/>
              </a:ext>
            </a:extLst>
          </p:cNvPr>
          <p:cNvSpPr/>
          <p:nvPr/>
        </p:nvSpPr>
        <p:spPr>
          <a:xfrm rot="6261556">
            <a:off x="9187092" y="2892135"/>
            <a:ext cx="320467" cy="62522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lumMod val="75000"/>
                </a:schemeClr>
              </a:solidFill>
            </a:endParaRPr>
          </a:p>
        </p:txBody>
      </p:sp>
    </p:spTree>
    <p:extLst>
      <p:ext uri="{BB962C8B-B14F-4D97-AF65-F5344CB8AC3E}">
        <p14:creationId xmlns:p14="http://schemas.microsoft.com/office/powerpoint/2010/main" val="352198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E29DF0-6A61-2A18-11CB-5E19794F1857}"/>
              </a:ext>
            </a:extLst>
          </p:cNvPr>
          <p:cNvSpPr txBox="1">
            <a:spLocks/>
          </p:cNvSpPr>
          <p:nvPr/>
        </p:nvSpPr>
        <p:spPr>
          <a:xfrm>
            <a:off x="2291812" y="1792122"/>
            <a:ext cx="12376688" cy="22122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28850" lvl="3" indent="-857250">
              <a:buFont typeface="Webdings" panose="05030102010509060703" pitchFamily="18" charset="2"/>
              <a:buChar char="N"/>
            </a:pPr>
            <a:endParaRPr lang="de-DE" sz="6200" dirty="0">
              <a:latin typeface="+mn-lt"/>
              <a:sym typeface="Webdings" panose="05030102010509060703" pitchFamily="18" charset="2"/>
            </a:endParaRPr>
          </a:p>
          <a:p>
            <a:r>
              <a:rPr lang="de-DE" sz="7200" dirty="0">
                <a:latin typeface="+mn-lt"/>
              </a:rPr>
              <a:t>Los!</a:t>
            </a:r>
          </a:p>
          <a:p>
            <a:r>
              <a:rPr lang="de-DE" sz="7200" dirty="0">
                <a:latin typeface="+mn-lt"/>
              </a:rPr>
              <a:t>Stop!</a:t>
            </a:r>
          </a:p>
          <a:p>
            <a:r>
              <a:rPr lang="de-DE" sz="7200" dirty="0">
                <a:latin typeface="+mn-lt"/>
              </a:rPr>
              <a:t>Schnell und langsam!</a:t>
            </a:r>
          </a:p>
        </p:txBody>
      </p:sp>
      <p:sp>
        <p:nvSpPr>
          <p:cNvPr id="8" name="Textfeld 7">
            <a:extLst>
              <a:ext uri="{FF2B5EF4-FFF2-40B4-BE49-F238E27FC236}">
                <a16:creationId xmlns:a16="http://schemas.microsoft.com/office/drawing/2014/main" id="{48E68B61-3E4A-DB6E-D4AB-095A25CCD52F}"/>
              </a:ext>
            </a:extLst>
          </p:cNvPr>
          <p:cNvSpPr txBox="1"/>
          <p:nvPr/>
        </p:nvSpPr>
        <p:spPr>
          <a:xfrm>
            <a:off x="667517" y="3518759"/>
            <a:ext cx="2107939" cy="1446550"/>
          </a:xfrm>
          <a:prstGeom prst="rect">
            <a:avLst/>
          </a:prstGeom>
          <a:noFill/>
        </p:spPr>
        <p:txBody>
          <a:bodyPr wrap="square">
            <a:spAutoFit/>
          </a:bodyPr>
          <a:lstStyle/>
          <a:p>
            <a:r>
              <a:rPr lang="de-DE" sz="8800" dirty="0">
                <a:sym typeface="Webdings" panose="05030102010509060703" pitchFamily="18" charset="2"/>
              </a:rPr>
              <a:t></a:t>
            </a:r>
            <a:endParaRPr lang="de-DE" sz="8800" dirty="0"/>
          </a:p>
        </p:txBody>
      </p:sp>
      <p:sp>
        <p:nvSpPr>
          <p:cNvPr id="10" name="Textfeld 9">
            <a:extLst>
              <a:ext uri="{FF2B5EF4-FFF2-40B4-BE49-F238E27FC236}">
                <a16:creationId xmlns:a16="http://schemas.microsoft.com/office/drawing/2014/main" id="{EF7EA686-9FC3-444A-E381-049A32841AEA}"/>
              </a:ext>
            </a:extLst>
          </p:cNvPr>
          <p:cNvSpPr txBox="1"/>
          <p:nvPr/>
        </p:nvSpPr>
        <p:spPr>
          <a:xfrm>
            <a:off x="546022" y="2456437"/>
            <a:ext cx="1793494"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800" dirty="0">
                <a:solidFill>
                  <a:prstClr val="black"/>
                </a:solidFill>
                <a:latin typeface="Calibri" panose="020F0502020204030204"/>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Inhaltsplatzhalter 2">
            <a:extLst>
              <a:ext uri="{FF2B5EF4-FFF2-40B4-BE49-F238E27FC236}">
                <a16:creationId xmlns:a16="http://schemas.microsoft.com/office/drawing/2014/main" id="{CD37F37C-6D07-4A64-AD73-BA128DCA6ACD}"/>
              </a:ext>
            </a:extLst>
          </p:cNvPr>
          <p:cNvSpPr txBox="1">
            <a:spLocks/>
          </p:cNvSpPr>
          <p:nvPr/>
        </p:nvSpPr>
        <p:spPr>
          <a:xfrm>
            <a:off x="1999622" y="393680"/>
            <a:ext cx="8490664" cy="105939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7200" dirty="0"/>
              <a:t>Tipps für Erklärvideos:</a:t>
            </a:r>
            <a:endParaRPr lang="de-DE" sz="4800" dirty="0"/>
          </a:p>
          <a:p>
            <a:pPr marL="0" indent="0">
              <a:buFont typeface="Arial" panose="020B0604020202020204" pitchFamily="34" charset="0"/>
              <a:buNone/>
            </a:pPr>
            <a:endParaRPr lang="de-DE" sz="4800" dirty="0"/>
          </a:p>
        </p:txBody>
      </p:sp>
      <p:pic>
        <p:nvPicPr>
          <p:cNvPr id="11" name="Grafik 10" descr="Ein Bild, das Spielzeug, Vektorgrafiken, Puppe enthält.&#10;&#10;Automatisch generierte Beschreibung">
            <a:extLst>
              <a:ext uri="{FF2B5EF4-FFF2-40B4-BE49-F238E27FC236}">
                <a16:creationId xmlns:a16="http://schemas.microsoft.com/office/drawing/2014/main" id="{FC843E58-A5F7-4AEA-ACAA-95832ED60E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7520">
            <a:off x="-563050" y="-227627"/>
            <a:ext cx="2453172" cy="2453172"/>
          </a:xfrm>
          <a:prstGeom prst="rect">
            <a:avLst/>
          </a:prstGeom>
        </p:spPr>
      </p:pic>
      <p:pic>
        <p:nvPicPr>
          <p:cNvPr id="4" name="Grafik 3">
            <a:extLst>
              <a:ext uri="{FF2B5EF4-FFF2-40B4-BE49-F238E27FC236}">
                <a16:creationId xmlns:a16="http://schemas.microsoft.com/office/drawing/2014/main" id="{3F57760B-DD16-44E5-806B-A054191DDEDE}"/>
              </a:ext>
            </a:extLst>
          </p:cNvPr>
          <p:cNvPicPr>
            <a:picLocks noChangeAspect="1"/>
          </p:cNvPicPr>
          <p:nvPr/>
        </p:nvPicPr>
        <p:blipFill>
          <a:blip r:embed="rId4"/>
          <a:stretch>
            <a:fillRect/>
          </a:stretch>
        </p:blipFill>
        <p:spPr>
          <a:xfrm>
            <a:off x="932274" y="4843979"/>
            <a:ext cx="836370" cy="887059"/>
          </a:xfrm>
          <a:prstGeom prst="rect">
            <a:avLst/>
          </a:prstGeom>
        </p:spPr>
      </p:pic>
    </p:spTree>
    <p:extLst>
      <p:ext uri="{BB962C8B-B14F-4D97-AF65-F5344CB8AC3E}">
        <p14:creationId xmlns:p14="http://schemas.microsoft.com/office/powerpoint/2010/main" val="1144358086"/>
      </p:ext>
    </p:extLst>
  </p:cSld>
  <p:clrMapOvr>
    <a:masterClrMapping/>
  </p:clrMapOvr>
  <mc:AlternateContent xmlns:mc="http://schemas.openxmlformats.org/markup-compatibility/2006" xmlns:p14="http://schemas.microsoft.com/office/powerpoint/2010/main">
    <mc:Choice Requires="p14">
      <p:transition spd="slow" p14:dur="2000" advTm="6892"/>
    </mc:Choice>
    <mc:Fallback xmlns="">
      <p:transition spd="slow" advTm="689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618758" y="3263220"/>
            <a:ext cx="10515600" cy="2621935"/>
          </a:xfrm>
        </p:spPr>
        <p:txBody>
          <a:bodyPr>
            <a:noAutofit/>
          </a:bodyPr>
          <a:lstStyle/>
          <a:p>
            <a:pPr marL="0" indent="0">
              <a:buNone/>
            </a:pPr>
            <a:endParaRPr lang="de-DE" sz="3200" dirty="0"/>
          </a:p>
          <a:p>
            <a:pPr marL="0" indent="0">
              <a:buNone/>
            </a:pPr>
            <a:endParaRPr lang="de-DE" sz="3200" dirty="0"/>
          </a:p>
          <a:p>
            <a:pPr marL="0" indent="0">
              <a:buNone/>
            </a:pPr>
            <a:endParaRPr lang="de-DE" sz="3200" dirty="0"/>
          </a:p>
        </p:txBody>
      </p:sp>
      <p:pic>
        <p:nvPicPr>
          <p:cNvPr id="2" name="Überhandknoten">
            <a:hlinkClick r:id="" action="ppaction://media"/>
            <a:extLst>
              <a:ext uri="{FF2B5EF4-FFF2-40B4-BE49-F238E27FC236}">
                <a16:creationId xmlns:a16="http://schemas.microsoft.com/office/drawing/2014/main" id="{9F9115E3-BE97-200A-C76B-C30B1B9A3BF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00" y="0"/>
            <a:ext cx="12165013" cy="6858000"/>
          </a:xfrm>
          <a:prstGeom prst="rect">
            <a:avLst/>
          </a:prstGeom>
        </p:spPr>
      </p:pic>
    </p:spTree>
    <p:extLst>
      <p:ext uri="{BB962C8B-B14F-4D97-AF65-F5344CB8AC3E}">
        <p14:creationId xmlns:p14="http://schemas.microsoft.com/office/powerpoint/2010/main" val="354478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7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a:extLst>
              <a:ext uri="{FF2B5EF4-FFF2-40B4-BE49-F238E27FC236}">
                <a16:creationId xmlns:a16="http://schemas.microsoft.com/office/drawing/2014/main" id="{7E104F6E-11E5-7297-E313-4FB4B6E24ABB}"/>
              </a:ext>
            </a:extLst>
          </p:cNvPr>
          <p:cNvSpPr txBox="1">
            <a:spLocks/>
          </p:cNvSpPr>
          <p:nvPr/>
        </p:nvSpPr>
        <p:spPr>
          <a:xfrm>
            <a:off x="953776" y="1694219"/>
            <a:ext cx="4857208" cy="19364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de-DE" sz="4000" b="1" dirty="0">
                <a:solidFill>
                  <a:prstClr val="black"/>
                </a:solidFill>
                <a:latin typeface="Calibri" panose="020F0502020204030204"/>
              </a:rPr>
              <a:t>Tutorial</a:t>
            </a:r>
            <a:r>
              <a:rPr lang="de-DE" sz="4000" dirty="0">
                <a:solidFill>
                  <a:prstClr val="black"/>
                </a:solidFill>
                <a:latin typeface="Calibri" panose="020F0502020204030204"/>
              </a:rPr>
              <a:t>: </a:t>
            </a:r>
          </a:p>
          <a:p>
            <a:pPr marL="0" indent="0">
              <a:lnSpc>
                <a:spcPct val="100000"/>
              </a:lnSpc>
              <a:spcBef>
                <a:spcPts val="0"/>
              </a:spcBef>
              <a:buFontTx/>
              <a:buNone/>
              <a:defRPr/>
            </a:pPr>
            <a:r>
              <a:rPr lang="de-DE" sz="4000" dirty="0">
                <a:solidFill>
                  <a:prstClr val="black"/>
                </a:solidFill>
                <a:latin typeface="Calibri" panose="020F0502020204030204"/>
              </a:rPr>
              <a:t>Überhandknoten </a:t>
            </a:r>
          </a:p>
          <a:p>
            <a:pPr marL="0" indent="0">
              <a:lnSpc>
                <a:spcPct val="100000"/>
              </a:lnSpc>
              <a:spcBef>
                <a:spcPts val="0"/>
              </a:spcBef>
              <a:buFontTx/>
              <a:buNone/>
              <a:defRPr/>
            </a:pPr>
            <a:r>
              <a:rPr lang="de-DE" sz="4000" dirty="0">
                <a:solidFill>
                  <a:prstClr val="black"/>
                </a:solidFill>
                <a:latin typeface="Calibri" panose="020F0502020204030204"/>
              </a:rPr>
              <a:t>Mebis-Tube</a:t>
            </a:r>
            <a:endParaRPr lang="de-DE" sz="4000" dirty="0"/>
          </a:p>
        </p:txBody>
      </p:sp>
      <p:graphicFrame>
        <p:nvGraphicFramePr>
          <p:cNvPr id="5" name="Tabelle 4">
            <a:extLst>
              <a:ext uri="{FF2B5EF4-FFF2-40B4-BE49-F238E27FC236}">
                <a16:creationId xmlns:a16="http://schemas.microsoft.com/office/drawing/2014/main" id="{A32C7F31-77EA-40A5-87C8-536E1C984B8D}"/>
              </a:ext>
            </a:extLst>
          </p:cNvPr>
          <p:cNvGraphicFramePr>
            <a:graphicFrameLocks noGrp="1"/>
          </p:cNvGraphicFramePr>
          <p:nvPr>
            <p:extLst>
              <p:ext uri="{D42A27DB-BD31-4B8C-83A1-F6EECF244321}">
                <p14:modId xmlns:p14="http://schemas.microsoft.com/office/powerpoint/2010/main" val="4225080854"/>
              </p:ext>
            </p:extLst>
          </p:nvPr>
        </p:nvGraphicFramePr>
        <p:xfrm>
          <a:off x="5820249" y="79680"/>
          <a:ext cx="4857209" cy="6460268"/>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136698">
                <a:tc>
                  <a:txBody>
                    <a:bodyPr/>
                    <a:lstStyle/>
                    <a:p>
                      <a:r>
                        <a:rPr lang="de-DE" dirty="0"/>
                        <a:t>ISB-Medienserver:</a:t>
                      </a:r>
                    </a:p>
                    <a:p>
                      <a:r>
                        <a:rPr lang="de-DE" sz="1000" b="1" u="sng" kern="1200"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https://download.sodix.de/api/content/data/SODIX-0001087966.m4v</a:t>
                      </a:r>
                      <a:endParaRPr lang="de-DE" sz="1000" dirty="0">
                        <a:solidFill>
                          <a:schemeClr val="bg1"/>
                        </a:solidFill>
                      </a:endParaRPr>
                    </a:p>
                  </a:txBody>
                  <a:tcPr/>
                </a:tc>
                <a:extLst>
                  <a:ext uri="{0D108BD9-81ED-4DB2-BD59-A6C34878D82A}">
                    <a16:rowId xmlns:a16="http://schemas.microsoft.com/office/drawing/2014/main" val="2429199894"/>
                  </a:ext>
                </a:extLst>
              </a:tr>
              <a:tr h="3323570">
                <a:tc>
                  <a:txBody>
                    <a:bodyPr/>
                    <a:lstStyle/>
                    <a:p>
                      <a:r>
                        <a:rPr lang="de-DE" b="1" dirty="0"/>
                        <a:t>Mebis-Tube: </a:t>
                      </a:r>
                    </a:p>
                    <a:p>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10" name="Inhaltsplatzhalter 9">
            <a:extLst>
              <a:ext uri="{FF2B5EF4-FFF2-40B4-BE49-F238E27FC236}">
                <a16:creationId xmlns:a16="http://schemas.microsoft.com/office/drawing/2014/main" id="{E443452E-8AA7-6485-EDAE-5DCB9CA0ED10}"/>
              </a:ext>
            </a:extLst>
          </p:cNvPr>
          <p:cNvPicPr>
            <a:picLocks noGrp="1" noChangeAspect="1"/>
          </p:cNvPicPr>
          <p:nvPr>
            <p:ph idx="1"/>
          </p:nvPr>
        </p:nvPicPr>
        <p:blipFill>
          <a:blip r:embed="rId4"/>
          <a:stretch>
            <a:fillRect/>
          </a:stretch>
        </p:blipFill>
        <p:spPr>
          <a:xfrm>
            <a:off x="7633252" y="3982237"/>
            <a:ext cx="2340753" cy="2327808"/>
          </a:xfrm>
        </p:spPr>
      </p:pic>
      <p:sp>
        <p:nvSpPr>
          <p:cNvPr id="7" name="Textfeld 6">
            <a:extLst>
              <a:ext uri="{FF2B5EF4-FFF2-40B4-BE49-F238E27FC236}">
                <a16:creationId xmlns:a16="http://schemas.microsoft.com/office/drawing/2014/main" id="{3796523D-9EBD-482F-8090-1315C2EA7501}"/>
              </a:ext>
            </a:extLst>
          </p:cNvPr>
          <p:cNvSpPr txBox="1"/>
          <p:nvPr/>
        </p:nvSpPr>
        <p:spPr>
          <a:xfrm>
            <a:off x="5879429" y="3542496"/>
            <a:ext cx="4709757" cy="646331"/>
          </a:xfrm>
          <a:prstGeom prst="rect">
            <a:avLst/>
          </a:prstGeom>
          <a:noFill/>
        </p:spPr>
        <p:txBody>
          <a:bodyPr wrap="square">
            <a:spAutoFit/>
          </a:bodyPr>
          <a:lstStyle/>
          <a:p>
            <a:r>
              <a:rPr lang="de-DE" sz="1200" dirty="0">
                <a:hlinkClick r:id="rId5"/>
              </a:rPr>
              <a:t>https://Melis.link/Ueberhandknoten</a:t>
            </a:r>
            <a:endParaRPr lang="de-DE" sz="1200" dirty="0"/>
          </a:p>
          <a:p>
            <a:endParaRPr lang="de-DE" sz="2400" dirty="0"/>
          </a:p>
        </p:txBody>
      </p:sp>
      <p:pic>
        <p:nvPicPr>
          <p:cNvPr id="8" name="Grafik 7" descr="Ein Bild, das Text, Lampe enthält.&#10;&#10;Automatisch generierte Beschreibung">
            <a:extLst>
              <a:ext uri="{FF2B5EF4-FFF2-40B4-BE49-F238E27FC236}">
                <a16:creationId xmlns:a16="http://schemas.microsoft.com/office/drawing/2014/main" id="{3AD82D15-A355-4029-AE05-F1909BF31B0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18019"/>
            <a:ext cx="3391646" cy="3391646"/>
          </a:xfrm>
          <a:prstGeom prst="rect">
            <a:avLst/>
          </a:prstGeom>
        </p:spPr>
      </p:pic>
      <p:pic>
        <p:nvPicPr>
          <p:cNvPr id="9" name="Grafik 8" descr="Ein Bild, das Spielzeug, Vektorgrafiken, Puppe enthält.&#10;&#10;Automatisch generierte Beschreibung">
            <a:extLst>
              <a:ext uri="{FF2B5EF4-FFF2-40B4-BE49-F238E27FC236}">
                <a16:creationId xmlns:a16="http://schemas.microsoft.com/office/drawing/2014/main" id="{7DEA9ECA-200B-49D3-BAFE-439E466F41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87198" y="3743375"/>
            <a:ext cx="3355966" cy="3355966"/>
          </a:xfrm>
          <a:prstGeom prst="rect">
            <a:avLst/>
          </a:prstGeom>
        </p:spPr>
      </p:pic>
      <p:pic>
        <p:nvPicPr>
          <p:cNvPr id="2" name="Grafik 1">
            <a:extLst>
              <a:ext uri="{FF2B5EF4-FFF2-40B4-BE49-F238E27FC236}">
                <a16:creationId xmlns:a16="http://schemas.microsoft.com/office/drawing/2014/main" id="{3F66976F-BDBB-4308-9BC5-A12E32000190}"/>
              </a:ext>
            </a:extLst>
          </p:cNvPr>
          <p:cNvPicPr>
            <a:picLocks noChangeAspect="1"/>
          </p:cNvPicPr>
          <p:nvPr/>
        </p:nvPicPr>
        <p:blipFill>
          <a:blip r:embed="rId8"/>
          <a:stretch>
            <a:fillRect/>
          </a:stretch>
        </p:blipFill>
        <p:spPr>
          <a:xfrm>
            <a:off x="7633251" y="719901"/>
            <a:ext cx="2309413" cy="2222082"/>
          </a:xfrm>
          <a:prstGeom prst="rect">
            <a:avLst/>
          </a:prstGeom>
        </p:spPr>
      </p:pic>
    </p:spTree>
    <p:extLst>
      <p:ext uri="{BB962C8B-B14F-4D97-AF65-F5344CB8AC3E}">
        <p14:creationId xmlns:p14="http://schemas.microsoft.com/office/powerpoint/2010/main" val="528171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Überhandkntoen mit doppeltem Faden">
            <a:hlinkClick r:id="" action="ppaction://media"/>
            <a:extLst>
              <a:ext uri="{FF2B5EF4-FFF2-40B4-BE49-F238E27FC236}">
                <a16:creationId xmlns:a16="http://schemas.microsoft.com/office/drawing/2014/main" id="{0B55EAD3-BC13-6F94-7407-E9AE368FBEA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85682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0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1844</Words>
  <Application>Microsoft Office PowerPoint</Application>
  <PresentationFormat>Breitbild</PresentationFormat>
  <Paragraphs>258</Paragraphs>
  <Slides>22</Slides>
  <Notes>22</Notes>
  <HiddenSlides>2</HiddenSlides>
  <MMClips>7</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22</vt:i4>
      </vt:variant>
    </vt:vector>
  </HeadingPairs>
  <TitlesOfParts>
    <vt:vector size="31" baseType="lpstr">
      <vt:lpstr>Arial</vt:lpstr>
      <vt:lpstr>Bradley Hand ITC</vt:lpstr>
      <vt:lpstr>Calibri</vt:lpstr>
      <vt:lpstr>Calibri Light</vt:lpstr>
      <vt:lpstr>Symbol</vt:lpstr>
      <vt:lpstr>Times New Roman</vt:lpstr>
      <vt:lpstr>Webdings</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Über</vt:lpstr>
      <vt:lpstr>  Ich habe heute dazugelernt, dass…</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Knoten</dc:title>
  <dc:creator>ISB München</dc:creator>
  <cp:lastModifiedBy>ISB München</cp:lastModifiedBy>
  <cp:revision>88</cp:revision>
  <dcterms:created xsi:type="dcterms:W3CDTF">2022-10-11T09:42:11Z</dcterms:created>
  <dcterms:modified xsi:type="dcterms:W3CDTF">2023-11-20T09:15:24Z</dcterms:modified>
</cp:coreProperties>
</file>