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97" r:id="rId2"/>
    <p:sldId id="303" r:id="rId3"/>
    <p:sldId id="306" r:id="rId4"/>
    <p:sldId id="309" r:id="rId5"/>
    <p:sldId id="287" r:id="rId6"/>
    <p:sldId id="294" r:id="rId7"/>
    <p:sldId id="299" r:id="rId8"/>
    <p:sldId id="289" r:id="rId9"/>
    <p:sldId id="268" r:id="rId10"/>
    <p:sldId id="310" r:id="rId11"/>
    <p:sldId id="300" r:id="rId12"/>
    <p:sldId id="305" r:id="rId13"/>
    <p:sldId id="313" r:id="rId14"/>
    <p:sldId id="291" r:id="rId15"/>
    <p:sldId id="311" r:id="rId16"/>
    <p:sldId id="301" r:id="rId17"/>
    <p:sldId id="312" r:id="rId18"/>
    <p:sldId id="260" r:id="rId19"/>
    <p:sldId id="257" r:id="rId20"/>
    <p:sldId id="273" r:id="rId21"/>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SB München" initials="ISB" lastIdx="1" clrIdx="0">
    <p:extLst>
      <p:ext uri="{19B8F6BF-5375-455C-9EA6-DF929625EA0E}">
        <p15:presenceInfo xmlns:p15="http://schemas.microsoft.com/office/powerpoint/2012/main" userId="ISB Münche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54894" autoAdjust="0"/>
  </p:normalViewPr>
  <p:slideViewPr>
    <p:cSldViewPr snapToGrid="0">
      <p:cViewPr varScale="1">
        <p:scale>
          <a:sx n="31" d="100"/>
          <a:sy n="31" d="100"/>
        </p:scale>
        <p:origin x="1600" y="3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0" d="100"/>
          <a:sy n="60" d="100"/>
        </p:scale>
        <p:origin x="3187"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dirty="0"/>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6E4A55-F94E-4DEC-87E7-58426CD69BC3}" type="datetimeFigureOut">
              <a:rPr lang="de-DE" smtClean="0"/>
              <a:t>20.11.2023</a:t>
            </a:fld>
            <a:endParaRPr lang="de-DE" dirty="0"/>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dirty="0"/>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32155E-F840-47BE-9C61-E5FAF3EB9D37}" type="slidenum">
              <a:rPr lang="de-DE" smtClean="0"/>
              <a:t>‹Nr.›</a:t>
            </a:fld>
            <a:endParaRPr lang="de-DE" dirty="0"/>
          </a:p>
        </p:txBody>
      </p:sp>
    </p:spTree>
    <p:extLst>
      <p:ext uri="{BB962C8B-B14F-4D97-AF65-F5344CB8AC3E}">
        <p14:creationId xmlns:p14="http://schemas.microsoft.com/office/powerpoint/2010/main" val="24642271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gn="just">
              <a:buFont typeface="+mj-lt"/>
              <a:buNone/>
            </a:pPr>
            <a:r>
              <a:rPr lang="de-DE" b="0" dirty="0">
                <a:solidFill>
                  <a:srgbClr val="FF0000"/>
                </a:solidFill>
                <a:highlight>
                  <a:srgbClr val="FFFF00"/>
                </a:highlight>
              </a:rPr>
              <a:t>Hintergrundinformationen für die Lehrkraft</a:t>
            </a: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de-DE" sz="1200" b="0" u="none" dirty="0">
              <a:solidFill>
                <a:srgbClr val="FFC000"/>
              </a:solidFill>
              <a:highlight>
                <a:srgbClr val="FFFF00"/>
              </a:highlight>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r>
              <a:rPr lang="de-DE" sz="1200" b="0" u="none" dirty="0">
                <a:solidFill>
                  <a:srgbClr val="FFC000"/>
                </a:solidFill>
                <a:highlight>
                  <a:srgbClr val="FFFF00"/>
                </a:highlight>
              </a:rPr>
              <a:t>Die Arbeitstechnik „Einfädeln“ sollte vor der Arbeitstechnik „Vorstich“ (siehe nachfolgende Präsentation zur Arbeitstechnik „Vorstich“) und ggf. vor der Arbeitstechnik „Knoten“ eingeschult werden. </a:t>
            </a: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de-DE" b="0" dirty="0">
              <a:solidFill>
                <a:srgbClr val="FF0000"/>
              </a:solidFill>
              <a:highlight>
                <a:srgbClr val="FFFF00"/>
              </a:highlight>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r>
              <a:rPr lang="de-DE" sz="1200" kern="1200" dirty="0">
                <a:solidFill>
                  <a:schemeClr val="tx1"/>
                </a:solidFill>
                <a:effectLst/>
                <a:highlight>
                  <a:srgbClr val="FFFF00"/>
                </a:highlight>
                <a:latin typeface="+mn-lt"/>
                <a:ea typeface="+mn-ea"/>
                <a:cs typeface="+mn-cs"/>
              </a:rPr>
              <a:t>Im Folgenden finden Sie digitales Material rund um die Arbeitstechnik Einfädeln in Form von Bildmaterial, Tutorials und QR-Code-Hinweisen mit Bezug zur Thematik. </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de-DE" sz="1200" kern="1200" dirty="0">
              <a:solidFill>
                <a:schemeClr val="tx1"/>
              </a:solidFill>
              <a:effectLst/>
              <a:highlight>
                <a:srgbClr val="FFFF00"/>
              </a:highligh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de-DE" sz="1200" kern="1200" dirty="0">
              <a:solidFill>
                <a:schemeClr val="tx1"/>
              </a:solidFill>
              <a:effectLst/>
              <a:highlight>
                <a:srgbClr val="FFFF00"/>
              </a:highlight>
              <a:latin typeface="+mn-lt"/>
              <a:ea typeface="+mn-ea"/>
              <a:cs typeface="+mn-cs"/>
            </a:endParaRPr>
          </a:p>
          <a:p>
            <a:pPr marL="0" indent="0">
              <a:buFont typeface="+mj-lt"/>
              <a:buNone/>
            </a:pPr>
            <a:endParaRPr lang="de-DE" b="0" dirty="0">
              <a:solidFill>
                <a:srgbClr val="FF0000"/>
              </a:solidFill>
              <a:highlight>
                <a:srgbClr val="FFFF00"/>
              </a:highlight>
            </a:endParaRPr>
          </a:p>
        </p:txBody>
      </p:sp>
      <p:sp>
        <p:nvSpPr>
          <p:cNvPr id="4" name="Foliennummernplatzhalter 3"/>
          <p:cNvSpPr>
            <a:spLocks noGrp="1"/>
          </p:cNvSpPr>
          <p:nvPr>
            <p:ph type="sldNum" sz="quarter" idx="5"/>
          </p:nvPr>
        </p:nvSpPr>
        <p:spPr/>
        <p:txBody>
          <a:bodyPr/>
          <a:lstStyle/>
          <a:p>
            <a:fld id="{BF32155E-F840-47BE-9C61-E5FAF3EB9D37}" type="slidenum">
              <a:rPr lang="de-DE" smtClean="0"/>
              <a:t>1</a:t>
            </a:fld>
            <a:endParaRPr lang="de-DE" dirty="0"/>
          </a:p>
        </p:txBody>
      </p:sp>
    </p:spTree>
    <p:extLst>
      <p:ext uri="{BB962C8B-B14F-4D97-AF65-F5344CB8AC3E}">
        <p14:creationId xmlns:p14="http://schemas.microsoft.com/office/powerpoint/2010/main" val="133459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Die Fachbegriffe „einfädeln“ und „ausfädeln“ erschließen sich die Schülerinnen und Schüler anhand der Abbildung.</a:t>
            </a:r>
            <a:r>
              <a:rPr lang="en-US" sz="1200" dirty="0">
                <a:latin typeface="Bradley Hand ITC" panose="03070402050302030203" pitchFamily="66" charset="0"/>
              </a:rPr>
              <a:t> Die Lehrkraft wirkt unterstützend und blendet einzelne, animierte  Buchstaben zum Begriff ein. </a:t>
            </a:r>
            <a:r>
              <a:rPr lang="de-DE" dirty="0"/>
              <a:t>Die Schülerinnen und Schüler vermuten und bilden bzw. formulieren gemeinsam den Begriff „einfädeln“/“ausfädeln“. Beide Begriffe werden in der nachfolgenden Folie angehört und gemeinsam gesprochen und anschließend in einem Wortspeicher visuell festgehalten.</a:t>
            </a:r>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10</a:t>
            </a:fld>
            <a:endParaRPr lang="de-DE" dirty="0"/>
          </a:p>
        </p:txBody>
      </p:sp>
    </p:spTree>
    <p:extLst>
      <p:ext uri="{BB962C8B-B14F-4D97-AF65-F5344CB8AC3E}">
        <p14:creationId xmlns:p14="http://schemas.microsoft.com/office/powerpoint/2010/main" val="23633737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Der Begriff wird angehört, gemeinsam ausgesprochen und anschließend in einem Wortspeicher festgehalten. Es empfiehlt sich, erst auf den Lautsprecher zu klicken und dann die Silben nacheinander einzublenden.</a:t>
            </a:r>
          </a:p>
          <a:p>
            <a:pPr algn="just"/>
            <a:endParaRPr lang="de-DE" dirty="0"/>
          </a:p>
          <a:p>
            <a:pPr algn="just"/>
            <a:r>
              <a:rPr lang="de-DE" dirty="0"/>
              <a:t>Zusätzlich kann diese Folie auch nicht deutschsprachigen Kindern angeboten werden. </a:t>
            </a:r>
          </a:p>
          <a:p>
            <a:pPr algn="just"/>
            <a:endParaRPr lang="de-DE" dirty="0"/>
          </a:p>
          <a:p>
            <a:pPr algn="just"/>
            <a:r>
              <a:rPr lang="de-DE" dirty="0"/>
              <a:t>Ableitung einfädeln: Einfädeln kommt von dem Begriff Faden</a:t>
            </a:r>
          </a:p>
          <a:p>
            <a:pPr algn="just"/>
            <a:endParaRPr lang="de-DE" dirty="0"/>
          </a:p>
          <a:p>
            <a:pPr algn="just"/>
            <a:r>
              <a:rPr lang="de-DE" dirty="0"/>
              <a:t>Information für die Lehrkraft zur Einführung von neuen Begriffen: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Neue Begriffe sollten immer mit Artikel (der, die, das) eingeführt werden. Im DaZ-Unterricht steht die Farbe grün für bestimmte (der, die, das)  und unbestimmte Artikel (ein, eine). Im Grund- sowie DaZ-Unterricht werden Silben in den Farben blau und rot farbig markiert. Die Silben können zeitgleich geklatscht werden.</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Die Schülerinnen und Schüler hören das Wort und sprechen es dann mehrmals gemeinsam aus (bis zu 5x), auch in den darauffolgenden Unterrichtseinheiten sollten diese Begrifflichkeiten immer wieder wiederholt werden</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Neue Begriffe sollten von der Schülerschaft motorisch bzw. spielerisch unterstützt werden, z. B. durch „Schere-Stein-Papier“:</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-Schere=die</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-Stein=der</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-Papier=das</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Die Schülerinnen und Schüler sprechen das neue Wort aus und führen zeitgleich dazu die Handbewegung aus, z. B. Aussprache:    </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sym typeface="Wingdings" panose="05000000000000000000" pitchFamily="2" charset="2"/>
              </a:rPr>
              <a:t>     der Faden Bewegung: Faust, Aussprache: das Einfädeln  Bewegung: flache Hand</a:t>
            </a:r>
            <a:endParaRPr lang="de-DE" dirty="0"/>
          </a:p>
          <a:p>
            <a:pPr marL="171450" indent="-171450" algn="just">
              <a:buFont typeface="Arial" panose="020B0604020202020204" pitchFamily="34" charset="0"/>
              <a:buChar char="•"/>
            </a:pPr>
            <a:r>
              <a:rPr lang="de-DE" dirty="0"/>
              <a:t>Handlungsbegleitendes Sprechen der Lehrkraft bei einer Vorarbeit ist sehr wichtig: jegliche Vorarbeit der Lehrkraft sollte verbalisiert werden (z. B. „ich fädle jetzt ein, das hier ist mein Nadelöhr“, usw.) </a:t>
            </a:r>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11</a:t>
            </a:fld>
            <a:endParaRPr lang="de-DE" dirty="0"/>
          </a:p>
        </p:txBody>
      </p:sp>
    </p:spTree>
    <p:extLst>
      <p:ext uri="{BB962C8B-B14F-4D97-AF65-F5344CB8AC3E}">
        <p14:creationId xmlns:p14="http://schemas.microsoft.com/office/powerpoint/2010/main" val="38347750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dirty="0"/>
              <a:t>Der Begriff wird angehört, gemeinsam ausgesprochen und anschließend in einem Wortspeicher festgehalten.</a:t>
            </a:r>
          </a:p>
          <a:p>
            <a:pPr algn="just"/>
            <a:endParaRPr lang="de-DE" dirty="0"/>
          </a:p>
          <a:p>
            <a:pPr algn="just"/>
            <a:r>
              <a:rPr lang="de-DE" dirty="0"/>
              <a:t>Zusätzlich kann diese Folie auch nicht deutschsprachigen Kindern angeboten werden. </a:t>
            </a:r>
          </a:p>
          <a:p>
            <a:pPr algn="just"/>
            <a:endParaRPr lang="de-DE" dirty="0"/>
          </a:p>
          <a:p>
            <a:pPr algn="just"/>
            <a:r>
              <a:rPr lang="de-DE" dirty="0"/>
              <a:t>Information für die Lehrkraft zur Einführung von neuen Begriffen: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Neue Begriffe sollten immer mit Artikel (der, die, das) eingeführt werden. Im DaZ-Unterricht steht die Farbe grün für bestimmte (der, die, das)  und unbestimmte Artikel (ein, eine). Im Grund- sowie DaZ-Unterricht werden Silben in den Farben blau und rot farbig markiert. Die Silben können zeitgleich geklatscht werden.</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Die Schülerinnen und Schüler hören das Wort und sprechen es dann mehrmals gemeinsam aus (bis zu 5x), auch in den darauffolgenden Unterrichtseinheiten sollten diese Begrifflichkeiten immer wieder wiederholt werden</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Neue Begriffe sollten von der Schülerschaft motorisch bzw. spielerisch unterstützt werden, z. B. durch „Schere-Stein-Papier“:</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-Schere=die</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-Stein=der</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-Papier=das</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Die Schülerinnen und Schüler sprechen das neue Wort aus und </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führen zeitgleich dazu die Handbewegung aus, z. B. Aussprache:    </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sym typeface="Wingdings" panose="05000000000000000000" pitchFamily="2" charset="2"/>
              </a:rPr>
              <a:t>     der FadenBewegung: Faust, Aussprache: das Ausfädeln </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sym typeface="Wingdings" panose="05000000000000000000" pitchFamily="2" charset="2"/>
              </a:rPr>
              <a:t>      Bewegung: flache Hand</a:t>
            </a:r>
            <a:endParaRPr lang="de-DE" dirty="0"/>
          </a:p>
          <a:p>
            <a:pPr marL="171450" indent="-171450" algn="just">
              <a:buFont typeface="Arial" panose="020B0604020202020204" pitchFamily="34" charset="0"/>
              <a:buChar char="•"/>
            </a:pPr>
            <a:r>
              <a:rPr lang="de-DE" dirty="0"/>
              <a:t>Handlungsbegleitendes Sprechen der Lehrkraft bei einer Vorarbeit ist sehr wichtig: jegliche Vorarbeit der Lehrkraft sollte verbalisiert werden (z. B. „ich fädle jetzt ein, das hier ist mein Nadelöhr“, usw.) </a:t>
            </a:r>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12</a:t>
            </a:fld>
            <a:endParaRPr lang="de-DE" dirty="0"/>
          </a:p>
        </p:txBody>
      </p:sp>
    </p:spTree>
    <p:extLst>
      <p:ext uri="{BB962C8B-B14F-4D97-AF65-F5344CB8AC3E}">
        <p14:creationId xmlns:p14="http://schemas.microsoft.com/office/powerpoint/2010/main" val="445703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dirty="0"/>
              <a:t>Diese Folie kann zum Einsatz kommen, wenn Strategien im Umgang mit Erklärvideos noch nicht erarbeitet und eingeschult wurden oder in Erinnerung gerufen werden sollen. Die Schülerinnen und Schüler beschreiben die Symbole und deren Bedeutung. Sie erkennen, dass man die Tutorials anhalten kann. Hierfür können einzelne Phasen der Arbeitstechnik genauer betrachtet und nachgemacht werden. </a:t>
            </a:r>
          </a:p>
          <a:p>
            <a:pPr algn="just"/>
            <a:endParaRPr lang="de-DE" dirty="0"/>
          </a:p>
          <a:p>
            <a:pPr algn="just"/>
            <a:r>
              <a:rPr lang="de-DE" dirty="0"/>
              <a:t>Tutorials die bei mebis-Tube oder auf dem ISB-Medienserver hinterlegt sind, kann die Wiedergabegeschwindigkeit reduziert werden. Dieses Vorgehen muss den Schülerinnen und Schülern vorab bekannt sein. </a:t>
            </a:r>
          </a:p>
          <a:p>
            <a:endParaRPr lang="de-DE" dirty="0"/>
          </a:p>
          <a:p>
            <a:endParaRPr lang="de-DE" u="sng" dirty="0"/>
          </a:p>
        </p:txBody>
      </p:sp>
      <p:sp>
        <p:nvSpPr>
          <p:cNvPr id="4" name="Foliennummernplatzhalter 3"/>
          <p:cNvSpPr>
            <a:spLocks noGrp="1"/>
          </p:cNvSpPr>
          <p:nvPr>
            <p:ph type="sldNum" sz="quarter" idx="5"/>
          </p:nvPr>
        </p:nvSpPr>
        <p:spPr/>
        <p:txBody>
          <a:bodyPr/>
          <a:lstStyle/>
          <a:p>
            <a:fld id="{BF32155E-F840-47BE-9C61-E5FAF3EB9D37}" type="slidenum">
              <a:rPr lang="de-DE" smtClean="0"/>
              <a:t>13</a:t>
            </a:fld>
            <a:endParaRPr lang="de-DE" dirty="0"/>
          </a:p>
        </p:txBody>
      </p:sp>
    </p:spTree>
    <p:extLst>
      <p:ext uri="{BB962C8B-B14F-4D97-AF65-F5344CB8AC3E}">
        <p14:creationId xmlns:p14="http://schemas.microsoft.com/office/powerpoint/2010/main" val="26432299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Für die Übungsphase steht den Schülerinnen und Schülern diesesTutorial zur Verfügung. Das Tutorial kann im Unterricht eingeblendet oder über einen QR-Code für eine Einzel- bzw. Partnerarbeit eingesetzt werden. </a:t>
            </a:r>
            <a:endParaRPr lang="de-DE" dirty="0"/>
          </a:p>
          <a:p>
            <a:pPr algn="just"/>
            <a:r>
              <a:rPr lang="de-DE" dirty="0"/>
              <a:t>Die Schülerinnen und Schüler führen die Arbeitstechnik mehrmals aus. </a:t>
            </a:r>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14</a:t>
            </a:fld>
            <a:endParaRPr lang="de-DE" dirty="0"/>
          </a:p>
        </p:txBody>
      </p:sp>
    </p:spTree>
    <p:extLst>
      <p:ext uri="{BB962C8B-B14F-4D97-AF65-F5344CB8AC3E}">
        <p14:creationId xmlns:p14="http://schemas.microsoft.com/office/powerpoint/2010/main" val="10534114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Den QR-Code können Sie zur Einblendung während des Unterrichts oder zum Ausdrucken als Aushang im Fachraum verwenden. Der obere QR-Code verweist auf den ISB-Medienserver, während der untere QR-Code auf Mebis-Tube verlinkt. Hinter beiden QR-Codes ist das identische Tutorial hinterlegt.  </a:t>
            </a:r>
            <a:endParaRPr lang="de-DE" dirty="0"/>
          </a:p>
          <a:p>
            <a:pPr marL="0" marR="0" lvl="0" indent="0" algn="just"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15</a:t>
            </a:fld>
            <a:endParaRPr lang="de-DE" dirty="0"/>
          </a:p>
        </p:txBody>
      </p:sp>
    </p:spTree>
    <p:extLst>
      <p:ext uri="{BB962C8B-B14F-4D97-AF65-F5344CB8AC3E}">
        <p14:creationId xmlns:p14="http://schemas.microsoft.com/office/powerpoint/2010/main" val="37960102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Für die Übungsphase steht den Schülerinnen und Schülern dieses Tutorial zur Verfügung. Das Tutorial kann im Unterricht eingeblendet oder über einen QR-Code für eine Einzel- bzw. Partnerarbeit eingesetzt werden. </a:t>
            </a:r>
            <a:endParaRPr lang="de-DE" dirty="0"/>
          </a:p>
          <a:p>
            <a:pPr algn="just"/>
            <a:r>
              <a:rPr lang="de-DE" dirty="0"/>
              <a:t>Die Schülerinnen und Schüler führen die Arbeitstechnik mehrmals aus. </a:t>
            </a:r>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16</a:t>
            </a:fld>
            <a:endParaRPr lang="de-DE" dirty="0"/>
          </a:p>
        </p:txBody>
      </p:sp>
    </p:spTree>
    <p:extLst>
      <p:ext uri="{BB962C8B-B14F-4D97-AF65-F5344CB8AC3E}">
        <p14:creationId xmlns:p14="http://schemas.microsoft.com/office/powerpoint/2010/main" val="29860429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Den QR-Code können Sie zur Einblendung während des Unterrichts oder zum Ausdrucken als Aushang im Fachraum verwenden. Der obere QR-Code verweist auf den ISB-Medienserver, während der untere QR-Code auf Mebis-Tube verlinkt. Hinter beiden QR-Codes ist das identische Tutorial hinterlegt.  </a:t>
            </a:r>
            <a:endParaRPr lang="de-DE" dirty="0"/>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17</a:t>
            </a:fld>
            <a:endParaRPr lang="de-DE" dirty="0"/>
          </a:p>
        </p:txBody>
      </p:sp>
    </p:spTree>
    <p:extLst>
      <p:ext uri="{BB962C8B-B14F-4D97-AF65-F5344CB8AC3E}">
        <p14:creationId xmlns:p14="http://schemas.microsoft.com/office/powerpoint/2010/main" val="27843577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gn="just">
              <a:buNone/>
            </a:pPr>
            <a:r>
              <a:rPr lang="de-DE" dirty="0"/>
              <a:t>Die Schülerinnen und Schüler reflektieren und kommunizieren ihre Erfahrungen und Erkenntnisse.</a:t>
            </a:r>
          </a:p>
          <a:p>
            <a:pPr marL="0" indent="0" algn="just">
              <a:buNone/>
            </a:pPr>
            <a:endParaRPr lang="de-DE" dirty="0"/>
          </a:p>
          <a:p>
            <a:pPr marL="0" indent="0" algn="just">
              <a:buNone/>
            </a:pPr>
            <a:r>
              <a:rPr lang="de-DE" dirty="0"/>
              <a:t>Die Zahl eins in der Abbildung weißt darauf hin, dass der eingefädelte Faden auf dem Tisch liegend wie die Zahl 1 aussieht (Lernhilfe).</a:t>
            </a:r>
          </a:p>
        </p:txBody>
      </p:sp>
      <p:sp>
        <p:nvSpPr>
          <p:cNvPr id="4" name="Foliennummernplatzhalter 3"/>
          <p:cNvSpPr>
            <a:spLocks noGrp="1"/>
          </p:cNvSpPr>
          <p:nvPr>
            <p:ph type="sldNum" sz="quarter" idx="5"/>
          </p:nvPr>
        </p:nvSpPr>
        <p:spPr/>
        <p:txBody>
          <a:bodyPr/>
          <a:lstStyle/>
          <a:p>
            <a:fld id="{BF32155E-F840-47BE-9C61-E5FAF3EB9D37}" type="slidenum">
              <a:rPr lang="de-DE" smtClean="0"/>
              <a:t>18</a:t>
            </a:fld>
            <a:endParaRPr lang="de-DE" dirty="0"/>
          </a:p>
        </p:txBody>
      </p:sp>
    </p:spTree>
    <p:extLst>
      <p:ext uri="{BB962C8B-B14F-4D97-AF65-F5344CB8AC3E}">
        <p14:creationId xmlns:p14="http://schemas.microsoft.com/office/powerpoint/2010/main" val="12937841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Der Blick über den Tellerrand: eine besondere Nadel?</a:t>
            </a:r>
          </a:p>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Die Schülerinnen und Schüler beschreiben die Nadel und erkennen das Nadelöhr an der Nadelspitze.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Abbildungen von links nach rechts: Nähmaschinenadel eingefädelt, Nähmaschinennadel in der Nähmaschine.</a:t>
            </a:r>
          </a:p>
        </p:txBody>
      </p:sp>
      <p:sp>
        <p:nvSpPr>
          <p:cNvPr id="4" name="Foliennummernplatzhalter 3"/>
          <p:cNvSpPr>
            <a:spLocks noGrp="1"/>
          </p:cNvSpPr>
          <p:nvPr>
            <p:ph type="sldNum" sz="quarter" idx="5"/>
          </p:nvPr>
        </p:nvSpPr>
        <p:spPr/>
        <p:txBody>
          <a:bodyPr/>
          <a:lstStyle/>
          <a:p>
            <a:fld id="{BF32155E-F840-47BE-9C61-E5FAF3EB9D37}" type="slidenum">
              <a:rPr lang="de-DE" smtClean="0"/>
              <a:t>19</a:t>
            </a:fld>
            <a:endParaRPr lang="de-DE" dirty="0"/>
          </a:p>
        </p:txBody>
      </p:sp>
    </p:spTree>
    <p:extLst>
      <p:ext uri="{BB962C8B-B14F-4D97-AF65-F5344CB8AC3E}">
        <p14:creationId xmlns:p14="http://schemas.microsoft.com/office/powerpoint/2010/main" val="4104716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Mögliche Folie für den Unterrichtseinstieg: </a:t>
            </a:r>
          </a:p>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Die Schülerinnen und Schüler hören den Begrüßungstext. Er kann alternativ in andere Sprachen übersetzt oder selbst gesprochen (Menü: Einfügen </a:t>
            </a:r>
            <a:r>
              <a:rPr lang="de-DE" dirty="0">
                <a:sym typeface="Wingdings" panose="05000000000000000000" pitchFamily="2" charset="2"/>
              </a:rPr>
              <a:t> Audio Audioaufnahme…) </a:t>
            </a:r>
            <a:r>
              <a:rPr lang="de-DE" dirty="0"/>
              <a:t>werden. Den Schülerinnen und Schülern bietet sich hierzu die Möglichkeit, über ihre Erfahrungen mit Nadel bzw. Fäden und ihre Vorkenntnisse zur Arbeitstechnik Einfädeln zu berichten.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i="1" dirty="0"/>
          </a:p>
          <a:p>
            <a:pPr marL="0" marR="0" lvl="0" indent="0" algn="just" defTabSz="914400" rtl="0" eaLnBrk="1" fontAlgn="auto" latinLnBrk="0" hangingPunct="1">
              <a:lnSpc>
                <a:spcPct val="100000"/>
              </a:lnSpc>
              <a:spcBef>
                <a:spcPts val="0"/>
              </a:spcBef>
              <a:spcAft>
                <a:spcPts val="0"/>
              </a:spcAft>
              <a:buClrTx/>
              <a:buSzTx/>
              <a:buFontTx/>
              <a:buNone/>
              <a:tabLst/>
              <a:defRPr/>
            </a:pPr>
            <a:r>
              <a:rPr lang="de-DE" i="1" dirty="0"/>
              <a:t>Die Nadel stellt sich vor……</a:t>
            </a:r>
          </a:p>
          <a:p>
            <a:pPr algn="just"/>
            <a:r>
              <a:rPr lang="de-DE" sz="1200" b="0" i="1" u="none" dirty="0">
                <a:solidFill>
                  <a:srgbClr val="FFC000"/>
                </a:solidFill>
              </a:rPr>
              <a:t>Hallo ich bin Frau Nadel und habe viele Geschwister: klein und groß, dick und dünn, stumpf und spitz. Ich kann viele tolle Dinge und bin schon uralt. Vielleicht kennt ihr mich auch schon. Ich bin gespannt, erzählt einfach </a:t>
            </a:r>
            <a:r>
              <a:rPr lang="de-DE" sz="1200" b="0" u="none" dirty="0">
                <a:solidFill>
                  <a:srgbClr val="FFC000"/>
                </a:solidFill>
              </a:rPr>
              <a:t>… </a:t>
            </a:r>
          </a:p>
          <a:p>
            <a:endParaRPr lang="de-DE" sz="1200" b="0" u="none" dirty="0">
              <a:solidFill>
                <a:srgbClr val="FFC000"/>
              </a:solidFill>
            </a:endParaRPr>
          </a:p>
          <a:p>
            <a:endParaRPr lang="de-DE" sz="1200" b="0" u="none" dirty="0">
              <a:solidFill>
                <a:srgbClr val="FFC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2</a:t>
            </a:fld>
            <a:endParaRPr lang="de-DE" dirty="0"/>
          </a:p>
        </p:txBody>
      </p:sp>
    </p:spTree>
    <p:extLst>
      <p:ext uri="{BB962C8B-B14F-4D97-AF65-F5344CB8AC3E}">
        <p14:creationId xmlns:p14="http://schemas.microsoft.com/office/powerpoint/2010/main" val="20024142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u="sng" dirty="0"/>
          </a:p>
        </p:txBody>
      </p:sp>
      <p:sp>
        <p:nvSpPr>
          <p:cNvPr id="4" name="Foliennummernplatzhalter 3"/>
          <p:cNvSpPr>
            <a:spLocks noGrp="1"/>
          </p:cNvSpPr>
          <p:nvPr>
            <p:ph type="sldNum" sz="quarter" idx="5"/>
          </p:nvPr>
        </p:nvSpPr>
        <p:spPr/>
        <p:txBody>
          <a:bodyPr/>
          <a:lstStyle/>
          <a:p>
            <a:fld id="{BF32155E-F840-47BE-9C61-E5FAF3EB9D37}" type="slidenum">
              <a:rPr lang="de-DE" smtClean="0"/>
              <a:t>20</a:t>
            </a:fld>
            <a:endParaRPr lang="de-DE" dirty="0"/>
          </a:p>
        </p:txBody>
      </p:sp>
    </p:spTree>
    <p:extLst>
      <p:ext uri="{BB962C8B-B14F-4D97-AF65-F5344CB8AC3E}">
        <p14:creationId xmlns:p14="http://schemas.microsoft.com/office/powerpoint/2010/main" val="91265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Die Schülerinnen und Schüler beschreiben bekannte Nadelsorten und berichten von ersten Erfahrungen in Bezug auf Nadel und Faden.  Als Hilfestellung werden die Bilder eingeblendet und weitere Fragen geweckt.</a:t>
            </a:r>
          </a:p>
          <a:p>
            <a:pPr algn="just"/>
            <a:r>
              <a:rPr lang="de-DE" dirty="0"/>
              <a:t>Was interessiert dich noch zum Thema Nadel?</a:t>
            </a:r>
          </a:p>
          <a:p>
            <a:pPr algn="just"/>
            <a:endParaRPr lang="de-DE" dirty="0"/>
          </a:p>
          <a:p>
            <a:pPr algn="just"/>
            <a:r>
              <a:rPr lang="de-DE" dirty="0"/>
              <a:t>Abbildungen von links nach rechts: Sticknadel spitz,  Webnadel, Ledernadel gerade, Polsternadel.</a:t>
            </a:r>
          </a:p>
        </p:txBody>
      </p:sp>
      <p:sp>
        <p:nvSpPr>
          <p:cNvPr id="4" name="Foliennummernplatzhalter 3"/>
          <p:cNvSpPr>
            <a:spLocks noGrp="1"/>
          </p:cNvSpPr>
          <p:nvPr>
            <p:ph type="sldNum" sz="quarter" idx="5"/>
          </p:nvPr>
        </p:nvSpPr>
        <p:spPr/>
        <p:txBody>
          <a:bodyPr/>
          <a:lstStyle/>
          <a:p>
            <a:fld id="{BF32155E-F840-47BE-9C61-E5FAF3EB9D37}" type="slidenum">
              <a:rPr lang="de-DE" smtClean="0"/>
              <a:t>3</a:t>
            </a:fld>
            <a:endParaRPr lang="de-DE" dirty="0"/>
          </a:p>
        </p:txBody>
      </p:sp>
    </p:spTree>
    <p:extLst>
      <p:ext uri="{BB962C8B-B14F-4D97-AF65-F5344CB8AC3E}">
        <p14:creationId xmlns:p14="http://schemas.microsoft.com/office/powerpoint/2010/main" val="7333804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dirty="0"/>
              <a:t>Möglicher Transfer bzw. Gesprächsthemen zum Thema Nadel („über den Tellerrand hinaus“)</a:t>
            </a:r>
          </a:p>
          <a:p>
            <a:pPr algn="just"/>
            <a:endParaRPr lang="de-DE" dirty="0"/>
          </a:p>
          <a:p>
            <a:pPr algn="just"/>
            <a:r>
              <a:rPr lang="de-DE" dirty="0"/>
              <a:t>Abbildungen von links nach rechts: Sicherheitsnadel, Stecknadeln mit Nadelkissen und Nadelmagnet.</a:t>
            </a:r>
          </a:p>
        </p:txBody>
      </p:sp>
      <p:sp>
        <p:nvSpPr>
          <p:cNvPr id="4" name="Foliennummernplatzhalter 3"/>
          <p:cNvSpPr>
            <a:spLocks noGrp="1"/>
          </p:cNvSpPr>
          <p:nvPr>
            <p:ph type="sldNum" sz="quarter" idx="5"/>
          </p:nvPr>
        </p:nvSpPr>
        <p:spPr/>
        <p:txBody>
          <a:bodyPr/>
          <a:lstStyle/>
          <a:p>
            <a:fld id="{BF32155E-F840-47BE-9C61-E5FAF3EB9D37}" type="slidenum">
              <a:rPr lang="de-DE" smtClean="0"/>
              <a:t>4</a:t>
            </a:fld>
            <a:endParaRPr lang="de-DE" dirty="0"/>
          </a:p>
        </p:txBody>
      </p:sp>
    </p:spTree>
    <p:extLst>
      <p:ext uri="{BB962C8B-B14F-4D97-AF65-F5344CB8AC3E}">
        <p14:creationId xmlns:p14="http://schemas.microsoft.com/office/powerpoint/2010/main" val="446906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Die Schülerinnen und Schülern erfassen haptisch spitze und stumpfe Nadeln unterschiedlicher Stärken als realen Gegenstand/Original. Sie beschreiben ihre Erfahrungen und vermuten die Verwendung spitzer und stumpfer Nadeln. </a:t>
            </a:r>
          </a:p>
          <a:p>
            <a:pPr algn="just"/>
            <a:endParaRPr lang="de-DE" dirty="0"/>
          </a:p>
          <a:p>
            <a:pPr algn="just"/>
            <a:r>
              <a:rPr lang="de-DE" dirty="0"/>
              <a:t>Die Schülerinnen und Schüler sichten verschiedene Größen und erschließen deren Einsatz. </a:t>
            </a:r>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5</a:t>
            </a:fld>
            <a:endParaRPr lang="de-DE" dirty="0"/>
          </a:p>
        </p:txBody>
      </p:sp>
    </p:spTree>
    <p:extLst>
      <p:ext uri="{BB962C8B-B14F-4D97-AF65-F5344CB8AC3E}">
        <p14:creationId xmlns:p14="http://schemas.microsoft.com/office/powerpoint/2010/main" val="11642543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dirty="0"/>
              <a:t>Kannst du das Rätsel lösen? Den Fachbegriff „Nadelöhr“ erschließen sich die Schülerinnen und Schüler anhand der Zeichnung.</a:t>
            </a:r>
          </a:p>
          <a:p>
            <a:pPr algn="just"/>
            <a:endParaRPr lang="de-DE" dirty="0"/>
          </a:p>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Der Begriffsbildung erfolgt individuell in einer passenden Unterrichtsphase.  </a:t>
            </a:r>
          </a:p>
          <a:p>
            <a:pPr algn="just"/>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6</a:t>
            </a:fld>
            <a:endParaRPr lang="de-DE" dirty="0"/>
          </a:p>
        </p:txBody>
      </p:sp>
    </p:spTree>
    <p:extLst>
      <p:ext uri="{BB962C8B-B14F-4D97-AF65-F5344CB8AC3E}">
        <p14:creationId xmlns:p14="http://schemas.microsoft.com/office/powerpoint/2010/main" val="34447915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dirty="0"/>
              <a:t>Die Schülerinnen und Schüler hören und sprechen gemeinsam den Fachbegriff. Sie halten den Fachbegriff „Nadelöhr“ im Wortspeicher fest. Es empfiehlt sich, erst auf den Lautsprecher zu klicken und dann die Silben nacheinander einzublenden.</a:t>
            </a:r>
          </a:p>
          <a:p>
            <a:pPr algn="just"/>
            <a:endParaRPr lang="de-DE" dirty="0"/>
          </a:p>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Zusätzlich kann diese Folie auch nicht deutschsprachigen Kindern angeboten werden. </a:t>
            </a:r>
          </a:p>
          <a:p>
            <a:pPr algn="just"/>
            <a:endParaRPr lang="de-DE" dirty="0"/>
          </a:p>
          <a:p>
            <a:pPr algn="just"/>
            <a:r>
              <a:rPr lang="de-DE" dirty="0"/>
              <a:t>Information für die Lehrkraft zur Einführung von neuen Begriffen: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Neue Begriffe sollten immer mit Artikel (der, die, das) eingeführt werden. Im DaZ-Unterricht steht die Farbe grün für bestimmte (der, die, das)  und unbestimmte Artikel (ein, eine). Im Grund- sowie DaZ-Unterricht werden Silben in den Farben blau und rot farbig markiert.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Die Schülerinnen und Schüler hören das Wort und sprechen es dann mehrmals gemeinsam aus (bis zu 5x), auch in den darauffolgenden Unterrichtseinheiten sollten diese Begrifflichkeiten immer wieder wiederholt werden</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Neue Begriffe sollten von der Schülerschaft motorisch bzw. spielerisch unterstützt werden, z. B. durch „Schere-Stein-Papier“:</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-Schere=die</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-Stein=der</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-Papier=das</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Die Schülerinnen und Schüler sprechen das neue Wort aus und </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führen zeitgleich dazu die Handbewegung aus, z. B. Aussprache:    </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sym typeface="Wingdings" panose="05000000000000000000" pitchFamily="2" charset="2"/>
              </a:rPr>
              <a:t>     die Nadel Bewegung: Schere, Aussprache: das Nadelöhr </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sym typeface="Wingdings" panose="05000000000000000000" pitchFamily="2" charset="2"/>
              </a:rPr>
              <a:t>      Bewegung: flache Hand</a:t>
            </a:r>
            <a:endParaRPr lang="de-DE" dirty="0"/>
          </a:p>
          <a:p>
            <a:pPr marL="171450" indent="-171450" algn="just">
              <a:buFont typeface="Arial" panose="020B0604020202020204" pitchFamily="34" charset="0"/>
              <a:buChar char="•"/>
            </a:pPr>
            <a:r>
              <a:rPr lang="de-DE" dirty="0"/>
              <a:t>Handlungsbegleitendes Sprechen der Lehrkraft bei einer Vorarbeit ist sehr wichtig: jegliche Vorarbeit der Lehrkraft sollte verbalisiert werden (z. B. „ich fädle jetzt ein, das hier ist mein Nadelöhr“, usw.) </a:t>
            </a:r>
          </a:p>
        </p:txBody>
      </p:sp>
      <p:sp>
        <p:nvSpPr>
          <p:cNvPr id="4" name="Foliennummernplatzhalter 3"/>
          <p:cNvSpPr>
            <a:spLocks noGrp="1"/>
          </p:cNvSpPr>
          <p:nvPr>
            <p:ph type="sldNum" sz="quarter" idx="5"/>
          </p:nvPr>
        </p:nvSpPr>
        <p:spPr/>
        <p:txBody>
          <a:bodyPr/>
          <a:lstStyle/>
          <a:p>
            <a:fld id="{BF32155E-F840-47BE-9C61-E5FAF3EB9D37}" type="slidenum">
              <a:rPr lang="de-DE" smtClean="0"/>
              <a:t>7</a:t>
            </a:fld>
            <a:endParaRPr lang="de-DE" dirty="0"/>
          </a:p>
        </p:txBody>
      </p:sp>
    </p:spTree>
    <p:extLst>
      <p:ext uri="{BB962C8B-B14F-4D97-AF65-F5344CB8AC3E}">
        <p14:creationId xmlns:p14="http://schemas.microsoft.com/office/powerpoint/2010/main" val="20823816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dirty="0"/>
              <a:t>Die Schülerinnen und Schüler erfassen haptisch verschiedenste Fäden. Sie beschreiben diese mit Hilfe der Abbildung und nehmen Bezug zu den unterschiedlichen Nadelstärken.</a:t>
            </a:r>
          </a:p>
          <a:p>
            <a:endParaRPr lang="de-DE" dirty="0"/>
          </a:p>
          <a:p>
            <a:endParaRPr lang="de-DE" u="sng" dirty="0"/>
          </a:p>
        </p:txBody>
      </p:sp>
      <p:sp>
        <p:nvSpPr>
          <p:cNvPr id="4" name="Foliennummernplatzhalter 3"/>
          <p:cNvSpPr>
            <a:spLocks noGrp="1"/>
          </p:cNvSpPr>
          <p:nvPr>
            <p:ph type="sldNum" sz="quarter" idx="5"/>
          </p:nvPr>
        </p:nvSpPr>
        <p:spPr/>
        <p:txBody>
          <a:bodyPr/>
          <a:lstStyle/>
          <a:p>
            <a:fld id="{BF32155E-F840-47BE-9C61-E5FAF3EB9D37}" type="slidenum">
              <a:rPr lang="de-DE" smtClean="0"/>
              <a:t>8</a:t>
            </a:fld>
            <a:endParaRPr lang="de-DE" dirty="0"/>
          </a:p>
        </p:txBody>
      </p:sp>
    </p:spTree>
    <p:extLst>
      <p:ext uri="{BB962C8B-B14F-4D97-AF65-F5344CB8AC3E}">
        <p14:creationId xmlns:p14="http://schemas.microsoft.com/office/powerpoint/2010/main" val="38828545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Die Schülerinnen und Schüler </a:t>
            </a:r>
            <a:r>
              <a:rPr lang="de-DE" b="1" dirty="0"/>
              <a:t>erproben</a:t>
            </a:r>
            <a:r>
              <a:rPr lang="de-DE" dirty="0"/>
              <a:t> das Einfädeln, </a:t>
            </a:r>
            <a:r>
              <a:rPr lang="de-DE" b="1" dirty="0"/>
              <a:t>tauschen sich aus</a:t>
            </a:r>
            <a:r>
              <a:rPr lang="de-DE" dirty="0"/>
              <a:t> und </a:t>
            </a:r>
            <a:r>
              <a:rPr lang="de-DE" b="1" dirty="0"/>
              <a:t>berichten</a:t>
            </a:r>
            <a:r>
              <a:rPr lang="de-DE" dirty="0"/>
              <a:t> über ihre Erfahrungen. Hierzu kann bereits eines der nachfolgenden Tutorials zur selbstständigen Erarbeitung differenziert eingesetzt werden. Sie </a:t>
            </a:r>
            <a:r>
              <a:rPr lang="de-DE" b="1" dirty="0"/>
              <a:t>geben Tipps</a:t>
            </a:r>
            <a:r>
              <a:rPr lang="de-DE" dirty="0"/>
              <a:t>, zeigen ihre Arbeitsweise und </a:t>
            </a:r>
            <a:r>
              <a:rPr lang="de-DE" b="1" dirty="0"/>
              <a:t>erklären</a:t>
            </a:r>
            <a:r>
              <a:rPr lang="de-DE" dirty="0"/>
              <a:t> die Vor- und Nachteile ihrer Arbeitsweise. </a:t>
            </a:r>
          </a:p>
          <a:p>
            <a:pPr algn="just"/>
            <a:endParaRPr lang="de-DE" dirty="0"/>
          </a:p>
          <a:p>
            <a:pPr algn="just"/>
            <a:r>
              <a:rPr lang="de-DE" dirty="0"/>
              <a:t>Die Schülerinnen und Schüler </a:t>
            </a:r>
            <a:r>
              <a:rPr lang="de-DE" b="1" dirty="0"/>
              <a:t>vergleichen</a:t>
            </a:r>
            <a:r>
              <a:rPr lang="de-DE" dirty="0"/>
              <a:t> und </a:t>
            </a:r>
            <a:r>
              <a:rPr lang="de-DE" b="1" dirty="0"/>
              <a:t>beschreiben</a:t>
            </a:r>
            <a:r>
              <a:rPr lang="de-DE" dirty="0"/>
              <a:t> ihre Ergebnisse. Bei großen Lerngruppen kann der Vergleich von Zwischenergebnissen z. B. unter einer Dokumentenkamera erfolgen. </a:t>
            </a:r>
          </a:p>
          <a:p>
            <a:endParaRPr lang="de-DE" dirty="0"/>
          </a:p>
          <a:p>
            <a:endParaRPr lang="de-DE" dirty="0"/>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9</a:t>
            </a:fld>
            <a:endParaRPr lang="de-DE" dirty="0"/>
          </a:p>
        </p:txBody>
      </p:sp>
    </p:spTree>
    <p:extLst>
      <p:ext uri="{BB962C8B-B14F-4D97-AF65-F5344CB8AC3E}">
        <p14:creationId xmlns:p14="http://schemas.microsoft.com/office/powerpoint/2010/main" val="324609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8995F5-01E6-B9B0-F2B4-55743E4BD14D}"/>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239677FF-857C-894D-A48C-54D9E1A59F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C4A3DDFC-FA8E-7D09-74EB-CA32D81A761F}"/>
              </a:ext>
            </a:extLst>
          </p:cNvPr>
          <p:cNvSpPr>
            <a:spLocks noGrp="1"/>
          </p:cNvSpPr>
          <p:nvPr>
            <p:ph type="dt" sz="half" idx="10"/>
          </p:nvPr>
        </p:nvSpPr>
        <p:spPr/>
        <p:txBody>
          <a:bodyPr/>
          <a:lstStyle/>
          <a:p>
            <a:fld id="{27B51E18-6C90-4BD3-AF6F-2ECD0B370337}" type="datetimeFigureOut">
              <a:rPr lang="de-DE" smtClean="0"/>
              <a:t>20.11.2023</a:t>
            </a:fld>
            <a:endParaRPr lang="de-DE" dirty="0"/>
          </a:p>
        </p:txBody>
      </p:sp>
      <p:sp>
        <p:nvSpPr>
          <p:cNvPr id="5" name="Fußzeilenplatzhalter 4">
            <a:extLst>
              <a:ext uri="{FF2B5EF4-FFF2-40B4-BE49-F238E27FC236}">
                <a16:creationId xmlns:a16="http://schemas.microsoft.com/office/drawing/2014/main" id="{40F9D776-C58F-B1D4-2E9B-E1992843E797}"/>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BD0F6083-0E2C-FA4F-F832-6EF42A76982B}"/>
              </a:ext>
            </a:extLst>
          </p:cNvPr>
          <p:cNvSpPr>
            <a:spLocks noGrp="1"/>
          </p:cNvSpPr>
          <p:nvPr>
            <p:ph type="sldNum" sz="quarter" idx="12"/>
          </p:nvPr>
        </p:nvSpPr>
        <p:spPr/>
        <p:txBody>
          <a:bodyPr/>
          <a:lstStyle/>
          <a:p>
            <a:fld id="{193CFD38-3398-4C9C-9DB1-54300C7D8B57}" type="slidenum">
              <a:rPr lang="de-DE" smtClean="0"/>
              <a:t>‹Nr.›</a:t>
            </a:fld>
            <a:endParaRPr lang="de-DE" dirty="0"/>
          </a:p>
        </p:txBody>
      </p:sp>
    </p:spTree>
    <p:extLst>
      <p:ext uri="{BB962C8B-B14F-4D97-AF65-F5344CB8AC3E}">
        <p14:creationId xmlns:p14="http://schemas.microsoft.com/office/powerpoint/2010/main" val="2451462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6C2EF0E-76DD-8250-86CE-A57D7C65A9C1}"/>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3B3CD734-4DC9-C17B-2466-E0D0A5E4DB5B}"/>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89807320-653C-E6BA-42F2-FD117C3501AC}"/>
              </a:ext>
            </a:extLst>
          </p:cNvPr>
          <p:cNvSpPr>
            <a:spLocks noGrp="1"/>
          </p:cNvSpPr>
          <p:nvPr>
            <p:ph type="dt" sz="half" idx="10"/>
          </p:nvPr>
        </p:nvSpPr>
        <p:spPr/>
        <p:txBody>
          <a:bodyPr/>
          <a:lstStyle/>
          <a:p>
            <a:fld id="{27B51E18-6C90-4BD3-AF6F-2ECD0B370337}" type="datetimeFigureOut">
              <a:rPr lang="de-DE" smtClean="0"/>
              <a:t>20.11.2023</a:t>
            </a:fld>
            <a:endParaRPr lang="de-DE" dirty="0"/>
          </a:p>
        </p:txBody>
      </p:sp>
      <p:sp>
        <p:nvSpPr>
          <p:cNvPr id="5" name="Fußzeilenplatzhalter 4">
            <a:extLst>
              <a:ext uri="{FF2B5EF4-FFF2-40B4-BE49-F238E27FC236}">
                <a16:creationId xmlns:a16="http://schemas.microsoft.com/office/drawing/2014/main" id="{5CBCF3A1-7161-81CE-3491-D9A97195F9AF}"/>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97C6ABCE-50FF-5C92-7BF9-90BC29528A01}"/>
              </a:ext>
            </a:extLst>
          </p:cNvPr>
          <p:cNvSpPr>
            <a:spLocks noGrp="1"/>
          </p:cNvSpPr>
          <p:nvPr>
            <p:ph type="sldNum" sz="quarter" idx="12"/>
          </p:nvPr>
        </p:nvSpPr>
        <p:spPr/>
        <p:txBody>
          <a:bodyPr/>
          <a:lstStyle/>
          <a:p>
            <a:fld id="{193CFD38-3398-4C9C-9DB1-54300C7D8B57}" type="slidenum">
              <a:rPr lang="de-DE" smtClean="0"/>
              <a:t>‹Nr.›</a:t>
            </a:fld>
            <a:endParaRPr lang="de-DE" dirty="0"/>
          </a:p>
        </p:txBody>
      </p:sp>
    </p:spTree>
    <p:extLst>
      <p:ext uri="{BB962C8B-B14F-4D97-AF65-F5344CB8AC3E}">
        <p14:creationId xmlns:p14="http://schemas.microsoft.com/office/powerpoint/2010/main" val="603320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8245EB22-C180-8376-2559-8706BB3BEA97}"/>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B469DD6A-2B07-CB39-E78F-CDCF954E05B6}"/>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5103C07-673D-A690-4C15-A663640D4696}"/>
              </a:ext>
            </a:extLst>
          </p:cNvPr>
          <p:cNvSpPr>
            <a:spLocks noGrp="1"/>
          </p:cNvSpPr>
          <p:nvPr>
            <p:ph type="dt" sz="half" idx="10"/>
          </p:nvPr>
        </p:nvSpPr>
        <p:spPr/>
        <p:txBody>
          <a:bodyPr/>
          <a:lstStyle/>
          <a:p>
            <a:fld id="{27B51E18-6C90-4BD3-AF6F-2ECD0B370337}" type="datetimeFigureOut">
              <a:rPr lang="de-DE" smtClean="0"/>
              <a:t>20.11.2023</a:t>
            </a:fld>
            <a:endParaRPr lang="de-DE" dirty="0"/>
          </a:p>
        </p:txBody>
      </p:sp>
      <p:sp>
        <p:nvSpPr>
          <p:cNvPr id="5" name="Fußzeilenplatzhalter 4">
            <a:extLst>
              <a:ext uri="{FF2B5EF4-FFF2-40B4-BE49-F238E27FC236}">
                <a16:creationId xmlns:a16="http://schemas.microsoft.com/office/drawing/2014/main" id="{04F4A8B4-53C6-CD08-0BE6-13C0DF1DE57E}"/>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7F650F7A-AC12-84F4-7648-42B7B539DD95}"/>
              </a:ext>
            </a:extLst>
          </p:cNvPr>
          <p:cNvSpPr>
            <a:spLocks noGrp="1"/>
          </p:cNvSpPr>
          <p:nvPr>
            <p:ph type="sldNum" sz="quarter" idx="12"/>
          </p:nvPr>
        </p:nvSpPr>
        <p:spPr/>
        <p:txBody>
          <a:bodyPr/>
          <a:lstStyle/>
          <a:p>
            <a:fld id="{193CFD38-3398-4C9C-9DB1-54300C7D8B57}" type="slidenum">
              <a:rPr lang="de-DE" smtClean="0"/>
              <a:t>‹Nr.›</a:t>
            </a:fld>
            <a:endParaRPr lang="de-DE" dirty="0"/>
          </a:p>
        </p:txBody>
      </p:sp>
    </p:spTree>
    <p:extLst>
      <p:ext uri="{BB962C8B-B14F-4D97-AF65-F5344CB8AC3E}">
        <p14:creationId xmlns:p14="http://schemas.microsoft.com/office/powerpoint/2010/main" val="2565941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C5849E-1556-AE13-8D55-9129E88D4BF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366D3099-82A8-6BAC-B9DC-4A0C2150A0ED}"/>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E1C170A-B36F-8352-37B8-553A14CFC6DB}"/>
              </a:ext>
            </a:extLst>
          </p:cNvPr>
          <p:cNvSpPr>
            <a:spLocks noGrp="1"/>
          </p:cNvSpPr>
          <p:nvPr>
            <p:ph type="dt" sz="half" idx="10"/>
          </p:nvPr>
        </p:nvSpPr>
        <p:spPr/>
        <p:txBody>
          <a:bodyPr/>
          <a:lstStyle/>
          <a:p>
            <a:fld id="{27B51E18-6C90-4BD3-AF6F-2ECD0B370337}" type="datetimeFigureOut">
              <a:rPr lang="de-DE" smtClean="0"/>
              <a:t>20.11.2023</a:t>
            </a:fld>
            <a:endParaRPr lang="de-DE" dirty="0"/>
          </a:p>
        </p:txBody>
      </p:sp>
      <p:sp>
        <p:nvSpPr>
          <p:cNvPr id="5" name="Fußzeilenplatzhalter 4">
            <a:extLst>
              <a:ext uri="{FF2B5EF4-FFF2-40B4-BE49-F238E27FC236}">
                <a16:creationId xmlns:a16="http://schemas.microsoft.com/office/drawing/2014/main" id="{C3675060-24D4-3AE5-BC4A-216A3AADAEF7}"/>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839D4875-FB49-EAA2-BAFE-19A5509FBCBD}"/>
              </a:ext>
            </a:extLst>
          </p:cNvPr>
          <p:cNvSpPr>
            <a:spLocks noGrp="1"/>
          </p:cNvSpPr>
          <p:nvPr>
            <p:ph type="sldNum" sz="quarter" idx="12"/>
          </p:nvPr>
        </p:nvSpPr>
        <p:spPr/>
        <p:txBody>
          <a:bodyPr/>
          <a:lstStyle/>
          <a:p>
            <a:fld id="{193CFD38-3398-4C9C-9DB1-54300C7D8B57}" type="slidenum">
              <a:rPr lang="de-DE" smtClean="0"/>
              <a:t>‹Nr.›</a:t>
            </a:fld>
            <a:endParaRPr lang="de-DE" dirty="0"/>
          </a:p>
        </p:txBody>
      </p:sp>
    </p:spTree>
    <p:extLst>
      <p:ext uri="{BB962C8B-B14F-4D97-AF65-F5344CB8AC3E}">
        <p14:creationId xmlns:p14="http://schemas.microsoft.com/office/powerpoint/2010/main" val="35332599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A59EDF-6D59-4878-01C0-CE66D951604B}"/>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CC9B8057-39AA-7E0A-AB34-F1780D7FB3F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F8D57BEF-1CAF-BF70-C9E6-68C59AE9934E}"/>
              </a:ext>
            </a:extLst>
          </p:cNvPr>
          <p:cNvSpPr>
            <a:spLocks noGrp="1"/>
          </p:cNvSpPr>
          <p:nvPr>
            <p:ph type="dt" sz="half" idx="10"/>
          </p:nvPr>
        </p:nvSpPr>
        <p:spPr/>
        <p:txBody>
          <a:bodyPr/>
          <a:lstStyle/>
          <a:p>
            <a:fld id="{27B51E18-6C90-4BD3-AF6F-2ECD0B370337}" type="datetimeFigureOut">
              <a:rPr lang="de-DE" smtClean="0"/>
              <a:t>20.11.2023</a:t>
            </a:fld>
            <a:endParaRPr lang="de-DE" dirty="0"/>
          </a:p>
        </p:txBody>
      </p:sp>
      <p:sp>
        <p:nvSpPr>
          <p:cNvPr id="5" name="Fußzeilenplatzhalter 4">
            <a:extLst>
              <a:ext uri="{FF2B5EF4-FFF2-40B4-BE49-F238E27FC236}">
                <a16:creationId xmlns:a16="http://schemas.microsoft.com/office/drawing/2014/main" id="{03E067B5-C19D-795E-8685-6E2E3E31A64B}"/>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9F5B4315-FA67-9F1E-27AD-B4B209DA1695}"/>
              </a:ext>
            </a:extLst>
          </p:cNvPr>
          <p:cNvSpPr>
            <a:spLocks noGrp="1"/>
          </p:cNvSpPr>
          <p:nvPr>
            <p:ph type="sldNum" sz="quarter" idx="12"/>
          </p:nvPr>
        </p:nvSpPr>
        <p:spPr/>
        <p:txBody>
          <a:bodyPr/>
          <a:lstStyle/>
          <a:p>
            <a:fld id="{193CFD38-3398-4C9C-9DB1-54300C7D8B57}" type="slidenum">
              <a:rPr lang="de-DE" smtClean="0"/>
              <a:t>‹Nr.›</a:t>
            </a:fld>
            <a:endParaRPr lang="de-DE" dirty="0"/>
          </a:p>
        </p:txBody>
      </p:sp>
    </p:spTree>
    <p:extLst>
      <p:ext uri="{BB962C8B-B14F-4D97-AF65-F5344CB8AC3E}">
        <p14:creationId xmlns:p14="http://schemas.microsoft.com/office/powerpoint/2010/main" val="2910152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B42172-74A4-A99F-84C0-7F258224D98C}"/>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ADFDA651-ABD9-86FC-B9C8-BD6487C8F297}"/>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CB5B2907-2269-624D-A8CF-04E42BED0C2B}"/>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DBD41CEB-1F08-0890-F95D-80BF7342700C}"/>
              </a:ext>
            </a:extLst>
          </p:cNvPr>
          <p:cNvSpPr>
            <a:spLocks noGrp="1"/>
          </p:cNvSpPr>
          <p:nvPr>
            <p:ph type="dt" sz="half" idx="10"/>
          </p:nvPr>
        </p:nvSpPr>
        <p:spPr/>
        <p:txBody>
          <a:bodyPr/>
          <a:lstStyle/>
          <a:p>
            <a:fld id="{27B51E18-6C90-4BD3-AF6F-2ECD0B370337}" type="datetimeFigureOut">
              <a:rPr lang="de-DE" smtClean="0"/>
              <a:t>20.11.2023</a:t>
            </a:fld>
            <a:endParaRPr lang="de-DE" dirty="0"/>
          </a:p>
        </p:txBody>
      </p:sp>
      <p:sp>
        <p:nvSpPr>
          <p:cNvPr id="6" name="Fußzeilenplatzhalter 5">
            <a:extLst>
              <a:ext uri="{FF2B5EF4-FFF2-40B4-BE49-F238E27FC236}">
                <a16:creationId xmlns:a16="http://schemas.microsoft.com/office/drawing/2014/main" id="{98CF5459-5445-DAD8-B4DA-36F92E0951D0}"/>
              </a:ext>
            </a:extLst>
          </p:cNvPr>
          <p:cNvSpPr>
            <a:spLocks noGrp="1"/>
          </p:cNvSpPr>
          <p:nvPr>
            <p:ph type="ftr" sz="quarter" idx="11"/>
          </p:nvPr>
        </p:nvSpPr>
        <p:spPr/>
        <p:txBody>
          <a:bodyPr/>
          <a:lstStyle/>
          <a:p>
            <a:endParaRPr lang="de-DE" dirty="0"/>
          </a:p>
        </p:txBody>
      </p:sp>
      <p:sp>
        <p:nvSpPr>
          <p:cNvPr id="7" name="Foliennummernplatzhalter 6">
            <a:extLst>
              <a:ext uri="{FF2B5EF4-FFF2-40B4-BE49-F238E27FC236}">
                <a16:creationId xmlns:a16="http://schemas.microsoft.com/office/drawing/2014/main" id="{3123196E-D5FC-DA57-A903-ADE68B51CB60}"/>
              </a:ext>
            </a:extLst>
          </p:cNvPr>
          <p:cNvSpPr>
            <a:spLocks noGrp="1"/>
          </p:cNvSpPr>
          <p:nvPr>
            <p:ph type="sldNum" sz="quarter" idx="12"/>
          </p:nvPr>
        </p:nvSpPr>
        <p:spPr/>
        <p:txBody>
          <a:bodyPr/>
          <a:lstStyle/>
          <a:p>
            <a:fld id="{193CFD38-3398-4C9C-9DB1-54300C7D8B57}" type="slidenum">
              <a:rPr lang="de-DE" smtClean="0"/>
              <a:t>‹Nr.›</a:t>
            </a:fld>
            <a:endParaRPr lang="de-DE" dirty="0"/>
          </a:p>
        </p:txBody>
      </p:sp>
    </p:spTree>
    <p:extLst>
      <p:ext uri="{BB962C8B-B14F-4D97-AF65-F5344CB8AC3E}">
        <p14:creationId xmlns:p14="http://schemas.microsoft.com/office/powerpoint/2010/main" val="2653900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62696E-0950-8114-2B07-75BE502A34FD}"/>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8A6A8002-B8E8-C86E-F748-9E2C95070EA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C2D967FF-C557-2525-FDAD-99510A9AD1D7}"/>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9FE01769-88D0-231F-7ED5-92CCF589C64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1D22CD19-1982-4FB0-DCD1-B914C74D63B1}"/>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3181329F-1105-EB4A-58E1-AA8AC8C188AA}"/>
              </a:ext>
            </a:extLst>
          </p:cNvPr>
          <p:cNvSpPr>
            <a:spLocks noGrp="1"/>
          </p:cNvSpPr>
          <p:nvPr>
            <p:ph type="dt" sz="half" idx="10"/>
          </p:nvPr>
        </p:nvSpPr>
        <p:spPr/>
        <p:txBody>
          <a:bodyPr/>
          <a:lstStyle/>
          <a:p>
            <a:fld id="{27B51E18-6C90-4BD3-AF6F-2ECD0B370337}" type="datetimeFigureOut">
              <a:rPr lang="de-DE" smtClean="0"/>
              <a:t>20.11.2023</a:t>
            </a:fld>
            <a:endParaRPr lang="de-DE" dirty="0"/>
          </a:p>
        </p:txBody>
      </p:sp>
      <p:sp>
        <p:nvSpPr>
          <p:cNvPr id="8" name="Fußzeilenplatzhalter 7">
            <a:extLst>
              <a:ext uri="{FF2B5EF4-FFF2-40B4-BE49-F238E27FC236}">
                <a16:creationId xmlns:a16="http://schemas.microsoft.com/office/drawing/2014/main" id="{508C0AC7-727A-1D51-4750-45889336A79A}"/>
              </a:ext>
            </a:extLst>
          </p:cNvPr>
          <p:cNvSpPr>
            <a:spLocks noGrp="1"/>
          </p:cNvSpPr>
          <p:nvPr>
            <p:ph type="ftr" sz="quarter" idx="11"/>
          </p:nvPr>
        </p:nvSpPr>
        <p:spPr/>
        <p:txBody>
          <a:bodyPr/>
          <a:lstStyle/>
          <a:p>
            <a:endParaRPr lang="de-DE" dirty="0"/>
          </a:p>
        </p:txBody>
      </p:sp>
      <p:sp>
        <p:nvSpPr>
          <p:cNvPr id="9" name="Foliennummernplatzhalter 8">
            <a:extLst>
              <a:ext uri="{FF2B5EF4-FFF2-40B4-BE49-F238E27FC236}">
                <a16:creationId xmlns:a16="http://schemas.microsoft.com/office/drawing/2014/main" id="{D9B41659-E8AA-0E53-3070-6B612194B536}"/>
              </a:ext>
            </a:extLst>
          </p:cNvPr>
          <p:cNvSpPr>
            <a:spLocks noGrp="1"/>
          </p:cNvSpPr>
          <p:nvPr>
            <p:ph type="sldNum" sz="quarter" idx="12"/>
          </p:nvPr>
        </p:nvSpPr>
        <p:spPr/>
        <p:txBody>
          <a:bodyPr/>
          <a:lstStyle/>
          <a:p>
            <a:fld id="{193CFD38-3398-4C9C-9DB1-54300C7D8B57}" type="slidenum">
              <a:rPr lang="de-DE" smtClean="0"/>
              <a:t>‹Nr.›</a:t>
            </a:fld>
            <a:endParaRPr lang="de-DE" dirty="0"/>
          </a:p>
        </p:txBody>
      </p:sp>
    </p:spTree>
    <p:extLst>
      <p:ext uri="{BB962C8B-B14F-4D97-AF65-F5344CB8AC3E}">
        <p14:creationId xmlns:p14="http://schemas.microsoft.com/office/powerpoint/2010/main" val="12048623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796A1BF-17A4-EB84-1A38-4EB4519919E9}"/>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59B8A6BA-718F-CED1-DEBA-1D2DBD0E905B}"/>
              </a:ext>
            </a:extLst>
          </p:cNvPr>
          <p:cNvSpPr>
            <a:spLocks noGrp="1"/>
          </p:cNvSpPr>
          <p:nvPr>
            <p:ph type="dt" sz="half" idx="10"/>
          </p:nvPr>
        </p:nvSpPr>
        <p:spPr/>
        <p:txBody>
          <a:bodyPr/>
          <a:lstStyle/>
          <a:p>
            <a:fld id="{27B51E18-6C90-4BD3-AF6F-2ECD0B370337}" type="datetimeFigureOut">
              <a:rPr lang="de-DE" smtClean="0"/>
              <a:t>20.11.2023</a:t>
            </a:fld>
            <a:endParaRPr lang="de-DE" dirty="0"/>
          </a:p>
        </p:txBody>
      </p:sp>
      <p:sp>
        <p:nvSpPr>
          <p:cNvPr id="4" name="Fußzeilenplatzhalter 3">
            <a:extLst>
              <a:ext uri="{FF2B5EF4-FFF2-40B4-BE49-F238E27FC236}">
                <a16:creationId xmlns:a16="http://schemas.microsoft.com/office/drawing/2014/main" id="{892F673F-3D3A-60A4-825B-041BAD343BE9}"/>
              </a:ext>
            </a:extLst>
          </p:cNvPr>
          <p:cNvSpPr>
            <a:spLocks noGrp="1"/>
          </p:cNvSpPr>
          <p:nvPr>
            <p:ph type="ftr" sz="quarter" idx="11"/>
          </p:nvPr>
        </p:nvSpPr>
        <p:spPr/>
        <p:txBody>
          <a:bodyPr/>
          <a:lstStyle/>
          <a:p>
            <a:endParaRPr lang="de-DE" dirty="0"/>
          </a:p>
        </p:txBody>
      </p:sp>
      <p:sp>
        <p:nvSpPr>
          <p:cNvPr id="5" name="Foliennummernplatzhalter 4">
            <a:extLst>
              <a:ext uri="{FF2B5EF4-FFF2-40B4-BE49-F238E27FC236}">
                <a16:creationId xmlns:a16="http://schemas.microsoft.com/office/drawing/2014/main" id="{D8755FAE-BA00-2E91-74F6-91BFA036A1B3}"/>
              </a:ext>
            </a:extLst>
          </p:cNvPr>
          <p:cNvSpPr>
            <a:spLocks noGrp="1"/>
          </p:cNvSpPr>
          <p:nvPr>
            <p:ph type="sldNum" sz="quarter" idx="12"/>
          </p:nvPr>
        </p:nvSpPr>
        <p:spPr/>
        <p:txBody>
          <a:bodyPr/>
          <a:lstStyle/>
          <a:p>
            <a:fld id="{193CFD38-3398-4C9C-9DB1-54300C7D8B57}" type="slidenum">
              <a:rPr lang="de-DE" smtClean="0"/>
              <a:t>‹Nr.›</a:t>
            </a:fld>
            <a:endParaRPr lang="de-DE" dirty="0"/>
          </a:p>
        </p:txBody>
      </p:sp>
    </p:spTree>
    <p:extLst>
      <p:ext uri="{BB962C8B-B14F-4D97-AF65-F5344CB8AC3E}">
        <p14:creationId xmlns:p14="http://schemas.microsoft.com/office/powerpoint/2010/main" val="40017308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3BAE54CC-0CF0-8123-8114-CD6B12D51E61}"/>
              </a:ext>
            </a:extLst>
          </p:cNvPr>
          <p:cNvSpPr>
            <a:spLocks noGrp="1"/>
          </p:cNvSpPr>
          <p:nvPr>
            <p:ph type="dt" sz="half" idx="10"/>
          </p:nvPr>
        </p:nvSpPr>
        <p:spPr/>
        <p:txBody>
          <a:bodyPr/>
          <a:lstStyle/>
          <a:p>
            <a:fld id="{27B51E18-6C90-4BD3-AF6F-2ECD0B370337}" type="datetimeFigureOut">
              <a:rPr lang="de-DE" smtClean="0"/>
              <a:t>20.11.2023</a:t>
            </a:fld>
            <a:endParaRPr lang="de-DE" dirty="0"/>
          </a:p>
        </p:txBody>
      </p:sp>
      <p:sp>
        <p:nvSpPr>
          <p:cNvPr id="3" name="Fußzeilenplatzhalter 2">
            <a:extLst>
              <a:ext uri="{FF2B5EF4-FFF2-40B4-BE49-F238E27FC236}">
                <a16:creationId xmlns:a16="http://schemas.microsoft.com/office/drawing/2014/main" id="{F12CD797-3BDB-07A5-AD26-0590A970B874}"/>
              </a:ext>
            </a:extLst>
          </p:cNvPr>
          <p:cNvSpPr>
            <a:spLocks noGrp="1"/>
          </p:cNvSpPr>
          <p:nvPr>
            <p:ph type="ftr" sz="quarter" idx="11"/>
          </p:nvPr>
        </p:nvSpPr>
        <p:spPr/>
        <p:txBody>
          <a:bodyPr/>
          <a:lstStyle/>
          <a:p>
            <a:endParaRPr lang="de-DE" dirty="0"/>
          </a:p>
        </p:txBody>
      </p:sp>
      <p:sp>
        <p:nvSpPr>
          <p:cNvPr id="4" name="Foliennummernplatzhalter 3">
            <a:extLst>
              <a:ext uri="{FF2B5EF4-FFF2-40B4-BE49-F238E27FC236}">
                <a16:creationId xmlns:a16="http://schemas.microsoft.com/office/drawing/2014/main" id="{654FF284-5CAE-8CB4-95D3-F2B2BC6CC241}"/>
              </a:ext>
            </a:extLst>
          </p:cNvPr>
          <p:cNvSpPr>
            <a:spLocks noGrp="1"/>
          </p:cNvSpPr>
          <p:nvPr>
            <p:ph type="sldNum" sz="quarter" idx="12"/>
          </p:nvPr>
        </p:nvSpPr>
        <p:spPr/>
        <p:txBody>
          <a:bodyPr/>
          <a:lstStyle/>
          <a:p>
            <a:fld id="{193CFD38-3398-4C9C-9DB1-54300C7D8B57}" type="slidenum">
              <a:rPr lang="de-DE" smtClean="0"/>
              <a:t>‹Nr.›</a:t>
            </a:fld>
            <a:endParaRPr lang="de-DE" dirty="0"/>
          </a:p>
        </p:txBody>
      </p:sp>
      <p:pic>
        <p:nvPicPr>
          <p:cNvPr id="5" name="Grafik 4" descr="Ein Bild, das Text, Verkehrsschild, Schrift, Beschilderung enthält.&#10;&#10;Automatisch generierte Beschreibung">
            <a:extLst>
              <a:ext uri="{FF2B5EF4-FFF2-40B4-BE49-F238E27FC236}">
                <a16:creationId xmlns:a16="http://schemas.microsoft.com/office/drawing/2014/main" id="{0265027E-6950-4AC6-4766-759E1B755E2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38746" y="0"/>
            <a:ext cx="1070999" cy="1080000"/>
          </a:xfrm>
          <a:prstGeom prst="rect">
            <a:avLst/>
          </a:prstGeom>
        </p:spPr>
      </p:pic>
    </p:spTree>
    <p:extLst>
      <p:ext uri="{BB962C8B-B14F-4D97-AF65-F5344CB8AC3E}">
        <p14:creationId xmlns:p14="http://schemas.microsoft.com/office/powerpoint/2010/main" val="914853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C27119-9A85-A85D-CCBD-0A8EB141EC13}"/>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4767B34F-BB8D-373A-815D-0E2363C069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3D88B032-F3A5-FA5F-CC99-EBBDD01C91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6A0FB50B-0CA3-2C21-9B53-CD4FCF546856}"/>
              </a:ext>
            </a:extLst>
          </p:cNvPr>
          <p:cNvSpPr>
            <a:spLocks noGrp="1"/>
          </p:cNvSpPr>
          <p:nvPr>
            <p:ph type="dt" sz="half" idx="10"/>
          </p:nvPr>
        </p:nvSpPr>
        <p:spPr/>
        <p:txBody>
          <a:bodyPr/>
          <a:lstStyle/>
          <a:p>
            <a:fld id="{27B51E18-6C90-4BD3-AF6F-2ECD0B370337}" type="datetimeFigureOut">
              <a:rPr lang="de-DE" smtClean="0"/>
              <a:t>20.11.2023</a:t>
            </a:fld>
            <a:endParaRPr lang="de-DE" dirty="0"/>
          </a:p>
        </p:txBody>
      </p:sp>
      <p:sp>
        <p:nvSpPr>
          <p:cNvPr id="6" name="Fußzeilenplatzhalter 5">
            <a:extLst>
              <a:ext uri="{FF2B5EF4-FFF2-40B4-BE49-F238E27FC236}">
                <a16:creationId xmlns:a16="http://schemas.microsoft.com/office/drawing/2014/main" id="{1BCB69A1-29DD-7874-9272-70AA8EA0F0B9}"/>
              </a:ext>
            </a:extLst>
          </p:cNvPr>
          <p:cNvSpPr>
            <a:spLocks noGrp="1"/>
          </p:cNvSpPr>
          <p:nvPr>
            <p:ph type="ftr" sz="quarter" idx="11"/>
          </p:nvPr>
        </p:nvSpPr>
        <p:spPr/>
        <p:txBody>
          <a:bodyPr/>
          <a:lstStyle/>
          <a:p>
            <a:endParaRPr lang="de-DE" dirty="0"/>
          </a:p>
        </p:txBody>
      </p:sp>
      <p:sp>
        <p:nvSpPr>
          <p:cNvPr id="7" name="Foliennummernplatzhalter 6">
            <a:extLst>
              <a:ext uri="{FF2B5EF4-FFF2-40B4-BE49-F238E27FC236}">
                <a16:creationId xmlns:a16="http://schemas.microsoft.com/office/drawing/2014/main" id="{B19CE693-8EBB-E6D9-DF34-5BABDDE2CB68}"/>
              </a:ext>
            </a:extLst>
          </p:cNvPr>
          <p:cNvSpPr>
            <a:spLocks noGrp="1"/>
          </p:cNvSpPr>
          <p:nvPr>
            <p:ph type="sldNum" sz="quarter" idx="12"/>
          </p:nvPr>
        </p:nvSpPr>
        <p:spPr/>
        <p:txBody>
          <a:bodyPr/>
          <a:lstStyle/>
          <a:p>
            <a:fld id="{193CFD38-3398-4C9C-9DB1-54300C7D8B57}" type="slidenum">
              <a:rPr lang="de-DE" smtClean="0"/>
              <a:t>‹Nr.›</a:t>
            </a:fld>
            <a:endParaRPr lang="de-DE" dirty="0"/>
          </a:p>
        </p:txBody>
      </p:sp>
    </p:spTree>
    <p:extLst>
      <p:ext uri="{BB962C8B-B14F-4D97-AF65-F5344CB8AC3E}">
        <p14:creationId xmlns:p14="http://schemas.microsoft.com/office/powerpoint/2010/main" val="2050893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774D0A-0350-FCA6-6623-54D44B22D66D}"/>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49B547D-438B-1EE4-CF74-FC266713655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dirty="0"/>
          </a:p>
        </p:txBody>
      </p:sp>
      <p:sp>
        <p:nvSpPr>
          <p:cNvPr id="4" name="Textplatzhalter 3">
            <a:extLst>
              <a:ext uri="{FF2B5EF4-FFF2-40B4-BE49-F238E27FC236}">
                <a16:creationId xmlns:a16="http://schemas.microsoft.com/office/drawing/2014/main" id="{6286D46E-15F3-C288-F2DD-2103051B5C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3DF523C1-5BC4-56CE-73D3-06816C63DDA0}"/>
              </a:ext>
            </a:extLst>
          </p:cNvPr>
          <p:cNvSpPr>
            <a:spLocks noGrp="1"/>
          </p:cNvSpPr>
          <p:nvPr>
            <p:ph type="dt" sz="half" idx="10"/>
          </p:nvPr>
        </p:nvSpPr>
        <p:spPr/>
        <p:txBody>
          <a:bodyPr/>
          <a:lstStyle/>
          <a:p>
            <a:fld id="{27B51E18-6C90-4BD3-AF6F-2ECD0B370337}" type="datetimeFigureOut">
              <a:rPr lang="de-DE" smtClean="0"/>
              <a:t>20.11.2023</a:t>
            </a:fld>
            <a:endParaRPr lang="de-DE" dirty="0"/>
          </a:p>
        </p:txBody>
      </p:sp>
      <p:sp>
        <p:nvSpPr>
          <p:cNvPr id="6" name="Fußzeilenplatzhalter 5">
            <a:extLst>
              <a:ext uri="{FF2B5EF4-FFF2-40B4-BE49-F238E27FC236}">
                <a16:creationId xmlns:a16="http://schemas.microsoft.com/office/drawing/2014/main" id="{A2DD5560-18A7-3123-C031-274C9B449026}"/>
              </a:ext>
            </a:extLst>
          </p:cNvPr>
          <p:cNvSpPr>
            <a:spLocks noGrp="1"/>
          </p:cNvSpPr>
          <p:nvPr>
            <p:ph type="ftr" sz="quarter" idx="11"/>
          </p:nvPr>
        </p:nvSpPr>
        <p:spPr/>
        <p:txBody>
          <a:bodyPr/>
          <a:lstStyle/>
          <a:p>
            <a:endParaRPr lang="de-DE" dirty="0"/>
          </a:p>
        </p:txBody>
      </p:sp>
      <p:sp>
        <p:nvSpPr>
          <p:cNvPr id="7" name="Foliennummernplatzhalter 6">
            <a:extLst>
              <a:ext uri="{FF2B5EF4-FFF2-40B4-BE49-F238E27FC236}">
                <a16:creationId xmlns:a16="http://schemas.microsoft.com/office/drawing/2014/main" id="{09B44FDC-8985-D122-8276-1277101CD111}"/>
              </a:ext>
            </a:extLst>
          </p:cNvPr>
          <p:cNvSpPr>
            <a:spLocks noGrp="1"/>
          </p:cNvSpPr>
          <p:nvPr>
            <p:ph type="sldNum" sz="quarter" idx="12"/>
          </p:nvPr>
        </p:nvSpPr>
        <p:spPr/>
        <p:txBody>
          <a:bodyPr/>
          <a:lstStyle/>
          <a:p>
            <a:fld id="{193CFD38-3398-4C9C-9DB1-54300C7D8B57}" type="slidenum">
              <a:rPr lang="de-DE" smtClean="0"/>
              <a:t>‹Nr.›</a:t>
            </a:fld>
            <a:endParaRPr lang="de-DE" dirty="0"/>
          </a:p>
        </p:txBody>
      </p:sp>
    </p:spTree>
    <p:extLst>
      <p:ext uri="{BB962C8B-B14F-4D97-AF65-F5344CB8AC3E}">
        <p14:creationId xmlns:p14="http://schemas.microsoft.com/office/powerpoint/2010/main" val="3459923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3A8CD"/>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761803BD-946E-824C-6D8A-B58E5167C24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802B7FE4-110C-7501-17C8-342D278F8F9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87A97A6-373C-A724-0F99-C853B04BB9B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B51E18-6C90-4BD3-AF6F-2ECD0B370337}" type="datetimeFigureOut">
              <a:rPr lang="de-DE" smtClean="0"/>
              <a:t>20.11.2023</a:t>
            </a:fld>
            <a:endParaRPr lang="de-DE" dirty="0"/>
          </a:p>
        </p:txBody>
      </p:sp>
      <p:sp>
        <p:nvSpPr>
          <p:cNvPr id="5" name="Fußzeilenplatzhalter 4">
            <a:extLst>
              <a:ext uri="{FF2B5EF4-FFF2-40B4-BE49-F238E27FC236}">
                <a16:creationId xmlns:a16="http://schemas.microsoft.com/office/drawing/2014/main" id="{E8EE5BBB-D115-D888-74B4-2780CE7076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dirty="0"/>
          </a:p>
        </p:txBody>
      </p:sp>
      <p:sp>
        <p:nvSpPr>
          <p:cNvPr id="6" name="Foliennummernplatzhalter 5">
            <a:extLst>
              <a:ext uri="{FF2B5EF4-FFF2-40B4-BE49-F238E27FC236}">
                <a16:creationId xmlns:a16="http://schemas.microsoft.com/office/drawing/2014/main" id="{A6271E9A-CBFB-453B-D6E2-E86B326E88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3CFD38-3398-4C9C-9DB1-54300C7D8B57}" type="slidenum">
              <a:rPr lang="de-DE" smtClean="0"/>
              <a:t>‹Nr.›</a:t>
            </a:fld>
            <a:endParaRPr lang="de-DE" dirty="0"/>
          </a:p>
        </p:txBody>
      </p:sp>
      <p:pic>
        <p:nvPicPr>
          <p:cNvPr id="7" name="Grafik 6" descr="Ein Bild, das Text, Verkehrsschild, Schrift, Beschilderung enthält.&#10;&#10;Automatisch generierte Beschreibung">
            <a:extLst>
              <a:ext uri="{FF2B5EF4-FFF2-40B4-BE49-F238E27FC236}">
                <a16:creationId xmlns:a16="http://schemas.microsoft.com/office/drawing/2014/main" id="{F4C3DE75-523E-CE75-83C7-BF62F4960860}"/>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838746" y="0"/>
            <a:ext cx="1070999" cy="1080000"/>
          </a:xfrm>
          <a:prstGeom prst="rect">
            <a:avLst/>
          </a:prstGeom>
        </p:spPr>
      </p:pic>
    </p:spTree>
    <p:extLst>
      <p:ext uri="{BB962C8B-B14F-4D97-AF65-F5344CB8AC3E}">
        <p14:creationId xmlns:p14="http://schemas.microsoft.com/office/powerpoint/2010/main" val="26567908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13.png"/><Relationship Id="rId5" Type="http://schemas.openxmlformats.org/officeDocument/2006/relationships/image" Target="../media/image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3.png"/><Relationship Id="rId5" Type="http://schemas.openxmlformats.org/officeDocument/2006/relationships/image" Target="../media/image2.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19.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s://download.sodix.de/api/content/data/SODIX-0001097991.m4v" TargetMode="External"/><Relationship Id="rId7"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hyperlink" Target="https://repository.mebis.bycs.de/edu-sharing/eduservlet/download?nodeId=2983fe23-8ea5-4c89-9ad6-ef8dd266e803&amp;fileName=Dummy.mp4" TargetMode="Externa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6.mp4"/><Relationship Id="rId1" Type="http://schemas.microsoft.com/office/2007/relationships/media" Target="../media/media6.mp4"/><Relationship Id="rId5" Type="http://schemas.openxmlformats.org/officeDocument/2006/relationships/image" Target="../media/image22.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s://download.sodix.de/api/content/data/SODIX-0001097990.m4v" TargetMode="External"/><Relationship Id="rId7"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hyperlink" Target="https://repository.mebis.bycs.de/edu-sharing/eduservlet/download?nodeId=34cf6b1d-f9cd-49fb-b7d3-a1da5b92aacc&amp;fileName=Dummy.mp4" TargetMode="External"/></Relationships>
</file>

<file path=ppt/slides/_rels/slide1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5.JPG"/><Relationship Id="rId7"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4.JPG"/><Relationship Id="rId5" Type="http://schemas.microsoft.com/office/2007/relationships/hdphoto" Target="../media/hdphoto1.wdp"/><Relationship Id="rId10" Type="http://schemas.openxmlformats.org/officeDocument/2006/relationships/image" Target="../media/image4.png"/><Relationship Id="rId4" Type="http://schemas.openxmlformats.org/officeDocument/2006/relationships/image" Target="../media/image10.png"/><Relationship Id="rId9"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4.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2.pn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audio" Target="../media/media2.m4a"/><Relationship Id="rId7" Type="http://schemas.openxmlformats.org/officeDocument/2006/relationships/image" Target="../media/image2.png"/><Relationship Id="rId2" Type="http://schemas.microsoft.com/office/2007/relationships/media" Target="../media/media2.m4a"/><Relationship Id="rId1" Type="http://schemas.openxmlformats.org/officeDocument/2006/relationships/tags" Target="../tags/tag1.xml"/><Relationship Id="rId6" Type="http://schemas.openxmlformats.org/officeDocument/2006/relationships/image" Target="../media/image13.png"/><Relationship Id="rId5" Type="http://schemas.openxmlformats.org/officeDocument/2006/relationships/notesSlide" Target="../notesSlides/notesSlide7.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EC130F73-6996-E3F7-C941-4437ACAFC412}"/>
              </a:ext>
            </a:extLst>
          </p:cNvPr>
          <p:cNvSpPr>
            <a:spLocks noChangeArrowheads="1"/>
          </p:cNvSpPr>
          <p:nvPr/>
        </p:nvSpPr>
        <p:spPr bwMode="auto">
          <a:xfrm>
            <a:off x="3286125" y="30575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p>
        </p:txBody>
      </p:sp>
      <p:sp>
        <p:nvSpPr>
          <p:cNvPr id="6" name="Rectangle 4">
            <a:extLst>
              <a:ext uri="{FF2B5EF4-FFF2-40B4-BE49-F238E27FC236}">
                <a16:creationId xmlns:a16="http://schemas.microsoft.com/office/drawing/2014/main" id="{2E19B27B-70C0-6B7F-1C8B-F2574B32F87C}"/>
              </a:ext>
            </a:extLst>
          </p:cNvPr>
          <p:cNvSpPr>
            <a:spLocks noChangeArrowheads="1"/>
          </p:cNvSpPr>
          <p:nvPr/>
        </p:nvSpPr>
        <p:spPr bwMode="auto">
          <a:xfrm>
            <a:off x="3286125" y="351472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dirty="0"/>
          </a:p>
        </p:txBody>
      </p:sp>
      <p:sp>
        <p:nvSpPr>
          <p:cNvPr id="13" name="Rectangle 13">
            <a:extLst>
              <a:ext uri="{FF2B5EF4-FFF2-40B4-BE49-F238E27FC236}">
                <a16:creationId xmlns:a16="http://schemas.microsoft.com/office/drawing/2014/main" id="{BE969853-30DE-0001-A92C-B503EAC405A8}"/>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p>
        </p:txBody>
      </p:sp>
      <p:sp>
        <p:nvSpPr>
          <p:cNvPr id="14" name="Rectangle 14">
            <a:extLst>
              <a:ext uri="{FF2B5EF4-FFF2-40B4-BE49-F238E27FC236}">
                <a16:creationId xmlns:a16="http://schemas.microsoft.com/office/drawing/2014/main" id="{68A5B2E9-C442-1AD3-D404-8E44805C4CFA}"/>
              </a:ext>
            </a:extLst>
          </p:cNvPr>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dirty="0"/>
          </a:p>
        </p:txBody>
      </p:sp>
      <p:sp>
        <p:nvSpPr>
          <p:cNvPr id="17" name="Textfeld 16">
            <a:extLst>
              <a:ext uri="{FF2B5EF4-FFF2-40B4-BE49-F238E27FC236}">
                <a16:creationId xmlns:a16="http://schemas.microsoft.com/office/drawing/2014/main" id="{513AAA8C-E8D4-5B52-A2E0-341C04A2F5BA}"/>
              </a:ext>
            </a:extLst>
          </p:cNvPr>
          <p:cNvSpPr txBox="1"/>
          <p:nvPr/>
        </p:nvSpPr>
        <p:spPr>
          <a:xfrm>
            <a:off x="1188699" y="174103"/>
            <a:ext cx="8679304" cy="830997"/>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Anmerkung für die Lehrkraft Digitales Servicematerial im Fach WG</a:t>
            </a:r>
            <a:endParaRPr kumimoji="0" lang="de-DE" altLang="de-DE" sz="2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1"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1./2. Jahrgangsstufe: Die Arbeitstechnik „Einfädeln“ </a:t>
            </a:r>
            <a:endParaRPr kumimoji="0" lang="de-DE" altLang="de-DE" sz="2400" b="0" i="0" u="none" strike="noStrike" cap="none" normalizeH="0" baseline="0" dirty="0">
              <a:ln>
                <a:noFill/>
              </a:ln>
              <a:solidFill>
                <a:schemeClr val="tx1"/>
              </a:solidFill>
              <a:effectLst/>
            </a:endParaRPr>
          </a:p>
        </p:txBody>
      </p:sp>
      <p:sp>
        <p:nvSpPr>
          <p:cNvPr id="18" name="Textfeld 17">
            <a:extLst>
              <a:ext uri="{FF2B5EF4-FFF2-40B4-BE49-F238E27FC236}">
                <a16:creationId xmlns:a16="http://schemas.microsoft.com/office/drawing/2014/main" id="{355B4410-E1F6-E2BC-3F0B-0FBC021C6BFB}"/>
              </a:ext>
            </a:extLst>
          </p:cNvPr>
          <p:cNvSpPr txBox="1"/>
          <p:nvPr/>
        </p:nvSpPr>
        <p:spPr>
          <a:xfrm>
            <a:off x="480167" y="1051957"/>
            <a:ext cx="11231666" cy="5593519"/>
          </a:xfrm>
          <a:prstGeom prst="rect">
            <a:avLst/>
          </a:prstGeom>
          <a:noFill/>
        </p:spPr>
        <p:txBody>
          <a:bodyPr wrap="square">
            <a:spAutoFit/>
          </a:bodyPr>
          <a:lstStyle/>
          <a:p>
            <a:pPr lvl="0">
              <a:lnSpc>
                <a:spcPct val="115000"/>
              </a:lnSpc>
              <a:spcBef>
                <a:spcPts val="600"/>
              </a:spcBef>
              <a:spcAft>
                <a:spcPts val="600"/>
              </a:spcAft>
            </a:pPr>
            <a:r>
              <a:rPr lang="de-DE" sz="1800" u="sng" dirty="0">
                <a:effectLst/>
                <a:ea typeface="Calibri" panose="020F0502020204030204" pitchFamily="34" charset="0"/>
                <a:cs typeface="Times New Roman" panose="02020603050405020304" pitchFamily="18" charset="0"/>
              </a:rPr>
              <a:t>Überlegungen zu der Arbeitstechnik</a:t>
            </a:r>
          </a:p>
          <a:p>
            <a:pPr lvl="0" algn="just">
              <a:lnSpc>
                <a:spcPct val="115000"/>
              </a:lnSpc>
              <a:spcBef>
                <a:spcPts val="600"/>
              </a:spcBef>
              <a:spcAft>
                <a:spcPts val="600"/>
              </a:spcAft>
            </a:pPr>
            <a:r>
              <a:rPr lang="de-DE" sz="1600" dirty="0">
                <a:effectLst/>
                <a:ea typeface="Calibri" panose="020F0502020204030204" pitchFamily="34" charset="0"/>
                <a:cs typeface="Times New Roman" panose="02020603050405020304" pitchFamily="18" charset="0"/>
              </a:rPr>
              <a:t>Die Schülerinnen und Schüler entwickeln sukzessive Kompetenzen im Umgang mit Nadel und Faden </a:t>
            </a:r>
            <a:r>
              <a:rPr lang="de-DE" sz="1600" dirty="0">
                <a:ea typeface="Calibri" panose="020F0502020204030204" pitchFamily="34" charset="0"/>
                <a:cs typeface="Times New Roman" panose="02020603050405020304" pitchFamily="18" charset="0"/>
              </a:rPr>
              <a:t>(in diesem Beispiel zur Arbeitstechnik „Einfädeln“)</a:t>
            </a:r>
            <a:r>
              <a:rPr lang="de-DE" sz="1600" dirty="0">
                <a:effectLst/>
                <a:ea typeface="Calibri" panose="020F0502020204030204" pitchFamily="34" charset="0"/>
                <a:cs typeface="Times New Roman" panose="02020603050405020304" pitchFamily="18" charset="0"/>
              </a:rPr>
              <a:t>. </a:t>
            </a:r>
            <a:r>
              <a:rPr lang="de-DE" sz="1600" dirty="0"/>
              <a:t>Begleitet von der Lehrkraft nutzen sie dafür analoge und digitale Hilfen. </a:t>
            </a:r>
            <a:endParaRPr lang="de-DE" sz="1600" u="sng" dirty="0">
              <a:ea typeface="Calibri" panose="020F0502020204030204" pitchFamily="34" charset="0"/>
              <a:cs typeface="Times New Roman" panose="02020603050405020304" pitchFamily="18" charset="0"/>
            </a:endParaRPr>
          </a:p>
          <a:p>
            <a:pPr>
              <a:lnSpc>
                <a:spcPct val="114000"/>
              </a:lnSpc>
              <a:spcBef>
                <a:spcPts val="600"/>
              </a:spcBef>
              <a:spcAft>
                <a:spcPts val="600"/>
              </a:spcAft>
            </a:pPr>
            <a:r>
              <a:rPr lang="de-DE" u="sng" dirty="0">
                <a:ea typeface="Calibri" panose="020F0502020204030204" pitchFamily="34" charset="0"/>
                <a:cs typeface="Times New Roman" panose="02020603050405020304" pitchFamily="18" charset="0"/>
              </a:rPr>
              <a:t>Möglicher Kompetenzerwerb</a:t>
            </a:r>
          </a:p>
          <a:p>
            <a:pPr>
              <a:lnSpc>
                <a:spcPct val="114000"/>
              </a:lnSpc>
              <a:spcBef>
                <a:spcPts val="600"/>
              </a:spcBef>
              <a:spcAft>
                <a:spcPts val="600"/>
              </a:spcAft>
            </a:pPr>
            <a:r>
              <a:rPr lang="de-DE" sz="1600" b="1" dirty="0">
                <a:ea typeface="Calibri" panose="020F0502020204030204" pitchFamily="34" charset="0"/>
                <a:cs typeface="Times New Roman" panose="02020603050405020304" pitchFamily="18" charset="0"/>
              </a:rPr>
              <a:t>Die Schülerinnen und Schüler …</a:t>
            </a:r>
            <a:endParaRPr lang="de-DE" sz="1600" dirty="0">
              <a:ea typeface="Calibri" panose="020F0502020204030204" pitchFamily="34" charset="0"/>
              <a:cs typeface="Times New Roman" panose="02020603050405020304" pitchFamily="18" charset="0"/>
            </a:endParaRPr>
          </a:p>
          <a:p>
            <a:pPr marL="342900" indent="-342900">
              <a:buFont typeface="Symbol" panose="05050102010706020507" pitchFamily="18" charset="2"/>
              <a:buChar char=""/>
            </a:pPr>
            <a:r>
              <a:rPr lang="de-DE" sz="1600" dirty="0"/>
              <a:t>erkunden haptisch und visuell Nadeln, Garne und Fäden.</a:t>
            </a:r>
          </a:p>
          <a:p>
            <a:pPr marL="342900" indent="-342900">
              <a:buFont typeface="Symbol" panose="05050102010706020507" pitchFamily="18" charset="2"/>
              <a:buChar char=""/>
            </a:pPr>
            <a:r>
              <a:rPr lang="de-DE" sz="1600" dirty="0"/>
              <a:t>beschreiben ihre Wahrnehmungen und die Wirkung.</a:t>
            </a:r>
          </a:p>
          <a:p>
            <a:pPr marL="342900" indent="-342900">
              <a:buFont typeface="Symbol" panose="05050102010706020507" pitchFamily="18" charset="2"/>
              <a:buChar char=""/>
            </a:pPr>
            <a:r>
              <a:rPr lang="de-DE" sz="1600" dirty="0"/>
              <a:t>begründen die Auswahl der Garne und Nadeln.</a:t>
            </a:r>
          </a:p>
          <a:p>
            <a:pPr marL="342900" indent="-342900">
              <a:buFont typeface="Symbol" panose="05050102010706020507" pitchFamily="18" charset="2"/>
              <a:buChar char=""/>
            </a:pPr>
            <a:r>
              <a:rPr lang="de-DE" sz="1600" dirty="0"/>
              <a:t>beobachten und entwickeln Wege, die Arbeitstechnik einzuüben.</a:t>
            </a:r>
          </a:p>
          <a:p>
            <a:pPr marL="342900" indent="-342900">
              <a:buFont typeface="Symbol" panose="05050102010706020507" pitchFamily="18" charset="2"/>
              <a:buChar char=""/>
            </a:pPr>
            <a:r>
              <a:rPr lang="de-DE" sz="1600" dirty="0"/>
              <a:t>führen die Arbeitstechnik Einfädeln aus.</a:t>
            </a:r>
          </a:p>
          <a:p>
            <a:pPr marL="342900" indent="-342900">
              <a:buFont typeface="Symbol" panose="05050102010706020507" pitchFamily="18" charset="2"/>
              <a:buChar char=""/>
            </a:pPr>
            <a:r>
              <a:rPr lang="de-DE" sz="1600" dirty="0"/>
              <a:t>beschreiben ihre Lernwege und ihre praktische Ausführung.</a:t>
            </a:r>
          </a:p>
          <a:p>
            <a:pPr marL="342900" indent="-342900">
              <a:buFont typeface="Symbol" panose="05050102010706020507" pitchFamily="18" charset="2"/>
              <a:buChar char=""/>
            </a:pPr>
            <a:r>
              <a:rPr lang="de-DE" sz="1600" dirty="0"/>
              <a:t>reflektieren und bewerten ihren Lernprozess und die Ergebnisse.</a:t>
            </a:r>
          </a:p>
          <a:p>
            <a:pPr marL="342900" indent="-342900">
              <a:buFont typeface="Symbol" panose="05050102010706020507" pitchFamily="18" charset="2"/>
              <a:buChar char=""/>
            </a:pPr>
            <a:endParaRPr lang="de-DE" sz="1600" dirty="0"/>
          </a:p>
          <a:p>
            <a:pPr lvl="0">
              <a:lnSpc>
                <a:spcPct val="115000"/>
              </a:lnSpc>
            </a:pPr>
            <a:r>
              <a:rPr lang="de-DE" u="sng" dirty="0">
                <a:effectLst/>
                <a:ea typeface="Calibri" panose="020F0502020204030204" pitchFamily="34" charset="0"/>
                <a:cs typeface="Times New Roman" panose="02020603050405020304" pitchFamily="18" charset="0"/>
              </a:rPr>
              <a:t>Überlegungen zur medialen Umsetzung im Unterricht </a:t>
            </a:r>
            <a:endParaRPr lang="de-DE" dirty="0">
              <a:effectLst/>
              <a:ea typeface="Calibri" panose="020F0502020204030204" pitchFamily="34" charset="0"/>
              <a:cs typeface="Times New Roman" panose="02020603050405020304" pitchFamily="18" charset="0"/>
            </a:endParaRPr>
          </a:p>
          <a:p>
            <a:pPr algn="just">
              <a:lnSpc>
                <a:spcPct val="115000"/>
              </a:lnSpc>
              <a:spcBef>
                <a:spcPts val="600"/>
              </a:spcBef>
              <a:spcAft>
                <a:spcPts val="600"/>
              </a:spcAft>
            </a:pPr>
            <a:r>
              <a:rPr lang="de-DE" sz="1600" dirty="0">
                <a:effectLst/>
                <a:ea typeface="Calibri" panose="020F0502020204030204" pitchFamily="34" charset="0"/>
                <a:cs typeface="Times New Roman" panose="02020603050405020304" pitchFamily="18" charset="0"/>
              </a:rPr>
              <a:t>Die </a:t>
            </a:r>
            <a:r>
              <a:rPr lang="de-DE" sz="1600" b="1" dirty="0">
                <a:effectLst/>
                <a:ea typeface="Calibri" panose="020F0502020204030204" pitchFamily="34" charset="0"/>
                <a:cs typeface="Times New Roman" panose="02020603050405020304" pitchFamily="18" charset="0"/>
              </a:rPr>
              <a:t>PowerPoint-Präsentation</a:t>
            </a:r>
            <a:r>
              <a:rPr lang="de-DE" sz="1600" dirty="0">
                <a:effectLst/>
                <a:ea typeface="Calibri" panose="020F0502020204030204" pitchFamily="34" charset="0"/>
                <a:cs typeface="Times New Roman" panose="02020603050405020304" pitchFamily="18" charset="0"/>
              </a:rPr>
              <a:t> ist als Vorschlag und Anregung konzipiert </a:t>
            </a:r>
            <a:r>
              <a:rPr lang="de-DE" sz="1600" dirty="0"/>
              <a:t>und kann in Umfang, Inhalt und der Methode </a:t>
            </a:r>
            <a:r>
              <a:rPr lang="de-DE" sz="1600" dirty="0">
                <a:effectLst/>
                <a:ea typeface="Calibri" panose="020F0502020204030204" pitchFamily="34" charset="0"/>
                <a:cs typeface="Times New Roman" panose="02020603050405020304" pitchFamily="18" charset="0"/>
              </a:rPr>
              <a:t>abgeändert oder als Vorlage benutzt werden. </a:t>
            </a:r>
            <a:r>
              <a:rPr lang="de-DE" sz="1600" dirty="0">
                <a:ea typeface="Calibri" panose="020F0502020204030204" pitchFamily="34" charset="0"/>
                <a:cs typeface="Times New Roman" panose="02020603050405020304" pitchFamily="18" charset="0"/>
              </a:rPr>
              <a:t>Sie bezieht sich nicht auf eine Unterrichtszeiteinheit und bietet dadurch die Möglichkeit, im Unterrichtsverlauf flexibel und angepasst eingesetzt zu werden. In Phasen der Erarbeitung, Differenzierung, Wiederholung und Vertiefung können Schülerinnen und Schüler einzelne Bestandteile zum selbständigen Kompetenzerwerb nutzen.</a:t>
            </a:r>
            <a:endParaRPr lang="de-DE" b="1" dirty="0"/>
          </a:p>
        </p:txBody>
      </p:sp>
    </p:spTree>
    <p:extLst>
      <p:ext uri="{BB962C8B-B14F-4D97-AF65-F5344CB8AC3E}">
        <p14:creationId xmlns:p14="http://schemas.microsoft.com/office/powerpoint/2010/main" val="22750257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Grafik 4">
            <a:extLst>
              <a:ext uri="{FF2B5EF4-FFF2-40B4-BE49-F238E27FC236}">
                <a16:creationId xmlns:a16="http://schemas.microsoft.com/office/drawing/2014/main" id="{D1DFF3FE-3C6E-C6E2-DA1C-AB967E3EA8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1706" y="2465163"/>
            <a:ext cx="10285450" cy="3777215"/>
          </a:xfrm>
          <a:prstGeom prst="rect">
            <a:avLst/>
          </a:prstGeom>
          <a:effectLst>
            <a:softEdge rad="88900"/>
          </a:effectLst>
        </p:spPr>
      </p:pic>
      <p:sp>
        <p:nvSpPr>
          <p:cNvPr id="4" name="Textfeld 3">
            <a:extLst>
              <a:ext uri="{FF2B5EF4-FFF2-40B4-BE49-F238E27FC236}">
                <a16:creationId xmlns:a16="http://schemas.microsoft.com/office/drawing/2014/main" id="{48025362-E6E7-B984-E1AB-FFF8A35C0191}"/>
              </a:ext>
            </a:extLst>
          </p:cNvPr>
          <p:cNvSpPr txBox="1"/>
          <p:nvPr/>
        </p:nvSpPr>
        <p:spPr>
          <a:xfrm>
            <a:off x="1597949" y="2237272"/>
            <a:ext cx="9052965" cy="1938992"/>
          </a:xfrm>
          <a:prstGeom prst="rect">
            <a:avLst/>
          </a:prstGeom>
          <a:noFill/>
        </p:spPr>
        <p:txBody>
          <a:bodyPr wrap="square" rtlCol="0">
            <a:spAutoFit/>
          </a:bodyPr>
          <a:lstStyle/>
          <a:p>
            <a:r>
              <a:rPr lang="de-DE" sz="12000" dirty="0">
                <a:solidFill>
                  <a:srgbClr val="0070C0"/>
                </a:solidFill>
              </a:rPr>
              <a:t>e i n f ä d e l n</a:t>
            </a:r>
          </a:p>
        </p:txBody>
      </p:sp>
      <p:pic>
        <p:nvPicPr>
          <p:cNvPr id="8" name="Grafik 7">
            <a:extLst>
              <a:ext uri="{FF2B5EF4-FFF2-40B4-BE49-F238E27FC236}">
                <a16:creationId xmlns:a16="http://schemas.microsoft.com/office/drawing/2014/main" id="{F7A4C923-B46A-8BDF-32AF-63619D1F2370}"/>
              </a:ext>
            </a:extLst>
          </p:cNvPr>
          <p:cNvPicPr>
            <a:picLocks noChangeAspect="1"/>
          </p:cNvPicPr>
          <p:nvPr/>
        </p:nvPicPr>
        <p:blipFill rotWithShape="1">
          <a:blip r:embed="rId3">
            <a:extLst>
              <a:ext uri="{28A0092B-C50C-407E-A947-70E740481C1C}">
                <a14:useLocalDpi xmlns:a14="http://schemas.microsoft.com/office/drawing/2010/main" val="0"/>
              </a:ext>
            </a:extLst>
          </a:blip>
          <a:srcRect r="84044"/>
          <a:stretch/>
        </p:blipFill>
        <p:spPr>
          <a:xfrm>
            <a:off x="1154091" y="2414779"/>
            <a:ext cx="1641178" cy="3777215"/>
          </a:xfrm>
          <a:prstGeom prst="rect">
            <a:avLst/>
          </a:prstGeom>
          <a:effectLst>
            <a:softEdge rad="88900"/>
          </a:effectLst>
        </p:spPr>
      </p:pic>
      <p:pic>
        <p:nvPicPr>
          <p:cNvPr id="9" name="Grafik 8">
            <a:extLst>
              <a:ext uri="{FF2B5EF4-FFF2-40B4-BE49-F238E27FC236}">
                <a16:creationId xmlns:a16="http://schemas.microsoft.com/office/drawing/2014/main" id="{012B5781-9D9A-0F00-B83E-D1343BD6E797}"/>
              </a:ext>
            </a:extLst>
          </p:cNvPr>
          <p:cNvPicPr>
            <a:picLocks noChangeAspect="1"/>
          </p:cNvPicPr>
          <p:nvPr/>
        </p:nvPicPr>
        <p:blipFill rotWithShape="1">
          <a:blip r:embed="rId3">
            <a:extLst>
              <a:ext uri="{28A0092B-C50C-407E-A947-70E740481C1C}">
                <a14:useLocalDpi xmlns:a14="http://schemas.microsoft.com/office/drawing/2010/main" val="0"/>
              </a:ext>
            </a:extLst>
          </a:blip>
          <a:srcRect l="15645" r="76869"/>
          <a:stretch/>
        </p:blipFill>
        <p:spPr>
          <a:xfrm>
            <a:off x="2686449" y="2445496"/>
            <a:ext cx="770021" cy="3777215"/>
          </a:xfrm>
          <a:prstGeom prst="rect">
            <a:avLst/>
          </a:prstGeom>
          <a:effectLst>
            <a:softEdge rad="88900"/>
          </a:effectLst>
        </p:spPr>
      </p:pic>
      <p:pic>
        <p:nvPicPr>
          <p:cNvPr id="10" name="Grafik 9">
            <a:extLst>
              <a:ext uri="{FF2B5EF4-FFF2-40B4-BE49-F238E27FC236}">
                <a16:creationId xmlns:a16="http://schemas.microsoft.com/office/drawing/2014/main" id="{9F42566E-801D-AA20-1FB2-3CE56D0FCDDA}"/>
              </a:ext>
            </a:extLst>
          </p:cNvPr>
          <p:cNvPicPr>
            <a:picLocks noChangeAspect="1"/>
          </p:cNvPicPr>
          <p:nvPr/>
        </p:nvPicPr>
        <p:blipFill rotWithShape="1">
          <a:blip r:embed="rId3">
            <a:extLst>
              <a:ext uri="{28A0092B-C50C-407E-A947-70E740481C1C}">
                <a14:useLocalDpi xmlns:a14="http://schemas.microsoft.com/office/drawing/2010/main" val="0"/>
              </a:ext>
            </a:extLst>
          </a:blip>
          <a:srcRect l="23880" r="65717"/>
          <a:stretch/>
        </p:blipFill>
        <p:spPr>
          <a:xfrm>
            <a:off x="3421260" y="2471219"/>
            <a:ext cx="1069910" cy="3777215"/>
          </a:xfrm>
          <a:prstGeom prst="rect">
            <a:avLst/>
          </a:prstGeom>
          <a:effectLst>
            <a:softEdge rad="88900"/>
          </a:effectLst>
        </p:spPr>
      </p:pic>
      <p:pic>
        <p:nvPicPr>
          <p:cNvPr id="12" name="Grafik 11">
            <a:extLst>
              <a:ext uri="{FF2B5EF4-FFF2-40B4-BE49-F238E27FC236}">
                <a16:creationId xmlns:a16="http://schemas.microsoft.com/office/drawing/2014/main" id="{3057215C-22A0-AD04-FD81-1F4658F21D13}"/>
              </a:ext>
            </a:extLst>
          </p:cNvPr>
          <p:cNvPicPr>
            <a:picLocks noChangeAspect="1"/>
          </p:cNvPicPr>
          <p:nvPr/>
        </p:nvPicPr>
        <p:blipFill rotWithShape="1">
          <a:blip r:embed="rId3">
            <a:extLst>
              <a:ext uri="{28A0092B-C50C-407E-A947-70E740481C1C}">
                <a14:useLocalDpi xmlns:a14="http://schemas.microsoft.com/office/drawing/2010/main" val="0"/>
              </a:ext>
            </a:extLst>
          </a:blip>
          <a:srcRect l="33425" r="56827"/>
          <a:stretch/>
        </p:blipFill>
        <p:spPr>
          <a:xfrm>
            <a:off x="4419584" y="2484830"/>
            <a:ext cx="1002647" cy="3777215"/>
          </a:xfrm>
          <a:prstGeom prst="rect">
            <a:avLst/>
          </a:prstGeom>
          <a:effectLst>
            <a:softEdge rad="88900"/>
          </a:effectLst>
        </p:spPr>
      </p:pic>
      <p:pic>
        <p:nvPicPr>
          <p:cNvPr id="13" name="Grafik 12">
            <a:extLst>
              <a:ext uri="{FF2B5EF4-FFF2-40B4-BE49-F238E27FC236}">
                <a16:creationId xmlns:a16="http://schemas.microsoft.com/office/drawing/2014/main" id="{2E386AA5-C97B-696A-7D98-380826B9D0E9}"/>
              </a:ext>
            </a:extLst>
          </p:cNvPr>
          <p:cNvPicPr>
            <a:picLocks noChangeAspect="1"/>
          </p:cNvPicPr>
          <p:nvPr/>
        </p:nvPicPr>
        <p:blipFill rotWithShape="1">
          <a:blip r:embed="rId3">
            <a:extLst>
              <a:ext uri="{28A0092B-C50C-407E-A947-70E740481C1C}">
                <a14:useLocalDpi xmlns:a14="http://schemas.microsoft.com/office/drawing/2010/main" val="0"/>
              </a:ext>
            </a:extLst>
          </a:blip>
          <a:srcRect l="41657" r="46489"/>
          <a:stretch/>
        </p:blipFill>
        <p:spPr>
          <a:xfrm>
            <a:off x="5277809" y="2457746"/>
            <a:ext cx="1219243" cy="3777215"/>
          </a:xfrm>
          <a:prstGeom prst="rect">
            <a:avLst/>
          </a:prstGeom>
          <a:effectLst>
            <a:softEdge rad="88900"/>
          </a:effectLst>
        </p:spPr>
      </p:pic>
      <p:pic>
        <p:nvPicPr>
          <p:cNvPr id="14" name="Grafik 13">
            <a:extLst>
              <a:ext uri="{FF2B5EF4-FFF2-40B4-BE49-F238E27FC236}">
                <a16:creationId xmlns:a16="http://schemas.microsoft.com/office/drawing/2014/main" id="{F12C8A5F-3631-CF78-57E6-BE183E0A50A3}"/>
              </a:ext>
            </a:extLst>
          </p:cNvPr>
          <p:cNvPicPr>
            <a:picLocks noChangeAspect="1"/>
          </p:cNvPicPr>
          <p:nvPr/>
        </p:nvPicPr>
        <p:blipFill rotWithShape="1">
          <a:blip r:embed="rId3">
            <a:extLst>
              <a:ext uri="{28A0092B-C50C-407E-A947-70E740481C1C}">
                <a14:useLocalDpi xmlns:a14="http://schemas.microsoft.com/office/drawing/2010/main" val="0"/>
              </a:ext>
            </a:extLst>
          </a:blip>
          <a:srcRect l="52717" r="37800"/>
          <a:stretch/>
        </p:blipFill>
        <p:spPr>
          <a:xfrm>
            <a:off x="6428235" y="2465163"/>
            <a:ext cx="975286" cy="3777215"/>
          </a:xfrm>
          <a:prstGeom prst="rect">
            <a:avLst/>
          </a:prstGeom>
          <a:effectLst>
            <a:softEdge rad="88900"/>
          </a:effectLst>
        </p:spPr>
      </p:pic>
      <p:pic>
        <p:nvPicPr>
          <p:cNvPr id="15" name="Grafik 14">
            <a:extLst>
              <a:ext uri="{FF2B5EF4-FFF2-40B4-BE49-F238E27FC236}">
                <a16:creationId xmlns:a16="http://schemas.microsoft.com/office/drawing/2014/main" id="{17B52C1F-90ED-5A47-7A6E-AF2490F8120C}"/>
              </a:ext>
            </a:extLst>
          </p:cNvPr>
          <p:cNvPicPr>
            <a:picLocks noChangeAspect="1"/>
          </p:cNvPicPr>
          <p:nvPr/>
        </p:nvPicPr>
        <p:blipFill rotWithShape="1">
          <a:blip r:embed="rId3">
            <a:extLst>
              <a:ext uri="{28A0092B-C50C-407E-A947-70E740481C1C}">
                <a14:useLocalDpi xmlns:a14="http://schemas.microsoft.com/office/drawing/2010/main" val="0"/>
              </a:ext>
            </a:extLst>
          </a:blip>
          <a:srcRect l="61179" r="24926"/>
          <a:stretch/>
        </p:blipFill>
        <p:spPr>
          <a:xfrm>
            <a:off x="7317275" y="2465163"/>
            <a:ext cx="1429112" cy="3777215"/>
          </a:xfrm>
          <a:prstGeom prst="rect">
            <a:avLst/>
          </a:prstGeom>
          <a:effectLst>
            <a:softEdge rad="88900"/>
          </a:effectLst>
        </p:spPr>
      </p:pic>
      <p:pic>
        <p:nvPicPr>
          <p:cNvPr id="16" name="Grafik 15">
            <a:extLst>
              <a:ext uri="{FF2B5EF4-FFF2-40B4-BE49-F238E27FC236}">
                <a16:creationId xmlns:a16="http://schemas.microsoft.com/office/drawing/2014/main" id="{E344D8CA-00FA-4D2E-347E-FF24D3DC1081}"/>
              </a:ext>
            </a:extLst>
          </p:cNvPr>
          <p:cNvPicPr>
            <a:picLocks noChangeAspect="1"/>
          </p:cNvPicPr>
          <p:nvPr/>
        </p:nvPicPr>
        <p:blipFill rotWithShape="1">
          <a:blip r:embed="rId3">
            <a:extLst>
              <a:ext uri="{28A0092B-C50C-407E-A947-70E740481C1C}">
                <a14:useLocalDpi xmlns:a14="http://schemas.microsoft.com/office/drawing/2010/main" val="0"/>
              </a:ext>
            </a:extLst>
          </a:blip>
          <a:srcRect l="71428" r="19872"/>
          <a:stretch/>
        </p:blipFill>
        <p:spPr>
          <a:xfrm>
            <a:off x="8473431" y="2533929"/>
            <a:ext cx="894868" cy="3777215"/>
          </a:xfrm>
          <a:prstGeom prst="rect">
            <a:avLst/>
          </a:prstGeom>
          <a:effectLst>
            <a:softEdge rad="88900"/>
          </a:effectLst>
        </p:spPr>
      </p:pic>
      <p:pic>
        <p:nvPicPr>
          <p:cNvPr id="17" name="Grafik 16">
            <a:extLst>
              <a:ext uri="{FF2B5EF4-FFF2-40B4-BE49-F238E27FC236}">
                <a16:creationId xmlns:a16="http://schemas.microsoft.com/office/drawing/2014/main" id="{90626CEC-F2C8-1594-D6C6-EC7DFF5522CA}"/>
              </a:ext>
            </a:extLst>
          </p:cNvPr>
          <p:cNvPicPr>
            <a:picLocks noChangeAspect="1"/>
          </p:cNvPicPr>
          <p:nvPr/>
        </p:nvPicPr>
        <p:blipFill rotWithShape="1">
          <a:blip r:embed="rId3">
            <a:extLst>
              <a:ext uri="{28A0092B-C50C-407E-A947-70E740481C1C}">
                <a14:useLocalDpi xmlns:a14="http://schemas.microsoft.com/office/drawing/2010/main" val="0"/>
              </a:ext>
            </a:extLst>
          </a:blip>
          <a:srcRect l="79592"/>
          <a:stretch/>
        </p:blipFill>
        <p:spPr>
          <a:xfrm>
            <a:off x="9223254" y="2530412"/>
            <a:ext cx="2099093" cy="3777215"/>
          </a:xfrm>
          <a:prstGeom prst="rect">
            <a:avLst/>
          </a:prstGeom>
          <a:effectLst>
            <a:softEdge rad="88900"/>
          </a:effectLst>
        </p:spPr>
      </p:pic>
      <p:pic>
        <p:nvPicPr>
          <p:cNvPr id="19" name="Grafik 18">
            <a:extLst>
              <a:ext uri="{FF2B5EF4-FFF2-40B4-BE49-F238E27FC236}">
                <a16:creationId xmlns:a16="http://schemas.microsoft.com/office/drawing/2014/main" id="{63EF9DEC-9222-344E-AA81-A501983873A2}"/>
              </a:ext>
            </a:extLst>
          </p:cNvPr>
          <p:cNvPicPr>
            <a:picLocks noChangeAspect="1"/>
          </p:cNvPicPr>
          <p:nvPr/>
        </p:nvPicPr>
        <p:blipFill>
          <a:blip r:embed="rId4"/>
          <a:stretch>
            <a:fillRect/>
          </a:stretch>
        </p:blipFill>
        <p:spPr>
          <a:xfrm>
            <a:off x="2141805" y="569373"/>
            <a:ext cx="1089287" cy="905382"/>
          </a:xfrm>
          <a:prstGeom prst="rect">
            <a:avLst/>
          </a:prstGeom>
        </p:spPr>
      </p:pic>
      <p:sp>
        <p:nvSpPr>
          <p:cNvPr id="23" name="Textfeld 22">
            <a:extLst>
              <a:ext uri="{FF2B5EF4-FFF2-40B4-BE49-F238E27FC236}">
                <a16:creationId xmlns:a16="http://schemas.microsoft.com/office/drawing/2014/main" id="{8A4E1D44-B763-2762-99E9-2EBBFB8E8D89}"/>
              </a:ext>
            </a:extLst>
          </p:cNvPr>
          <p:cNvSpPr txBox="1"/>
          <p:nvPr/>
        </p:nvSpPr>
        <p:spPr>
          <a:xfrm>
            <a:off x="552141" y="306608"/>
            <a:ext cx="1793494" cy="144655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88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endParaRPr kumimoji="0" lang="de-DE" sz="8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 name="Grafik 2" descr="Ein Bild, das Text, Verkehrsschild, Schrift, Beschilderung enthält.&#10;&#10;Automatisch generierte Beschreibung">
            <a:extLst>
              <a:ext uri="{FF2B5EF4-FFF2-40B4-BE49-F238E27FC236}">
                <a16:creationId xmlns:a16="http://schemas.microsoft.com/office/drawing/2014/main" id="{89FE0A37-D3EE-A0CD-AC42-FD042D76AD4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50914" y="122046"/>
            <a:ext cx="1133633" cy="1143160"/>
          </a:xfrm>
          <a:prstGeom prst="rect">
            <a:avLst/>
          </a:prstGeom>
        </p:spPr>
      </p:pic>
      <p:pic>
        <p:nvPicPr>
          <p:cNvPr id="18" name="Grafik 17" descr="Ein Bild, das Text, Lampe enthält.&#10;&#10;Automatisch generierte Beschreibung">
            <a:extLst>
              <a:ext uri="{FF2B5EF4-FFF2-40B4-BE49-F238E27FC236}">
                <a16:creationId xmlns:a16="http://schemas.microsoft.com/office/drawing/2014/main" id="{D91FD02A-51DB-4BB0-996D-3E35116B012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3542" y="3605556"/>
            <a:ext cx="3391646" cy="3391646"/>
          </a:xfrm>
          <a:prstGeom prst="rect">
            <a:avLst/>
          </a:prstGeom>
        </p:spPr>
      </p:pic>
    </p:spTree>
    <p:extLst>
      <p:ext uri="{BB962C8B-B14F-4D97-AF65-F5344CB8AC3E}">
        <p14:creationId xmlns:p14="http://schemas.microsoft.com/office/powerpoint/2010/main" val="1862165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8"/>
                                        </p:tgtEl>
                                        <p:attrNameLst>
                                          <p:attrName>ppt_x</p:attrName>
                                        </p:attrNameLst>
                                      </p:cBhvr>
                                      <p:tavLst>
                                        <p:tav tm="0">
                                          <p:val>
                                            <p:strVal val="ppt_x"/>
                                          </p:val>
                                        </p:tav>
                                        <p:tav tm="100000">
                                          <p:val>
                                            <p:strVal val="ppt_x"/>
                                          </p:val>
                                        </p:tav>
                                      </p:tavLst>
                                    </p:anim>
                                    <p:anim calcmode="lin" valueType="num">
                                      <p:cBhvr additive="base">
                                        <p:cTn id="7" dur="500"/>
                                        <p:tgtEl>
                                          <p:spTgt spid="8"/>
                                        </p:tgtEl>
                                        <p:attrNameLst>
                                          <p:attrName>ppt_y</p:attrName>
                                        </p:attrNameLst>
                                      </p:cBhvr>
                                      <p:tavLst>
                                        <p:tav tm="0">
                                          <p:val>
                                            <p:strVal val="ppt_y"/>
                                          </p:val>
                                        </p:tav>
                                        <p:tav tm="100000">
                                          <p:val>
                                            <p:strVal val="1+ppt_h/2"/>
                                          </p:val>
                                        </p:tav>
                                      </p:tavLst>
                                    </p:anim>
                                    <p:set>
                                      <p:cBhvr>
                                        <p:cTn id="8" dur="1" fill="hold">
                                          <p:stCondLst>
                                            <p:cond delay="499"/>
                                          </p:stCondLst>
                                        </p:cTn>
                                        <p:tgtEl>
                                          <p:spTgt spid="8"/>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9"/>
                                        </p:tgtEl>
                                        <p:attrNameLst>
                                          <p:attrName>ppt_x</p:attrName>
                                        </p:attrNameLst>
                                      </p:cBhvr>
                                      <p:tavLst>
                                        <p:tav tm="0">
                                          <p:val>
                                            <p:strVal val="ppt_x"/>
                                          </p:val>
                                        </p:tav>
                                        <p:tav tm="100000">
                                          <p:val>
                                            <p:strVal val="ppt_x"/>
                                          </p:val>
                                        </p:tav>
                                      </p:tavLst>
                                    </p:anim>
                                    <p:anim calcmode="lin" valueType="num">
                                      <p:cBhvr additive="base">
                                        <p:cTn id="13" dur="500"/>
                                        <p:tgtEl>
                                          <p:spTgt spid="9"/>
                                        </p:tgtEl>
                                        <p:attrNameLst>
                                          <p:attrName>ppt_y</p:attrName>
                                        </p:attrNameLst>
                                      </p:cBhvr>
                                      <p:tavLst>
                                        <p:tav tm="0">
                                          <p:val>
                                            <p:strVal val="ppt_y"/>
                                          </p:val>
                                        </p:tav>
                                        <p:tav tm="100000">
                                          <p:val>
                                            <p:strVal val="1+ppt_h/2"/>
                                          </p:val>
                                        </p:tav>
                                      </p:tavLst>
                                    </p:anim>
                                    <p:set>
                                      <p:cBhvr>
                                        <p:cTn id="14" dur="1" fill="hold">
                                          <p:stCondLst>
                                            <p:cond delay="499"/>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10"/>
                                        </p:tgtEl>
                                        <p:attrNameLst>
                                          <p:attrName>ppt_x</p:attrName>
                                        </p:attrNameLst>
                                      </p:cBhvr>
                                      <p:tavLst>
                                        <p:tav tm="0">
                                          <p:val>
                                            <p:strVal val="ppt_x"/>
                                          </p:val>
                                        </p:tav>
                                        <p:tav tm="100000">
                                          <p:val>
                                            <p:strVal val="ppt_x"/>
                                          </p:val>
                                        </p:tav>
                                      </p:tavLst>
                                    </p:anim>
                                    <p:anim calcmode="lin" valueType="num">
                                      <p:cBhvr additive="base">
                                        <p:cTn id="19" dur="500"/>
                                        <p:tgtEl>
                                          <p:spTgt spid="10"/>
                                        </p:tgtEl>
                                        <p:attrNameLst>
                                          <p:attrName>ppt_y</p:attrName>
                                        </p:attrNameLst>
                                      </p:cBhvr>
                                      <p:tavLst>
                                        <p:tav tm="0">
                                          <p:val>
                                            <p:strVal val="ppt_y"/>
                                          </p:val>
                                        </p:tav>
                                        <p:tav tm="100000">
                                          <p:val>
                                            <p:strVal val="1+ppt_h/2"/>
                                          </p:val>
                                        </p:tav>
                                      </p:tavLst>
                                    </p:anim>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12"/>
                                        </p:tgtEl>
                                        <p:attrNameLst>
                                          <p:attrName>ppt_x</p:attrName>
                                        </p:attrNameLst>
                                      </p:cBhvr>
                                      <p:tavLst>
                                        <p:tav tm="0">
                                          <p:val>
                                            <p:strVal val="ppt_x"/>
                                          </p:val>
                                        </p:tav>
                                        <p:tav tm="100000">
                                          <p:val>
                                            <p:strVal val="ppt_x"/>
                                          </p:val>
                                        </p:tav>
                                      </p:tavLst>
                                    </p:anim>
                                    <p:anim calcmode="lin" valueType="num">
                                      <p:cBhvr additive="base">
                                        <p:cTn id="25" dur="500"/>
                                        <p:tgtEl>
                                          <p:spTgt spid="12"/>
                                        </p:tgtEl>
                                        <p:attrNameLst>
                                          <p:attrName>ppt_y</p:attrName>
                                        </p:attrNameLst>
                                      </p:cBhvr>
                                      <p:tavLst>
                                        <p:tav tm="0">
                                          <p:val>
                                            <p:strVal val="ppt_y"/>
                                          </p:val>
                                        </p:tav>
                                        <p:tav tm="100000">
                                          <p:val>
                                            <p:strVal val="1+ppt_h/2"/>
                                          </p:val>
                                        </p:tav>
                                      </p:tavLst>
                                    </p:anim>
                                    <p:set>
                                      <p:cBhvr>
                                        <p:cTn id="26" dur="1" fill="hold">
                                          <p:stCondLst>
                                            <p:cond delay="499"/>
                                          </p:stCondLst>
                                        </p:cTn>
                                        <p:tgtEl>
                                          <p:spTgt spid="1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0"/>
                                  </p:stCondLst>
                                  <p:childTnLst>
                                    <p:anim calcmode="lin" valueType="num">
                                      <p:cBhvr additive="base">
                                        <p:cTn id="30" dur="500"/>
                                        <p:tgtEl>
                                          <p:spTgt spid="13"/>
                                        </p:tgtEl>
                                        <p:attrNameLst>
                                          <p:attrName>ppt_x</p:attrName>
                                        </p:attrNameLst>
                                      </p:cBhvr>
                                      <p:tavLst>
                                        <p:tav tm="0">
                                          <p:val>
                                            <p:strVal val="ppt_x"/>
                                          </p:val>
                                        </p:tav>
                                        <p:tav tm="100000">
                                          <p:val>
                                            <p:strVal val="ppt_x"/>
                                          </p:val>
                                        </p:tav>
                                      </p:tavLst>
                                    </p:anim>
                                    <p:anim calcmode="lin" valueType="num">
                                      <p:cBhvr additive="base">
                                        <p:cTn id="31" dur="500"/>
                                        <p:tgtEl>
                                          <p:spTgt spid="13"/>
                                        </p:tgtEl>
                                        <p:attrNameLst>
                                          <p:attrName>ppt_y</p:attrName>
                                        </p:attrNameLst>
                                      </p:cBhvr>
                                      <p:tavLst>
                                        <p:tav tm="0">
                                          <p:val>
                                            <p:strVal val="ppt_y"/>
                                          </p:val>
                                        </p:tav>
                                        <p:tav tm="100000">
                                          <p:val>
                                            <p:strVal val="1+ppt_h/2"/>
                                          </p:val>
                                        </p:tav>
                                      </p:tavLst>
                                    </p:anim>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14"/>
                                        </p:tgtEl>
                                        <p:attrNameLst>
                                          <p:attrName>ppt_x</p:attrName>
                                        </p:attrNameLst>
                                      </p:cBhvr>
                                      <p:tavLst>
                                        <p:tav tm="0">
                                          <p:val>
                                            <p:strVal val="ppt_x"/>
                                          </p:val>
                                        </p:tav>
                                        <p:tav tm="100000">
                                          <p:val>
                                            <p:strVal val="ppt_x"/>
                                          </p:val>
                                        </p:tav>
                                      </p:tavLst>
                                    </p:anim>
                                    <p:anim calcmode="lin" valueType="num">
                                      <p:cBhvr additive="base">
                                        <p:cTn id="37" dur="500"/>
                                        <p:tgtEl>
                                          <p:spTgt spid="14"/>
                                        </p:tgtEl>
                                        <p:attrNameLst>
                                          <p:attrName>ppt_y</p:attrName>
                                        </p:attrNameLst>
                                      </p:cBhvr>
                                      <p:tavLst>
                                        <p:tav tm="0">
                                          <p:val>
                                            <p:strVal val="ppt_y"/>
                                          </p:val>
                                        </p:tav>
                                        <p:tav tm="100000">
                                          <p:val>
                                            <p:strVal val="1+ppt_h/2"/>
                                          </p:val>
                                        </p:tav>
                                      </p:tavLst>
                                    </p:anim>
                                    <p:set>
                                      <p:cBhvr>
                                        <p:cTn id="38" dur="1" fill="hold">
                                          <p:stCondLst>
                                            <p:cond delay="499"/>
                                          </p:stCondLst>
                                        </p:cTn>
                                        <p:tgtEl>
                                          <p:spTgt spid="1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15"/>
                                        </p:tgtEl>
                                        <p:attrNameLst>
                                          <p:attrName>ppt_x</p:attrName>
                                        </p:attrNameLst>
                                      </p:cBhvr>
                                      <p:tavLst>
                                        <p:tav tm="0">
                                          <p:val>
                                            <p:strVal val="ppt_x"/>
                                          </p:val>
                                        </p:tav>
                                        <p:tav tm="100000">
                                          <p:val>
                                            <p:strVal val="ppt_x"/>
                                          </p:val>
                                        </p:tav>
                                      </p:tavLst>
                                    </p:anim>
                                    <p:anim calcmode="lin" valueType="num">
                                      <p:cBhvr additive="base">
                                        <p:cTn id="43" dur="500"/>
                                        <p:tgtEl>
                                          <p:spTgt spid="15"/>
                                        </p:tgtEl>
                                        <p:attrNameLst>
                                          <p:attrName>ppt_y</p:attrName>
                                        </p:attrNameLst>
                                      </p:cBhvr>
                                      <p:tavLst>
                                        <p:tav tm="0">
                                          <p:val>
                                            <p:strVal val="ppt_y"/>
                                          </p:val>
                                        </p:tav>
                                        <p:tav tm="100000">
                                          <p:val>
                                            <p:strVal val="1+ppt_h/2"/>
                                          </p:val>
                                        </p:tav>
                                      </p:tavLst>
                                    </p:anim>
                                    <p:set>
                                      <p:cBhvr>
                                        <p:cTn id="44" dur="1" fill="hold">
                                          <p:stCondLst>
                                            <p:cond delay="499"/>
                                          </p:stCondLst>
                                        </p:cTn>
                                        <p:tgtEl>
                                          <p:spTgt spid="15"/>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16"/>
                                        </p:tgtEl>
                                        <p:attrNameLst>
                                          <p:attrName>ppt_x</p:attrName>
                                        </p:attrNameLst>
                                      </p:cBhvr>
                                      <p:tavLst>
                                        <p:tav tm="0">
                                          <p:val>
                                            <p:strVal val="ppt_x"/>
                                          </p:val>
                                        </p:tav>
                                        <p:tav tm="100000">
                                          <p:val>
                                            <p:strVal val="ppt_x"/>
                                          </p:val>
                                        </p:tav>
                                      </p:tavLst>
                                    </p:anim>
                                    <p:anim calcmode="lin" valueType="num">
                                      <p:cBhvr additive="base">
                                        <p:cTn id="49" dur="500"/>
                                        <p:tgtEl>
                                          <p:spTgt spid="16"/>
                                        </p:tgtEl>
                                        <p:attrNameLst>
                                          <p:attrName>ppt_y</p:attrName>
                                        </p:attrNameLst>
                                      </p:cBhvr>
                                      <p:tavLst>
                                        <p:tav tm="0">
                                          <p:val>
                                            <p:strVal val="ppt_y"/>
                                          </p:val>
                                        </p:tav>
                                        <p:tav tm="100000">
                                          <p:val>
                                            <p:strVal val="1+ppt_h/2"/>
                                          </p:val>
                                        </p:tav>
                                      </p:tavLst>
                                    </p:anim>
                                    <p:set>
                                      <p:cBhvr>
                                        <p:cTn id="50" dur="1" fill="hold">
                                          <p:stCondLst>
                                            <p:cond delay="499"/>
                                          </p:stCondLst>
                                        </p:cTn>
                                        <p:tgtEl>
                                          <p:spTgt spid="1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nodeType="clickEffect">
                                  <p:stCondLst>
                                    <p:cond delay="0"/>
                                  </p:stCondLst>
                                  <p:childTnLst>
                                    <p:anim calcmode="lin" valueType="num">
                                      <p:cBhvr additive="base">
                                        <p:cTn id="54" dur="500"/>
                                        <p:tgtEl>
                                          <p:spTgt spid="17"/>
                                        </p:tgtEl>
                                        <p:attrNameLst>
                                          <p:attrName>ppt_x</p:attrName>
                                        </p:attrNameLst>
                                      </p:cBhvr>
                                      <p:tavLst>
                                        <p:tav tm="0">
                                          <p:val>
                                            <p:strVal val="ppt_x"/>
                                          </p:val>
                                        </p:tav>
                                        <p:tav tm="100000">
                                          <p:val>
                                            <p:strVal val="ppt_x"/>
                                          </p:val>
                                        </p:tav>
                                      </p:tavLst>
                                    </p:anim>
                                    <p:anim calcmode="lin" valueType="num">
                                      <p:cBhvr additive="base">
                                        <p:cTn id="55" dur="500"/>
                                        <p:tgtEl>
                                          <p:spTgt spid="17"/>
                                        </p:tgtEl>
                                        <p:attrNameLst>
                                          <p:attrName>ppt_y</p:attrName>
                                        </p:attrNameLst>
                                      </p:cBhvr>
                                      <p:tavLst>
                                        <p:tav tm="0">
                                          <p:val>
                                            <p:strVal val="ppt_y"/>
                                          </p:val>
                                        </p:tav>
                                        <p:tav tm="100000">
                                          <p:val>
                                            <p:strVal val="1+ppt_h/2"/>
                                          </p:val>
                                        </p:tav>
                                      </p:tavLst>
                                    </p:anim>
                                    <p:set>
                                      <p:cBhvr>
                                        <p:cTn id="56"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687032-076D-51AB-F16D-59217843B795}"/>
              </a:ext>
            </a:extLst>
          </p:cNvPr>
          <p:cNvSpPr>
            <a:spLocks noGrp="1"/>
          </p:cNvSpPr>
          <p:nvPr>
            <p:ph type="title"/>
          </p:nvPr>
        </p:nvSpPr>
        <p:spPr>
          <a:xfrm>
            <a:off x="829734" y="4419868"/>
            <a:ext cx="3589866" cy="1564079"/>
          </a:xfrm>
        </p:spPr>
        <p:txBody>
          <a:bodyPr>
            <a:noAutofit/>
          </a:bodyPr>
          <a:lstStyle/>
          <a:p>
            <a:r>
              <a:rPr lang="de-DE" sz="20000" dirty="0">
                <a:solidFill>
                  <a:srgbClr val="0070C0"/>
                </a:solidFill>
                <a:latin typeface="+mn-lt"/>
              </a:rPr>
              <a:t>Ein</a:t>
            </a:r>
          </a:p>
        </p:txBody>
      </p:sp>
      <p:sp>
        <p:nvSpPr>
          <p:cNvPr id="5" name="Titel 1">
            <a:extLst>
              <a:ext uri="{FF2B5EF4-FFF2-40B4-BE49-F238E27FC236}">
                <a16:creationId xmlns:a16="http://schemas.microsoft.com/office/drawing/2014/main" id="{0E9050A0-EA95-03DF-8A10-006DD5A18D7C}"/>
              </a:ext>
            </a:extLst>
          </p:cNvPr>
          <p:cNvSpPr txBox="1">
            <a:spLocks/>
          </p:cNvSpPr>
          <p:nvPr/>
        </p:nvSpPr>
        <p:spPr>
          <a:xfrm>
            <a:off x="1032932" y="474133"/>
            <a:ext cx="3386668" cy="15640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8800" dirty="0">
                <a:latin typeface="+mn-lt"/>
                <a:sym typeface="Webdings" panose="05030102010509060703" pitchFamily="18" charset="2"/>
              </a:rPr>
              <a:t> </a:t>
            </a:r>
            <a:endParaRPr lang="de-DE" sz="8800" dirty="0">
              <a:latin typeface="+mn-lt"/>
            </a:endParaRPr>
          </a:p>
        </p:txBody>
      </p:sp>
      <p:sp>
        <p:nvSpPr>
          <p:cNvPr id="6" name="Titel 1">
            <a:extLst>
              <a:ext uri="{FF2B5EF4-FFF2-40B4-BE49-F238E27FC236}">
                <a16:creationId xmlns:a16="http://schemas.microsoft.com/office/drawing/2014/main" id="{FCC47C5B-6021-8EBE-DCFC-84A751200779}"/>
              </a:ext>
            </a:extLst>
          </p:cNvPr>
          <p:cNvSpPr txBox="1">
            <a:spLocks/>
          </p:cNvSpPr>
          <p:nvPr/>
        </p:nvSpPr>
        <p:spPr>
          <a:xfrm>
            <a:off x="3971197" y="4419868"/>
            <a:ext cx="2269066" cy="156407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20000" dirty="0">
                <a:solidFill>
                  <a:srgbClr val="FF0000"/>
                </a:solidFill>
                <a:latin typeface="+mn-lt"/>
              </a:rPr>
              <a:t>fä</a:t>
            </a:r>
          </a:p>
        </p:txBody>
      </p:sp>
      <p:sp>
        <p:nvSpPr>
          <p:cNvPr id="7" name="Titel 1">
            <a:extLst>
              <a:ext uri="{FF2B5EF4-FFF2-40B4-BE49-F238E27FC236}">
                <a16:creationId xmlns:a16="http://schemas.microsoft.com/office/drawing/2014/main" id="{FB2FADC1-424F-CE61-938C-F7A49AEB6F86}"/>
              </a:ext>
            </a:extLst>
          </p:cNvPr>
          <p:cNvSpPr txBox="1">
            <a:spLocks/>
          </p:cNvSpPr>
          <p:nvPr/>
        </p:nvSpPr>
        <p:spPr>
          <a:xfrm>
            <a:off x="5816968" y="4419868"/>
            <a:ext cx="5266266" cy="156407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20000" dirty="0">
                <a:solidFill>
                  <a:srgbClr val="0070C0"/>
                </a:solidFill>
                <a:latin typeface="+mn-lt"/>
              </a:rPr>
              <a:t>deln</a:t>
            </a:r>
          </a:p>
        </p:txBody>
      </p:sp>
      <p:pic>
        <p:nvPicPr>
          <p:cNvPr id="4" name="einfädeln">
            <a:hlinkClick r:id="" action="ppaction://media"/>
            <a:extLst>
              <a:ext uri="{FF2B5EF4-FFF2-40B4-BE49-F238E27FC236}">
                <a16:creationId xmlns:a16="http://schemas.microsoft.com/office/drawing/2014/main" id="{077FFD01-B276-1ED4-7EBF-099BCFA8BAF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113867" y="470530"/>
            <a:ext cx="1406203" cy="1406203"/>
          </a:xfrm>
          <a:prstGeom prst="rect">
            <a:avLst/>
          </a:prstGeom>
        </p:spPr>
      </p:pic>
      <p:sp>
        <p:nvSpPr>
          <p:cNvPr id="8" name="Textfeld 7">
            <a:extLst>
              <a:ext uri="{FF2B5EF4-FFF2-40B4-BE49-F238E27FC236}">
                <a16:creationId xmlns:a16="http://schemas.microsoft.com/office/drawing/2014/main" id="{56D69DCC-85C3-4850-B92B-256CD01F4252}"/>
              </a:ext>
            </a:extLst>
          </p:cNvPr>
          <p:cNvSpPr txBox="1"/>
          <p:nvPr/>
        </p:nvSpPr>
        <p:spPr>
          <a:xfrm>
            <a:off x="829734" y="1249769"/>
            <a:ext cx="4996919" cy="3170099"/>
          </a:xfrm>
          <a:prstGeom prst="rect">
            <a:avLst/>
          </a:prstGeom>
          <a:noFill/>
        </p:spPr>
        <p:txBody>
          <a:bodyPr wrap="square">
            <a:spAutoFit/>
          </a:bodyPr>
          <a:lstStyle/>
          <a:p>
            <a:r>
              <a:rPr lang="de-DE" sz="20000" dirty="0">
                <a:solidFill>
                  <a:srgbClr val="00B050"/>
                </a:solidFill>
              </a:rPr>
              <a:t>das</a:t>
            </a:r>
          </a:p>
        </p:txBody>
      </p:sp>
      <p:pic>
        <p:nvPicPr>
          <p:cNvPr id="9" name="Grafik 8">
            <a:extLst>
              <a:ext uri="{FF2B5EF4-FFF2-40B4-BE49-F238E27FC236}">
                <a16:creationId xmlns:a16="http://schemas.microsoft.com/office/drawing/2014/main" id="{600772E2-C820-4A34-B10E-165957E4564A}"/>
              </a:ext>
            </a:extLst>
          </p:cNvPr>
          <p:cNvPicPr>
            <a:picLocks noChangeAspect="1"/>
          </p:cNvPicPr>
          <p:nvPr/>
        </p:nvPicPr>
        <p:blipFill>
          <a:blip r:embed="rId6"/>
          <a:stretch>
            <a:fillRect/>
          </a:stretch>
        </p:blipFill>
        <p:spPr>
          <a:xfrm>
            <a:off x="7070803" y="962360"/>
            <a:ext cx="4012431" cy="2951543"/>
          </a:xfrm>
          <a:prstGeom prst="rect">
            <a:avLst/>
          </a:prstGeom>
        </p:spPr>
      </p:pic>
    </p:spTree>
    <p:extLst>
      <p:ext uri="{BB962C8B-B14F-4D97-AF65-F5344CB8AC3E}">
        <p14:creationId xmlns:p14="http://schemas.microsoft.com/office/powerpoint/2010/main" val="4071671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p:cTn id="14"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6">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4" fill="hold" display="0">
                  <p:stCondLst>
                    <p:cond delay="indefinite"/>
                  </p:stCondLst>
                  <p:endCondLst>
                    <p:cond evt="onStopAudio" delay="0">
                      <p:tgtEl>
                        <p:sldTgt/>
                      </p:tgtEl>
                    </p:cond>
                  </p:endCondLst>
                </p:cTn>
                <p:tgtEl>
                  <p:spTgt spid="4"/>
                </p:tgtEl>
              </p:cMediaNode>
            </p:audio>
          </p:childTnLst>
        </p:cTn>
      </p:par>
    </p:tnLst>
    <p:bldLst>
      <p:bldP spid="2"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687032-076D-51AB-F16D-59217843B795}"/>
              </a:ext>
            </a:extLst>
          </p:cNvPr>
          <p:cNvSpPr>
            <a:spLocks noGrp="1"/>
          </p:cNvSpPr>
          <p:nvPr>
            <p:ph type="title"/>
          </p:nvPr>
        </p:nvSpPr>
        <p:spPr>
          <a:xfrm>
            <a:off x="1032931" y="4549500"/>
            <a:ext cx="4080935" cy="1699224"/>
          </a:xfrm>
        </p:spPr>
        <p:txBody>
          <a:bodyPr>
            <a:noAutofit/>
          </a:bodyPr>
          <a:lstStyle/>
          <a:p>
            <a:r>
              <a:rPr lang="de-DE" sz="20000" dirty="0">
                <a:solidFill>
                  <a:srgbClr val="0070C0"/>
                </a:solidFill>
                <a:latin typeface="+mn-lt"/>
              </a:rPr>
              <a:t>Aus</a:t>
            </a:r>
          </a:p>
        </p:txBody>
      </p:sp>
      <p:sp>
        <p:nvSpPr>
          <p:cNvPr id="5" name="Titel 1">
            <a:extLst>
              <a:ext uri="{FF2B5EF4-FFF2-40B4-BE49-F238E27FC236}">
                <a16:creationId xmlns:a16="http://schemas.microsoft.com/office/drawing/2014/main" id="{0E9050A0-EA95-03DF-8A10-006DD5A18D7C}"/>
              </a:ext>
            </a:extLst>
          </p:cNvPr>
          <p:cNvSpPr txBox="1">
            <a:spLocks/>
          </p:cNvSpPr>
          <p:nvPr/>
        </p:nvSpPr>
        <p:spPr>
          <a:xfrm>
            <a:off x="1032931" y="474133"/>
            <a:ext cx="3128251" cy="16992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8800" dirty="0">
                <a:latin typeface="+mn-lt"/>
                <a:sym typeface="Webdings" panose="05030102010509060703" pitchFamily="18" charset="2"/>
              </a:rPr>
              <a:t> </a:t>
            </a:r>
            <a:endParaRPr lang="de-DE" sz="8800" dirty="0">
              <a:latin typeface="+mn-lt"/>
            </a:endParaRPr>
          </a:p>
        </p:txBody>
      </p:sp>
      <p:sp>
        <p:nvSpPr>
          <p:cNvPr id="6" name="Titel 1">
            <a:extLst>
              <a:ext uri="{FF2B5EF4-FFF2-40B4-BE49-F238E27FC236}">
                <a16:creationId xmlns:a16="http://schemas.microsoft.com/office/drawing/2014/main" id="{FCC47C5B-6021-8EBE-DCFC-84A751200779}"/>
              </a:ext>
            </a:extLst>
          </p:cNvPr>
          <p:cNvSpPr txBox="1">
            <a:spLocks/>
          </p:cNvSpPr>
          <p:nvPr/>
        </p:nvSpPr>
        <p:spPr>
          <a:xfrm>
            <a:off x="4809070" y="4700971"/>
            <a:ext cx="2269066" cy="156407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20000" dirty="0">
                <a:solidFill>
                  <a:srgbClr val="FF0000"/>
                </a:solidFill>
                <a:latin typeface="+mn-lt"/>
              </a:rPr>
              <a:t>fä</a:t>
            </a:r>
          </a:p>
        </p:txBody>
      </p:sp>
      <p:sp>
        <p:nvSpPr>
          <p:cNvPr id="7" name="Titel 1">
            <a:extLst>
              <a:ext uri="{FF2B5EF4-FFF2-40B4-BE49-F238E27FC236}">
                <a16:creationId xmlns:a16="http://schemas.microsoft.com/office/drawing/2014/main" id="{FB2FADC1-424F-CE61-938C-F7A49AEB6F86}"/>
              </a:ext>
            </a:extLst>
          </p:cNvPr>
          <p:cNvSpPr txBox="1">
            <a:spLocks/>
          </p:cNvSpPr>
          <p:nvPr/>
        </p:nvSpPr>
        <p:spPr>
          <a:xfrm>
            <a:off x="6694971" y="4684644"/>
            <a:ext cx="5266266" cy="156407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20000" dirty="0">
                <a:solidFill>
                  <a:srgbClr val="0070C0"/>
                </a:solidFill>
                <a:latin typeface="+mn-lt"/>
              </a:rPr>
              <a:t>deln</a:t>
            </a:r>
          </a:p>
        </p:txBody>
      </p:sp>
      <p:pic>
        <p:nvPicPr>
          <p:cNvPr id="4" name="ausfädeln">
            <a:hlinkClick r:id="" action="ppaction://media"/>
            <a:extLst>
              <a:ext uri="{FF2B5EF4-FFF2-40B4-BE49-F238E27FC236}">
                <a16:creationId xmlns:a16="http://schemas.microsoft.com/office/drawing/2014/main" id="{72E90B4E-21CD-2F79-02D7-0B622C32F0E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113866" y="697568"/>
            <a:ext cx="1378215" cy="1378215"/>
          </a:xfrm>
          <a:prstGeom prst="rect">
            <a:avLst/>
          </a:prstGeom>
        </p:spPr>
      </p:pic>
      <p:sp>
        <p:nvSpPr>
          <p:cNvPr id="8" name="Textfeld 7">
            <a:extLst>
              <a:ext uri="{FF2B5EF4-FFF2-40B4-BE49-F238E27FC236}">
                <a16:creationId xmlns:a16="http://schemas.microsoft.com/office/drawing/2014/main" id="{4E8F4957-1D04-4A4A-901D-45D39CA38938}"/>
              </a:ext>
            </a:extLst>
          </p:cNvPr>
          <p:cNvSpPr txBox="1"/>
          <p:nvPr/>
        </p:nvSpPr>
        <p:spPr>
          <a:xfrm>
            <a:off x="1099081" y="1514545"/>
            <a:ext cx="4996919" cy="3170099"/>
          </a:xfrm>
          <a:prstGeom prst="rect">
            <a:avLst/>
          </a:prstGeom>
          <a:noFill/>
        </p:spPr>
        <p:txBody>
          <a:bodyPr wrap="square">
            <a:spAutoFit/>
          </a:bodyPr>
          <a:lstStyle/>
          <a:p>
            <a:r>
              <a:rPr lang="de-DE" sz="20000" dirty="0">
                <a:solidFill>
                  <a:srgbClr val="00B050"/>
                </a:solidFill>
              </a:rPr>
              <a:t>das</a:t>
            </a:r>
          </a:p>
        </p:txBody>
      </p:sp>
      <p:pic>
        <p:nvPicPr>
          <p:cNvPr id="9" name="Grafik 8">
            <a:extLst>
              <a:ext uri="{FF2B5EF4-FFF2-40B4-BE49-F238E27FC236}">
                <a16:creationId xmlns:a16="http://schemas.microsoft.com/office/drawing/2014/main" id="{C3E394F5-3615-4827-9960-B9C3C675B028}"/>
              </a:ext>
            </a:extLst>
          </p:cNvPr>
          <p:cNvPicPr>
            <a:picLocks noChangeAspect="1"/>
          </p:cNvPicPr>
          <p:nvPr/>
        </p:nvPicPr>
        <p:blipFill>
          <a:blip r:embed="rId6"/>
          <a:stretch>
            <a:fillRect/>
          </a:stretch>
        </p:blipFill>
        <p:spPr>
          <a:xfrm>
            <a:off x="7146638" y="1323745"/>
            <a:ext cx="4012431" cy="2951543"/>
          </a:xfrm>
          <a:prstGeom prst="rect">
            <a:avLst/>
          </a:prstGeom>
        </p:spPr>
      </p:pic>
    </p:spTree>
    <p:extLst>
      <p:ext uri="{BB962C8B-B14F-4D97-AF65-F5344CB8AC3E}">
        <p14:creationId xmlns:p14="http://schemas.microsoft.com/office/powerpoint/2010/main" val="1750092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p:cTn id="14"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6">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p:cTn id="21"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4" fill="hold" display="0">
                  <p:stCondLst>
                    <p:cond delay="indefinite"/>
                  </p:stCondLst>
                  <p:endCondLst>
                    <p:cond evt="onStopAudio" delay="0">
                      <p:tgtEl>
                        <p:sldTgt/>
                      </p:tgtEl>
                    </p:cond>
                  </p:endCondLst>
                </p:cTn>
                <p:tgtEl>
                  <p:spTgt spid="4"/>
                </p:tgtEl>
              </p:cMediaNode>
            </p:audio>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E29DF0-6A61-2A18-11CB-5E19794F1857}"/>
              </a:ext>
            </a:extLst>
          </p:cNvPr>
          <p:cNvSpPr txBox="1">
            <a:spLocks/>
          </p:cNvSpPr>
          <p:nvPr/>
        </p:nvSpPr>
        <p:spPr>
          <a:xfrm>
            <a:off x="2291812" y="1792122"/>
            <a:ext cx="12376688" cy="221228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228850" lvl="3" indent="-857250">
              <a:buFont typeface="Webdings" panose="05030102010509060703" pitchFamily="18" charset="2"/>
              <a:buChar char="N"/>
            </a:pPr>
            <a:endParaRPr lang="de-DE" sz="6200" dirty="0">
              <a:latin typeface="+mn-lt"/>
              <a:sym typeface="Webdings" panose="05030102010509060703" pitchFamily="18" charset="2"/>
            </a:endParaRPr>
          </a:p>
          <a:p>
            <a:r>
              <a:rPr lang="de-DE" sz="7200" dirty="0">
                <a:latin typeface="+mn-lt"/>
              </a:rPr>
              <a:t>Los!</a:t>
            </a:r>
          </a:p>
          <a:p>
            <a:r>
              <a:rPr lang="de-DE" sz="7200" dirty="0">
                <a:latin typeface="+mn-lt"/>
              </a:rPr>
              <a:t>Stop!</a:t>
            </a:r>
          </a:p>
          <a:p>
            <a:r>
              <a:rPr lang="de-DE" sz="7200" dirty="0">
                <a:latin typeface="+mn-lt"/>
              </a:rPr>
              <a:t>Schnell und langsam!</a:t>
            </a:r>
          </a:p>
        </p:txBody>
      </p:sp>
      <p:sp>
        <p:nvSpPr>
          <p:cNvPr id="8" name="Textfeld 7">
            <a:extLst>
              <a:ext uri="{FF2B5EF4-FFF2-40B4-BE49-F238E27FC236}">
                <a16:creationId xmlns:a16="http://schemas.microsoft.com/office/drawing/2014/main" id="{48E68B61-3E4A-DB6E-D4AB-095A25CCD52F}"/>
              </a:ext>
            </a:extLst>
          </p:cNvPr>
          <p:cNvSpPr txBox="1"/>
          <p:nvPr/>
        </p:nvSpPr>
        <p:spPr>
          <a:xfrm>
            <a:off x="667517" y="3518759"/>
            <a:ext cx="2107939" cy="1446550"/>
          </a:xfrm>
          <a:prstGeom prst="rect">
            <a:avLst/>
          </a:prstGeom>
          <a:noFill/>
        </p:spPr>
        <p:txBody>
          <a:bodyPr wrap="square">
            <a:spAutoFit/>
          </a:bodyPr>
          <a:lstStyle/>
          <a:p>
            <a:r>
              <a:rPr lang="de-DE" sz="8800" dirty="0">
                <a:sym typeface="Webdings" panose="05030102010509060703" pitchFamily="18" charset="2"/>
              </a:rPr>
              <a:t></a:t>
            </a:r>
            <a:endParaRPr lang="de-DE" sz="8800" dirty="0"/>
          </a:p>
        </p:txBody>
      </p:sp>
      <p:sp>
        <p:nvSpPr>
          <p:cNvPr id="10" name="Textfeld 9">
            <a:extLst>
              <a:ext uri="{FF2B5EF4-FFF2-40B4-BE49-F238E27FC236}">
                <a16:creationId xmlns:a16="http://schemas.microsoft.com/office/drawing/2014/main" id="{EF7EA686-9FC3-444A-E381-049A32841AEA}"/>
              </a:ext>
            </a:extLst>
          </p:cNvPr>
          <p:cNvSpPr txBox="1"/>
          <p:nvPr/>
        </p:nvSpPr>
        <p:spPr>
          <a:xfrm>
            <a:off x="546022" y="2456437"/>
            <a:ext cx="1793494" cy="144655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8800" dirty="0">
                <a:solidFill>
                  <a:prstClr val="black"/>
                </a:solidFill>
                <a:latin typeface="Calibri" panose="020F0502020204030204"/>
                <a:sym typeface="Webdings" panose="05030102010509060703" pitchFamily="18" charset="2"/>
              </a:rPr>
              <a:t></a:t>
            </a:r>
            <a:endParaRPr kumimoji="0" lang="de-DE" sz="8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Inhaltsplatzhalter 2">
            <a:extLst>
              <a:ext uri="{FF2B5EF4-FFF2-40B4-BE49-F238E27FC236}">
                <a16:creationId xmlns:a16="http://schemas.microsoft.com/office/drawing/2014/main" id="{CD37F37C-6D07-4A64-AD73-BA128DCA6ACD}"/>
              </a:ext>
            </a:extLst>
          </p:cNvPr>
          <p:cNvSpPr txBox="1">
            <a:spLocks/>
          </p:cNvSpPr>
          <p:nvPr/>
        </p:nvSpPr>
        <p:spPr>
          <a:xfrm>
            <a:off x="1999622" y="393680"/>
            <a:ext cx="8490664" cy="105939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7200" dirty="0"/>
              <a:t>Tipps für Erklärvideos:</a:t>
            </a:r>
            <a:endParaRPr lang="de-DE" sz="4800" dirty="0"/>
          </a:p>
          <a:p>
            <a:pPr marL="0" indent="0">
              <a:buFont typeface="Arial" panose="020B0604020202020204" pitchFamily="34" charset="0"/>
              <a:buNone/>
            </a:pPr>
            <a:endParaRPr lang="de-DE" sz="4800" dirty="0"/>
          </a:p>
        </p:txBody>
      </p:sp>
      <p:pic>
        <p:nvPicPr>
          <p:cNvPr id="11" name="Grafik 10" descr="Ein Bild, das Spielzeug, Vektorgrafiken, Puppe enthält.&#10;&#10;Automatisch generierte Beschreibung">
            <a:extLst>
              <a:ext uri="{FF2B5EF4-FFF2-40B4-BE49-F238E27FC236}">
                <a16:creationId xmlns:a16="http://schemas.microsoft.com/office/drawing/2014/main" id="{FC843E58-A5F7-4AEA-ACAA-95832ED60E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77520">
            <a:off x="-563050" y="-227627"/>
            <a:ext cx="2453172" cy="2453172"/>
          </a:xfrm>
          <a:prstGeom prst="rect">
            <a:avLst/>
          </a:prstGeom>
        </p:spPr>
      </p:pic>
      <p:pic>
        <p:nvPicPr>
          <p:cNvPr id="4" name="Grafik 3">
            <a:extLst>
              <a:ext uri="{FF2B5EF4-FFF2-40B4-BE49-F238E27FC236}">
                <a16:creationId xmlns:a16="http://schemas.microsoft.com/office/drawing/2014/main" id="{3F57760B-DD16-44E5-806B-A054191DDEDE}"/>
              </a:ext>
            </a:extLst>
          </p:cNvPr>
          <p:cNvPicPr>
            <a:picLocks noChangeAspect="1"/>
          </p:cNvPicPr>
          <p:nvPr/>
        </p:nvPicPr>
        <p:blipFill>
          <a:blip r:embed="rId4"/>
          <a:stretch>
            <a:fillRect/>
          </a:stretch>
        </p:blipFill>
        <p:spPr>
          <a:xfrm>
            <a:off x="932274" y="4843979"/>
            <a:ext cx="836370" cy="887059"/>
          </a:xfrm>
          <a:prstGeom prst="rect">
            <a:avLst/>
          </a:prstGeom>
        </p:spPr>
      </p:pic>
    </p:spTree>
    <p:extLst>
      <p:ext uri="{BB962C8B-B14F-4D97-AF65-F5344CB8AC3E}">
        <p14:creationId xmlns:p14="http://schemas.microsoft.com/office/powerpoint/2010/main" val="1144358086"/>
      </p:ext>
    </p:extLst>
  </p:cSld>
  <p:clrMapOvr>
    <a:masterClrMapping/>
  </p:clrMapOvr>
  <mc:AlternateContent xmlns:mc="http://schemas.openxmlformats.org/markup-compatibility/2006" xmlns:p14="http://schemas.microsoft.com/office/powerpoint/2010/main">
    <mc:Choice Requires="p14">
      <p:transition spd="slow" p14:dur="2000" advTm="6892"/>
    </mc:Choice>
    <mc:Fallback xmlns="">
      <p:transition spd="slow" advTm="68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Einfädeln ohne Hilfsmittel ISB">
            <a:hlinkClick r:id="" action="ppaction://media"/>
            <a:extLst>
              <a:ext uri="{FF2B5EF4-FFF2-40B4-BE49-F238E27FC236}">
                <a16:creationId xmlns:a16="http://schemas.microsoft.com/office/drawing/2014/main" id="{1EB58057-8941-9BE9-0AA3-E4CA5BDEC53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937771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8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le 2">
            <a:extLst>
              <a:ext uri="{FF2B5EF4-FFF2-40B4-BE49-F238E27FC236}">
                <a16:creationId xmlns:a16="http://schemas.microsoft.com/office/drawing/2014/main" id="{EEF051CF-8615-4D31-958C-EC860A6EA72F}"/>
              </a:ext>
            </a:extLst>
          </p:cNvPr>
          <p:cNvGraphicFramePr>
            <a:graphicFrameLocks noGrp="1"/>
          </p:cNvGraphicFramePr>
          <p:nvPr>
            <p:extLst>
              <p:ext uri="{D42A27DB-BD31-4B8C-83A1-F6EECF244321}">
                <p14:modId xmlns:p14="http://schemas.microsoft.com/office/powerpoint/2010/main" val="3360950677"/>
              </p:ext>
            </p:extLst>
          </p:nvPr>
        </p:nvGraphicFramePr>
        <p:xfrm>
          <a:off x="4645151" y="172279"/>
          <a:ext cx="5760721" cy="6560018"/>
        </p:xfrm>
        <a:graphic>
          <a:graphicData uri="http://schemas.openxmlformats.org/drawingml/2006/table">
            <a:tbl>
              <a:tblPr firstRow="1" bandRow="1">
                <a:tableStyleId>{5C22544A-7EE6-4342-B048-85BDC9FD1C3A}</a:tableStyleId>
              </a:tblPr>
              <a:tblGrid>
                <a:gridCol w="5760721">
                  <a:extLst>
                    <a:ext uri="{9D8B030D-6E8A-4147-A177-3AD203B41FA5}">
                      <a16:colId xmlns:a16="http://schemas.microsoft.com/office/drawing/2014/main" val="4235346666"/>
                    </a:ext>
                  </a:extLst>
                </a:gridCol>
              </a:tblGrid>
              <a:tr h="2993858">
                <a:tc>
                  <a:txBody>
                    <a:bodyPr/>
                    <a:lstStyle/>
                    <a:p>
                      <a:r>
                        <a:rPr lang="de-DE" dirty="0"/>
                        <a:t>ISB-Medienserver:</a:t>
                      </a:r>
                    </a:p>
                    <a:p>
                      <a:r>
                        <a:rPr lang="de-DE" sz="1200" dirty="0">
                          <a:solidFill>
                            <a:schemeClr val="bg1"/>
                          </a:solidFill>
                          <a:hlinkClick r:id="rId3">
                            <a:extLst>
                              <a:ext uri="{A12FA001-AC4F-418D-AE19-62706E023703}">
                                <ahyp:hlinkClr xmlns:ahyp="http://schemas.microsoft.com/office/drawing/2018/hyperlinkcolor" val="tx"/>
                              </a:ext>
                            </a:extLst>
                          </a:hlinkClick>
                        </a:rPr>
                        <a:t>https://download.sodix.de/api/content/data/SODIX-0001097991.m4v</a:t>
                      </a:r>
                      <a:endParaRPr lang="de-DE" sz="1200" dirty="0">
                        <a:solidFill>
                          <a:schemeClr val="bg1"/>
                        </a:solidFill>
                      </a:endParaRPr>
                    </a:p>
                    <a:p>
                      <a:endParaRPr lang="de-DE" sz="1200" dirty="0"/>
                    </a:p>
                    <a:p>
                      <a:endParaRPr lang="de-DE" dirty="0"/>
                    </a:p>
                  </a:txBody>
                  <a:tcPr/>
                </a:tc>
                <a:extLst>
                  <a:ext uri="{0D108BD9-81ED-4DB2-BD59-A6C34878D82A}">
                    <a16:rowId xmlns:a16="http://schemas.microsoft.com/office/drawing/2014/main" val="2429199894"/>
                  </a:ext>
                </a:extLst>
              </a:tr>
              <a:tr h="3435832">
                <a:tc>
                  <a:txBody>
                    <a:bodyPr/>
                    <a:lstStyle/>
                    <a:p>
                      <a:r>
                        <a:rPr lang="de-DE" b="1" dirty="0"/>
                        <a:t>Mebis-Tube: </a:t>
                      </a:r>
                    </a:p>
                    <a:p>
                      <a:r>
                        <a:rPr lang="de-DE" sz="1200" b="0" dirty="0">
                          <a:hlinkClick r:id="rId4"/>
                        </a:rPr>
                        <a:t>https://repository.mebis.bycs.de/edu-sharing/eduservlet/download?nodeId=2983fe23-8ea5-4c89-9ad6-ef8dd266e803&amp;fileName=Dummy.mp4</a:t>
                      </a:r>
                      <a:endParaRPr lang="de-DE" sz="1200" b="0" dirty="0"/>
                    </a:p>
                    <a:p>
                      <a:endParaRPr lang="de-DE" sz="1200" b="0" dirty="0"/>
                    </a:p>
                    <a:p>
                      <a:endParaRPr lang="de-DE" sz="1200" b="0"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txBody>
                  <a:tcPr/>
                </a:tc>
                <a:extLst>
                  <a:ext uri="{0D108BD9-81ED-4DB2-BD59-A6C34878D82A}">
                    <a16:rowId xmlns:a16="http://schemas.microsoft.com/office/drawing/2014/main" val="401767838"/>
                  </a:ext>
                </a:extLst>
              </a:tr>
            </a:tbl>
          </a:graphicData>
        </a:graphic>
      </p:graphicFrame>
      <p:sp>
        <p:nvSpPr>
          <p:cNvPr id="4" name="Inhaltsplatzhalter 2">
            <a:extLst>
              <a:ext uri="{FF2B5EF4-FFF2-40B4-BE49-F238E27FC236}">
                <a16:creationId xmlns:a16="http://schemas.microsoft.com/office/drawing/2014/main" id="{CC05B340-8FAC-4F1F-8FCD-1AA3D5214698}"/>
              </a:ext>
            </a:extLst>
          </p:cNvPr>
          <p:cNvSpPr txBox="1">
            <a:spLocks/>
          </p:cNvSpPr>
          <p:nvPr/>
        </p:nvSpPr>
        <p:spPr>
          <a:xfrm>
            <a:off x="499312" y="1683619"/>
            <a:ext cx="4857208" cy="19364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Tx/>
              <a:buNone/>
              <a:defRPr/>
            </a:pPr>
            <a:r>
              <a:rPr lang="de-DE" sz="4000" b="1" dirty="0">
                <a:solidFill>
                  <a:prstClr val="black"/>
                </a:solidFill>
                <a:latin typeface="Calibri" panose="020F0502020204030204"/>
              </a:rPr>
              <a:t>Tutorial</a:t>
            </a:r>
            <a:r>
              <a:rPr lang="de-DE" sz="4000" dirty="0">
                <a:solidFill>
                  <a:prstClr val="black"/>
                </a:solidFill>
                <a:latin typeface="Calibri" panose="020F0502020204030204"/>
              </a:rPr>
              <a:t>: </a:t>
            </a:r>
          </a:p>
          <a:p>
            <a:pPr marL="0" indent="0">
              <a:lnSpc>
                <a:spcPct val="100000"/>
              </a:lnSpc>
              <a:spcBef>
                <a:spcPts val="0"/>
              </a:spcBef>
              <a:buFontTx/>
              <a:buNone/>
              <a:defRPr/>
            </a:pPr>
            <a:r>
              <a:rPr lang="de-DE" sz="4000" dirty="0">
                <a:solidFill>
                  <a:prstClr val="black"/>
                </a:solidFill>
                <a:latin typeface="Calibri" panose="020F0502020204030204"/>
              </a:rPr>
              <a:t>Einfädeln </a:t>
            </a:r>
          </a:p>
          <a:p>
            <a:pPr marL="0" indent="0">
              <a:lnSpc>
                <a:spcPct val="100000"/>
              </a:lnSpc>
              <a:spcBef>
                <a:spcPts val="0"/>
              </a:spcBef>
              <a:buFontTx/>
              <a:buNone/>
              <a:defRPr/>
            </a:pPr>
            <a:r>
              <a:rPr lang="de-DE" sz="4000" dirty="0">
                <a:solidFill>
                  <a:prstClr val="black"/>
                </a:solidFill>
                <a:latin typeface="Calibri" panose="020F0502020204030204"/>
              </a:rPr>
              <a:t>ohne Hilfsmittel</a:t>
            </a:r>
            <a:endParaRPr lang="de-DE" sz="4000" dirty="0"/>
          </a:p>
        </p:txBody>
      </p:sp>
      <p:pic>
        <p:nvPicPr>
          <p:cNvPr id="2" name="Grafik 1">
            <a:extLst>
              <a:ext uri="{FF2B5EF4-FFF2-40B4-BE49-F238E27FC236}">
                <a16:creationId xmlns:a16="http://schemas.microsoft.com/office/drawing/2014/main" id="{E08B43C1-A635-474E-9A8F-76B1A31D50E6}"/>
              </a:ext>
            </a:extLst>
          </p:cNvPr>
          <p:cNvPicPr>
            <a:picLocks noChangeAspect="1"/>
          </p:cNvPicPr>
          <p:nvPr/>
        </p:nvPicPr>
        <p:blipFill>
          <a:blip r:embed="rId5"/>
          <a:stretch>
            <a:fillRect/>
          </a:stretch>
        </p:blipFill>
        <p:spPr>
          <a:xfrm>
            <a:off x="7337958" y="780069"/>
            <a:ext cx="2347063" cy="2309054"/>
          </a:xfrm>
          <a:prstGeom prst="rect">
            <a:avLst/>
          </a:prstGeom>
        </p:spPr>
      </p:pic>
      <p:pic>
        <p:nvPicPr>
          <p:cNvPr id="5" name="Grafik 4">
            <a:extLst>
              <a:ext uri="{FF2B5EF4-FFF2-40B4-BE49-F238E27FC236}">
                <a16:creationId xmlns:a16="http://schemas.microsoft.com/office/drawing/2014/main" id="{0F94A94F-AC02-43C9-BEED-3392FB432A3A}"/>
              </a:ext>
            </a:extLst>
          </p:cNvPr>
          <p:cNvPicPr>
            <a:picLocks noChangeAspect="1"/>
          </p:cNvPicPr>
          <p:nvPr/>
        </p:nvPicPr>
        <p:blipFill>
          <a:blip r:embed="rId6"/>
          <a:stretch>
            <a:fillRect/>
          </a:stretch>
        </p:blipFill>
        <p:spPr>
          <a:xfrm>
            <a:off x="7337959" y="4131359"/>
            <a:ext cx="2299818" cy="2309054"/>
          </a:xfrm>
          <a:prstGeom prst="rect">
            <a:avLst/>
          </a:prstGeom>
        </p:spPr>
      </p:pic>
      <p:pic>
        <p:nvPicPr>
          <p:cNvPr id="6" name="Grafik 5" descr="Ein Bild, das Text, Lampe enthält.&#10;&#10;Automatisch generierte Beschreibung">
            <a:extLst>
              <a:ext uri="{FF2B5EF4-FFF2-40B4-BE49-F238E27FC236}">
                <a16:creationId xmlns:a16="http://schemas.microsoft.com/office/drawing/2014/main" id="{5BBB9C24-B18F-4DEF-8543-687796C8F65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4156" y="3394741"/>
            <a:ext cx="3391646" cy="3391646"/>
          </a:xfrm>
          <a:prstGeom prst="rect">
            <a:avLst/>
          </a:prstGeom>
        </p:spPr>
      </p:pic>
      <p:pic>
        <p:nvPicPr>
          <p:cNvPr id="7" name="Grafik 6" descr="Ein Bild, das Spielzeug, Vektorgrafiken, Puppe enthält.&#10;&#10;Automatisch generierte Beschreibung">
            <a:extLst>
              <a:ext uri="{FF2B5EF4-FFF2-40B4-BE49-F238E27FC236}">
                <a16:creationId xmlns:a16="http://schemas.microsoft.com/office/drawing/2014/main" id="{60D31D4E-4057-4D16-888A-9E36BAA1AC8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63042" y="3620097"/>
            <a:ext cx="3355966" cy="3355966"/>
          </a:xfrm>
          <a:prstGeom prst="rect">
            <a:avLst/>
          </a:prstGeom>
        </p:spPr>
      </p:pic>
    </p:spTree>
    <p:extLst>
      <p:ext uri="{BB962C8B-B14F-4D97-AF65-F5344CB8AC3E}">
        <p14:creationId xmlns:p14="http://schemas.microsoft.com/office/powerpoint/2010/main" val="7882681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infädeln mit Hilfsmittel ISB">
            <a:hlinkClick r:id="" action="ppaction://media"/>
            <a:extLst>
              <a:ext uri="{FF2B5EF4-FFF2-40B4-BE49-F238E27FC236}">
                <a16:creationId xmlns:a16="http://schemas.microsoft.com/office/drawing/2014/main" id="{3FA142AC-BC43-54E1-4E9A-3FF76EEBF3FA}"/>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155"/>
            <a:ext cx="12192000" cy="6857845"/>
          </a:xfrm>
        </p:spPr>
      </p:pic>
    </p:spTree>
    <p:extLst>
      <p:ext uri="{BB962C8B-B14F-4D97-AF65-F5344CB8AC3E}">
        <p14:creationId xmlns:p14="http://schemas.microsoft.com/office/powerpoint/2010/main" val="3494002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537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2">
            <a:extLst>
              <a:ext uri="{FF2B5EF4-FFF2-40B4-BE49-F238E27FC236}">
                <a16:creationId xmlns:a16="http://schemas.microsoft.com/office/drawing/2014/main" id="{B6C9E155-27AE-4C26-9C69-811FEB226C97}"/>
              </a:ext>
            </a:extLst>
          </p:cNvPr>
          <p:cNvSpPr txBox="1">
            <a:spLocks/>
          </p:cNvSpPr>
          <p:nvPr/>
        </p:nvSpPr>
        <p:spPr>
          <a:xfrm>
            <a:off x="963042" y="1492522"/>
            <a:ext cx="4857208" cy="19364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Tx/>
              <a:buNone/>
              <a:defRPr/>
            </a:pPr>
            <a:r>
              <a:rPr lang="de-DE" sz="4000" b="1" dirty="0">
                <a:solidFill>
                  <a:prstClr val="black"/>
                </a:solidFill>
                <a:latin typeface="Calibri" panose="020F0502020204030204"/>
              </a:rPr>
              <a:t>Tutorial</a:t>
            </a:r>
            <a:r>
              <a:rPr lang="de-DE" sz="4000" dirty="0">
                <a:solidFill>
                  <a:prstClr val="black"/>
                </a:solidFill>
                <a:latin typeface="Calibri" panose="020F0502020204030204"/>
              </a:rPr>
              <a:t>: </a:t>
            </a:r>
          </a:p>
          <a:p>
            <a:pPr marL="0" indent="0">
              <a:lnSpc>
                <a:spcPct val="100000"/>
              </a:lnSpc>
              <a:spcBef>
                <a:spcPts val="0"/>
              </a:spcBef>
              <a:buFontTx/>
              <a:buNone/>
              <a:defRPr/>
            </a:pPr>
            <a:r>
              <a:rPr lang="de-DE" sz="4000" dirty="0">
                <a:solidFill>
                  <a:prstClr val="black"/>
                </a:solidFill>
                <a:latin typeface="Calibri" panose="020F0502020204030204"/>
              </a:rPr>
              <a:t>Einfädeln </a:t>
            </a:r>
          </a:p>
          <a:p>
            <a:pPr marL="0" indent="0">
              <a:lnSpc>
                <a:spcPct val="100000"/>
              </a:lnSpc>
              <a:spcBef>
                <a:spcPts val="0"/>
              </a:spcBef>
              <a:buFontTx/>
              <a:buNone/>
              <a:defRPr/>
            </a:pPr>
            <a:r>
              <a:rPr lang="de-DE" sz="4000" dirty="0">
                <a:solidFill>
                  <a:prstClr val="black"/>
                </a:solidFill>
                <a:latin typeface="Calibri" panose="020F0502020204030204"/>
              </a:rPr>
              <a:t>mit Hilfsmittel</a:t>
            </a:r>
            <a:endParaRPr lang="de-DE" sz="4000" dirty="0"/>
          </a:p>
        </p:txBody>
      </p:sp>
      <p:graphicFrame>
        <p:nvGraphicFramePr>
          <p:cNvPr id="3" name="Tabelle 2">
            <a:extLst>
              <a:ext uri="{FF2B5EF4-FFF2-40B4-BE49-F238E27FC236}">
                <a16:creationId xmlns:a16="http://schemas.microsoft.com/office/drawing/2014/main" id="{17C534CC-7309-4A5D-B317-A5CC1D4EB753}"/>
              </a:ext>
            </a:extLst>
          </p:cNvPr>
          <p:cNvGraphicFramePr>
            <a:graphicFrameLocks noGrp="1"/>
          </p:cNvGraphicFramePr>
          <p:nvPr>
            <p:extLst>
              <p:ext uri="{D42A27DB-BD31-4B8C-83A1-F6EECF244321}">
                <p14:modId xmlns:p14="http://schemas.microsoft.com/office/powerpoint/2010/main" val="3156634800"/>
              </p:ext>
            </p:extLst>
          </p:nvPr>
        </p:nvGraphicFramePr>
        <p:xfrm>
          <a:off x="4651512" y="362350"/>
          <a:ext cx="6042992" cy="6356502"/>
        </p:xfrm>
        <a:graphic>
          <a:graphicData uri="http://schemas.openxmlformats.org/drawingml/2006/table">
            <a:tbl>
              <a:tblPr firstRow="1" bandRow="1">
                <a:tableStyleId>{5C22544A-7EE6-4342-B048-85BDC9FD1C3A}</a:tableStyleId>
              </a:tblPr>
              <a:tblGrid>
                <a:gridCol w="6042992">
                  <a:extLst>
                    <a:ext uri="{9D8B030D-6E8A-4147-A177-3AD203B41FA5}">
                      <a16:colId xmlns:a16="http://schemas.microsoft.com/office/drawing/2014/main" val="4235346666"/>
                    </a:ext>
                  </a:extLst>
                </a:gridCol>
              </a:tblGrid>
              <a:tr h="3178251">
                <a:tc>
                  <a:txBody>
                    <a:bodyPr/>
                    <a:lstStyle/>
                    <a:p>
                      <a:r>
                        <a:rPr lang="de-DE" dirty="0"/>
                        <a:t>ISB-Medienserver:</a:t>
                      </a:r>
                    </a:p>
                    <a:p>
                      <a:r>
                        <a:rPr lang="de-DE" sz="1200" dirty="0">
                          <a:solidFill>
                            <a:schemeClr val="bg1"/>
                          </a:solidFill>
                          <a:hlinkClick r:id="rId3">
                            <a:extLst>
                              <a:ext uri="{A12FA001-AC4F-418D-AE19-62706E023703}">
                                <ahyp:hlinkClr xmlns:ahyp="http://schemas.microsoft.com/office/drawing/2018/hyperlinkcolor" val="tx"/>
                              </a:ext>
                            </a:extLst>
                          </a:hlinkClick>
                        </a:rPr>
                        <a:t>https://download.sodix.de/api/content/data/SODIX-0001097990.m4v</a:t>
                      </a:r>
                      <a:endParaRPr lang="de-DE" sz="1200" dirty="0">
                        <a:solidFill>
                          <a:schemeClr val="bg1"/>
                        </a:solidFill>
                      </a:endParaRPr>
                    </a:p>
                    <a:p>
                      <a:endParaRPr lang="de-DE" dirty="0"/>
                    </a:p>
                  </a:txBody>
                  <a:tcPr/>
                </a:tc>
                <a:extLst>
                  <a:ext uri="{0D108BD9-81ED-4DB2-BD59-A6C34878D82A}">
                    <a16:rowId xmlns:a16="http://schemas.microsoft.com/office/drawing/2014/main" val="2429199894"/>
                  </a:ext>
                </a:extLst>
              </a:tr>
              <a:tr h="3178251">
                <a:tc>
                  <a:txBody>
                    <a:bodyPr/>
                    <a:lstStyle/>
                    <a:p>
                      <a:r>
                        <a:rPr lang="de-DE" b="1" dirty="0"/>
                        <a:t>Mebis-Tube:</a:t>
                      </a:r>
                    </a:p>
                    <a:p>
                      <a:r>
                        <a:rPr lang="de-DE" sz="1200" b="0" dirty="0">
                          <a:hlinkClick r:id="rId4"/>
                        </a:rPr>
                        <a:t>https://repository.mebis.bycs.de/edu-sharing/eduservlet/download?nodeId=34cf6b1d-f9cd-49fb-b7d3-a1da5b92aacc&amp;fileName=Dummy.mp4</a:t>
                      </a:r>
                      <a:endParaRPr lang="de-DE" sz="1200" b="0" dirty="0"/>
                    </a:p>
                    <a:p>
                      <a:endParaRPr lang="de-DE" b="1" dirty="0"/>
                    </a:p>
                    <a:p>
                      <a:endParaRPr lang="de-DE" dirty="0"/>
                    </a:p>
                    <a:p>
                      <a:endParaRPr lang="de-DE" dirty="0"/>
                    </a:p>
                  </a:txBody>
                  <a:tcPr/>
                </a:tc>
                <a:extLst>
                  <a:ext uri="{0D108BD9-81ED-4DB2-BD59-A6C34878D82A}">
                    <a16:rowId xmlns:a16="http://schemas.microsoft.com/office/drawing/2014/main" val="401767838"/>
                  </a:ext>
                </a:extLst>
              </a:tr>
            </a:tbl>
          </a:graphicData>
        </a:graphic>
      </p:graphicFrame>
      <p:pic>
        <p:nvPicPr>
          <p:cNvPr id="2" name="Grafik 1">
            <a:extLst>
              <a:ext uri="{FF2B5EF4-FFF2-40B4-BE49-F238E27FC236}">
                <a16:creationId xmlns:a16="http://schemas.microsoft.com/office/drawing/2014/main" id="{62D0928E-0401-4A55-89A8-D13B030FC8D1}"/>
              </a:ext>
            </a:extLst>
          </p:cNvPr>
          <p:cNvPicPr>
            <a:picLocks noChangeAspect="1"/>
          </p:cNvPicPr>
          <p:nvPr/>
        </p:nvPicPr>
        <p:blipFill>
          <a:blip r:embed="rId5"/>
          <a:stretch>
            <a:fillRect/>
          </a:stretch>
        </p:blipFill>
        <p:spPr>
          <a:xfrm>
            <a:off x="7325139" y="965544"/>
            <a:ext cx="2286000" cy="2276475"/>
          </a:xfrm>
          <a:prstGeom prst="rect">
            <a:avLst/>
          </a:prstGeom>
        </p:spPr>
      </p:pic>
      <p:pic>
        <p:nvPicPr>
          <p:cNvPr id="7" name="Grafik 6">
            <a:extLst>
              <a:ext uri="{FF2B5EF4-FFF2-40B4-BE49-F238E27FC236}">
                <a16:creationId xmlns:a16="http://schemas.microsoft.com/office/drawing/2014/main" id="{2A836479-8813-441A-BC2E-269A6F6C84F6}"/>
              </a:ext>
            </a:extLst>
          </p:cNvPr>
          <p:cNvPicPr>
            <a:picLocks noChangeAspect="1"/>
          </p:cNvPicPr>
          <p:nvPr/>
        </p:nvPicPr>
        <p:blipFill>
          <a:blip r:embed="rId6"/>
          <a:stretch>
            <a:fillRect/>
          </a:stretch>
        </p:blipFill>
        <p:spPr>
          <a:xfrm>
            <a:off x="7325139" y="4342739"/>
            <a:ext cx="2286000" cy="2276669"/>
          </a:xfrm>
          <a:prstGeom prst="rect">
            <a:avLst/>
          </a:prstGeom>
        </p:spPr>
      </p:pic>
      <p:pic>
        <p:nvPicPr>
          <p:cNvPr id="8" name="Grafik 7" descr="Ein Bild, das Text, Lampe enthält.&#10;&#10;Automatisch generierte Beschreibung">
            <a:extLst>
              <a:ext uri="{FF2B5EF4-FFF2-40B4-BE49-F238E27FC236}">
                <a16:creationId xmlns:a16="http://schemas.microsoft.com/office/drawing/2014/main" id="{8BF107E6-983B-4035-A8F5-A6E3F9ABEE0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6818" y="2863349"/>
            <a:ext cx="3391646" cy="3391646"/>
          </a:xfrm>
          <a:prstGeom prst="rect">
            <a:avLst/>
          </a:prstGeom>
        </p:spPr>
      </p:pic>
      <p:pic>
        <p:nvPicPr>
          <p:cNvPr id="9" name="Grafik 8" descr="Ein Bild, das Spielzeug, Vektorgrafiken, Puppe enthält.&#10;&#10;Automatisch generierte Beschreibung">
            <a:extLst>
              <a:ext uri="{FF2B5EF4-FFF2-40B4-BE49-F238E27FC236}">
                <a16:creationId xmlns:a16="http://schemas.microsoft.com/office/drawing/2014/main" id="{2D3F6958-B5A1-4387-A64D-56EAFC5D342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91931" y="3164015"/>
            <a:ext cx="3355966" cy="3355966"/>
          </a:xfrm>
          <a:prstGeom prst="rect">
            <a:avLst/>
          </a:prstGeom>
        </p:spPr>
      </p:pic>
    </p:spTree>
    <p:extLst>
      <p:ext uri="{BB962C8B-B14F-4D97-AF65-F5344CB8AC3E}">
        <p14:creationId xmlns:p14="http://schemas.microsoft.com/office/powerpoint/2010/main" val="32410641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DFDF81-F268-5E15-D9A9-5599371C42E5}"/>
              </a:ext>
            </a:extLst>
          </p:cNvPr>
          <p:cNvSpPr>
            <a:spLocks noGrp="1"/>
          </p:cNvSpPr>
          <p:nvPr>
            <p:ph type="title"/>
          </p:nvPr>
        </p:nvSpPr>
        <p:spPr>
          <a:xfrm>
            <a:off x="375707" y="16224"/>
            <a:ext cx="10731670" cy="1760293"/>
          </a:xfrm>
        </p:spPr>
        <p:txBody>
          <a:bodyPr>
            <a:noAutofit/>
          </a:bodyPr>
          <a:lstStyle/>
          <a:p>
            <a:r>
              <a:rPr lang="de-DE" sz="7200" dirty="0">
                <a:sym typeface="Webdings" panose="05030102010509060703" pitchFamily="18" charset="2"/>
              </a:rPr>
              <a:t> </a:t>
            </a:r>
            <a:br>
              <a:rPr lang="de-DE" sz="7200" dirty="0">
                <a:sym typeface="Webdings" panose="05030102010509060703" pitchFamily="18" charset="2"/>
              </a:rPr>
            </a:br>
            <a:r>
              <a:rPr lang="de-DE" sz="7200" dirty="0">
                <a:sym typeface="Webdings" panose="05030102010509060703" pitchFamily="18" charset="2"/>
              </a:rPr>
              <a:t> </a:t>
            </a:r>
            <a:r>
              <a:rPr lang="de-DE" sz="7200" dirty="0">
                <a:latin typeface="+mn-lt"/>
              </a:rPr>
              <a:t>Das habe ich heute   </a:t>
            </a:r>
            <a:br>
              <a:rPr lang="de-DE" sz="7200" dirty="0">
                <a:latin typeface="+mn-lt"/>
              </a:rPr>
            </a:br>
            <a:r>
              <a:rPr lang="de-DE" sz="7200" dirty="0">
                <a:latin typeface="+mn-lt"/>
              </a:rPr>
              <a:t>      dazugelernt:</a:t>
            </a:r>
          </a:p>
        </p:txBody>
      </p:sp>
      <p:sp>
        <p:nvSpPr>
          <p:cNvPr id="4" name="Titel 1">
            <a:extLst>
              <a:ext uri="{FF2B5EF4-FFF2-40B4-BE49-F238E27FC236}">
                <a16:creationId xmlns:a16="http://schemas.microsoft.com/office/drawing/2014/main" id="{E85B98C4-EC2E-C521-6A66-4EA4BFC8FD22}"/>
              </a:ext>
            </a:extLst>
          </p:cNvPr>
          <p:cNvSpPr txBox="1">
            <a:spLocks/>
          </p:cNvSpPr>
          <p:nvPr/>
        </p:nvSpPr>
        <p:spPr>
          <a:xfrm>
            <a:off x="591777" y="2137267"/>
            <a:ext cx="10515600" cy="18968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de-DE" dirty="0">
              <a:latin typeface="Bradley Hand ITC" panose="03070402050302030203" pitchFamily="66" charset="0"/>
            </a:endParaRPr>
          </a:p>
        </p:txBody>
      </p:sp>
      <p:pic>
        <p:nvPicPr>
          <p:cNvPr id="5" name="Grafik 4">
            <a:extLst>
              <a:ext uri="{FF2B5EF4-FFF2-40B4-BE49-F238E27FC236}">
                <a16:creationId xmlns:a16="http://schemas.microsoft.com/office/drawing/2014/main" id="{EDB20601-0E3C-BA85-73EA-04FA46E6BA23}"/>
              </a:ext>
            </a:extLst>
          </p:cNvPr>
          <p:cNvPicPr>
            <a:picLocks noChangeAspect="1"/>
          </p:cNvPicPr>
          <p:nvPr/>
        </p:nvPicPr>
        <p:blipFill rotWithShape="1">
          <a:blip r:embed="rId3">
            <a:alphaModFix amt="60000"/>
            <a:extLst>
              <a:ext uri="{28A0092B-C50C-407E-A947-70E740481C1C}">
                <a14:useLocalDpi xmlns:a14="http://schemas.microsoft.com/office/drawing/2010/main" val="0"/>
              </a:ext>
            </a:extLst>
          </a:blip>
          <a:srcRect l="16332" t="7450" r="15301"/>
          <a:stretch/>
        </p:blipFill>
        <p:spPr>
          <a:xfrm>
            <a:off x="9514808" y="1645148"/>
            <a:ext cx="2362137" cy="5164826"/>
          </a:xfrm>
          <a:prstGeom prst="rect">
            <a:avLst/>
          </a:prstGeom>
          <a:effectLst>
            <a:softEdge rad="177800"/>
          </a:effectLst>
        </p:spPr>
      </p:pic>
      <p:pic>
        <p:nvPicPr>
          <p:cNvPr id="9" name="Grafik 8" descr="Ein Bild, das Wand, Nadel enthält.&#10;&#10;Automatisch generierte Beschreibung">
            <a:extLst>
              <a:ext uri="{FF2B5EF4-FFF2-40B4-BE49-F238E27FC236}">
                <a16:creationId xmlns:a16="http://schemas.microsoft.com/office/drawing/2014/main" id="{560BEECF-A305-45DF-90E5-621502527BF7}"/>
              </a:ext>
            </a:extLst>
          </p:cNvPr>
          <p:cNvPicPr>
            <a:picLocks noChangeAspect="1"/>
          </p:cNvPicPr>
          <p:nvPr/>
        </p:nvPicPr>
        <p:blipFill rotWithShape="1">
          <a:blip r:embed="rId4">
            <a:alphaModFix/>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l="35037" t="19714" r="19828" b="21902"/>
          <a:stretch/>
        </p:blipFill>
        <p:spPr>
          <a:xfrm>
            <a:off x="168449" y="2807537"/>
            <a:ext cx="3092616" cy="2747031"/>
          </a:xfrm>
          <a:prstGeom prst="rect">
            <a:avLst/>
          </a:prstGeom>
          <a:effectLst>
            <a:softEdge rad="381000"/>
          </a:effectLst>
        </p:spPr>
      </p:pic>
      <p:pic>
        <p:nvPicPr>
          <p:cNvPr id="11" name="Grafik 10">
            <a:extLst>
              <a:ext uri="{FF2B5EF4-FFF2-40B4-BE49-F238E27FC236}">
                <a16:creationId xmlns:a16="http://schemas.microsoft.com/office/drawing/2014/main" id="{EAB88017-184E-41C9-BF9F-3C1549EAF683}"/>
              </a:ext>
            </a:extLst>
          </p:cNvPr>
          <p:cNvPicPr>
            <a:picLocks noChangeAspect="1"/>
          </p:cNvPicPr>
          <p:nvPr/>
        </p:nvPicPr>
        <p:blipFill rotWithShape="1">
          <a:blip r:embed="rId6">
            <a:extLst>
              <a:ext uri="{28A0092B-C50C-407E-A947-70E740481C1C}">
                <a14:useLocalDpi xmlns:a14="http://schemas.microsoft.com/office/drawing/2010/main" val="0"/>
              </a:ext>
            </a:extLst>
          </a:blip>
          <a:srcRect l="-681" t="15902" r="681" b="3341"/>
          <a:stretch/>
        </p:blipFill>
        <p:spPr>
          <a:xfrm>
            <a:off x="3183726" y="2907188"/>
            <a:ext cx="3337140" cy="2694992"/>
          </a:xfrm>
          <a:prstGeom prst="rect">
            <a:avLst/>
          </a:prstGeom>
          <a:effectLst>
            <a:softEdge rad="292100"/>
          </a:effectLst>
        </p:spPr>
      </p:pic>
      <p:pic>
        <p:nvPicPr>
          <p:cNvPr id="13" name="Grafik 12" descr="Ein Bild, das Text enthält.&#10;&#10;Automatisch generierte Beschreibung">
            <a:extLst>
              <a:ext uri="{FF2B5EF4-FFF2-40B4-BE49-F238E27FC236}">
                <a16:creationId xmlns:a16="http://schemas.microsoft.com/office/drawing/2014/main" id="{EE34F601-28EC-4AA8-A65F-87FC8DC93C2D}"/>
              </a:ext>
            </a:extLst>
          </p:cNvPr>
          <p:cNvPicPr>
            <a:picLocks noChangeAspect="1"/>
          </p:cNvPicPr>
          <p:nvPr/>
        </p:nvPicPr>
        <p:blipFill>
          <a:blip r:embed="rId7">
            <a:extLst>
              <a:ext uri="{BEBA8EAE-BF5A-486C-A8C5-ECC9F3942E4B}">
                <a14:imgProps xmlns:a14="http://schemas.microsoft.com/office/drawing/2010/main">
                  <a14:imgLayer r:embed="rId8">
                    <a14:imgEffect>
                      <a14:sharpenSoften amount="25000"/>
                    </a14:imgEffect>
                    <a14:imgEffect>
                      <a14:brightnessContrast bright="36000"/>
                    </a14:imgEffect>
                  </a14:imgLayer>
                </a14:imgProps>
              </a:ext>
              <a:ext uri="{28A0092B-C50C-407E-A947-70E740481C1C}">
                <a14:useLocalDpi xmlns:a14="http://schemas.microsoft.com/office/drawing/2010/main" val="0"/>
              </a:ext>
            </a:extLst>
          </a:blip>
          <a:stretch>
            <a:fillRect/>
          </a:stretch>
        </p:blipFill>
        <p:spPr>
          <a:xfrm>
            <a:off x="6758408" y="2907188"/>
            <a:ext cx="2518858" cy="2704942"/>
          </a:xfrm>
          <a:prstGeom prst="rect">
            <a:avLst/>
          </a:prstGeom>
          <a:effectLst>
            <a:glow rad="139700">
              <a:schemeClr val="bg1">
                <a:alpha val="2000"/>
              </a:schemeClr>
            </a:glow>
            <a:softEdge rad="63500"/>
          </a:effectLst>
        </p:spPr>
      </p:pic>
      <p:pic>
        <p:nvPicPr>
          <p:cNvPr id="10" name="Grafik 9" descr="Ein Bild, das Text, Lampe enthält.&#10;&#10;Automatisch generierte Beschreibung">
            <a:extLst>
              <a:ext uri="{FF2B5EF4-FFF2-40B4-BE49-F238E27FC236}">
                <a16:creationId xmlns:a16="http://schemas.microsoft.com/office/drawing/2014/main" id="{75C7D207-8910-47C0-BA30-91ECB236605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835232" y="4097232"/>
            <a:ext cx="1721288" cy="1721288"/>
          </a:xfrm>
          <a:prstGeom prst="rect">
            <a:avLst/>
          </a:prstGeom>
        </p:spPr>
      </p:pic>
      <p:pic>
        <p:nvPicPr>
          <p:cNvPr id="12" name="Grafik 11" descr="Ein Bild, das Spielzeug, Vektorgrafiken, Puppe enthält.&#10;&#10;Automatisch generierte Beschreibung">
            <a:extLst>
              <a:ext uri="{FF2B5EF4-FFF2-40B4-BE49-F238E27FC236}">
                <a16:creationId xmlns:a16="http://schemas.microsoft.com/office/drawing/2014/main" id="{D544D82D-6790-41B4-ACBA-FC756B47064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33166" y="2144548"/>
            <a:ext cx="1703180" cy="1703180"/>
          </a:xfrm>
          <a:prstGeom prst="rect">
            <a:avLst/>
          </a:prstGeom>
        </p:spPr>
      </p:pic>
    </p:spTree>
    <p:extLst>
      <p:ext uri="{BB962C8B-B14F-4D97-AF65-F5344CB8AC3E}">
        <p14:creationId xmlns:p14="http://schemas.microsoft.com/office/powerpoint/2010/main" val="18706582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A4C0255F-6C9B-F4FC-10E0-6B42B6D3184E}"/>
              </a:ext>
            </a:extLst>
          </p:cNvPr>
          <p:cNvSpPr>
            <a:spLocks noGrp="1"/>
          </p:cNvSpPr>
          <p:nvPr>
            <p:ph idx="1"/>
          </p:nvPr>
        </p:nvSpPr>
        <p:spPr/>
        <p:txBody>
          <a:bodyPr/>
          <a:lstStyle/>
          <a:p>
            <a:pPr marL="0" indent="0">
              <a:buNone/>
            </a:pPr>
            <a:endParaRPr lang="de-DE" dirty="0"/>
          </a:p>
          <a:p>
            <a:pPr marL="0" indent="0">
              <a:buNone/>
            </a:pPr>
            <a:endParaRPr lang="de-DE" dirty="0"/>
          </a:p>
        </p:txBody>
      </p:sp>
      <p:pic>
        <p:nvPicPr>
          <p:cNvPr id="13" name="Grafik 12" descr="Ein Bild, das drinnen, Nähmaschine, Wand, Haushaltsgerät enthält.&#10;&#10;Automatisch generierte Beschreibung">
            <a:extLst>
              <a:ext uri="{FF2B5EF4-FFF2-40B4-BE49-F238E27FC236}">
                <a16:creationId xmlns:a16="http://schemas.microsoft.com/office/drawing/2014/main" id="{16626D7F-AB00-0BDE-F1AD-A487E620BE09}"/>
              </a:ext>
            </a:extLst>
          </p:cNvPr>
          <p:cNvPicPr>
            <a:picLocks noChangeAspect="1"/>
          </p:cNvPicPr>
          <p:nvPr/>
        </p:nvPicPr>
        <p:blipFill rotWithShape="1">
          <a:blip r:embed="rId3">
            <a:extLst>
              <a:ext uri="{28A0092B-C50C-407E-A947-70E740481C1C}">
                <a14:useLocalDpi xmlns:a14="http://schemas.microsoft.com/office/drawing/2010/main" val="0"/>
              </a:ext>
            </a:extLst>
          </a:blip>
          <a:srcRect t="12600"/>
          <a:stretch/>
        </p:blipFill>
        <p:spPr>
          <a:xfrm>
            <a:off x="6580206" y="1286845"/>
            <a:ext cx="5267065" cy="4965700"/>
          </a:xfrm>
          <a:prstGeom prst="rect">
            <a:avLst/>
          </a:prstGeom>
        </p:spPr>
      </p:pic>
      <p:pic>
        <p:nvPicPr>
          <p:cNvPr id="20" name="Grafik 19">
            <a:extLst>
              <a:ext uri="{FF2B5EF4-FFF2-40B4-BE49-F238E27FC236}">
                <a16:creationId xmlns:a16="http://schemas.microsoft.com/office/drawing/2014/main" id="{E479A160-8F6B-F473-1540-F87A505D8C33}"/>
              </a:ext>
            </a:extLst>
          </p:cNvPr>
          <p:cNvPicPr>
            <a:picLocks noChangeAspect="1"/>
          </p:cNvPicPr>
          <p:nvPr/>
        </p:nvPicPr>
        <p:blipFill>
          <a:blip r:embed="rId4"/>
          <a:stretch>
            <a:fillRect/>
          </a:stretch>
        </p:blipFill>
        <p:spPr>
          <a:xfrm>
            <a:off x="201703" y="1286845"/>
            <a:ext cx="6201381" cy="4965700"/>
          </a:xfrm>
          <a:prstGeom prst="rect">
            <a:avLst/>
          </a:prstGeom>
        </p:spPr>
      </p:pic>
      <p:pic>
        <p:nvPicPr>
          <p:cNvPr id="2" name="Grafik 1" descr="Ein Bild, das Text, Lampe enthält.&#10;&#10;Automatisch generierte Beschreibung">
            <a:extLst>
              <a:ext uri="{FF2B5EF4-FFF2-40B4-BE49-F238E27FC236}">
                <a16:creationId xmlns:a16="http://schemas.microsoft.com/office/drawing/2014/main" id="{37B773CE-C69E-E39A-EAED-3DD4AED5C97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382109">
            <a:off x="9222700" y="1750953"/>
            <a:ext cx="2979240" cy="2979240"/>
          </a:xfrm>
          <a:prstGeom prst="rect">
            <a:avLst/>
          </a:prstGeom>
        </p:spPr>
      </p:pic>
      <p:sp>
        <p:nvSpPr>
          <p:cNvPr id="6" name="Inhaltsplatzhalter 2">
            <a:extLst>
              <a:ext uri="{FF2B5EF4-FFF2-40B4-BE49-F238E27FC236}">
                <a16:creationId xmlns:a16="http://schemas.microsoft.com/office/drawing/2014/main" id="{B11DD46D-E904-4C8A-8ACC-647BB01832D3}"/>
              </a:ext>
            </a:extLst>
          </p:cNvPr>
          <p:cNvSpPr txBox="1">
            <a:spLocks/>
          </p:cNvSpPr>
          <p:nvPr/>
        </p:nvSpPr>
        <p:spPr>
          <a:xfrm>
            <a:off x="1740705" y="227450"/>
            <a:ext cx="8490664" cy="105939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7200" dirty="0"/>
              <a:t>Eine besondere Nadel</a:t>
            </a:r>
            <a:endParaRPr lang="de-DE" sz="4800" dirty="0"/>
          </a:p>
        </p:txBody>
      </p:sp>
    </p:spTree>
    <p:extLst>
      <p:ext uri="{BB962C8B-B14F-4D97-AF65-F5344CB8AC3E}">
        <p14:creationId xmlns:p14="http://schemas.microsoft.com/office/powerpoint/2010/main" val="3666814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prechblase: oval 1">
            <a:extLst>
              <a:ext uri="{FF2B5EF4-FFF2-40B4-BE49-F238E27FC236}">
                <a16:creationId xmlns:a16="http://schemas.microsoft.com/office/drawing/2014/main" id="{6F84D47D-6852-7145-60E3-C313AF18A9D4}"/>
              </a:ext>
            </a:extLst>
          </p:cNvPr>
          <p:cNvSpPr/>
          <p:nvPr/>
        </p:nvSpPr>
        <p:spPr>
          <a:xfrm>
            <a:off x="1376863" y="818911"/>
            <a:ext cx="4267200" cy="2353726"/>
          </a:xfrm>
          <a:prstGeom prst="wedgeEllipseCallout">
            <a:avLst>
              <a:gd name="adj1" fmla="val 5953"/>
              <a:gd name="adj2" fmla="val 66817"/>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itel 3">
            <a:extLst>
              <a:ext uri="{FF2B5EF4-FFF2-40B4-BE49-F238E27FC236}">
                <a16:creationId xmlns:a16="http://schemas.microsoft.com/office/drawing/2014/main" id="{0B9BAC7D-4A69-F2C6-B363-9A7777A2EF25}"/>
              </a:ext>
            </a:extLst>
          </p:cNvPr>
          <p:cNvSpPr txBox="1">
            <a:spLocks/>
          </p:cNvSpPr>
          <p:nvPr/>
        </p:nvSpPr>
        <p:spPr>
          <a:xfrm>
            <a:off x="2596262" y="1051912"/>
            <a:ext cx="2268545" cy="11188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7200" dirty="0">
                <a:latin typeface="+mn-lt"/>
              </a:rPr>
              <a:t>Hallo</a:t>
            </a:r>
          </a:p>
        </p:txBody>
      </p:sp>
      <p:pic>
        <p:nvPicPr>
          <p:cNvPr id="3" name="Frau Nadel stellt sich vor">
            <a:hlinkClick r:id="" action="ppaction://media"/>
            <a:extLst>
              <a:ext uri="{FF2B5EF4-FFF2-40B4-BE49-F238E27FC236}">
                <a16:creationId xmlns:a16="http://schemas.microsoft.com/office/drawing/2014/main" id="{823B5CFA-B745-F7CB-9E5C-588D55AFAB4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888701" y="1895738"/>
            <a:ext cx="1196306" cy="1196304"/>
          </a:xfrm>
          <a:prstGeom prst="rect">
            <a:avLst/>
          </a:prstGeom>
        </p:spPr>
      </p:pic>
      <p:pic>
        <p:nvPicPr>
          <p:cNvPr id="6" name="Grafik 5" descr="Ein Bild, das Text, Lampe enthält.&#10;&#10;Automatisch generierte Beschreibung">
            <a:extLst>
              <a:ext uri="{FF2B5EF4-FFF2-40B4-BE49-F238E27FC236}">
                <a16:creationId xmlns:a16="http://schemas.microsoft.com/office/drawing/2014/main" id="{C3B28C2E-B1E1-FC68-1481-497BACC83A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2545" y="2414395"/>
            <a:ext cx="4104000" cy="4104000"/>
          </a:xfrm>
          <a:prstGeom prst="rect">
            <a:avLst/>
          </a:prstGeom>
        </p:spPr>
      </p:pic>
      <p:pic>
        <p:nvPicPr>
          <p:cNvPr id="9" name="Grafik 8" descr="Ein Bild, das Spielzeug, Vektorgrafiken, Puppe enthält.&#10;&#10;Automatisch generierte Beschreibung">
            <a:extLst>
              <a:ext uri="{FF2B5EF4-FFF2-40B4-BE49-F238E27FC236}">
                <a16:creationId xmlns:a16="http://schemas.microsoft.com/office/drawing/2014/main" id="{6CB8E420-D071-E9B2-A46E-7FC8A0D8452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77518" y="-278612"/>
            <a:ext cx="4104000" cy="4104000"/>
          </a:xfrm>
          <a:prstGeom prst="rect">
            <a:avLst/>
          </a:prstGeom>
        </p:spPr>
      </p:pic>
      <p:pic>
        <p:nvPicPr>
          <p:cNvPr id="11" name="Grafik 10">
            <a:extLst>
              <a:ext uri="{FF2B5EF4-FFF2-40B4-BE49-F238E27FC236}">
                <a16:creationId xmlns:a16="http://schemas.microsoft.com/office/drawing/2014/main" id="{D84B748E-D491-2818-4905-ADA97E3D8B4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76863" y="2414395"/>
            <a:ext cx="7617757" cy="3998509"/>
          </a:xfrm>
          <a:prstGeom prst="rect">
            <a:avLst/>
          </a:prstGeom>
        </p:spPr>
      </p:pic>
    </p:spTree>
    <p:extLst>
      <p:ext uri="{BB962C8B-B14F-4D97-AF65-F5344CB8AC3E}">
        <p14:creationId xmlns:p14="http://schemas.microsoft.com/office/powerpoint/2010/main" val="308867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36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CF63694F-F835-0AA7-AAEB-006941BFE3D0}"/>
              </a:ext>
            </a:extLst>
          </p:cNvPr>
          <p:cNvSpPr txBox="1"/>
          <p:nvPr/>
        </p:nvSpPr>
        <p:spPr>
          <a:xfrm>
            <a:off x="371980" y="212940"/>
            <a:ext cx="10892367" cy="1261884"/>
          </a:xfrm>
          <a:prstGeom prst="rect">
            <a:avLst/>
          </a:prstGeom>
          <a:noFill/>
        </p:spPr>
        <p:txBody>
          <a:bodyPr wrap="square">
            <a:spAutoFit/>
          </a:bodyPr>
          <a:lstStyle/>
          <a:p>
            <a:r>
              <a:rPr lang="de-DE" sz="4000" b="1" dirty="0">
                <a:solidFill>
                  <a:srgbClr val="212121"/>
                </a:solidFill>
              </a:rPr>
              <a:t>Quellen- und Literaturangaben</a:t>
            </a:r>
            <a:endParaRPr lang="de-DE" sz="4000" dirty="0"/>
          </a:p>
          <a:p>
            <a:r>
              <a:rPr lang="de-DE" b="1" i="0" dirty="0">
                <a:solidFill>
                  <a:srgbClr val="212121"/>
                </a:solidFill>
                <a:effectLst/>
              </a:rPr>
              <a:t>ISB München</a:t>
            </a:r>
          </a:p>
          <a:p>
            <a:endParaRPr lang="de-DE" dirty="0"/>
          </a:p>
        </p:txBody>
      </p:sp>
    </p:spTree>
    <p:extLst>
      <p:ext uri="{BB962C8B-B14F-4D97-AF65-F5344CB8AC3E}">
        <p14:creationId xmlns:p14="http://schemas.microsoft.com/office/powerpoint/2010/main" val="40091993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C4D780FA-927E-C170-99ED-FDD6BB984328}"/>
              </a:ext>
            </a:extLst>
          </p:cNvPr>
          <p:cNvPicPr>
            <a:picLocks noChangeAspect="1"/>
          </p:cNvPicPr>
          <p:nvPr/>
        </p:nvPicPr>
        <p:blipFill>
          <a:blip r:embed="rId3"/>
          <a:stretch>
            <a:fillRect/>
          </a:stretch>
        </p:blipFill>
        <p:spPr>
          <a:xfrm rot="16200000" flipV="1">
            <a:off x="230138" y="1348322"/>
            <a:ext cx="5613400" cy="5126556"/>
          </a:xfrm>
          <a:prstGeom prst="rect">
            <a:avLst/>
          </a:prstGeom>
        </p:spPr>
      </p:pic>
      <p:pic>
        <p:nvPicPr>
          <p:cNvPr id="3" name="Grafik 2">
            <a:extLst>
              <a:ext uri="{FF2B5EF4-FFF2-40B4-BE49-F238E27FC236}">
                <a16:creationId xmlns:a16="http://schemas.microsoft.com/office/drawing/2014/main" id="{AD42D30E-292C-861F-DE48-AAE2EF5389A3}"/>
              </a:ext>
            </a:extLst>
          </p:cNvPr>
          <p:cNvPicPr>
            <a:picLocks noChangeAspect="1"/>
          </p:cNvPicPr>
          <p:nvPr/>
        </p:nvPicPr>
        <p:blipFill>
          <a:blip r:embed="rId4"/>
          <a:stretch>
            <a:fillRect/>
          </a:stretch>
        </p:blipFill>
        <p:spPr>
          <a:xfrm>
            <a:off x="6742353" y="1104900"/>
            <a:ext cx="4832290" cy="5613400"/>
          </a:xfrm>
          <a:prstGeom prst="rect">
            <a:avLst/>
          </a:prstGeom>
        </p:spPr>
      </p:pic>
      <p:pic>
        <p:nvPicPr>
          <p:cNvPr id="4" name="Grafik 3" descr="Ein Bild, das Spielzeug, Vektorgrafiken, Puppe enthält.&#10;&#10;Automatisch generierte Beschreibung">
            <a:extLst>
              <a:ext uri="{FF2B5EF4-FFF2-40B4-BE49-F238E27FC236}">
                <a16:creationId xmlns:a16="http://schemas.microsoft.com/office/drawing/2014/main" id="{E1FF870F-8386-000D-AE6C-9D379E00EE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5160" y="2321474"/>
            <a:ext cx="2949578" cy="2949578"/>
          </a:xfrm>
          <a:prstGeom prst="rect">
            <a:avLst/>
          </a:prstGeom>
        </p:spPr>
      </p:pic>
      <p:pic>
        <p:nvPicPr>
          <p:cNvPr id="5" name="Grafik 4" descr="Ein Bild, das Text, Lampe enthält.&#10;&#10;Automatisch generierte Beschreibung">
            <a:extLst>
              <a:ext uri="{FF2B5EF4-FFF2-40B4-BE49-F238E27FC236}">
                <a16:creationId xmlns:a16="http://schemas.microsoft.com/office/drawing/2014/main" id="{E8EED8F0-6CE2-98DC-AC30-C60C46A16C0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8232245">
            <a:off x="6171771" y="1287805"/>
            <a:ext cx="2949578" cy="2949578"/>
          </a:xfrm>
          <a:prstGeom prst="rect">
            <a:avLst/>
          </a:prstGeom>
        </p:spPr>
      </p:pic>
      <p:sp>
        <p:nvSpPr>
          <p:cNvPr id="6" name="Inhaltsplatzhalter 2">
            <a:extLst>
              <a:ext uri="{FF2B5EF4-FFF2-40B4-BE49-F238E27FC236}">
                <a16:creationId xmlns:a16="http://schemas.microsoft.com/office/drawing/2014/main" id="{19329F27-1E3D-49BF-B12C-C0A16141EF3A}"/>
              </a:ext>
            </a:extLst>
          </p:cNvPr>
          <p:cNvSpPr txBox="1">
            <a:spLocks/>
          </p:cNvSpPr>
          <p:nvPr/>
        </p:nvSpPr>
        <p:spPr>
          <a:xfrm>
            <a:off x="1850668" y="45505"/>
            <a:ext cx="8490664" cy="105939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7200" dirty="0"/>
              <a:t>Verschiedene Nadeln</a:t>
            </a:r>
            <a:endParaRPr lang="de-DE" sz="4800" dirty="0"/>
          </a:p>
          <a:p>
            <a:pPr marL="0" indent="0">
              <a:buFont typeface="Arial" panose="020B0604020202020204" pitchFamily="34" charset="0"/>
              <a:buNone/>
            </a:pPr>
            <a:endParaRPr lang="de-DE" sz="4800" dirty="0"/>
          </a:p>
        </p:txBody>
      </p:sp>
    </p:spTree>
    <p:extLst>
      <p:ext uri="{BB962C8B-B14F-4D97-AF65-F5344CB8AC3E}">
        <p14:creationId xmlns:p14="http://schemas.microsoft.com/office/powerpoint/2010/main" val="3037968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descr="Ein Bild, das Schere, Paar, Sicherheitsnadel enthält.&#10;&#10;Automatisch generierte Beschreibung">
            <a:extLst>
              <a:ext uri="{FF2B5EF4-FFF2-40B4-BE49-F238E27FC236}">
                <a16:creationId xmlns:a16="http://schemas.microsoft.com/office/drawing/2014/main" id="{AA1417AB-C0F9-0B96-1548-BB8EA8B634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900" y="1200868"/>
            <a:ext cx="5431866" cy="5456225"/>
          </a:xfrm>
          <a:prstGeom prst="rect">
            <a:avLst/>
          </a:prstGeom>
        </p:spPr>
      </p:pic>
      <p:pic>
        <p:nvPicPr>
          <p:cNvPr id="3" name="Grafik 2">
            <a:extLst>
              <a:ext uri="{FF2B5EF4-FFF2-40B4-BE49-F238E27FC236}">
                <a16:creationId xmlns:a16="http://schemas.microsoft.com/office/drawing/2014/main" id="{04E4E680-FB87-4710-C8C1-D7257553DC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1417" y="1200868"/>
            <a:ext cx="6491683" cy="5459466"/>
          </a:xfrm>
          <a:prstGeom prst="rect">
            <a:avLst/>
          </a:prstGeom>
        </p:spPr>
      </p:pic>
      <p:pic>
        <p:nvPicPr>
          <p:cNvPr id="4" name="Grafik 3" descr="Ein Bild, das Spielzeug, Vektorgrafiken, Puppe enthält.&#10;&#10;Automatisch generierte Beschreibung">
            <a:extLst>
              <a:ext uri="{FF2B5EF4-FFF2-40B4-BE49-F238E27FC236}">
                <a16:creationId xmlns:a16="http://schemas.microsoft.com/office/drawing/2014/main" id="{87985CF9-391B-21FD-6C51-0E54C9C619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8492403">
            <a:off x="-50745" y="1192694"/>
            <a:ext cx="2949578" cy="2949578"/>
          </a:xfrm>
          <a:prstGeom prst="rect">
            <a:avLst/>
          </a:prstGeom>
        </p:spPr>
      </p:pic>
    </p:spTree>
    <p:extLst>
      <p:ext uri="{BB962C8B-B14F-4D97-AF65-F5344CB8AC3E}">
        <p14:creationId xmlns:p14="http://schemas.microsoft.com/office/powerpoint/2010/main" val="3385054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descr="Ein Bild, das Wand, Nadel enthält.&#10;&#10;Automatisch generierte Beschreibung">
            <a:extLst>
              <a:ext uri="{FF2B5EF4-FFF2-40B4-BE49-F238E27FC236}">
                <a16:creationId xmlns:a16="http://schemas.microsoft.com/office/drawing/2014/main" id="{35FF5474-F587-2161-94A6-95CC90F6A7E0}"/>
              </a:ext>
            </a:extLst>
          </p:cNvPr>
          <p:cNvPicPr>
            <a:picLocks noChangeAspect="1"/>
          </p:cNvPicPr>
          <p:nvPr/>
        </p:nvPicPr>
        <p:blipFill rotWithShape="1">
          <a:blip r:embed="rId3">
            <a:alphaModFix/>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35037" t="19714" r="19828" b="21902"/>
          <a:stretch/>
        </p:blipFill>
        <p:spPr>
          <a:xfrm>
            <a:off x="5849874" y="1454694"/>
            <a:ext cx="6031827" cy="5357801"/>
          </a:xfrm>
          <a:prstGeom prst="rect">
            <a:avLst/>
          </a:prstGeom>
          <a:effectLst>
            <a:softEdge rad="381000"/>
          </a:effectLst>
        </p:spPr>
      </p:pic>
      <p:sp>
        <p:nvSpPr>
          <p:cNvPr id="6" name="Titel 1">
            <a:extLst>
              <a:ext uri="{FF2B5EF4-FFF2-40B4-BE49-F238E27FC236}">
                <a16:creationId xmlns:a16="http://schemas.microsoft.com/office/drawing/2014/main" id="{5D210DBA-7729-A2AC-B0D3-1069FD51941C}"/>
              </a:ext>
            </a:extLst>
          </p:cNvPr>
          <p:cNvSpPr txBox="1">
            <a:spLocks/>
          </p:cNvSpPr>
          <p:nvPr/>
        </p:nvSpPr>
        <p:spPr>
          <a:xfrm>
            <a:off x="702365" y="617603"/>
            <a:ext cx="5369634" cy="93084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de-DE" sz="7200" dirty="0">
              <a:latin typeface="+mn-lt"/>
            </a:endParaRPr>
          </a:p>
          <a:p>
            <a:endParaRPr lang="de-DE" sz="7200" dirty="0">
              <a:latin typeface="+mn-lt"/>
            </a:endParaRPr>
          </a:p>
          <a:p>
            <a:endParaRPr lang="de-DE" sz="7200" dirty="0">
              <a:latin typeface="+mn-lt"/>
            </a:endParaRPr>
          </a:p>
          <a:p>
            <a:endParaRPr lang="de-DE" sz="7200" dirty="0">
              <a:latin typeface="+mn-lt"/>
            </a:endParaRPr>
          </a:p>
        </p:txBody>
      </p:sp>
      <p:pic>
        <p:nvPicPr>
          <p:cNvPr id="3" name="Grafik 2" descr="Ein Bild, das Spielzeug, Vektorgrafiken, Puppe enthält.&#10;&#10;Automatisch generierte Beschreibung">
            <a:extLst>
              <a:ext uri="{FF2B5EF4-FFF2-40B4-BE49-F238E27FC236}">
                <a16:creationId xmlns:a16="http://schemas.microsoft.com/office/drawing/2014/main" id="{7B95D30C-F601-C24D-9A36-255C65772A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277520">
            <a:off x="-662948" y="-399224"/>
            <a:ext cx="2730625" cy="2730625"/>
          </a:xfrm>
          <a:prstGeom prst="rect">
            <a:avLst/>
          </a:prstGeom>
        </p:spPr>
      </p:pic>
      <p:sp>
        <p:nvSpPr>
          <p:cNvPr id="5" name="Inhaltsplatzhalter 2">
            <a:extLst>
              <a:ext uri="{FF2B5EF4-FFF2-40B4-BE49-F238E27FC236}">
                <a16:creationId xmlns:a16="http://schemas.microsoft.com/office/drawing/2014/main" id="{840DDED0-6E6B-4F50-AC65-C72062BCE3D4}"/>
              </a:ext>
            </a:extLst>
          </p:cNvPr>
          <p:cNvSpPr txBox="1">
            <a:spLocks/>
          </p:cNvSpPr>
          <p:nvPr/>
        </p:nvSpPr>
        <p:spPr>
          <a:xfrm>
            <a:off x="2477684" y="355641"/>
            <a:ext cx="8490664" cy="105939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7200" dirty="0"/>
              <a:t>Verschiedene Nadeln</a:t>
            </a:r>
            <a:endParaRPr lang="de-DE" sz="4800" dirty="0"/>
          </a:p>
        </p:txBody>
      </p:sp>
      <p:sp>
        <p:nvSpPr>
          <p:cNvPr id="7" name="Textfeld 6">
            <a:extLst>
              <a:ext uri="{FF2B5EF4-FFF2-40B4-BE49-F238E27FC236}">
                <a16:creationId xmlns:a16="http://schemas.microsoft.com/office/drawing/2014/main" id="{1CCA266D-14E5-4392-8732-44597FC0D8AE}"/>
              </a:ext>
            </a:extLst>
          </p:cNvPr>
          <p:cNvSpPr txBox="1"/>
          <p:nvPr/>
        </p:nvSpPr>
        <p:spPr>
          <a:xfrm>
            <a:off x="206128" y="2557852"/>
            <a:ext cx="1793494" cy="144655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88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endParaRPr kumimoji="0" lang="de-DE" sz="8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itel 1">
            <a:extLst>
              <a:ext uri="{FF2B5EF4-FFF2-40B4-BE49-F238E27FC236}">
                <a16:creationId xmlns:a16="http://schemas.microsoft.com/office/drawing/2014/main" id="{DF4F8CD8-55E4-41DB-A31C-F593FAEE86B9}"/>
              </a:ext>
            </a:extLst>
          </p:cNvPr>
          <p:cNvSpPr txBox="1">
            <a:spLocks/>
          </p:cNvSpPr>
          <p:nvPr/>
        </p:nvSpPr>
        <p:spPr>
          <a:xfrm>
            <a:off x="1663163" y="1792122"/>
            <a:ext cx="4933490" cy="243508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228850" lvl="3" indent="-857250">
              <a:buFont typeface="Webdings" panose="05030102010509060703" pitchFamily="18" charset="2"/>
              <a:buChar char="N"/>
            </a:pPr>
            <a:endParaRPr lang="de-DE" sz="6200" dirty="0">
              <a:latin typeface="+mn-lt"/>
              <a:sym typeface="Webdings" panose="05030102010509060703" pitchFamily="18" charset="2"/>
            </a:endParaRPr>
          </a:p>
          <a:p>
            <a:r>
              <a:rPr lang="de-DE" sz="7200" dirty="0">
                <a:latin typeface="+mn-lt"/>
              </a:rPr>
              <a:t>schaue </a:t>
            </a:r>
          </a:p>
          <a:p>
            <a:r>
              <a:rPr lang="de-DE" sz="7200" dirty="0">
                <a:latin typeface="+mn-lt"/>
              </a:rPr>
              <a:t>fühle </a:t>
            </a:r>
            <a:endParaRPr lang="de-DE" sz="7200" dirty="0"/>
          </a:p>
          <a:p>
            <a:r>
              <a:rPr lang="de-DE" sz="7200" dirty="0">
                <a:latin typeface="+mn-lt"/>
              </a:rPr>
              <a:t>beschreibe</a:t>
            </a:r>
          </a:p>
        </p:txBody>
      </p:sp>
      <p:sp>
        <p:nvSpPr>
          <p:cNvPr id="9" name="Textfeld 8">
            <a:extLst>
              <a:ext uri="{FF2B5EF4-FFF2-40B4-BE49-F238E27FC236}">
                <a16:creationId xmlns:a16="http://schemas.microsoft.com/office/drawing/2014/main" id="{D9881C19-DF56-44E3-AD60-DFD78F546F2E}"/>
              </a:ext>
            </a:extLst>
          </p:cNvPr>
          <p:cNvSpPr txBox="1"/>
          <p:nvPr/>
        </p:nvSpPr>
        <p:spPr>
          <a:xfrm>
            <a:off x="327623" y="3620174"/>
            <a:ext cx="2107939" cy="1446550"/>
          </a:xfrm>
          <a:prstGeom prst="rect">
            <a:avLst/>
          </a:prstGeom>
          <a:noFill/>
        </p:spPr>
        <p:txBody>
          <a:bodyPr wrap="square">
            <a:spAutoFit/>
          </a:bodyPr>
          <a:lstStyle/>
          <a:p>
            <a:r>
              <a:rPr kumimoji="0" lang="de-DE" sz="88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a:t>
            </a:r>
            <a:endParaRPr lang="de-DE" sz="8800" dirty="0"/>
          </a:p>
        </p:txBody>
      </p:sp>
      <p:sp>
        <p:nvSpPr>
          <p:cNvPr id="10" name="Titel 1">
            <a:extLst>
              <a:ext uri="{FF2B5EF4-FFF2-40B4-BE49-F238E27FC236}">
                <a16:creationId xmlns:a16="http://schemas.microsoft.com/office/drawing/2014/main" id="{10C46EB2-0F0D-4B23-AC9C-269DA36EEACC}"/>
              </a:ext>
            </a:extLst>
          </p:cNvPr>
          <p:cNvSpPr txBox="1">
            <a:spLocks/>
          </p:cNvSpPr>
          <p:nvPr/>
        </p:nvSpPr>
        <p:spPr>
          <a:xfrm>
            <a:off x="327623" y="4580671"/>
            <a:ext cx="1550505" cy="14465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8800" dirty="0">
                <a:latin typeface="+mn-lt"/>
                <a:sym typeface="Webdings" panose="05030102010509060703" pitchFamily="18" charset="2"/>
              </a:rPr>
              <a:t></a:t>
            </a:r>
            <a:endParaRPr lang="de-DE" sz="8800" dirty="0">
              <a:latin typeface="+mn-lt"/>
            </a:endParaRPr>
          </a:p>
        </p:txBody>
      </p:sp>
    </p:spTree>
    <p:extLst>
      <p:ext uri="{BB962C8B-B14F-4D97-AF65-F5344CB8AC3E}">
        <p14:creationId xmlns:p14="http://schemas.microsoft.com/office/powerpoint/2010/main" val="1453010038"/>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in Bild, das Text enthält.&#10;&#10;Automatisch generierte Beschreibung">
            <a:extLst>
              <a:ext uri="{FF2B5EF4-FFF2-40B4-BE49-F238E27FC236}">
                <a16:creationId xmlns:a16="http://schemas.microsoft.com/office/drawing/2014/main" id="{64E3D0CF-2D78-35E4-E377-60FBEA7624C7}"/>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36000"/>
                    </a14:imgEffect>
                  </a14:imgLayer>
                </a14:imgProps>
              </a:ext>
              <a:ext uri="{28A0092B-C50C-407E-A947-70E740481C1C}">
                <a14:useLocalDpi xmlns:a14="http://schemas.microsoft.com/office/drawing/2010/main" val="0"/>
              </a:ext>
            </a:extLst>
          </a:blip>
          <a:stretch>
            <a:fillRect/>
          </a:stretch>
        </p:blipFill>
        <p:spPr>
          <a:xfrm>
            <a:off x="6175080" y="1252207"/>
            <a:ext cx="4940182" cy="5305143"/>
          </a:xfrm>
          <a:prstGeom prst="rect">
            <a:avLst/>
          </a:prstGeom>
          <a:effectLst>
            <a:glow rad="139700">
              <a:schemeClr val="bg1">
                <a:alpha val="2000"/>
              </a:schemeClr>
            </a:glow>
            <a:softEdge rad="63500"/>
          </a:effectLst>
        </p:spPr>
      </p:pic>
      <p:sp>
        <p:nvSpPr>
          <p:cNvPr id="6" name="Pfeil: nach unten 5">
            <a:extLst>
              <a:ext uri="{FF2B5EF4-FFF2-40B4-BE49-F238E27FC236}">
                <a16:creationId xmlns:a16="http://schemas.microsoft.com/office/drawing/2014/main" id="{2629D6BD-D6CE-B98F-212F-68C616944A36}"/>
              </a:ext>
            </a:extLst>
          </p:cNvPr>
          <p:cNvSpPr/>
          <p:nvPr/>
        </p:nvSpPr>
        <p:spPr>
          <a:xfrm rot="20415156">
            <a:off x="3359808" y="2128507"/>
            <a:ext cx="798089" cy="1890828"/>
          </a:xfrm>
          <a:prstGeom prst="downArrow">
            <a:avLst>
              <a:gd name="adj1" fmla="val 47463"/>
              <a:gd name="adj2" fmla="val 50000"/>
            </a:avLst>
          </a:prstGeom>
          <a:solidFill>
            <a:schemeClr val="accent2"/>
          </a:solidFill>
          <a:ln>
            <a:solidFill>
              <a:schemeClr val="accent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dirty="0"/>
          </a:p>
        </p:txBody>
      </p:sp>
      <p:pic>
        <p:nvPicPr>
          <p:cNvPr id="8" name="Grafik 7" descr="Ein Bild, das Text, Waffe, Säge, Messer enthält.&#10;&#10;Automatisch generierte Beschreibung">
            <a:extLst>
              <a:ext uri="{FF2B5EF4-FFF2-40B4-BE49-F238E27FC236}">
                <a16:creationId xmlns:a16="http://schemas.microsoft.com/office/drawing/2014/main" id="{A3B98CED-D921-2196-F7F6-24CC7039226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538770">
            <a:off x="609605" y="4194717"/>
            <a:ext cx="4734655" cy="1413123"/>
          </a:xfrm>
          <a:prstGeom prst="rect">
            <a:avLst/>
          </a:prstGeom>
        </p:spPr>
      </p:pic>
      <p:pic>
        <p:nvPicPr>
          <p:cNvPr id="2" name="Grafik 1" descr="Ein Bild, das Text, Lampe enthält.&#10;&#10;Automatisch generierte Beschreibung">
            <a:extLst>
              <a:ext uri="{FF2B5EF4-FFF2-40B4-BE49-F238E27FC236}">
                <a16:creationId xmlns:a16="http://schemas.microsoft.com/office/drawing/2014/main" id="{0D938DD8-EC31-5E77-EA54-ACE245EAD66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340368">
            <a:off x="2964241" y="999119"/>
            <a:ext cx="2979240" cy="2979240"/>
          </a:xfrm>
          <a:prstGeom prst="rect">
            <a:avLst/>
          </a:prstGeom>
        </p:spPr>
      </p:pic>
      <p:sp>
        <p:nvSpPr>
          <p:cNvPr id="7" name="Inhaltsplatzhalter 2">
            <a:extLst>
              <a:ext uri="{FF2B5EF4-FFF2-40B4-BE49-F238E27FC236}">
                <a16:creationId xmlns:a16="http://schemas.microsoft.com/office/drawing/2014/main" id="{E33D1022-CF99-4EB5-B865-1EC6F5680200}"/>
              </a:ext>
            </a:extLst>
          </p:cNvPr>
          <p:cNvSpPr txBox="1">
            <a:spLocks/>
          </p:cNvSpPr>
          <p:nvPr/>
        </p:nvSpPr>
        <p:spPr>
          <a:xfrm>
            <a:off x="304800" y="168413"/>
            <a:ext cx="11582400" cy="9345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7200" dirty="0"/>
              <a:t>Kannst du das Rätsel lösen?</a:t>
            </a:r>
            <a:endParaRPr lang="de-DE" sz="4800" dirty="0"/>
          </a:p>
          <a:p>
            <a:pPr marL="0" indent="0">
              <a:buFont typeface="Arial" panose="020B0604020202020204" pitchFamily="34" charset="0"/>
              <a:buNone/>
            </a:pPr>
            <a:endParaRPr lang="de-DE" sz="4800" dirty="0"/>
          </a:p>
        </p:txBody>
      </p:sp>
    </p:spTree>
    <p:extLst>
      <p:ext uri="{BB962C8B-B14F-4D97-AF65-F5344CB8AC3E}">
        <p14:creationId xmlns:p14="http://schemas.microsoft.com/office/powerpoint/2010/main" val="2849930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687032-076D-51AB-F16D-59217843B795}"/>
              </a:ext>
            </a:extLst>
          </p:cNvPr>
          <p:cNvSpPr>
            <a:spLocks noGrp="1"/>
          </p:cNvSpPr>
          <p:nvPr>
            <p:ph type="title"/>
          </p:nvPr>
        </p:nvSpPr>
        <p:spPr>
          <a:xfrm>
            <a:off x="1032931" y="185530"/>
            <a:ext cx="3358403" cy="1457003"/>
          </a:xfrm>
        </p:spPr>
        <p:txBody>
          <a:bodyPr>
            <a:normAutofit/>
          </a:bodyPr>
          <a:lstStyle/>
          <a:p>
            <a:r>
              <a:rPr lang="de-DE" sz="7200" dirty="0">
                <a:latin typeface="+mn-lt"/>
                <a:sym typeface="Webdings" panose="05030102010509060703" pitchFamily="18" charset="2"/>
              </a:rPr>
              <a:t> </a:t>
            </a:r>
            <a:endParaRPr lang="de-DE" sz="7200" dirty="0">
              <a:latin typeface="+mn-lt"/>
            </a:endParaRPr>
          </a:p>
        </p:txBody>
      </p:sp>
      <p:sp>
        <p:nvSpPr>
          <p:cNvPr id="5" name="Textfeld 4">
            <a:extLst>
              <a:ext uri="{FF2B5EF4-FFF2-40B4-BE49-F238E27FC236}">
                <a16:creationId xmlns:a16="http://schemas.microsoft.com/office/drawing/2014/main" id="{4FB2A65A-973E-172A-E51C-061874362D12}"/>
              </a:ext>
            </a:extLst>
          </p:cNvPr>
          <p:cNvSpPr txBox="1"/>
          <p:nvPr/>
        </p:nvSpPr>
        <p:spPr>
          <a:xfrm>
            <a:off x="1032931" y="3429000"/>
            <a:ext cx="3522135" cy="3170099"/>
          </a:xfrm>
          <a:prstGeom prst="rect">
            <a:avLst/>
          </a:prstGeom>
          <a:noFill/>
        </p:spPr>
        <p:txBody>
          <a:bodyPr wrap="square">
            <a:spAutoFit/>
          </a:bodyPr>
          <a:lstStyle/>
          <a:p>
            <a:r>
              <a:rPr lang="de-DE" sz="20000" dirty="0">
                <a:solidFill>
                  <a:srgbClr val="0070C0"/>
                </a:solidFill>
              </a:rPr>
              <a:t>Na</a:t>
            </a:r>
          </a:p>
        </p:txBody>
      </p:sp>
      <p:sp>
        <p:nvSpPr>
          <p:cNvPr id="6" name="Textfeld 5">
            <a:extLst>
              <a:ext uri="{FF2B5EF4-FFF2-40B4-BE49-F238E27FC236}">
                <a16:creationId xmlns:a16="http://schemas.microsoft.com/office/drawing/2014/main" id="{67BE9CE0-2E54-D8A6-C7FE-A71BDFAF3815}"/>
              </a:ext>
            </a:extLst>
          </p:cNvPr>
          <p:cNvSpPr txBox="1"/>
          <p:nvPr/>
        </p:nvSpPr>
        <p:spPr>
          <a:xfrm>
            <a:off x="3996268" y="3428999"/>
            <a:ext cx="3640668" cy="3170099"/>
          </a:xfrm>
          <a:prstGeom prst="rect">
            <a:avLst/>
          </a:prstGeom>
          <a:noFill/>
        </p:spPr>
        <p:txBody>
          <a:bodyPr wrap="square">
            <a:spAutoFit/>
          </a:bodyPr>
          <a:lstStyle/>
          <a:p>
            <a:r>
              <a:rPr lang="de-DE" sz="20000" dirty="0">
                <a:solidFill>
                  <a:srgbClr val="FF0000"/>
                </a:solidFill>
              </a:rPr>
              <a:t>del</a:t>
            </a:r>
          </a:p>
        </p:txBody>
      </p:sp>
      <p:sp>
        <p:nvSpPr>
          <p:cNvPr id="7" name="Textfeld 6">
            <a:extLst>
              <a:ext uri="{FF2B5EF4-FFF2-40B4-BE49-F238E27FC236}">
                <a16:creationId xmlns:a16="http://schemas.microsoft.com/office/drawing/2014/main" id="{12FC7D7A-830C-D387-3D97-D4F4891C414B}"/>
              </a:ext>
            </a:extLst>
          </p:cNvPr>
          <p:cNvSpPr txBox="1"/>
          <p:nvPr/>
        </p:nvSpPr>
        <p:spPr>
          <a:xfrm>
            <a:off x="7111763" y="3428998"/>
            <a:ext cx="4639733" cy="3170099"/>
          </a:xfrm>
          <a:prstGeom prst="rect">
            <a:avLst/>
          </a:prstGeom>
          <a:noFill/>
        </p:spPr>
        <p:txBody>
          <a:bodyPr wrap="square">
            <a:spAutoFit/>
          </a:bodyPr>
          <a:lstStyle/>
          <a:p>
            <a:r>
              <a:rPr lang="de-DE" sz="20000" dirty="0">
                <a:solidFill>
                  <a:srgbClr val="0070C0"/>
                </a:solidFill>
              </a:rPr>
              <a:t>öhr</a:t>
            </a:r>
          </a:p>
        </p:txBody>
      </p:sp>
      <p:sp>
        <p:nvSpPr>
          <p:cNvPr id="8" name="Textfeld 7">
            <a:extLst>
              <a:ext uri="{FF2B5EF4-FFF2-40B4-BE49-F238E27FC236}">
                <a16:creationId xmlns:a16="http://schemas.microsoft.com/office/drawing/2014/main" id="{0ACEC7C7-ED46-4D23-ACF7-8409A472FAFB}"/>
              </a:ext>
            </a:extLst>
          </p:cNvPr>
          <p:cNvSpPr txBox="1"/>
          <p:nvPr/>
        </p:nvSpPr>
        <p:spPr>
          <a:xfrm>
            <a:off x="1032931" y="1161142"/>
            <a:ext cx="4996919" cy="3170099"/>
          </a:xfrm>
          <a:prstGeom prst="rect">
            <a:avLst/>
          </a:prstGeom>
          <a:noFill/>
        </p:spPr>
        <p:txBody>
          <a:bodyPr wrap="square">
            <a:spAutoFit/>
          </a:bodyPr>
          <a:lstStyle/>
          <a:p>
            <a:r>
              <a:rPr lang="de-DE" sz="20000" dirty="0">
                <a:solidFill>
                  <a:srgbClr val="00B050"/>
                </a:solidFill>
              </a:rPr>
              <a:t>das</a:t>
            </a:r>
          </a:p>
        </p:txBody>
      </p:sp>
      <p:pic>
        <p:nvPicPr>
          <p:cNvPr id="16" name="Grafik 15">
            <a:extLst>
              <a:ext uri="{FF2B5EF4-FFF2-40B4-BE49-F238E27FC236}">
                <a16:creationId xmlns:a16="http://schemas.microsoft.com/office/drawing/2014/main" id="{62BECCC3-3F9F-4828-A8FE-9A85549E31E1}"/>
              </a:ext>
            </a:extLst>
          </p:cNvPr>
          <p:cNvPicPr>
            <a:picLocks noChangeAspect="1"/>
          </p:cNvPicPr>
          <p:nvPr/>
        </p:nvPicPr>
        <p:blipFill>
          <a:blip r:embed="rId6"/>
          <a:stretch>
            <a:fillRect/>
          </a:stretch>
        </p:blipFill>
        <p:spPr>
          <a:xfrm>
            <a:off x="6162151" y="477453"/>
            <a:ext cx="4012431" cy="2951543"/>
          </a:xfrm>
          <a:prstGeom prst="rect">
            <a:avLst/>
          </a:prstGeom>
        </p:spPr>
      </p:pic>
      <p:pic>
        <p:nvPicPr>
          <p:cNvPr id="18" name="Audio Nadelöhr">
            <a:hlinkClick r:id="" action="ppaction://media"/>
            <a:extLst>
              <a:ext uri="{FF2B5EF4-FFF2-40B4-BE49-F238E27FC236}">
                <a16:creationId xmlns:a16="http://schemas.microsoft.com/office/drawing/2014/main" id="{1F2466E6-5D16-436F-AEEC-73467C5566E5}"/>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3450043" y="344277"/>
            <a:ext cx="1135194" cy="1135194"/>
          </a:xfrm>
          <a:prstGeom prst="rect">
            <a:avLst/>
          </a:prstGeom>
        </p:spPr>
      </p:pic>
    </p:spTree>
    <p:custDataLst>
      <p:tags r:id="rId1"/>
    </p:custDataLst>
    <p:extLst>
      <p:ext uri="{BB962C8B-B14F-4D97-AF65-F5344CB8AC3E}">
        <p14:creationId xmlns:p14="http://schemas.microsoft.com/office/powerpoint/2010/main" val="1597035463"/>
      </p:ext>
    </p:extLst>
  </p:cSld>
  <p:clrMapOvr>
    <a:masterClrMapping/>
  </p:clrMapOvr>
  <mc:AlternateContent xmlns:mc="http://schemas.openxmlformats.org/markup-compatibility/2006" xmlns:p14="http://schemas.microsoft.com/office/powerpoint/2010/main">
    <mc:Choice Requires="p14">
      <p:transition spd="slow" p14:dur="2000" advTm="26178"/>
    </mc:Choice>
    <mc:Fallback xmlns="">
      <p:transition spd="slow" advTm="2617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p:cTn id="14"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6">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p:cTn id="21"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7">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5503"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18"/>
                </p:tgtEl>
              </p:cMediaNode>
            </p:audio>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2595454A-B328-5B4C-E46E-0D180A95D5ED}"/>
              </a:ext>
            </a:extLst>
          </p:cNvPr>
          <p:cNvPicPr>
            <a:picLocks noChangeAspect="1"/>
          </p:cNvPicPr>
          <p:nvPr/>
        </p:nvPicPr>
        <p:blipFill rotWithShape="1">
          <a:blip r:embed="rId3">
            <a:extLst>
              <a:ext uri="{28A0092B-C50C-407E-A947-70E740481C1C}">
                <a14:useLocalDpi xmlns:a14="http://schemas.microsoft.com/office/drawing/2010/main" val="0"/>
              </a:ext>
            </a:extLst>
          </a:blip>
          <a:srcRect l="-681" t="15902" r="681" b="3341"/>
          <a:stretch/>
        </p:blipFill>
        <p:spPr>
          <a:xfrm>
            <a:off x="5824605" y="1675882"/>
            <a:ext cx="6318488" cy="5102655"/>
          </a:xfrm>
          <a:prstGeom prst="rect">
            <a:avLst/>
          </a:prstGeom>
          <a:effectLst>
            <a:softEdge rad="292100"/>
          </a:effectLst>
        </p:spPr>
      </p:pic>
      <p:sp>
        <p:nvSpPr>
          <p:cNvPr id="2" name="Titel 1">
            <a:extLst>
              <a:ext uri="{FF2B5EF4-FFF2-40B4-BE49-F238E27FC236}">
                <a16:creationId xmlns:a16="http://schemas.microsoft.com/office/drawing/2014/main" id="{44E29DF0-6A61-2A18-11CB-5E19794F1857}"/>
              </a:ext>
            </a:extLst>
          </p:cNvPr>
          <p:cNvSpPr txBox="1">
            <a:spLocks/>
          </p:cNvSpPr>
          <p:nvPr/>
        </p:nvSpPr>
        <p:spPr>
          <a:xfrm>
            <a:off x="1663163" y="1792122"/>
            <a:ext cx="4933490" cy="243508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228850" lvl="3" indent="-857250">
              <a:buFont typeface="Webdings" panose="05030102010509060703" pitchFamily="18" charset="2"/>
              <a:buChar char="N"/>
            </a:pPr>
            <a:endParaRPr lang="de-DE" sz="6200" dirty="0">
              <a:latin typeface="+mn-lt"/>
              <a:sym typeface="Webdings" panose="05030102010509060703" pitchFamily="18" charset="2"/>
            </a:endParaRPr>
          </a:p>
          <a:p>
            <a:r>
              <a:rPr lang="de-DE" sz="7200" dirty="0">
                <a:latin typeface="+mn-lt"/>
              </a:rPr>
              <a:t>schaue </a:t>
            </a:r>
          </a:p>
          <a:p>
            <a:r>
              <a:rPr lang="de-DE" sz="7200" dirty="0">
                <a:latin typeface="+mn-lt"/>
              </a:rPr>
              <a:t>fühle </a:t>
            </a:r>
            <a:endParaRPr lang="de-DE" sz="7200" dirty="0"/>
          </a:p>
          <a:p>
            <a:r>
              <a:rPr lang="de-DE" sz="7200" dirty="0">
                <a:latin typeface="+mn-lt"/>
              </a:rPr>
              <a:t>beschreibe</a:t>
            </a:r>
          </a:p>
        </p:txBody>
      </p:sp>
      <p:sp>
        <p:nvSpPr>
          <p:cNvPr id="8" name="Textfeld 7">
            <a:extLst>
              <a:ext uri="{FF2B5EF4-FFF2-40B4-BE49-F238E27FC236}">
                <a16:creationId xmlns:a16="http://schemas.microsoft.com/office/drawing/2014/main" id="{48E68B61-3E4A-DB6E-D4AB-095A25CCD52F}"/>
              </a:ext>
            </a:extLst>
          </p:cNvPr>
          <p:cNvSpPr txBox="1"/>
          <p:nvPr/>
        </p:nvSpPr>
        <p:spPr>
          <a:xfrm>
            <a:off x="327623" y="3620174"/>
            <a:ext cx="2107939" cy="1446550"/>
          </a:xfrm>
          <a:prstGeom prst="rect">
            <a:avLst/>
          </a:prstGeom>
          <a:noFill/>
        </p:spPr>
        <p:txBody>
          <a:bodyPr wrap="square">
            <a:spAutoFit/>
          </a:bodyPr>
          <a:lstStyle/>
          <a:p>
            <a:r>
              <a:rPr kumimoji="0" lang="de-DE" sz="88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a:t>
            </a:r>
            <a:endParaRPr lang="de-DE" sz="8800" dirty="0"/>
          </a:p>
        </p:txBody>
      </p:sp>
      <p:sp>
        <p:nvSpPr>
          <p:cNvPr id="9" name="Titel 1">
            <a:extLst>
              <a:ext uri="{FF2B5EF4-FFF2-40B4-BE49-F238E27FC236}">
                <a16:creationId xmlns:a16="http://schemas.microsoft.com/office/drawing/2014/main" id="{ADB5F17E-DE83-8853-AA75-FF1ACC269E0A}"/>
              </a:ext>
            </a:extLst>
          </p:cNvPr>
          <p:cNvSpPr txBox="1">
            <a:spLocks/>
          </p:cNvSpPr>
          <p:nvPr/>
        </p:nvSpPr>
        <p:spPr>
          <a:xfrm>
            <a:off x="327623" y="4580671"/>
            <a:ext cx="1550505" cy="14465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8800" dirty="0">
                <a:latin typeface="+mn-lt"/>
                <a:sym typeface="Webdings" panose="05030102010509060703" pitchFamily="18" charset="2"/>
              </a:rPr>
              <a:t></a:t>
            </a:r>
            <a:endParaRPr lang="de-DE" sz="8800" dirty="0">
              <a:latin typeface="+mn-lt"/>
            </a:endParaRPr>
          </a:p>
        </p:txBody>
      </p:sp>
      <p:sp>
        <p:nvSpPr>
          <p:cNvPr id="10" name="Textfeld 9">
            <a:extLst>
              <a:ext uri="{FF2B5EF4-FFF2-40B4-BE49-F238E27FC236}">
                <a16:creationId xmlns:a16="http://schemas.microsoft.com/office/drawing/2014/main" id="{EF7EA686-9FC3-444A-E381-049A32841AEA}"/>
              </a:ext>
            </a:extLst>
          </p:cNvPr>
          <p:cNvSpPr txBox="1"/>
          <p:nvPr/>
        </p:nvSpPr>
        <p:spPr>
          <a:xfrm>
            <a:off x="206128" y="2557852"/>
            <a:ext cx="1793494" cy="144655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88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endParaRPr kumimoji="0" lang="de-DE" sz="8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Inhaltsplatzhalter 2">
            <a:extLst>
              <a:ext uri="{FF2B5EF4-FFF2-40B4-BE49-F238E27FC236}">
                <a16:creationId xmlns:a16="http://schemas.microsoft.com/office/drawing/2014/main" id="{CD37F37C-6D07-4A64-AD73-BA128DCA6ACD}"/>
              </a:ext>
            </a:extLst>
          </p:cNvPr>
          <p:cNvSpPr txBox="1">
            <a:spLocks/>
          </p:cNvSpPr>
          <p:nvPr/>
        </p:nvSpPr>
        <p:spPr>
          <a:xfrm>
            <a:off x="1999622" y="393680"/>
            <a:ext cx="8490664" cy="105939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7200" dirty="0"/>
              <a:t>Verschiedene Garne</a:t>
            </a:r>
            <a:endParaRPr lang="de-DE" sz="4800" dirty="0"/>
          </a:p>
          <a:p>
            <a:pPr marL="0" indent="0">
              <a:buFont typeface="Arial" panose="020B0604020202020204" pitchFamily="34" charset="0"/>
              <a:buNone/>
            </a:pPr>
            <a:endParaRPr lang="de-DE" sz="4800" dirty="0"/>
          </a:p>
        </p:txBody>
      </p:sp>
      <p:pic>
        <p:nvPicPr>
          <p:cNvPr id="11" name="Grafik 10" descr="Ein Bild, das Spielzeug, Vektorgrafiken, Puppe enthält.&#10;&#10;Automatisch generierte Beschreibung">
            <a:extLst>
              <a:ext uri="{FF2B5EF4-FFF2-40B4-BE49-F238E27FC236}">
                <a16:creationId xmlns:a16="http://schemas.microsoft.com/office/drawing/2014/main" id="{FC843E58-A5F7-4AEA-ACAA-95832ED60E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277520">
            <a:off x="-563050" y="-227627"/>
            <a:ext cx="2453172" cy="2453172"/>
          </a:xfrm>
          <a:prstGeom prst="rect">
            <a:avLst/>
          </a:prstGeom>
        </p:spPr>
      </p:pic>
    </p:spTree>
    <p:extLst>
      <p:ext uri="{BB962C8B-B14F-4D97-AF65-F5344CB8AC3E}">
        <p14:creationId xmlns:p14="http://schemas.microsoft.com/office/powerpoint/2010/main" val="2974419462"/>
      </p:ext>
    </p:extLst>
  </p:cSld>
  <p:clrMapOvr>
    <a:masterClrMapping/>
  </p:clrMapOvr>
  <mc:AlternateContent xmlns:mc="http://schemas.openxmlformats.org/markup-compatibility/2006" xmlns:p14="http://schemas.microsoft.com/office/powerpoint/2010/main">
    <mc:Choice Requires="p14">
      <p:transition spd="slow" p14:dur="2000" advTm="6892"/>
    </mc:Choice>
    <mc:Fallback xmlns="">
      <p:transition spd="slow" advTm="68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E30DCC35-D31B-1F11-13F0-251E610E99CA}"/>
              </a:ext>
            </a:extLst>
          </p:cNvPr>
          <p:cNvSpPr>
            <a:spLocks noGrp="1"/>
          </p:cNvSpPr>
          <p:nvPr>
            <p:ph idx="1"/>
          </p:nvPr>
        </p:nvSpPr>
        <p:spPr>
          <a:xfrm>
            <a:off x="2612765" y="856491"/>
            <a:ext cx="10585296" cy="3236700"/>
          </a:xfrm>
        </p:spPr>
        <p:txBody>
          <a:bodyPr>
            <a:noAutofit/>
          </a:bodyPr>
          <a:lstStyle/>
          <a:p>
            <a:pPr marL="0" indent="0">
              <a:buNone/>
            </a:pPr>
            <a:r>
              <a:rPr lang="de-DE" sz="7200" dirty="0"/>
              <a:t>Fädle den Faden ein. </a:t>
            </a:r>
          </a:p>
          <a:p>
            <a:pPr marL="0" indent="0">
              <a:buNone/>
            </a:pPr>
            <a:r>
              <a:rPr lang="de-DE" sz="7200" dirty="0"/>
              <a:t>Tausche dich aus</a:t>
            </a:r>
            <a:r>
              <a:rPr lang="de-DE" sz="5400" dirty="0"/>
              <a:t>.</a:t>
            </a:r>
          </a:p>
          <a:p>
            <a:pPr marL="0" indent="0">
              <a:buNone/>
            </a:pPr>
            <a:endParaRPr lang="de-DE" sz="4800" dirty="0"/>
          </a:p>
          <a:p>
            <a:pPr marL="0" indent="0">
              <a:buNone/>
            </a:pPr>
            <a:endParaRPr lang="de-DE" sz="4800" dirty="0"/>
          </a:p>
        </p:txBody>
      </p:sp>
      <p:sp>
        <p:nvSpPr>
          <p:cNvPr id="6" name="Textfeld 5">
            <a:extLst>
              <a:ext uri="{FF2B5EF4-FFF2-40B4-BE49-F238E27FC236}">
                <a16:creationId xmlns:a16="http://schemas.microsoft.com/office/drawing/2014/main" id="{1879108B-A90A-F911-4622-4D5EF0A64246}"/>
              </a:ext>
            </a:extLst>
          </p:cNvPr>
          <p:cNvSpPr txBox="1"/>
          <p:nvPr/>
        </p:nvSpPr>
        <p:spPr>
          <a:xfrm>
            <a:off x="1296961" y="684691"/>
            <a:ext cx="2107939" cy="1446550"/>
          </a:xfrm>
          <a:prstGeom prst="rect">
            <a:avLst/>
          </a:prstGeom>
          <a:noFill/>
        </p:spPr>
        <p:txBody>
          <a:bodyPr wrap="square">
            <a:spAutoFit/>
          </a:bodyPr>
          <a:lstStyle/>
          <a:p>
            <a:r>
              <a:rPr kumimoji="0" lang="de-DE" sz="88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a:t>
            </a:r>
            <a:endParaRPr lang="de-DE" sz="8800" dirty="0"/>
          </a:p>
        </p:txBody>
      </p:sp>
      <p:sp>
        <p:nvSpPr>
          <p:cNvPr id="9" name="Textfeld 8">
            <a:extLst>
              <a:ext uri="{FF2B5EF4-FFF2-40B4-BE49-F238E27FC236}">
                <a16:creationId xmlns:a16="http://schemas.microsoft.com/office/drawing/2014/main" id="{17E00FE9-0402-ECD1-D30D-331E87FD4375}"/>
              </a:ext>
            </a:extLst>
          </p:cNvPr>
          <p:cNvSpPr txBox="1"/>
          <p:nvPr/>
        </p:nvSpPr>
        <p:spPr>
          <a:xfrm>
            <a:off x="1201327" y="1751566"/>
            <a:ext cx="1409332" cy="1446550"/>
          </a:xfrm>
          <a:prstGeom prst="rect">
            <a:avLst/>
          </a:prstGeom>
          <a:noFill/>
        </p:spPr>
        <p:txBody>
          <a:bodyPr wrap="square">
            <a:spAutoFit/>
          </a:bodyPr>
          <a:lstStyle/>
          <a:p>
            <a:r>
              <a:rPr kumimoji="0" lang="de-DE" sz="88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endParaRPr lang="de-DE" sz="8800" dirty="0"/>
          </a:p>
        </p:txBody>
      </p:sp>
      <p:pic>
        <p:nvPicPr>
          <p:cNvPr id="4" name="Grafik 3" descr="Ein Bild, das Halskettchen, Zubehör, Lack enthält.&#10;&#10;Automatisch generierte Beschreibung">
            <a:extLst>
              <a:ext uri="{FF2B5EF4-FFF2-40B4-BE49-F238E27FC236}">
                <a16:creationId xmlns:a16="http://schemas.microsoft.com/office/drawing/2014/main" id="{6CB45611-28C8-BC7C-7BB1-5CE1E8D6593A}"/>
              </a:ext>
            </a:extLst>
          </p:cNvPr>
          <p:cNvPicPr>
            <a:picLocks noChangeAspect="1"/>
          </p:cNvPicPr>
          <p:nvPr/>
        </p:nvPicPr>
        <p:blipFill rotWithShape="1">
          <a:blip r:embed="rId3">
            <a:extLst>
              <a:ext uri="{28A0092B-C50C-407E-A947-70E740481C1C}">
                <a14:useLocalDpi xmlns:a14="http://schemas.microsoft.com/office/drawing/2010/main" val="0"/>
              </a:ext>
            </a:extLst>
          </a:blip>
          <a:srcRect l="37037" t="8272" r="35741"/>
          <a:stretch/>
        </p:blipFill>
        <p:spPr>
          <a:xfrm rot="16200000">
            <a:off x="3940436" y="-341991"/>
            <a:ext cx="3695675" cy="10585298"/>
          </a:xfrm>
          <a:prstGeom prst="rect">
            <a:avLst/>
          </a:prstGeom>
        </p:spPr>
      </p:pic>
      <p:pic>
        <p:nvPicPr>
          <p:cNvPr id="10" name="Grafik 9" descr="Ein Bild, das Text, Lampe enthält.&#10;&#10;Automatisch generierte Beschreibung">
            <a:extLst>
              <a:ext uri="{FF2B5EF4-FFF2-40B4-BE49-F238E27FC236}">
                <a16:creationId xmlns:a16="http://schemas.microsoft.com/office/drawing/2014/main" id="{A1438B53-BD5D-4FB0-BE30-7A039A4765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05081" y="3748622"/>
            <a:ext cx="3391646" cy="3391646"/>
          </a:xfrm>
          <a:prstGeom prst="rect">
            <a:avLst/>
          </a:prstGeom>
        </p:spPr>
      </p:pic>
    </p:spTree>
    <p:extLst>
      <p:ext uri="{BB962C8B-B14F-4D97-AF65-F5344CB8AC3E}">
        <p14:creationId xmlns:p14="http://schemas.microsoft.com/office/powerpoint/2010/main" val="36070530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10.5|2.1|1.3"/>
</p:tagLst>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2016</Words>
  <Application>Microsoft Office PowerPoint</Application>
  <PresentationFormat>Breitbild</PresentationFormat>
  <Paragraphs>208</Paragraphs>
  <Slides>20</Slides>
  <Notes>20</Notes>
  <HiddenSlides>2</HiddenSlides>
  <MMClips>6</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20</vt:i4>
      </vt:variant>
    </vt:vector>
  </HeadingPairs>
  <TitlesOfParts>
    <vt:vector size="29" baseType="lpstr">
      <vt:lpstr>Arial</vt:lpstr>
      <vt:lpstr>Bradley Hand ITC</vt:lpstr>
      <vt:lpstr>Calibri</vt:lpstr>
      <vt:lpstr>Calibri Light</vt:lpstr>
      <vt:lpstr>Symbol</vt:lpstr>
      <vt:lpstr>Times New Roman</vt:lpstr>
      <vt:lpstr>Webdings</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 </vt:lpstr>
      <vt:lpstr>PowerPoint-Präsentation</vt:lpstr>
      <vt:lpstr>PowerPoint-Präsentation</vt:lpstr>
      <vt:lpstr>PowerPoint-Präsentation</vt:lpstr>
      <vt:lpstr>Ein</vt:lpstr>
      <vt:lpstr>Aus</vt:lpstr>
      <vt:lpstr>PowerPoint-Präsentation</vt:lpstr>
      <vt:lpstr>PowerPoint-Präsentation</vt:lpstr>
      <vt:lpstr>PowerPoint-Präsentation</vt:lpstr>
      <vt:lpstr>PowerPoint-Präsentation</vt:lpstr>
      <vt:lpstr>PowerPoint-Präsentation</vt:lpstr>
      <vt:lpstr>   Das habe ich heute          dazugelernt:</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Einfädeln</dc:title>
  <dc:creator>Doris Schmaus</dc:creator>
  <cp:lastModifiedBy>ISB München</cp:lastModifiedBy>
  <cp:revision>77</cp:revision>
  <dcterms:created xsi:type="dcterms:W3CDTF">2022-10-11T09:42:11Z</dcterms:created>
  <dcterms:modified xsi:type="dcterms:W3CDTF">2023-11-20T09:01:00Z</dcterms:modified>
</cp:coreProperties>
</file>