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3" r:id="rId2"/>
  </p:sldMasterIdLst>
  <p:notesMasterIdLst>
    <p:notesMasterId r:id="rId29"/>
  </p:notesMasterIdLst>
  <p:sldIdLst>
    <p:sldId id="256" r:id="rId3"/>
    <p:sldId id="266" r:id="rId4"/>
    <p:sldId id="330" r:id="rId5"/>
    <p:sldId id="331" r:id="rId6"/>
    <p:sldId id="264" r:id="rId7"/>
    <p:sldId id="259" r:id="rId8"/>
    <p:sldId id="260" r:id="rId9"/>
    <p:sldId id="271" r:id="rId10"/>
    <p:sldId id="327" r:id="rId11"/>
    <p:sldId id="300" r:id="rId12"/>
    <p:sldId id="309" r:id="rId13"/>
    <p:sldId id="324" r:id="rId14"/>
    <p:sldId id="295" r:id="rId15"/>
    <p:sldId id="328" r:id="rId16"/>
    <p:sldId id="312" r:id="rId17"/>
    <p:sldId id="317" r:id="rId18"/>
    <p:sldId id="322" r:id="rId19"/>
    <p:sldId id="270" r:id="rId20"/>
    <p:sldId id="329" r:id="rId21"/>
    <p:sldId id="325" r:id="rId22"/>
    <p:sldId id="326" r:id="rId23"/>
    <p:sldId id="280" r:id="rId24"/>
    <p:sldId id="299" r:id="rId25"/>
    <p:sldId id="321" r:id="rId26"/>
    <p:sldId id="282" r:id="rId27"/>
    <p:sldId id="313" r:id="rId2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27"/>
  </p:normalViewPr>
  <p:slideViewPr>
    <p:cSldViewPr snapToGrid="0" snapToObjects="1" showGuides="1">
      <p:cViewPr varScale="1">
        <p:scale>
          <a:sx n="85" d="100"/>
          <a:sy n="85" d="100"/>
        </p:scale>
        <p:origin x="90" y="366"/>
      </p:cViewPr>
      <p:guideLst>
        <p:guide orient="horz" pos="3748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45205038738239"/>
          <c:y val="2.9354211959599359E-3"/>
          <c:w val="0.55147848153566625"/>
          <c:h val="0.8613413349371057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C-4901-9E8F-467E3367A2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3C-41A4-A3BE-FC8BBB4560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3C-41A4-A3BE-FC8BBB4560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3C-41A4-A3BE-FC8BBB45608C}"/>
              </c:ext>
            </c:extLst>
          </c:dPt>
          <c:cat>
            <c:strRef>
              <c:f>Tabelle1!$A$2:$A$5</c:f>
              <c:strCache>
                <c:ptCount val="1"/>
                <c:pt idx="0">
                  <c:v>Budgetanteil Schulsektor: ca. 12,6% (ca. 3,3 Mrd.)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0.126</c:v>
                </c:pt>
                <c:pt idx="1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C-4901-9E8F-467E3367A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5162717764775422"/>
          <c:y val="3.9870878449062129E-4"/>
          <c:w val="0.16755778770729479"/>
          <c:h val="0.34448868110236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5DB97-8454-4FBE-8360-40E136A1E6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0F3544-601D-4E60-A4A7-E3A4B8F64F50}">
      <dgm:prSet/>
      <dgm:spPr/>
      <dgm:t>
        <a:bodyPr/>
        <a:lstStyle/>
        <a:p>
          <a:r>
            <a:rPr lang="de-DE"/>
            <a:t>Mobilität</a:t>
          </a:r>
        </a:p>
      </dgm:t>
    </dgm:pt>
    <dgm:pt modelId="{E860EB89-07F5-4F46-8CE6-93C749CB17A8}" type="parTrans" cxnId="{33D13CBE-7D17-4862-8A4E-A35C4214A7BB}">
      <dgm:prSet/>
      <dgm:spPr/>
      <dgm:t>
        <a:bodyPr/>
        <a:lstStyle/>
        <a:p>
          <a:endParaRPr lang="de-DE"/>
        </a:p>
      </dgm:t>
    </dgm:pt>
    <dgm:pt modelId="{A9047318-0B5E-4DDE-9043-2684252364B3}" type="sibTrans" cxnId="{33D13CBE-7D17-4862-8A4E-A35C4214A7BB}">
      <dgm:prSet/>
      <dgm:spPr/>
      <dgm:t>
        <a:bodyPr/>
        <a:lstStyle/>
        <a:p>
          <a:endParaRPr lang="de-DE"/>
        </a:p>
      </dgm:t>
    </dgm:pt>
    <dgm:pt modelId="{D7081A5C-81FC-435F-A5A6-0B6DE9F0CFB1}">
      <dgm:prSet/>
      <dgm:spPr/>
      <dgm:t>
        <a:bodyPr/>
        <a:lstStyle/>
        <a:p>
          <a:pPr>
            <a:buNone/>
          </a:pPr>
          <a:r>
            <a:rPr lang="de-DE" dirty="0"/>
            <a:t>Akkreditierung und Short-term Mobility Projects</a:t>
          </a:r>
        </a:p>
      </dgm:t>
    </dgm:pt>
    <dgm:pt modelId="{51BC7DE9-6162-479D-AA02-3E494C46BAC0}" type="parTrans" cxnId="{8660FEE9-EC2C-455D-87D2-1AD2CF6617AC}">
      <dgm:prSet/>
      <dgm:spPr/>
      <dgm:t>
        <a:bodyPr/>
        <a:lstStyle/>
        <a:p>
          <a:endParaRPr lang="de-DE"/>
        </a:p>
      </dgm:t>
    </dgm:pt>
    <dgm:pt modelId="{490BD0C7-379F-4F7D-95EA-2E92B0BBFF52}" type="sibTrans" cxnId="{8660FEE9-EC2C-455D-87D2-1AD2CF6617AC}">
      <dgm:prSet/>
      <dgm:spPr/>
      <dgm:t>
        <a:bodyPr/>
        <a:lstStyle/>
        <a:p>
          <a:endParaRPr lang="de-DE"/>
        </a:p>
      </dgm:t>
    </dgm:pt>
    <dgm:pt modelId="{E21EEFFA-F4B9-46DD-A4BD-D91AEE1D1BCE}">
      <dgm:prSet/>
      <dgm:spPr/>
      <dgm:t>
        <a:bodyPr/>
        <a:lstStyle/>
        <a:p>
          <a:r>
            <a:rPr lang="de-DE"/>
            <a:t>Kooperation / Partnerschaften</a:t>
          </a:r>
        </a:p>
      </dgm:t>
    </dgm:pt>
    <dgm:pt modelId="{D7E0997C-E57F-4FDF-857A-9F22B428017E}" type="parTrans" cxnId="{F8EA994E-55E2-402E-9E2B-A0EDE4AF8031}">
      <dgm:prSet/>
      <dgm:spPr/>
      <dgm:t>
        <a:bodyPr/>
        <a:lstStyle/>
        <a:p>
          <a:endParaRPr lang="de-DE"/>
        </a:p>
      </dgm:t>
    </dgm:pt>
    <dgm:pt modelId="{1A5DECD3-773E-487E-AAE9-E4B5F94FDBAA}" type="sibTrans" cxnId="{F8EA994E-55E2-402E-9E2B-A0EDE4AF8031}">
      <dgm:prSet/>
      <dgm:spPr/>
      <dgm:t>
        <a:bodyPr/>
        <a:lstStyle/>
        <a:p>
          <a:endParaRPr lang="de-DE"/>
        </a:p>
      </dgm:t>
    </dgm:pt>
    <dgm:pt modelId="{5CD13A71-2257-449A-97BD-3823C84C0B5B}">
      <dgm:prSet/>
      <dgm:spPr/>
      <dgm:t>
        <a:bodyPr/>
        <a:lstStyle/>
        <a:p>
          <a:pPr>
            <a:buNone/>
          </a:pPr>
          <a:r>
            <a:rPr lang="de-DE" dirty="0"/>
            <a:t>Small-</a:t>
          </a:r>
          <a:r>
            <a:rPr lang="de-DE" dirty="0" err="1"/>
            <a:t>Scale</a:t>
          </a:r>
          <a:r>
            <a:rPr lang="de-DE" dirty="0"/>
            <a:t> Partnerschaften und Kooperationspartnerschaften</a:t>
          </a:r>
        </a:p>
      </dgm:t>
    </dgm:pt>
    <dgm:pt modelId="{65CBB632-989B-445B-833C-C672DBACCA14}" type="parTrans" cxnId="{D9DA5EE9-1B46-4AE9-8A82-442D69BA85AB}">
      <dgm:prSet/>
      <dgm:spPr/>
      <dgm:t>
        <a:bodyPr/>
        <a:lstStyle/>
        <a:p>
          <a:endParaRPr lang="de-DE"/>
        </a:p>
      </dgm:t>
    </dgm:pt>
    <dgm:pt modelId="{9DB302A9-482B-417B-A852-B024B82347A8}" type="sibTrans" cxnId="{D9DA5EE9-1B46-4AE9-8A82-442D69BA85AB}">
      <dgm:prSet/>
      <dgm:spPr/>
      <dgm:t>
        <a:bodyPr/>
        <a:lstStyle/>
        <a:p>
          <a:endParaRPr lang="de-DE"/>
        </a:p>
      </dgm:t>
    </dgm:pt>
    <dgm:pt modelId="{D4046458-5605-41A3-BE81-73827BEE0BD9}">
      <dgm:prSet/>
      <dgm:spPr/>
      <dgm:t>
        <a:bodyPr/>
        <a:lstStyle/>
        <a:p>
          <a:r>
            <a:rPr lang="de-DE"/>
            <a:t>Unterstützung politischer Reformen</a:t>
          </a:r>
        </a:p>
      </dgm:t>
    </dgm:pt>
    <dgm:pt modelId="{8670B7E2-D1B4-485C-9719-A5D3E4DDE7D9}" type="parTrans" cxnId="{4BC1DD8F-9088-4993-B974-FC901A9A7924}">
      <dgm:prSet/>
      <dgm:spPr/>
      <dgm:t>
        <a:bodyPr/>
        <a:lstStyle/>
        <a:p>
          <a:endParaRPr lang="de-DE"/>
        </a:p>
      </dgm:t>
    </dgm:pt>
    <dgm:pt modelId="{F08D44E7-17F6-4545-9A74-B60D48614727}" type="sibTrans" cxnId="{4BC1DD8F-9088-4993-B974-FC901A9A7924}">
      <dgm:prSet/>
      <dgm:spPr/>
      <dgm:t>
        <a:bodyPr/>
        <a:lstStyle/>
        <a:p>
          <a:endParaRPr lang="de-DE"/>
        </a:p>
      </dgm:t>
    </dgm:pt>
    <dgm:pt modelId="{3899A5FF-3243-48DC-95B2-B586783E4636}">
      <dgm:prSet/>
      <dgm:spPr/>
      <dgm:t>
        <a:bodyPr/>
        <a:lstStyle/>
        <a:p>
          <a:pPr>
            <a:buNone/>
          </a:pPr>
          <a:r>
            <a:rPr lang="de-DE" dirty="0"/>
            <a:t>Teacher </a:t>
          </a:r>
          <a:r>
            <a:rPr lang="de-DE" dirty="0" err="1"/>
            <a:t>Academies</a:t>
          </a:r>
          <a:endParaRPr lang="de-DE" dirty="0"/>
        </a:p>
      </dgm:t>
    </dgm:pt>
    <dgm:pt modelId="{C8BA2FB0-5A8C-4F5E-A4E0-5CA80CA8FEE7}" type="parTrans" cxnId="{5543CC6A-1454-47B0-937D-C938F4F9412B}">
      <dgm:prSet/>
      <dgm:spPr/>
      <dgm:t>
        <a:bodyPr/>
        <a:lstStyle/>
        <a:p>
          <a:endParaRPr lang="de-DE"/>
        </a:p>
      </dgm:t>
    </dgm:pt>
    <dgm:pt modelId="{6FC44EBE-A1BF-493C-9B48-84032969B919}" type="sibTrans" cxnId="{5543CC6A-1454-47B0-937D-C938F4F9412B}">
      <dgm:prSet/>
      <dgm:spPr/>
      <dgm:t>
        <a:bodyPr/>
        <a:lstStyle/>
        <a:p>
          <a:endParaRPr lang="de-DE"/>
        </a:p>
      </dgm:t>
    </dgm:pt>
    <dgm:pt modelId="{F134A588-6261-411E-9603-258C8E9321B1}">
      <dgm:prSet/>
      <dgm:spPr/>
      <dgm:t>
        <a:bodyPr/>
        <a:lstStyle/>
        <a:p>
          <a:r>
            <a:rPr lang="de-DE"/>
            <a:t>Jean Monnet Aktionen</a:t>
          </a:r>
        </a:p>
      </dgm:t>
    </dgm:pt>
    <dgm:pt modelId="{A5BEE81B-DB83-476D-94E1-026CE02C3EA1}" type="parTrans" cxnId="{3C8A5EE9-9B80-40EC-B007-D14812359342}">
      <dgm:prSet/>
      <dgm:spPr/>
      <dgm:t>
        <a:bodyPr/>
        <a:lstStyle/>
        <a:p>
          <a:endParaRPr lang="de-DE"/>
        </a:p>
      </dgm:t>
    </dgm:pt>
    <dgm:pt modelId="{2F0930EB-B021-4386-8BCC-DC6425CDD6CF}" type="sibTrans" cxnId="{3C8A5EE9-9B80-40EC-B007-D14812359342}">
      <dgm:prSet/>
      <dgm:spPr/>
      <dgm:t>
        <a:bodyPr/>
        <a:lstStyle/>
        <a:p>
          <a:endParaRPr lang="de-DE"/>
        </a:p>
      </dgm:t>
    </dgm:pt>
    <dgm:pt modelId="{554FF3A0-D927-47D1-9279-2D3FA2D53483}">
      <dgm:prSet/>
      <dgm:spPr/>
      <dgm:t>
        <a:bodyPr/>
        <a:lstStyle/>
        <a:p>
          <a:pPr>
            <a:buNone/>
          </a:pPr>
          <a:r>
            <a:rPr lang="de-DE" dirty="0"/>
            <a:t>(Leitaktion 3)</a:t>
          </a:r>
        </a:p>
      </dgm:t>
    </dgm:pt>
    <dgm:pt modelId="{A1730917-F9C9-4B1F-B31A-3C3C16D04D9B}" type="parTrans" cxnId="{A38B99AE-F256-4774-B8D8-CACE09AAEF94}">
      <dgm:prSet/>
      <dgm:spPr/>
      <dgm:t>
        <a:bodyPr/>
        <a:lstStyle/>
        <a:p>
          <a:endParaRPr lang="de-DE"/>
        </a:p>
      </dgm:t>
    </dgm:pt>
    <dgm:pt modelId="{65AA0C11-62FF-441C-8345-AD4685C37B87}" type="sibTrans" cxnId="{A38B99AE-F256-4774-B8D8-CACE09AAEF94}">
      <dgm:prSet/>
      <dgm:spPr/>
      <dgm:t>
        <a:bodyPr/>
        <a:lstStyle/>
        <a:p>
          <a:endParaRPr lang="de-DE"/>
        </a:p>
      </dgm:t>
    </dgm:pt>
    <dgm:pt modelId="{B1728674-7B2D-4441-A3EB-0F5DC1A2C875}">
      <dgm:prSet/>
      <dgm:spPr/>
      <dgm:t>
        <a:bodyPr/>
        <a:lstStyle/>
        <a:p>
          <a:pPr>
            <a:buNone/>
          </a:pPr>
          <a:r>
            <a:rPr lang="de-DE" dirty="0"/>
            <a:t>(Leitaktion 1)</a:t>
          </a:r>
        </a:p>
      </dgm:t>
    </dgm:pt>
    <dgm:pt modelId="{9D39D2DF-4740-485D-BE72-51A8C42DDBAC}" type="parTrans" cxnId="{17EE9795-FF8D-420F-904D-52C379AAD847}">
      <dgm:prSet/>
      <dgm:spPr/>
      <dgm:t>
        <a:bodyPr/>
        <a:lstStyle/>
        <a:p>
          <a:endParaRPr lang="de-DE"/>
        </a:p>
      </dgm:t>
    </dgm:pt>
    <dgm:pt modelId="{DA4ADCB4-4EF4-45C7-9412-1CEFF4C4E9A2}" type="sibTrans" cxnId="{17EE9795-FF8D-420F-904D-52C379AAD847}">
      <dgm:prSet/>
      <dgm:spPr/>
      <dgm:t>
        <a:bodyPr/>
        <a:lstStyle/>
        <a:p>
          <a:endParaRPr lang="de-DE"/>
        </a:p>
      </dgm:t>
    </dgm:pt>
    <dgm:pt modelId="{9FC2801B-9EC1-4EA2-A6C5-52A0D2862E67}">
      <dgm:prSet/>
      <dgm:spPr/>
      <dgm:t>
        <a:bodyPr/>
        <a:lstStyle/>
        <a:p>
          <a:pPr>
            <a:buNone/>
          </a:pPr>
          <a:r>
            <a:rPr lang="de-DE" dirty="0"/>
            <a:t>(Leitaktion 2)</a:t>
          </a:r>
        </a:p>
      </dgm:t>
    </dgm:pt>
    <dgm:pt modelId="{140E800A-7FA0-4E3D-AAAC-AE7C50464067}" type="parTrans" cxnId="{81429E8F-CA58-4B29-8B8B-025AECDB2832}">
      <dgm:prSet/>
      <dgm:spPr/>
      <dgm:t>
        <a:bodyPr/>
        <a:lstStyle/>
        <a:p>
          <a:endParaRPr lang="de-DE"/>
        </a:p>
      </dgm:t>
    </dgm:pt>
    <dgm:pt modelId="{1F835FB2-89B9-4CCC-A8EF-EEEC6310F9F0}" type="sibTrans" cxnId="{81429E8F-CA58-4B29-8B8B-025AECDB2832}">
      <dgm:prSet/>
      <dgm:spPr/>
      <dgm:t>
        <a:bodyPr/>
        <a:lstStyle/>
        <a:p>
          <a:endParaRPr lang="de-DE"/>
        </a:p>
      </dgm:t>
    </dgm:pt>
    <dgm:pt modelId="{65EB6929-0D67-4F09-B50E-935A4A38CE2C}" type="pres">
      <dgm:prSet presAssocID="{9FF5DB97-8454-4FBE-8360-40E136A1E6C5}" presName="linear" presStyleCnt="0">
        <dgm:presLayoutVars>
          <dgm:dir/>
          <dgm:animLvl val="lvl"/>
          <dgm:resizeHandles val="exact"/>
        </dgm:presLayoutVars>
      </dgm:prSet>
      <dgm:spPr/>
    </dgm:pt>
    <dgm:pt modelId="{13FDA0FA-E3FC-4118-9267-46896193E35A}" type="pres">
      <dgm:prSet presAssocID="{970F3544-601D-4E60-A4A7-E3A4B8F64F50}" presName="parentLin" presStyleCnt="0"/>
      <dgm:spPr/>
    </dgm:pt>
    <dgm:pt modelId="{04C9CD4A-79D3-4E78-A812-329798C51831}" type="pres">
      <dgm:prSet presAssocID="{970F3544-601D-4E60-A4A7-E3A4B8F64F50}" presName="parentLeftMargin" presStyleLbl="node1" presStyleIdx="0" presStyleCnt="4"/>
      <dgm:spPr/>
    </dgm:pt>
    <dgm:pt modelId="{17DBADD7-9C8F-4462-B1E1-433A1CB937A0}" type="pres">
      <dgm:prSet presAssocID="{970F3544-601D-4E60-A4A7-E3A4B8F64F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F61186-C3A5-4960-991F-A5BE6EAA2674}" type="pres">
      <dgm:prSet presAssocID="{970F3544-601D-4E60-A4A7-E3A4B8F64F50}" presName="negativeSpace" presStyleCnt="0"/>
      <dgm:spPr/>
    </dgm:pt>
    <dgm:pt modelId="{DB80E9F2-0AB5-44E2-8ED6-9CE18F49B357}" type="pres">
      <dgm:prSet presAssocID="{970F3544-601D-4E60-A4A7-E3A4B8F64F50}" presName="childText" presStyleLbl="conFgAcc1" presStyleIdx="0" presStyleCnt="4">
        <dgm:presLayoutVars>
          <dgm:bulletEnabled val="1"/>
        </dgm:presLayoutVars>
      </dgm:prSet>
      <dgm:spPr/>
    </dgm:pt>
    <dgm:pt modelId="{576A66F5-90CC-4644-942D-833E616EED40}" type="pres">
      <dgm:prSet presAssocID="{A9047318-0B5E-4DDE-9043-2684252364B3}" presName="spaceBetweenRectangles" presStyleCnt="0"/>
      <dgm:spPr/>
    </dgm:pt>
    <dgm:pt modelId="{ADBF3F0A-0E0A-4F85-B4E5-10A61F6068B3}" type="pres">
      <dgm:prSet presAssocID="{E21EEFFA-F4B9-46DD-A4BD-D91AEE1D1BCE}" presName="parentLin" presStyleCnt="0"/>
      <dgm:spPr/>
    </dgm:pt>
    <dgm:pt modelId="{FD34300B-B534-411B-9F35-6DB816474654}" type="pres">
      <dgm:prSet presAssocID="{E21EEFFA-F4B9-46DD-A4BD-D91AEE1D1BCE}" presName="parentLeftMargin" presStyleLbl="node1" presStyleIdx="0" presStyleCnt="4"/>
      <dgm:spPr/>
    </dgm:pt>
    <dgm:pt modelId="{356D6405-4A2E-4117-A3AA-B7E60D7466B5}" type="pres">
      <dgm:prSet presAssocID="{E21EEFFA-F4B9-46DD-A4BD-D91AEE1D1B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F56C1B-12DE-44CE-9BD1-55A3B0C7EB86}" type="pres">
      <dgm:prSet presAssocID="{E21EEFFA-F4B9-46DD-A4BD-D91AEE1D1BCE}" presName="negativeSpace" presStyleCnt="0"/>
      <dgm:spPr/>
    </dgm:pt>
    <dgm:pt modelId="{CED611BC-7EA6-498E-ABE8-00E845DD2756}" type="pres">
      <dgm:prSet presAssocID="{E21EEFFA-F4B9-46DD-A4BD-D91AEE1D1BCE}" presName="childText" presStyleLbl="conFgAcc1" presStyleIdx="1" presStyleCnt="4">
        <dgm:presLayoutVars>
          <dgm:bulletEnabled val="1"/>
        </dgm:presLayoutVars>
      </dgm:prSet>
      <dgm:spPr/>
    </dgm:pt>
    <dgm:pt modelId="{1E38943C-8D1C-4CE6-930F-69F7B93119D6}" type="pres">
      <dgm:prSet presAssocID="{1A5DECD3-773E-487E-AAE9-E4B5F94FDBAA}" presName="spaceBetweenRectangles" presStyleCnt="0"/>
      <dgm:spPr/>
    </dgm:pt>
    <dgm:pt modelId="{5C5DEB8C-7799-4CEC-8483-7F69AC5D6931}" type="pres">
      <dgm:prSet presAssocID="{D4046458-5605-41A3-BE81-73827BEE0BD9}" presName="parentLin" presStyleCnt="0"/>
      <dgm:spPr/>
    </dgm:pt>
    <dgm:pt modelId="{BB961A19-A9EC-4E44-AFEB-EBE5BCD05106}" type="pres">
      <dgm:prSet presAssocID="{D4046458-5605-41A3-BE81-73827BEE0BD9}" presName="parentLeftMargin" presStyleLbl="node1" presStyleIdx="1" presStyleCnt="4"/>
      <dgm:spPr/>
    </dgm:pt>
    <dgm:pt modelId="{B7D7D4AC-74B1-4BAD-B070-95786D7AA468}" type="pres">
      <dgm:prSet presAssocID="{D4046458-5605-41A3-BE81-73827BEE0B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136539-3EBC-463E-B1B1-583506DFAC93}" type="pres">
      <dgm:prSet presAssocID="{D4046458-5605-41A3-BE81-73827BEE0BD9}" presName="negativeSpace" presStyleCnt="0"/>
      <dgm:spPr/>
    </dgm:pt>
    <dgm:pt modelId="{2E1D6EA1-E894-48A3-AE7C-D2E632FCE1BB}" type="pres">
      <dgm:prSet presAssocID="{D4046458-5605-41A3-BE81-73827BEE0BD9}" presName="childText" presStyleLbl="conFgAcc1" presStyleIdx="2" presStyleCnt="4">
        <dgm:presLayoutVars>
          <dgm:bulletEnabled val="1"/>
        </dgm:presLayoutVars>
      </dgm:prSet>
      <dgm:spPr/>
    </dgm:pt>
    <dgm:pt modelId="{54454787-1554-4312-9B8B-6881B421D092}" type="pres">
      <dgm:prSet presAssocID="{F08D44E7-17F6-4545-9A74-B60D48614727}" presName="spaceBetweenRectangles" presStyleCnt="0"/>
      <dgm:spPr/>
    </dgm:pt>
    <dgm:pt modelId="{858F80CF-4929-451D-BFD2-9F22F9DC0D21}" type="pres">
      <dgm:prSet presAssocID="{F134A588-6261-411E-9603-258C8E9321B1}" presName="parentLin" presStyleCnt="0"/>
      <dgm:spPr/>
    </dgm:pt>
    <dgm:pt modelId="{199A95BE-85BA-40B7-80D7-56A397730159}" type="pres">
      <dgm:prSet presAssocID="{F134A588-6261-411E-9603-258C8E9321B1}" presName="parentLeftMargin" presStyleLbl="node1" presStyleIdx="2" presStyleCnt="4"/>
      <dgm:spPr/>
    </dgm:pt>
    <dgm:pt modelId="{72F7206B-FB5B-4E89-BC96-BE8E030C154B}" type="pres">
      <dgm:prSet presAssocID="{F134A588-6261-411E-9603-258C8E9321B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9608FE-458D-4E08-8220-D15BA2902990}" type="pres">
      <dgm:prSet presAssocID="{F134A588-6261-411E-9603-258C8E9321B1}" presName="negativeSpace" presStyleCnt="0"/>
      <dgm:spPr/>
    </dgm:pt>
    <dgm:pt modelId="{F9152A96-F7F3-4505-897E-3B0679F6827B}" type="pres">
      <dgm:prSet presAssocID="{F134A588-6261-411E-9603-258C8E9321B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AFBA121-3EBA-4B41-BB07-FFD6C042828E}" type="presOf" srcId="{E21EEFFA-F4B9-46DD-A4BD-D91AEE1D1BCE}" destId="{356D6405-4A2E-4117-A3AA-B7E60D7466B5}" srcOrd="1" destOrd="0" presId="urn:microsoft.com/office/officeart/2005/8/layout/list1"/>
    <dgm:cxn modelId="{E6767224-B470-4FB7-A5F0-A07719BA9432}" type="presOf" srcId="{970F3544-601D-4E60-A4A7-E3A4B8F64F50}" destId="{04C9CD4A-79D3-4E78-A812-329798C51831}" srcOrd="0" destOrd="0" presId="urn:microsoft.com/office/officeart/2005/8/layout/list1"/>
    <dgm:cxn modelId="{2EF9E929-D990-492B-BFA9-8A374E684396}" type="presOf" srcId="{F134A588-6261-411E-9603-258C8E9321B1}" destId="{72F7206B-FB5B-4E89-BC96-BE8E030C154B}" srcOrd="1" destOrd="0" presId="urn:microsoft.com/office/officeart/2005/8/layout/list1"/>
    <dgm:cxn modelId="{64ADEF38-DA83-49FF-9E05-B0BAB6CAFF3E}" type="presOf" srcId="{554FF3A0-D927-47D1-9279-2D3FA2D53483}" destId="{2E1D6EA1-E894-48A3-AE7C-D2E632FCE1BB}" srcOrd="0" destOrd="1" presId="urn:microsoft.com/office/officeart/2005/8/layout/list1"/>
    <dgm:cxn modelId="{090D8267-3A9C-4A6B-8800-72841ABA1EC2}" type="presOf" srcId="{5CD13A71-2257-449A-97BD-3823C84C0B5B}" destId="{CED611BC-7EA6-498E-ABE8-00E845DD2756}" srcOrd="0" destOrd="0" presId="urn:microsoft.com/office/officeart/2005/8/layout/list1"/>
    <dgm:cxn modelId="{5543CC6A-1454-47B0-937D-C938F4F9412B}" srcId="{D4046458-5605-41A3-BE81-73827BEE0BD9}" destId="{3899A5FF-3243-48DC-95B2-B586783E4636}" srcOrd="0" destOrd="0" parTransId="{C8BA2FB0-5A8C-4F5E-A4E0-5CA80CA8FEE7}" sibTransId="{6FC44EBE-A1BF-493C-9B48-84032969B919}"/>
    <dgm:cxn modelId="{F8EA994E-55E2-402E-9E2B-A0EDE4AF8031}" srcId="{9FF5DB97-8454-4FBE-8360-40E136A1E6C5}" destId="{E21EEFFA-F4B9-46DD-A4BD-D91AEE1D1BCE}" srcOrd="1" destOrd="0" parTransId="{D7E0997C-E57F-4FDF-857A-9F22B428017E}" sibTransId="{1A5DECD3-773E-487E-AAE9-E4B5F94FDBAA}"/>
    <dgm:cxn modelId="{4A352558-AEE7-49D5-9B6C-AD207591BB71}" type="presOf" srcId="{B1728674-7B2D-4441-A3EB-0F5DC1A2C875}" destId="{DB80E9F2-0AB5-44E2-8ED6-9CE18F49B357}" srcOrd="0" destOrd="1" presId="urn:microsoft.com/office/officeart/2005/8/layout/list1"/>
    <dgm:cxn modelId="{CE95467B-5C59-460B-A6E0-518D5E941E8C}" type="presOf" srcId="{F134A588-6261-411E-9603-258C8E9321B1}" destId="{199A95BE-85BA-40B7-80D7-56A397730159}" srcOrd="0" destOrd="0" presId="urn:microsoft.com/office/officeart/2005/8/layout/list1"/>
    <dgm:cxn modelId="{56FE1B86-1262-4B37-90F5-0B006DB77F25}" type="presOf" srcId="{E21EEFFA-F4B9-46DD-A4BD-D91AEE1D1BCE}" destId="{FD34300B-B534-411B-9F35-6DB816474654}" srcOrd="0" destOrd="0" presId="urn:microsoft.com/office/officeart/2005/8/layout/list1"/>
    <dgm:cxn modelId="{81429E8F-CA58-4B29-8B8B-025AECDB2832}" srcId="{E21EEFFA-F4B9-46DD-A4BD-D91AEE1D1BCE}" destId="{9FC2801B-9EC1-4EA2-A6C5-52A0D2862E67}" srcOrd="1" destOrd="0" parTransId="{140E800A-7FA0-4E3D-AAAC-AE7C50464067}" sibTransId="{1F835FB2-89B9-4CCC-A8EF-EEEC6310F9F0}"/>
    <dgm:cxn modelId="{4BC1DD8F-9088-4993-B974-FC901A9A7924}" srcId="{9FF5DB97-8454-4FBE-8360-40E136A1E6C5}" destId="{D4046458-5605-41A3-BE81-73827BEE0BD9}" srcOrd="2" destOrd="0" parTransId="{8670B7E2-D1B4-485C-9719-A5D3E4DDE7D9}" sibTransId="{F08D44E7-17F6-4545-9A74-B60D48614727}"/>
    <dgm:cxn modelId="{17EE9795-FF8D-420F-904D-52C379AAD847}" srcId="{970F3544-601D-4E60-A4A7-E3A4B8F64F50}" destId="{B1728674-7B2D-4441-A3EB-0F5DC1A2C875}" srcOrd="1" destOrd="0" parTransId="{9D39D2DF-4740-485D-BE72-51A8C42DDBAC}" sibTransId="{DA4ADCB4-4EF4-45C7-9412-1CEFF4C4E9A2}"/>
    <dgm:cxn modelId="{2AA0349F-84D1-4E81-94D0-807674446C10}" type="presOf" srcId="{D7081A5C-81FC-435F-A5A6-0B6DE9F0CFB1}" destId="{DB80E9F2-0AB5-44E2-8ED6-9CE18F49B357}" srcOrd="0" destOrd="0" presId="urn:microsoft.com/office/officeart/2005/8/layout/list1"/>
    <dgm:cxn modelId="{A38B99AE-F256-4774-B8D8-CACE09AAEF94}" srcId="{D4046458-5605-41A3-BE81-73827BEE0BD9}" destId="{554FF3A0-D927-47D1-9279-2D3FA2D53483}" srcOrd="1" destOrd="0" parTransId="{A1730917-F9C9-4B1F-B31A-3C3C16D04D9B}" sibTransId="{65AA0C11-62FF-441C-8345-AD4685C37B87}"/>
    <dgm:cxn modelId="{A9ABF7AE-896C-4029-B98F-035C1D0615E7}" type="presOf" srcId="{9FF5DB97-8454-4FBE-8360-40E136A1E6C5}" destId="{65EB6929-0D67-4F09-B50E-935A4A38CE2C}" srcOrd="0" destOrd="0" presId="urn:microsoft.com/office/officeart/2005/8/layout/list1"/>
    <dgm:cxn modelId="{5D30B8B1-3C15-4E6D-BF15-DCF715F60145}" type="presOf" srcId="{D4046458-5605-41A3-BE81-73827BEE0BD9}" destId="{BB961A19-A9EC-4E44-AFEB-EBE5BCD05106}" srcOrd="0" destOrd="0" presId="urn:microsoft.com/office/officeart/2005/8/layout/list1"/>
    <dgm:cxn modelId="{33D13CBE-7D17-4862-8A4E-A35C4214A7BB}" srcId="{9FF5DB97-8454-4FBE-8360-40E136A1E6C5}" destId="{970F3544-601D-4E60-A4A7-E3A4B8F64F50}" srcOrd="0" destOrd="0" parTransId="{E860EB89-07F5-4F46-8CE6-93C749CB17A8}" sibTransId="{A9047318-0B5E-4DDE-9043-2684252364B3}"/>
    <dgm:cxn modelId="{7E4D36C3-49E6-4939-AF7B-5A67FA38D3AB}" type="presOf" srcId="{D4046458-5605-41A3-BE81-73827BEE0BD9}" destId="{B7D7D4AC-74B1-4BAD-B070-95786D7AA468}" srcOrd="1" destOrd="0" presId="urn:microsoft.com/office/officeart/2005/8/layout/list1"/>
    <dgm:cxn modelId="{3C8A5EE9-9B80-40EC-B007-D14812359342}" srcId="{9FF5DB97-8454-4FBE-8360-40E136A1E6C5}" destId="{F134A588-6261-411E-9603-258C8E9321B1}" srcOrd="3" destOrd="0" parTransId="{A5BEE81B-DB83-476D-94E1-026CE02C3EA1}" sibTransId="{2F0930EB-B021-4386-8BCC-DC6425CDD6CF}"/>
    <dgm:cxn modelId="{D9DA5EE9-1B46-4AE9-8A82-442D69BA85AB}" srcId="{E21EEFFA-F4B9-46DD-A4BD-D91AEE1D1BCE}" destId="{5CD13A71-2257-449A-97BD-3823C84C0B5B}" srcOrd="0" destOrd="0" parTransId="{65CBB632-989B-445B-833C-C672DBACCA14}" sibTransId="{9DB302A9-482B-417B-A852-B024B82347A8}"/>
    <dgm:cxn modelId="{8660FEE9-EC2C-455D-87D2-1AD2CF6617AC}" srcId="{970F3544-601D-4E60-A4A7-E3A4B8F64F50}" destId="{D7081A5C-81FC-435F-A5A6-0B6DE9F0CFB1}" srcOrd="0" destOrd="0" parTransId="{51BC7DE9-6162-479D-AA02-3E494C46BAC0}" sibTransId="{490BD0C7-379F-4F7D-95EA-2E92B0BBFF52}"/>
    <dgm:cxn modelId="{CD4639F7-273C-44DF-BFAE-3726ACAC7804}" type="presOf" srcId="{970F3544-601D-4E60-A4A7-E3A4B8F64F50}" destId="{17DBADD7-9C8F-4462-B1E1-433A1CB937A0}" srcOrd="1" destOrd="0" presId="urn:microsoft.com/office/officeart/2005/8/layout/list1"/>
    <dgm:cxn modelId="{7C6150FE-66C2-4BAB-87E2-FE4725A27E4C}" type="presOf" srcId="{9FC2801B-9EC1-4EA2-A6C5-52A0D2862E67}" destId="{CED611BC-7EA6-498E-ABE8-00E845DD2756}" srcOrd="0" destOrd="1" presId="urn:microsoft.com/office/officeart/2005/8/layout/list1"/>
    <dgm:cxn modelId="{90BB37FF-571A-4505-A5F9-C6BE1CA47FD3}" type="presOf" srcId="{3899A5FF-3243-48DC-95B2-B586783E4636}" destId="{2E1D6EA1-E894-48A3-AE7C-D2E632FCE1BB}" srcOrd="0" destOrd="0" presId="urn:microsoft.com/office/officeart/2005/8/layout/list1"/>
    <dgm:cxn modelId="{7CB4D481-92C0-4703-AC8C-300ECAB405D1}" type="presParOf" srcId="{65EB6929-0D67-4F09-B50E-935A4A38CE2C}" destId="{13FDA0FA-E3FC-4118-9267-46896193E35A}" srcOrd="0" destOrd="0" presId="urn:microsoft.com/office/officeart/2005/8/layout/list1"/>
    <dgm:cxn modelId="{6EDDA78B-6123-45C6-B6FE-4A5C845563CF}" type="presParOf" srcId="{13FDA0FA-E3FC-4118-9267-46896193E35A}" destId="{04C9CD4A-79D3-4E78-A812-329798C51831}" srcOrd="0" destOrd="0" presId="urn:microsoft.com/office/officeart/2005/8/layout/list1"/>
    <dgm:cxn modelId="{073D8037-569E-4DFD-9154-34200B33B1BE}" type="presParOf" srcId="{13FDA0FA-E3FC-4118-9267-46896193E35A}" destId="{17DBADD7-9C8F-4462-B1E1-433A1CB937A0}" srcOrd="1" destOrd="0" presId="urn:microsoft.com/office/officeart/2005/8/layout/list1"/>
    <dgm:cxn modelId="{6B319BD5-F4C4-41C4-9C27-93DC333D1E24}" type="presParOf" srcId="{65EB6929-0D67-4F09-B50E-935A4A38CE2C}" destId="{24F61186-C3A5-4960-991F-A5BE6EAA2674}" srcOrd="1" destOrd="0" presId="urn:microsoft.com/office/officeart/2005/8/layout/list1"/>
    <dgm:cxn modelId="{4F0F27C2-0864-4E41-B0F7-6E42A7B89711}" type="presParOf" srcId="{65EB6929-0D67-4F09-B50E-935A4A38CE2C}" destId="{DB80E9F2-0AB5-44E2-8ED6-9CE18F49B357}" srcOrd="2" destOrd="0" presId="urn:microsoft.com/office/officeart/2005/8/layout/list1"/>
    <dgm:cxn modelId="{03CCF1E1-2969-408A-BA55-3DFE1D1BC829}" type="presParOf" srcId="{65EB6929-0D67-4F09-B50E-935A4A38CE2C}" destId="{576A66F5-90CC-4644-942D-833E616EED40}" srcOrd="3" destOrd="0" presId="urn:microsoft.com/office/officeart/2005/8/layout/list1"/>
    <dgm:cxn modelId="{B861D854-8224-4147-BC35-72495196AC5F}" type="presParOf" srcId="{65EB6929-0D67-4F09-B50E-935A4A38CE2C}" destId="{ADBF3F0A-0E0A-4F85-B4E5-10A61F6068B3}" srcOrd="4" destOrd="0" presId="urn:microsoft.com/office/officeart/2005/8/layout/list1"/>
    <dgm:cxn modelId="{01C3313D-2BF2-4632-ABCD-D17CB31AA72A}" type="presParOf" srcId="{ADBF3F0A-0E0A-4F85-B4E5-10A61F6068B3}" destId="{FD34300B-B534-411B-9F35-6DB816474654}" srcOrd="0" destOrd="0" presId="urn:microsoft.com/office/officeart/2005/8/layout/list1"/>
    <dgm:cxn modelId="{972CC296-1C3B-494C-A480-565808BE5611}" type="presParOf" srcId="{ADBF3F0A-0E0A-4F85-B4E5-10A61F6068B3}" destId="{356D6405-4A2E-4117-A3AA-B7E60D7466B5}" srcOrd="1" destOrd="0" presId="urn:microsoft.com/office/officeart/2005/8/layout/list1"/>
    <dgm:cxn modelId="{D73725A5-ECE7-4FBE-AA58-8EBC3BCF1011}" type="presParOf" srcId="{65EB6929-0D67-4F09-B50E-935A4A38CE2C}" destId="{43F56C1B-12DE-44CE-9BD1-55A3B0C7EB86}" srcOrd="5" destOrd="0" presId="urn:microsoft.com/office/officeart/2005/8/layout/list1"/>
    <dgm:cxn modelId="{9C97E447-7DA2-40A8-9BE3-0AADADD62BC2}" type="presParOf" srcId="{65EB6929-0D67-4F09-B50E-935A4A38CE2C}" destId="{CED611BC-7EA6-498E-ABE8-00E845DD2756}" srcOrd="6" destOrd="0" presId="urn:microsoft.com/office/officeart/2005/8/layout/list1"/>
    <dgm:cxn modelId="{7B2DF9EF-451F-47D7-9B6F-AF71CAB2A3C4}" type="presParOf" srcId="{65EB6929-0D67-4F09-B50E-935A4A38CE2C}" destId="{1E38943C-8D1C-4CE6-930F-69F7B93119D6}" srcOrd="7" destOrd="0" presId="urn:microsoft.com/office/officeart/2005/8/layout/list1"/>
    <dgm:cxn modelId="{4E6609C8-47F1-4493-837F-429A2CBACC10}" type="presParOf" srcId="{65EB6929-0D67-4F09-B50E-935A4A38CE2C}" destId="{5C5DEB8C-7799-4CEC-8483-7F69AC5D6931}" srcOrd="8" destOrd="0" presId="urn:microsoft.com/office/officeart/2005/8/layout/list1"/>
    <dgm:cxn modelId="{99A3A013-9863-48D9-8C5C-A9B0453BA03E}" type="presParOf" srcId="{5C5DEB8C-7799-4CEC-8483-7F69AC5D6931}" destId="{BB961A19-A9EC-4E44-AFEB-EBE5BCD05106}" srcOrd="0" destOrd="0" presId="urn:microsoft.com/office/officeart/2005/8/layout/list1"/>
    <dgm:cxn modelId="{AAB0825B-0454-4B9A-9BE2-50A34A431112}" type="presParOf" srcId="{5C5DEB8C-7799-4CEC-8483-7F69AC5D6931}" destId="{B7D7D4AC-74B1-4BAD-B070-95786D7AA468}" srcOrd="1" destOrd="0" presId="urn:microsoft.com/office/officeart/2005/8/layout/list1"/>
    <dgm:cxn modelId="{809302D8-9AB3-48CD-A7EC-06F701CBBD9C}" type="presParOf" srcId="{65EB6929-0D67-4F09-B50E-935A4A38CE2C}" destId="{82136539-3EBC-463E-B1B1-583506DFAC93}" srcOrd="9" destOrd="0" presId="urn:microsoft.com/office/officeart/2005/8/layout/list1"/>
    <dgm:cxn modelId="{D9B69CB3-9848-4475-96F4-3C4C1AE94FAA}" type="presParOf" srcId="{65EB6929-0D67-4F09-B50E-935A4A38CE2C}" destId="{2E1D6EA1-E894-48A3-AE7C-D2E632FCE1BB}" srcOrd="10" destOrd="0" presId="urn:microsoft.com/office/officeart/2005/8/layout/list1"/>
    <dgm:cxn modelId="{BCF296C4-82EA-44BC-A993-462126C7F63F}" type="presParOf" srcId="{65EB6929-0D67-4F09-B50E-935A4A38CE2C}" destId="{54454787-1554-4312-9B8B-6881B421D092}" srcOrd="11" destOrd="0" presId="urn:microsoft.com/office/officeart/2005/8/layout/list1"/>
    <dgm:cxn modelId="{4D35D0E4-6D01-4E4C-B2AA-0B70C61B68B7}" type="presParOf" srcId="{65EB6929-0D67-4F09-B50E-935A4A38CE2C}" destId="{858F80CF-4929-451D-BFD2-9F22F9DC0D21}" srcOrd="12" destOrd="0" presId="urn:microsoft.com/office/officeart/2005/8/layout/list1"/>
    <dgm:cxn modelId="{EBD631AD-9AD9-4AF6-BB36-09506E549983}" type="presParOf" srcId="{858F80CF-4929-451D-BFD2-9F22F9DC0D21}" destId="{199A95BE-85BA-40B7-80D7-56A397730159}" srcOrd="0" destOrd="0" presId="urn:microsoft.com/office/officeart/2005/8/layout/list1"/>
    <dgm:cxn modelId="{63618BD4-56B6-4138-89E0-8CA8AA77AB18}" type="presParOf" srcId="{858F80CF-4929-451D-BFD2-9F22F9DC0D21}" destId="{72F7206B-FB5B-4E89-BC96-BE8E030C154B}" srcOrd="1" destOrd="0" presId="urn:microsoft.com/office/officeart/2005/8/layout/list1"/>
    <dgm:cxn modelId="{3B6F669A-FDDF-4654-B6A8-D5A3CB91A949}" type="presParOf" srcId="{65EB6929-0D67-4F09-B50E-935A4A38CE2C}" destId="{E19608FE-458D-4E08-8220-D15BA2902990}" srcOrd="13" destOrd="0" presId="urn:microsoft.com/office/officeart/2005/8/layout/list1"/>
    <dgm:cxn modelId="{F5F66244-BD93-43B9-B6E9-BDBCDDB8D402}" type="presParOf" srcId="{65EB6929-0D67-4F09-B50E-935A4A38CE2C}" destId="{F9152A96-F7F3-4505-897E-3B0679F682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1D5AD-6CB1-4E04-9F4F-B1B9F4F3F1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922DDB-B698-4BA1-B45E-0BCF09168C2B}" type="pres">
      <dgm:prSet presAssocID="{E9F1D5AD-6CB1-4E04-9F4F-B1B9F4F3F17D}" presName="diagram" presStyleCnt="0">
        <dgm:presLayoutVars>
          <dgm:dir/>
          <dgm:resizeHandles val="exact"/>
        </dgm:presLayoutVars>
      </dgm:prSet>
      <dgm:spPr/>
    </dgm:pt>
  </dgm:ptLst>
  <dgm:cxnLst>
    <dgm:cxn modelId="{E2735721-9A1A-411B-A668-373DCC512164}" type="presOf" srcId="{E9F1D5AD-6CB1-4E04-9F4F-B1B9F4F3F17D}" destId="{31922DDB-B698-4BA1-B45E-0BCF09168C2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E9F2-0AB5-44E2-8ED6-9CE18F49B357}">
      <dsp:nvSpPr>
        <dsp:cNvPr id="0" name=""/>
        <dsp:cNvSpPr/>
      </dsp:nvSpPr>
      <dsp:spPr>
        <a:xfrm>
          <a:off x="0" y="309687"/>
          <a:ext cx="77597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243" tIns="333248" rIns="60224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/>
            <a:t>Akkreditierung und Short-term Mobility Projects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/>
            <a:t>(Leitaktion 1)</a:t>
          </a:r>
        </a:p>
      </dsp:txBody>
      <dsp:txXfrm>
        <a:off x="0" y="309687"/>
        <a:ext cx="7759756" cy="907200"/>
      </dsp:txXfrm>
    </dsp:sp>
    <dsp:sp modelId="{17DBADD7-9C8F-4462-B1E1-433A1CB937A0}">
      <dsp:nvSpPr>
        <dsp:cNvPr id="0" name=""/>
        <dsp:cNvSpPr/>
      </dsp:nvSpPr>
      <dsp:spPr>
        <a:xfrm>
          <a:off x="387987" y="73527"/>
          <a:ext cx="543182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310" tIns="0" rIns="2053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Mobilität</a:t>
          </a:r>
        </a:p>
      </dsp:txBody>
      <dsp:txXfrm>
        <a:off x="411044" y="96584"/>
        <a:ext cx="5385715" cy="426206"/>
      </dsp:txXfrm>
    </dsp:sp>
    <dsp:sp modelId="{CED611BC-7EA6-498E-ABE8-00E845DD2756}">
      <dsp:nvSpPr>
        <dsp:cNvPr id="0" name=""/>
        <dsp:cNvSpPr/>
      </dsp:nvSpPr>
      <dsp:spPr>
        <a:xfrm>
          <a:off x="0" y="1539447"/>
          <a:ext cx="77597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243" tIns="333248" rIns="60224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/>
            <a:t>Small-</a:t>
          </a:r>
          <a:r>
            <a:rPr lang="de-DE" sz="1600" kern="1200" dirty="0" err="1"/>
            <a:t>Scale</a:t>
          </a:r>
          <a:r>
            <a:rPr lang="de-DE" sz="1600" kern="1200" dirty="0"/>
            <a:t> Partnerschaften und Kooperationspartnerschaften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/>
            <a:t>(Leitaktion 2)</a:t>
          </a:r>
        </a:p>
      </dsp:txBody>
      <dsp:txXfrm>
        <a:off x="0" y="1539447"/>
        <a:ext cx="7759756" cy="907200"/>
      </dsp:txXfrm>
    </dsp:sp>
    <dsp:sp modelId="{356D6405-4A2E-4117-A3AA-B7E60D7466B5}">
      <dsp:nvSpPr>
        <dsp:cNvPr id="0" name=""/>
        <dsp:cNvSpPr/>
      </dsp:nvSpPr>
      <dsp:spPr>
        <a:xfrm>
          <a:off x="387987" y="1303287"/>
          <a:ext cx="543182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310" tIns="0" rIns="2053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Kooperation / Partnerschaften</a:t>
          </a:r>
        </a:p>
      </dsp:txBody>
      <dsp:txXfrm>
        <a:off x="411044" y="1326344"/>
        <a:ext cx="5385715" cy="426206"/>
      </dsp:txXfrm>
    </dsp:sp>
    <dsp:sp modelId="{2E1D6EA1-E894-48A3-AE7C-D2E632FCE1BB}">
      <dsp:nvSpPr>
        <dsp:cNvPr id="0" name=""/>
        <dsp:cNvSpPr/>
      </dsp:nvSpPr>
      <dsp:spPr>
        <a:xfrm>
          <a:off x="0" y="2769207"/>
          <a:ext cx="77597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243" tIns="333248" rIns="60224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/>
            <a:t>Teacher </a:t>
          </a:r>
          <a:r>
            <a:rPr lang="de-DE" sz="1600" kern="1200" dirty="0" err="1"/>
            <a:t>Academies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/>
            <a:t>(Leitaktion 3)</a:t>
          </a:r>
        </a:p>
      </dsp:txBody>
      <dsp:txXfrm>
        <a:off x="0" y="2769207"/>
        <a:ext cx="7759756" cy="907200"/>
      </dsp:txXfrm>
    </dsp:sp>
    <dsp:sp modelId="{B7D7D4AC-74B1-4BAD-B070-95786D7AA468}">
      <dsp:nvSpPr>
        <dsp:cNvPr id="0" name=""/>
        <dsp:cNvSpPr/>
      </dsp:nvSpPr>
      <dsp:spPr>
        <a:xfrm>
          <a:off x="387987" y="2533047"/>
          <a:ext cx="543182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310" tIns="0" rIns="2053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Unterstützung politischer Reformen</a:t>
          </a:r>
        </a:p>
      </dsp:txBody>
      <dsp:txXfrm>
        <a:off x="411044" y="2556104"/>
        <a:ext cx="5385715" cy="426206"/>
      </dsp:txXfrm>
    </dsp:sp>
    <dsp:sp modelId="{F9152A96-F7F3-4505-897E-3B0679F6827B}">
      <dsp:nvSpPr>
        <dsp:cNvPr id="0" name=""/>
        <dsp:cNvSpPr/>
      </dsp:nvSpPr>
      <dsp:spPr>
        <a:xfrm>
          <a:off x="0" y="3998967"/>
          <a:ext cx="77597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7206B-FB5B-4E89-BC96-BE8E030C154B}">
      <dsp:nvSpPr>
        <dsp:cNvPr id="0" name=""/>
        <dsp:cNvSpPr/>
      </dsp:nvSpPr>
      <dsp:spPr>
        <a:xfrm>
          <a:off x="387987" y="3762807"/>
          <a:ext cx="543182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310" tIns="0" rIns="2053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Jean Monnet Aktionen</a:t>
          </a:r>
        </a:p>
      </dsp:txBody>
      <dsp:txXfrm>
        <a:off x="411044" y="3785864"/>
        <a:ext cx="5385715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C268-7C2C-4756-8021-28948CFD6F14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15C84-D7E6-4FBD-A994-2E4802968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68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einzeilig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427163" y="1937817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0" i="0" u="sng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49" y="3222000"/>
            <a:ext cx="5943039" cy="12690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</a:lstStyle>
          <a:p>
            <a:r>
              <a:rPr lang="de-DE" sz="1800" b="0" dirty="0">
                <a:solidFill>
                  <a:schemeClr val="tx1"/>
                </a:solidFill>
              </a:rPr>
              <a:t>Untertitel</a:t>
            </a:r>
            <a:endParaRPr lang="de-DE" sz="180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411677" y="2269075"/>
            <a:ext cx="7010400" cy="9621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19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zweizeilig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411677" y="2269074"/>
            <a:ext cx="7010400" cy="141295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427163" y="1937817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0" i="0" u="sng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48" y="3816000"/>
            <a:ext cx="5943040" cy="12990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1" i="0" kern="1200" cap="none" normalizeH="0">
                <a:latin typeface="Arial"/>
                <a:cs typeface="Arial"/>
              </a:defRPr>
            </a:lvl1pPr>
          </a:lstStyle>
          <a:p>
            <a:r>
              <a:rPr lang="de-DE" sz="1800" b="0" dirty="0">
                <a:solidFill>
                  <a:schemeClr val="tx1"/>
                </a:solidFill>
              </a:rPr>
              <a:t>Untertitel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689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427163" y="1937817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0" i="0" u="sng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11677" y="2269074"/>
            <a:ext cx="7010400" cy="141295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2 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972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4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4520" y="6441022"/>
            <a:ext cx="5499494" cy="501651"/>
          </a:xfrm>
          <a:prstGeom prst="rect">
            <a:avLst/>
          </a:prstGeom>
        </p:spPr>
        <p:txBody>
          <a:bodyPr anchor="t"/>
          <a:lstStyle>
            <a:lvl1pPr algn="l">
              <a:defRPr sz="1200" b="1" i="0">
                <a:solidFill>
                  <a:srgbClr val="78B635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338400" y="2268000"/>
            <a:ext cx="8529374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9414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3 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972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4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4520" y="6441022"/>
            <a:ext cx="5499494" cy="501651"/>
          </a:xfrm>
          <a:prstGeom prst="rect">
            <a:avLst/>
          </a:prstGeom>
        </p:spPr>
        <p:txBody>
          <a:bodyPr anchor="t"/>
          <a:lstStyle>
            <a:lvl1pPr algn="l">
              <a:defRPr sz="1200" b="1" i="0">
                <a:solidFill>
                  <a:srgbClr val="78B635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338400" y="2268000"/>
            <a:ext cx="4032000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6"/>
          </p:nvPr>
        </p:nvSpPr>
        <p:spPr>
          <a:xfrm>
            <a:off x="4773376" y="2268000"/>
            <a:ext cx="4094398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135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5 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97362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4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4520" y="6441022"/>
            <a:ext cx="5499494" cy="501651"/>
          </a:xfrm>
          <a:prstGeom prst="rect">
            <a:avLst/>
          </a:prstGeom>
        </p:spPr>
        <p:txBody>
          <a:bodyPr anchor="t"/>
          <a:lstStyle>
            <a:lvl1pPr algn="l">
              <a:defRPr sz="1200" b="1" i="0">
                <a:solidFill>
                  <a:srgbClr val="78B635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338400" y="3006000"/>
            <a:ext cx="4032000" cy="2943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6"/>
          </p:nvPr>
        </p:nvSpPr>
        <p:spPr>
          <a:xfrm>
            <a:off x="4773376" y="3006000"/>
            <a:ext cx="4094398" cy="2943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338138" y="2268000"/>
            <a:ext cx="4032262" cy="60959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0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4773376" y="2268000"/>
            <a:ext cx="4094398" cy="60959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0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169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77" y="0"/>
            <a:ext cx="9204480" cy="691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48" y="0"/>
            <a:ext cx="9180510" cy="6894000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/>
        </p:nvSpPr>
        <p:spPr>
          <a:xfrm>
            <a:off x="6613680" y="64470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de-DE"/>
            </a:defPPr>
            <a:lvl1pPr marL="0" algn="r" defTabSz="457200" rtl="0" eaLnBrk="1" latinLnBrk="0" hangingPunct="1"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5E7C8-20B3-9747-8603-9DE87528258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09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about:blan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https://webgate.ec.europa.eu/erasmus-application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k-pad.org/programme/etwinning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mk-pad.org/programme/erasmusplus/gefoerderte-projekte.html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about:blank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Erasmus+ 2021-2027</a:t>
            </a:r>
            <a:br>
              <a:rPr lang="de-DE" dirty="0">
                <a:solidFill>
                  <a:schemeClr val="tx2"/>
                </a:solidFill>
              </a:rPr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437248" y="3429000"/>
            <a:ext cx="5943040" cy="1299027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Möglichkeiten im Bereich Schulbildung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sz="1800" b="0" dirty="0">
                <a:solidFill>
                  <a:schemeClr val="tx2"/>
                </a:solidFill>
              </a:rPr>
              <a:t>(Stand 25.03.2021)</a:t>
            </a:r>
          </a:p>
        </p:txBody>
      </p:sp>
    </p:spTree>
    <p:extLst>
      <p:ext uri="{BB962C8B-B14F-4D97-AF65-F5344CB8AC3E}">
        <p14:creationId xmlns:p14="http://schemas.microsoft.com/office/powerpoint/2010/main" val="339650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F05DA0-4911-4EF1-9EAF-D9598CF845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805" y="986242"/>
            <a:ext cx="8523287" cy="666238"/>
          </a:xfrm>
        </p:spPr>
        <p:txBody>
          <a:bodyPr/>
          <a:lstStyle/>
          <a:p>
            <a:r>
              <a:rPr lang="de-DE" dirty="0"/>
              <a:t>Mögliche Aktivitäten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B06F450-E5CA-4CE6-873C-8F5D6BE53616}"/>
              </a:ext>
            </a:extLst>
          </p:cNvPr>
          <p:cNvSpPr/>
          <p:nvPr/>
        </p:nvSpPr>
        <p:spPr bwMode="auto">
          <a:xfrm>
            <a:off x="169805" y="1925226"/>
            <a:ext cx="3008293" cy="1296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Mobilität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von </a:t>
            </a: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Mitarbeitern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/ </a:t>
            </a: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Mitarbeiterinnen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</a:t>
            </a:r>
            <a:endParaRPr kumimoji="0" lang="fr-BE" i="0" u="none" strike="noStrike" cap="none" spc="100" normalizeH="0" dirty="0">
              <a:ln>
                <a:noFill/>
              </a:ln>
              <a:solidFill>
                <a:schemeClr val="bg1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7BB084A3-8539-4969-A9C8-F069D4A60D8D}"/>
              </a:ext>
            </a:extLst>
          </p:cNvPr>
          <p:cNvSpPr/>
          <p:nvPr/>
        </p:nvSpPr>
        <p:spPr bwMode="auto">
          <a:xfrm>
            <a:off x="169805" y="3523436"/>
            <a:ext cx="3008293" cy="864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Mobilität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von </a:t>
            </a: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Schülern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/  </a:t>
            </a: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Schülerinnen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</a:t>
            </a:r>
            <a:endParaRPr kumimoji="0" lang="fr-BE" i="0" u="none" strike="noStrike" cap="none" spc="100" normalizeH="0" dirty="0">
              <a:ln>
                <a:noFill/>
              </a:ln>
              <a:solidFill>
                <a:schemeClr val="bg1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B73E7274-2043-4C78-A048-7E95E8EEFDFC}"/>
              </a:ext>
            </a:extLst>
          </p:cNvPr>
          <p:cNvSpPr/>
          <p:nvPr/>
        </p:nvSpPr>
        <p:spPr bwMode="auto">
          <a:xfrm>
            <a:off x="159189" y="4733540"/>
            <a:ext cx="3018909" cy="1296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Andere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</a:t>
            </a: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förderfähige</a:t>
            </a:r>
            <a:r>
              <a:rPr kumimoji="0" lang="en-US" i="0" u="none" strike="noStrike" cap="none" spc="100" normalizeH="0" dirty="0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</a:t>
            </a:r>
            <a:r>
              <a:rPr kumimoji="0" lang="en-US" i="0" u="none" strike="noStrike" cap="none" spc="100" normalizeH="0" dirty="0" err="1">
                <a:ln>
                  <a:noFill/>
                </a:ln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Aktivitäten</a:t>
            </a:r>
            <a:endParaRPr kumimoji="0" lang="fr-BE" i="0" u="none" strike="noStrike" cap="none" spc="100" normalizeH="0" dirty="0">
              <a:ln>
                <a:noFill/>
              </a:ln>
              <a:solidFill>
                <a:schemeClr val="bg1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88D1E21D-B0D0-440C-82B8-59274391A385}"/>
              </a:ext>
            </a:extLst>
          </p:cNvPr>
          <p:cNvSpPr/>
          <p:nvPr/>
        </p:nvSpPr>
        <p:spPr bwMode="auto">
          <a:xfrm>
            <a:off x="3267307" y="1938790"/>
            <a:ext cx="5727289" cy="361048"/>
          </a:xfrm>
          <a:prstGeom prst="roundRect">
            <a:avLst/>
          </a:prstGeom>
          <a:solidFill>
            <a:srgbClr val="DCE1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cs typeface="Helvetica" panose="020B0604020202020204" pitchFamily="34" charset="0"/>
              </a:rPr>
              <a:t>Fortbildungskurse</a:t>
            </a:r>
            <a:r>
              <a:rPr lang="en-US" sz="1600" dirty="0">
                <a:cs typeface="Helvetica" panose="020B0604020202020204" pitchFamily="34" charset="0"/>
              </a:rPr>
              <a:t> </a:t>
            </a:r>
            <a:r>
              <a:rPr lang="en-US" dirty="0">
                <a:cs typeface="Helvetica" panose="020B0604020202020204" pitchFamily="34" charset="0"/>
              </a:rPr>
              <a:t>(2 </a:t>
            </a:r>
            <a:r>
              <a:rPr lang="en-US" dirty="0" err="1">
                <a:cs typeface="Helvetica" panose="020B0604020202020204" pitchFamily="34" charset="0"/>
              </a:rPr>
              <a:t>bis</a:t>
            </a:r>
            <a:r>
              <a:rPr lang="en-US" dirty="0">
                <a:cs typeface="Helvetica" panose="020B0604020202020204" pitchFamily="34" charset="0"/>
              </a:rPr>
              <a:t> 30 </a:t>
            </a:r>
            <a:r>
              <a:rPr lang="en-US" dirty="0" err="1">
                <a:cs typeface="Helvetica" panose="020B0604020202020204" pitchFamily="34" charset="0"/>
              </a:rPr>
              <a:t>Tage</a:t>
            </a:r>
            <a:r>
              <a:rPr lang="en-US" dirty="0">
                <a:cs typeface="Helvetica" panose="020B0604020202020204" pitchFamily="34" charset="0"/>
              </a:rPr>
              <a:t>)</a:t>
            </a:r>
            <a:endParaRPr lang="fr-BE" dirty="0">
              <a:cs typeface="Helvetica" panose="020B0604020202020204" pitchFamily="34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1B519A91-CA8F-479E-84C8-7C7518827ED9}"/>
              </a:ext>
            </a:extLst>
          </p:cNvPr>
          <p:cNvSpPr/>
          <p:nvPr/>
        </p:nvSpPr>
        <p:spPr bwMode="auto">
          <a:xfrm>
            <a:off x="3267307" y="2398114"/>
            <a:ext cx="5727289" cy="361048"/>
          </a:xfrm>
          <a:prstGeom prst="roundRect">
            <a:avLst/>
          </a:prstGeom>
          <a:solidFill>
            <a:srgbClr val="DCE1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Helvetica" panose="020B0604020202020204" pitchFamily="34" charset="0"/>
              </a:rPr>
              <a:t>Job Shadowing / Hospitationen (2 bis 60 Tage)</a:t>
            </a:r>
            <a:endParaRPr lang="fr-BE" dirty="0">
              <a:cs typeface="Helvetica" panose="020B0604020202020204" pitchFamily="34" charset="0"/>
            </a:endParaRP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FA553CAA-4A3E-4120-927C-F77F036E3FB9}"/>
              </a:ext>
            </a:extLst>
          </p:cNvPr>
          <p:cNvSpPr/>
          <p:nvPr/>
        </p:nvSpPr>
        <p:spPr bwMode="auto">
          <a:xfrm>
            <a:off x="3268733" y="3538697"/>
            <a:ext cx="5727288" cy="361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cs typeface="Helvetica" panose="020B0604020202020204" pitchFamily="34" charset="0"/>
              </a:rPr>
              <a:t>Schüler-Gruppenaustausche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 (2 bis 30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Tage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)</a:t>
            </a:r>
            <a:endParaRPr kumimoji="0" lang="fr-BE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5F2D92E4-5F34-44DB-9302-3AF9E0DC72D5}"/>
              </a:ext>
            </a:extLst>
          </p:cNvPr>
          <p:cNvSpPr/>
          <p:nvPr/>
        </p:nvSpPr>
        <p:spPr bwMode="auto">
          <a:xfrm>
            <a:off x="3267308" y="4026388"/>
            <a:ext cx="5727288" cy="361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cs typeface="Helvetica" panose="020B0604020202020204" pitchFamily="34" charset="0"/>
              </a:rPr>
              <a:t>Austausch</a:t>
            </a:r>
            <a:r>
              <a:rPr lang="en-US" dirty="0">
                <a:cs typeface="Helvetica" panose="020B0604020202020204" pitchFamily="34" charset="0"/>
              </a:rPr>
              <a:t> </a:t>
            </a:r>
            <a:r>
              <a:rPr lang="en-US" dirty="0" err="1">
                <a:cs typeface="Helvetica" panose="020B0604020202020204" pitchFamily="34" charset="0"/>
              </a:rPr>
              <a:t>einzelner</a:t>
            </a:r>
            <a:r>
              <a:rPr lang="en-US" dirty="0">
                <a:cs typeface="Helvetica" panose="020B0604020202020204" pitchFamily="34" charset="0"/>
              </a:rPr>
              <a:t> </a:t>
            </a:r>
            <a:r>
              <a:rPr lang="en-US" dirty="0" err="1">
                <a:cs typeface="Helvetica" panose="020B0604020202020204" pitchFamily="34" charset="0"/>
              </a:rPr>
              <a:t>SchülerInnen</a:t>
            </a:r>
            <a:r>
              <a:rPr lang="en-US" dirty="0">
                <a:cs typeface="Helvetica" panose="020B0604020202020204" pitchFamily="34" charset="0"/>
              </a:rPr>
              <a:t>* (10 bis 365 </a:t>
            </a:r>
            <a:r>
              <a:rPr lang="en-US" dirty="0" err="1">
                <a:cs typeface="Helvetica" panose="020B0604020202020204" pitchFamily="34" charset="0"/>
              </a:rPr>
              <a:t>Tage</a:t>
            </a:r>
            <a:r>
              <a:rPr lang="en-US" dirty="0">
                <a:cs typeface="Helvetica" panose="020B0604020202020204" pitchFamily="34" charset="0"/>
              </a:rPr>
              <a:t>)</a:t>
            </a:r>
            <a:endParaRPr lang="fr-BE" dirty="0">
              <a:cs typeface="Helvetica" panose="020B0604020202020204" pitchFamily="34" charset="0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1B0E9216-BDF8-436A-BEF6-A2891A05F08F}"/>
              </a:ext>
            </a:extLst>
          </p:cNvPr>
          <p:cNvSpPr/>
          <p:nvPr/>
        </p:nvSpPr>
        <p:spPr bwMode="auto">
          <a:xfrm>
            <a:off x="3268733" y="2873382"/>
            <a:ext cx="5725863" cy="361048"/>
          </a:xfrm>
          <a:prstGeom prst="roundRect">
            <a:avLst/>
          </a:prstGeom>
          <a:solidFill>
            <a:srgbClr val="DCE1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Helvetica" panose="020B0604020202020204" pitchFamily="34" charset="0"/>
              </a:rPr>
              <a:t>Unterrichten an Partnerschulen (2 bis 365 Tage)</a:t>
            </a:r>
            <a:endParaRPr lang="fr-BE" dirty="0">
              <a:cs typeface="Helvetica" panose="020B0604020202020204" pitchFamily="34" charset="0"/>
            </a:endParaRPr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8900DE3F-182A-4FA1-8A83-33F82E8BC7AB}"/>
              </a:ext>
            </a:extLst>
          </p:cNvPr>
          <p:cNvSpPr/>
          <p:nvPr/>
        </p:nvSpPr>
        <p:spPr bwMode="auto">
          <a:xfrm>
            <a:off x="3267308" y="4733540"/>
            <a:ext cx="5697181" cy="354104"/>
          </a:xfrm>
          <a:prstGeom prst="roundRect">
            <a:avLst/>
          </a:prstGeom>
          <a:solidFill>
            <a:srgbClr val="D8E4E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Einladung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 von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Experten</a:t>
            </a:r>
            <a:r>
              <a:rPr kumimoji="0" lang="en-US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 (2 </a:t>
            </a:r>
            <a:r>
              <a:rPr kumimoji="0" lang="en-US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bis</a:t>
            </a:r>
            <a:r>
              <a:rPr kumimoji="0" lang="en-US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 30 </a:t>
            </a:r>
            <a:r>
              <a:rPr kumimoji="0" lang="en-US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Tage</a:t>
            </a:r>
            <a:r>
              <a:rPr kumimoji="0" lang="en-US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)</a:t>
            </a:r>
            <a:endParaRPr kumimoji="0" lang="fr-BE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D6F186A0-2FAF-4FCE-BDA5-6736F53C3F6F}"/>
              </a:ext>
            </a:extLst>
          </p:cNvPr>
          <p:cNvSpPr/>
          <p:nvPr/>
        </p:nvSpPr>
        <p:spPr bwMode="auto">
          <a:xfrm>
            <a:off x="3267308" y="5205336"/>
            <a:ext cx="5695756" cy="354104"/>
          </a:xfrm>
          <a:prstGeom prst="roundRect">
            <a:avLst/>
          </a:prstGeom>
          <a:solidFill>
            <a:srgbClr val="D8E4E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Vorbereitende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Besuche</a:t>
            </a:r>
            <a:endParaRPr kumimoji="0" lang="fr-BE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15" name="Rounded Rectangle 30">
            <a:extLst>
              <a:ext uri="{FF2B5EF4-FFF2-40B4-BE49-F238E27FC236}">
                <a16:creationId xmlns:a16="http://schemas.microsoft.com/office/drawing/2014/main" id="{62060C61-73C8-45E5-BD9F-C4574A883403}"/>
              </a:ext>
            </a:extLst>
          </p:cNvPr>
          <p:cNvSpPr/>
          <p:nvPr/>
        </p:nvSpPr>
        <p:spPr bwMode="auto">
          <a:xfrm>
            <a:off x="3267307" y="5677133"/>
            <a:ext cx="5697182" cy="361048"/>
          </a:xfrm>
          <a:prstGeom prst="roundRect">
            <a:avLst/>
          </a:prstGeom>
          <a:solidFill>
            <a:srgbClr val="D8E4E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Aufnahme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 von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angehenden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Helvetica" panose="020B0604020202020204" pitchFamily="34" charset="0"/>
              </a:rPr>
              <a:t>Lehrkräften</a:t>
            </a:r>
            <a:endParaRPr kumimoji="0" lang="fr-BE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D6B575-62F9-49DD-800D-6FD0E91C068D}"/>
              </a:ext>
            </a:extLst>
          </p:cNvPr>
          <p:cNvSpPr txBox="1"/>
          <p:nvPr/>
        </p:nvSpPr>
        <p:spPr>
          <a:xfrm>
            <a:off x="169805" y="6375644"/>
            <a:ext cx="46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 Auch Schülerpraktika im Ausland möglich</a:t>
            </a:r>
          </a:p>
        </p:txBody>
      </p:sp>
    </p:spTree>
    <p:extLst>
      <p:ext uri="{BB962C8B-B14F-4D97-AF65-F5344CB8AC3E}">
        <p14:creationId xmlns:p14="http://schemas.microsoft.com/office/powerpoint/2010/main" val="30726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A256F4D-BDF2-4FD3-AF7B-81D309A4F7D3}"/>
              </a:ext>
            </a:extLst>
          </p:cNvPr>
          <p:cNvCxnSpPr/>
          <p:nvPr/>
        </p:nvCxnSpPr>
        <p:spPr>
          <a:xfrm>
            <a:off x="4938733" y="3599402"/>
            <a:ext cx="66604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6BDC049-F677-4310-BA05-9A957698E879}"/>
              </a:ext>
            </a:extLst>
          </p:cNvPr>
          <p:cNvCxnSpPr/>
          <p:nvPr/>
        </p:nvCxnSpPr>
        <p:spPr>
          <a:xfrm>
            <a:off x="4979147" y="2842685"/>
            <a:ext cx="66604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0900C6D-A89D-464A-93F0-C12C2386618E}"/>
              </a:ext>
            </a:extLst>
          </p:cNvPr>
          <p:cNvCxnSpPr/>
          <p:nvPr/>
        </p:nvCxnSpPr>
        <p:spPr>
          <a:xfrm>
            <a:off x="1729639" y="4569884"/>
            <a:ext cx="66604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BD388C6-21B6-41CA-A812-6AD9A0671C3B}"/>
              </a:ext>
            </a:extLst>
          </p:cNvPr>
          <p:cNvCxnSpPr/>
          <p:nvPr/>
        </p:nvCxnSpPr>
        <p:spPr>
          <a:xfrm>
            <a:off x="1729639" y="3164418"/>
            <a:ext cx="66604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1369D73-ED41-4195-A7D3-3396E909D426}"/>
              </a:ext>
            </a:extLst>
          </p:cNvPr>
          <p:cNvCxnSpPr/>
          <p:nvPr/>
        </p:nvCxnSpPr>
        <p:spPr>
          <a:xfrm>
            <a:off x="1729639" y="1826036"/>
            <a:ext cx="66604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0F9544E-E2C0-4E29-83EA-1E054D808ED7}"/>
              </a:ext>
            </a:extLst>
          </p:cNvPr>
          <p:cNvSpPr/>
          <p:nvPr/>
        </p:nvSpPr>
        <p:spPr>
          <a:xfrm>
            <a:off x="362584" y="1377934"/>
            <a:ext cx="1479944" cy="3877521"/>
          </a:xfrm>
          <a:custGeom>
            <a:avLst/>
            <a:gdLst>
              <a:gd name="connsiteX0" fmla="*/ 0 w 1643264"/>
              <a:gd name="connsiteY0" fmla="*/ 164326 h 2778834"/>
              <a:gd name="connsiteX1" fmla="*/ 164326 w 1643264"/>
              <a:gd name="connsiteY1" fmla="*/ 0 h 2778834"/>
              <a:gd name="connsiteX2" fmla="*/ 1478938 w 1643264"/>
              <a:gd name="connsiteY2" fmla="*/ 0 h 2778834"/>
              <a:gd name="connsiteX3" fmla="*/ 1643264 w 1643264"/>
              <a:gd name="connsiteY3" fmla="*/ 164326 h 2778834"/>
              <a:gd name="connsiteX4" fmla="*/ 1643264 w 1643264"/>
              <a:gd name="connsiteY4" fmla="*/ 2614508 h 2778834"/>
              <a:gd name="connsiteX5" fmla="*/ 1478938 w 1643264"/>
              <a:gd name="connsiteY5" fmla="*/ 2778834 h 2778834"/>
              <a:gd name="connsiteX6" fmla="*/ 164326 w 1643264"/>
              <a:gd name="connsiteY6" fmla="*/ 2778834 h 2778834"/>
              <a:gd name="connsiteX7" fmla="*/ 0 w 1643264"/>
              <a:gd name="connsiteY7" fmla="*/ 2614508 h 2778834"/>
              <a:gd name="connsiteX8" fmla="*/ 0 w 1643264"/>
              <a:gd name="connsiteY8" fmla="*/ 164326 h 27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264" h="2778834">
                <a:moveTo>
                  <a:pt x="0" y="164326"/>
                </a:moveTo>
                <a:cubicBezTo>
                  <a:pt x="0" y="73571"/>
                  <a:pt x="73571" y="0"/>
                  <a:pt x="164326" y="0"/>
                </a:cubicBezTo>
                <a:lnTo>
                  <a:pt x="1478938" y="0"/>
                </a:lnTo>
                <a:cubicBezTo>
                  <a:pt x="1569693" y="0"/>
                  <a:pt x="1643264" y="73571"/>
                  <a:pt x="1643264" y="164326"/>
                </a:cubicBezTo>
                <a:lnTo>
                  <a:pt x="1643264" y="2614508"/>
                </a:lnTo>
                <a:cubicBezTo>
                  <a:pt x="1643264" y="2705263"/>
                  <a:pt x="1569693" y="2778834"/>
                  <a:pt x="1478938" y="2778834"/>
                </a:cubicBezTo>
                <a:lnTo>
                  <a:pt x="164326" y="2778834"/>
                </a:lnTo>
                <a:cubicBezTo>
                  <a:pt x="73571" y="2778834"/>
                  <a:pt x="0" y="2705263"/>
                  <a:pt x="0" y="2614508"/>
                </a:cubicBezTo>
                <a:lnTo>
                  <a:pt x="0" y="164326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560" tIns="59560" rIns="59560" bIns="595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Teilnahme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an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Erasmus+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in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Leitaktion 1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420481D7-435D-4886-AADB-92FDB712E495}"/>
              </a:ext>
            </a:extLst>
          </p:cNvPr>
          <p:cNvSpPr/>
          <p:nvPr/>
        </p:nvSpPr>
        <p:spPr>
          <a:xfrm>
            <a:off x="2215062" y="1402120"/>
            <a:ext cx="3009236" cy="875471"/>
          </a:xfrm>
          <a:custGeom>
            <a:avLst/>
            <a:gdLst>
              <a:gd name="connsiteX0" fmla="*/ 0 w 2207314"/>
              <a:gd name="connsiteY0" fmla="*/ 82163 h 821632"/>
              <a:gd name="connsiteX1" fmla="*/ 82163 w 2207314"/>
              <a:gd name="connsiteY1" fmla="*/ 0 h 821632"/>
              <a:gd name="connsiteX2" fmla="*/ 2125151 w 2207314"/>
              <a:gd name="connsiteY2" fmla="*/ 0 h 821632"/>
              <a:gd name="connsiteX3" fmla="*/ 2207314 w 2207314"/>
              <a:gd name="connsiteY3" fmla="*/ 82163 h 821632"/>
              <a:gd name="connsiteX4" fmla="*/ 2207314 w 2207314"/>
              <a:gd name="connsiteY4" fmla="*/ 739469 h 821632"/>
              <a:gd name="connsiteX5" fmla="*/ 2125151 w 2207314"/>
              <a:gd name="connsiteY5" fmla="*/ 821632 h 821632"/>
              <a:gd name="connsiteX6" fmla="*/ 82163 w 2207314"/>
              <a:gd name="connsiteY6" fmla="*/ 821632 h 821632"/>
              <a:gd name="connsiteX7" fmla="*/ 0 w 2207314"/>
              <a:gd name="connsiteY7" fmla="*/ 739469 h 821632"/>
              <a:gd name="connsiteX8" fmla="*/ 0 w 2207314"/>
              <a:gd name="connsiteY8" fmla="*/ 82163 h 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314" h="821632">
                <a:moveTo>
                  <a:pt x="0" y="82163"/>
                </a:moveTo>
                <a:cubicBezTo>
                  <a:pt x="0" y="36786"/>
                  <a:pt x="36786" y="0"/>
                  <a:pt x="82163" y="0"/>
                </a:cubicBezTo>
                <a:lnTo>
                  <a:pt x="2125151" y="0"/>
                </a:lnTo>
                <a:cubicBezTo>
                  <a:pt x="2170528" y="0"/>
                  <a:pt x="2207314" y="36786"/>
                  <a:pt x="2207314" y="82163"/>
                </a:cubicBezTo>
                <a:lnTo>
                  <a:pt x="2207314" y="739469"/>
                </a:lnTo>
                <a:cubicBezTo>
                  <a:pt x="2207314" y="784846"/>
                  <a:pt x="2170528" y="821632"/>
                  <a:pt x="2125151" y="821632"/>
                </a:cubicBezTo>
                <a:lnTo>
                  <a:pt x="82163" y="821632"/>
                </a:lnTo>
                <a:cubicBezTo>
                  <a:pt x="36786" y="821632"/>
                  <a:pt x="0" y="784846"/>
                  <a:pt x="0" y="739469"/>
                </a:cubicBezTo>
                <a:lnTo>
                  <a:pt x="0" y="82163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25" tIns="34225" rIns="34225" bIns="3422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Short-Term Mobility Project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110C9AE-816E-4316-8C0B-F3336D737D32}"/>
              </a:ext>
            </a:extLst>
          </p:cNvPr>
          <p:cNvSpPr/>
          <p:nvPr/>
        </p:nvSpPr>
        <p:spPr>
          <a:xfrm>
            <a:off x="2210641" y="4107688"/>
            <a:ext cx="3013657" cy="1146487"/>
          </a:xfrm>
          <a:custGeom>
            <a:avLst/>
            <a:gdLst>
              <a:gd name="connsiteX0" fmla="*/ 0 w 2162190"/>
              <a:gd name="connsiteY0" fmla="*/ 82163 h 821632"/>
              <a:gd name="connsiteX1" fmla="*/ 82163 w 2162190"/>
              <a:gd name="connsiteY1" fmla="*/ 0 h 821632"/>
              <a:gd name="connsiteX2" fmla="*/ 2080027 w 2162190"/>
              <a:gd name="connsiteY2" fmla="*/ 0 h 821632"/>
              <a:gd name="connsiteX3" fmla="*/ 2162190 w 2162190"/>
              <a:gd name="connsiteY3" fmla="*/ 82163 h 821632"/>
              <a:gd name="connsiteX4" fmla="*/ 2162190 w 2162190"/>
              <a:gd name="connsiteY4" fmla="*/ 739469 h 821632"/>
              <a:gd name="connsiteX5" fmla="*/ 2080027 w 2162190"/>
              <a:gd name="connsiteY5" fmla="*/ 821632 h 821632"/>
              <a:gd name="connsiteX6" fmla="*/ 82163 w 2162190"/>
              <a:gd name="connsiteY6" fmla="*/ 821632 h 821632"/>
              <a:gd name="connsiteX7" fmla="*/ 0 w 2162190"/>
              <a:gd name="connsiteY7" fmla="*/ 739469 h 821632"/>
              <a:gd name="connsiteX8" fmla="*/ 0 w 2162190"/>
              <a:gd name="connsiteY8" fmla="*/ 82163 h 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2190" h="821632">
                <a:moveTo>
                  <a:pt x="0" y="82163"/>
                </a:moveTo>
                <a:cubicBezTo>
                  <a:pt x="0" y="36786"/>
                  <a:pt x="36786" y="0"/>
                  <a:pt x="82163" y="0"/>
                </a:cubicBezTo>
                <a:lnTo>
                  <a:pt x="2080027" y="0"/>
                </a:lnTo>
                <a:cubicBezTo>
                  <a:pt x="2125404" y="0"/>
                  <a:pt x="2162190" y="36786"/>
                  <a:pt x="2162190" y="82163"/>
                </a:cubicBezTo>
                <a:lnTo>
                  <a:pt x="2162190" y="739469"/>
                </a:lnTo>
                <a:cubicBezTo>
                  <a:pt x="2162190" y="784846"/>
                  <a:pt x="2125404" y="821632"/>
                  <a:pt x="2080027" y="821632"/>
                </a:cubicBezTo>
                <a:lnTo>
                  <a:pt x="82163" y="821632"/>
                </a:lnTo>
                <a:cubicBezTo>
                  <a:pt x="36786" y="821632"/>
                  <a:pt x="0" y="784846"/>
                  <a:pt x="0" y="739469"/>
                </a:cubicBezTo>
                <a:lnTo>
                  <a:pt x="0" y="82163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25" tIns="34225" rIns="34225" bIns="3422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Ohne Antragsstellung: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Teilnahme an einem Konsortium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426850D-5528-4AAB-8334-CC115869278F}"/>
              </a:ext>
            </a:extLst>
          </p:cNvPr>
          <p:cNvSpPr/>
          <p:nvPr/>
        </p:nvSpPr>
        <p:spPr>
          <a:xfrm>
            <a:off x="2210642" y="2356615"/>
            <a:ext cx="3013656" cy="1683340"/>
          </a:xfrm>
          <a:custGeom>
            <a:avLst/>
            <a:gdLst>
              <a:gd name="connsiteX0" fmla="*/ 0 w 2175139"/>
              <a:gd name="connsiteY0" fmla="*/ 82163 h 821632"/>
              <a:gd name="connsiteX1" fmla="*/ 82163 w 2175139"/>
              <a:gd name="connsiteY1" fmla="*/ 0 h 821632"/>
              <a:gd name="connsiteX2" fmla="*/ 2092976 w 2175139"/>
              <a:gd name="connsiteY2" fmla="*/ 0 h 821632"/>
              <a:gd name="connsiteX3" fmla="*/ 2175139 w 2175139"/>
              <a:gd name="connsiteY3" fmla="*/ 82163 h 821632"/>
              <a:gd name="connsiteX4" fmla="*/ 2175139 w 2175139"/>
              <a:gd name="connsiteY4" fmla="*/ 739469 h 821632"/>
              <a:gd name="connsiteX5" fmla="*/ 2092976 w 2175139"/>
              <a:gd name="connsiteY5" fmla="*/ 821632 h 821632"/>
              <a:gd name="connsiteX6" fmla="*/ 82163 w 2175139"/>
              <a:gd name="connsiteY6" fmla="*/ 821632 h 821632"/>
              <a:gd name="connsiteX7" fmla="*/ 0 w 2175139"/>
              <a:gd name="connsiteY7" fmla="*/ 739469 h 821632"/>
              <a:gd name="connsiteX8" fmla="*/ 0 w 2175139"/>
              <a:gd name="connsiteY8" fmla="*/ 82163 h 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139" h="821632">
                <a:moveTo>
                  <a:pt x="0" y="82163"/>
                </a:moveTo>
                <a:cubicBezTo>
                  <a:pt x="0" y="36786"/>
                  <a:pt x="36786" y="0"/>
                  <a:pt x="82163" y="0"/>
                </a:cubicBezTo>
                <a:lnTo>
                  <a:pt x="2092976" y="0"/>
                </a:lnTo>
                <a:cubicBezTo>
                  <a:pt x="2138353" y="0"/>
                  <a:pt x="2175139" y="36786"/>
                  <a:pt x="2175139" y="82163"/>
                </a:cubicBezTo>
                <a:lnTo>
                  <a:pt x="2175139" y="739469"/>
                </a:lnTo>
                <a:cubicBezTo>
                  <a:pt x="2175139" y="784846"/>
                  <a:pt x="2138353" y="821632"/>
                  <a:pt x="2092976" y="821632"/>
                </a:cubicBezTo>
                <a:lnTo>
                  <a:pt x="82163" y="821632"/>
                </a:lnTo>
                <a:cubicBezTo>
                  <a:pt x="36786" y="821632"/>
                  <a:pt x="0" y="784846"/>
                  <a:pt x="0" y="739469"/>
                </a:cubicBezTo>
                <a:lnTo>
                  <a:pt x="0" y="82163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25" tIns="34225" rIns="34225" bIns="3422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Erasmus+ Akkreditierung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4BEA98A-C0BA-4D95-A386-6F21DD05A84C}"/>
              </a:ext>
            </a:extLst>
          </p:cNvPr>
          <p:cNvSpPr/>
          <p:nvPr/>
        </p:nvSpPr>
        <p:spPr>
          <a:xfrm>
            <a:off x="5426531" y="2525631"/>
            <a:ext cx="3447513" cy="638787"/>
          </a:xfrm>
          <a:custGeom>
            <a:avLst/>
            <a:gdLst>
              <a:gd name="connsiteX0" fmla="*/ 0 w 2798265"/>
              <a:gd name="connsiteY0" fmla="*/ 45779 h 457788"/>
              <a:gd name="connsiteX1" fmla="*/ 45779 w 2798265"/>
              <a:gd name="connsiteY1" fmla="*/ 0 h 457788"/>
              <a:gd name="connsiteX2" fmla="*/ 2752486 w 2798265"/>
              <a:gd name="connsiteY2" fmla="*/ 0 h 457788"/>
              <a:gd name="connsiteX3" fmla="*/ 2798265 w 2798265"/>
              <a:gd name="connsiteY3" fmla="*/ 45779 h 457788"/>
              <a:gd name="connsiteX4" fmla="*/ 2798265 w 2798265"/>
              <a:gd name="connsiteY4" fmla="*/ 412009 h 457788"/>
              <a:gd name="connsiteX5" fmla="*/ 2752486 w 2798265"/>
              <a:gd name="connsiteY5" fmla="*/ 457788 h 457788"/>
              <a:gd name="connsiteX6" fmla="*/ 45779 w 2798265"/>
              <a:gd name="connsiteY6" fmla="*/ 457788 h 457788"/>
              <a:gd name="connsiteX7" fmla="*/ 0 w 2798265"/>
              <a:gd name="connsiteY7" fmla="*/ 412009 h 457788"/>
              <a:gd name="connsiteX8" fmla="*/ 0 w 2798265"/>
              <a:gd name="connsiteY8" fmla="*/ 45779 h 4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265" h="457788">
                <a:moveTo>
                  <a:pt x="0" y="45779"/>
                </a:moveTo>
                <a:cubicBezTo>
                  <a:pt x="0" y="20496"/>
                  <a:pt x="20496" y="0"/>
                  <a:pt x="45779" y="0"/>
                </a:cubicBezTo>
                <a:lnTo>
                  <a:pt x="2752486" y="0"/>
                </a:lnTo>
                <a:cubicBezTo>
                  <a:pt x="2777769" y="0"/>
                  <a:pt x="2798265" y="20496"/>
                  <a:pt x="2798265" y="45779"/>
                </a:cubicBezTo>
                <a:lnTo>
                  <a:pt x="2798265" y="412009"/>
                </a:lnTo>
                <a:cubicBezTo>
                  <a:pt x="2798265" y="437292"/>
                  <a:pt x="2777769" y="457788"/>
                  <a:pt x="2752486" y="457788"/>
                </a:cubicBezTo>
                <a:lnTo>
                  <a:pt x="45779" y="457788"/>
                </a:lnTo>
                <a:cubicBezTo>
                  <a:pt x="20496" y="457788"/>
                  <a:pt x="0" y="437292"/>
                  <a:pt x="0" y="412009"/>
                </a:cubicBezTo>
                <a:lnTo>
                  <a:pt x="0" y="45779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68" tIns="23568" rIns="23568" bIns="235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Einzelne Einrichtung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F277094B-A163-4931-94C4-48195730B391}"/>
              </a:ext>
            </a:extLst>
          </p:cNvPr>
          <p:cNvSpPr/>
          <p:nvPr/>
        </p:nvSpPr>
        <p:spPr>
          <a:xfrm>
            <a:off x="5426531" y="3220863"/>
            <a:ext cx="3451935" cy="652761"/>
          </a:xfrm>
          <a:custGeom>
            <a:avLst/>
            <a:gdLst>
              <a:gd name="connsiteX0" fmla="*/ 0 w 2802686"/>
              <a:gd name="connsiteY0" fmla="*/ 55274 h 552736"/>
              <a:gd name="connsiteX1" fmla="*/ 55274 w 2802686"/>
              <a:gd name="connsiteY1" fmla="*/ 0 h 552736"/>
              <a:gd name="connsiteX2" fmla="*/ 2747412 w 2802686"/>
              <a:gd name="connsiteY2" fmla="*/ 0 h 552736"/>
              <a:gd name="connsiteX3" fmla="*/ 2802686 w 2802686"/>
              <a:gd name="connsiteY3" fmla="*/ 55274 h 552736"/>
              <a:gd name="connsiteX4" fmla="*/ 2802686 w 2802686"/>
              <a:gd name="connsiteY4" fmla="*/ 497462 h 552736"/>
              <a:gd name="connsiteX5" fmla="*/ 2747412 w 2802686"/>
              <a:gd name="connsiteY5" fmla="*/ 552736 h 552736"/>
              <a:gd name="connsiteX6" fmla="*/ 55274 w 2802686"/>
              <a:gd name="connsiteY6" fmla="*/ 552736 h 552736"/>
              <a:gd name="connsiteX7" fmla="*/ 0 w 2802686"/>
              <a:gd name="connsiteY7" fmla="*/ 497462 h 552736"/>
              <a:gd name="connsiteX8" fmla="*/ 0 w 2802686"/>
              <a:gd name="connsiteY8" fmla="*/ 55274 h 5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686" h="552736">
                <a:moveTo>
                  <a:pt x="0" y="55274"/>
                </a:moveTo>
                <a:cubicBezTo>
                  <a:pt x="0" y="24747"/>
                  <a:pt x="24747" y="0"/>
                  <a:pt x="55274" y="0"/>
                </a:cubicBezTo>
                <a:lnTo>
                  <a:pt x="2747412" y="0"/>
                </a:lnTo>
                <a:cubicBezTo>
                  <a:pt x="2777939" y="0"/>
                  <a:pt x="2802686" y="24747"/>
                  <a:pt x="2802686" y="55274"/>
                </a:cubicBezTo>
                <a:lnTo>
                  <a:pt x="2802686" y="497462"/>
                </a:lnTo>
                <a:cubicBezTo>
                  <a:pt x="2802686" y="527989"/>
                  <a:pt x="2777939" y="552736"/>
                  <a:pt x="2747412" y="552736"/>
                </a:cubicBezTo>
                <a:lnTo>
                  <a:pt x="55274" y="552736"/>
                </a:lnTo>
                <a:cubicBezTo>
                  <a:pt x="24747" y="552736"/>
                  <a:pt x="0" y="527989"/>
                  <a:pt x="0" y="497462"/>
                </a:cubicBezTo>
                <a:lnTo>
                  <a:pt x="0" y="5527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49" tIns="26349" rIns="26349" bIns="2634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Koordinatoren eines Konsortiums</a:t>
            </a:r>
          </a:p>
        </p:txBody>
      </p:sp>
    </p:spTree>
    <p:extLst>
      <p:ext uri="{BB962C8B-B14F-4D97-AF65-F5344CB8AC3E}">
        <p14:creationId xmlns:p14="http://schemas.microsoft.com/office/powerpoint/2010/main" val="39612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FE5A8-80CD-4EA5-A281-6DA4CC32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649878"/>
          </a:xfrm>
        </p:spPr>
        <p:txBody>
          <a:bodyPr/>
          <a:lstStyle/>
          <a:p>
            <a:r>
              <a:rPr lang="de-DE" dirty="0"/>
              <a:t>Short-term </a:t>
            </a:r>
            <a:r>
              <a:rPr lang="de-DE" dirty="0" err="1"/>
              <a:t>mobility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5973C1D-A680-4F9C-BF78-DA860404C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34153"/>
              </p:ext>
            </p:extLst>
          </p:nvPr>
        </p:nvGraphicFramePr>
        <p:xfrm>
          <a:off x="344486" y="2987264"/>
          <a:ext cx="7999414" cy="293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9414">
                  <a:extLst>
                    <a:ext uri="{9D8B030D-6E8A-4147-A177-3AD203B41FA5}">
                      <a16:colId xmlns:a16="http://schemas.microsoft.com/office/drawing/2014/main" val="2989985709"/>
                    </a:ext>
                  </a:extLst>
                </a:gridCol>
              </a:tblGrid>
              <a:tr h="424842">
                <a:tc>
                  <a:txBody>
                    <a:bodyPr/>
                    <a:lstStyle/>
                    <a:p>
                      <a:r>
                        <a:rPr lang="de-DE" dirty="0"/>
                        <a:t>Voraussetzungen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42451"/>
                  </a:ext>
                </a:extLst>
              </a:tr>
              <a:tr h="199035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Projektdauer: 6-18 Monate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Max. 30 Teilnehmende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Max. drei Projekte in fünf Jahren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Priorität von neuen Antragstellern (Newcomer)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Keine Antragsstellung von akkreditierten Einrichtungen möglich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1 Antragstermin im Jahr + ggf. 1 optionaler (PAD-Entscheidung)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9854"/>
                  </a:ext>
                </a:extLst>
              </a:tr>
            </a:tbl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2A62-6584-4C8B-8738-2F4596B40A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113" y="2086982"/>
            <a:ext cx="8407773" cy="75998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Einstieg ins Programm über ein erstes Projekt bzw. Option für Einrichtungen, die an einer gelegentlichen / begrenzten Teilnahme interessiert sind</a:t>
            </a:r>
          </a:p>
        </p:txBody>
      </p:sp>
    </p:spTree>
    <p:extLst>
      <p:ext uri="{BB962C8B-B14F-4D97-AF65-F5344CB8AC3E}">
        <p14:creationId xmlns:p14="http://schemas.microsoft.com/office/powerpoint/2010/main" val="31964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FE5A8-80CD-4EA5-A281-6DA4CC32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569979"/>
          </a:xfrm>
        </p:spPr>
        <p:txBody>
          <a:bodyPr vert="horz" lIns="0" tIns="0" rIns="0" bIns="0" anchor="b"/>
          <a:lstStyle/>
          <a:p>
            <a:r>
              <a:rPr lang="de-DE" dirty="0"/>
              <a:t>Erasmus+ Akkreditierung für einzelne Einrichtungen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40CAB91-8246-4A11-8EE6-57C7D3587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85235"/>
              </p:ext>
            </p:extLst>
          </p:nvPr>
        </p:nvGraphicFramePr>
        <p:xfrm>
          <a:off x="344487" y="2888611"/>
          <a:ext cx="8046478" cy="272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478">
                  <a:extLst>
                    <a:ext uri="{9D8B030D-6E8A-4147-A177-3AD203B41FA5}">
                      <a16:colId xmlns:a16="http://schemas.microsoft.com/office/drawing/2014/main" val="2989985709"/>
                    </a:ext>
                  </a:extLst>
                </a:gridCol>
              </a:tblGrid>
              <a:tr h="424842">
                <a:tc>
                  <a:txBody>
                    <a:bodyPr/>
                    <a:lstStyle/>
                    <a:p>
                      <a:r>
                        <a:rPr lang="de-DE" dirty="0"/>
                        <a:t>Voraussetzungen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42451"/>
                  </a:ext>
                </a:extLst>
              </a:tr>
              <a:tr h="199035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Akkreditierung basiert auf einem Erasmus-Plan zur Organisationsentwicklung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Eine Akkreditierung pro Einrichtung (innerhalb des Schulbereichs)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Erfahrung mit Erasmus+ nicht erforderlich, aber mind. zweijährige</a:t>
                      </a:r>
                      <a:br>
                        <a:rPr lang="de-DE" sz="1800" dirty="0"/>
                      </a:br>
                      <a:r>
                        <a:rPr lang="de-DE" sz="1800" dirty="0"/>
                        <a:t>Erfahrung im Bereich Schulbildung notwendig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/>
                        <a:t>Akkreditierung gültig für die gesamte Programmlaufzeit (mit Updates), der Erasmus-Plan muss spätestens nach fünf Jahren aktualisiert werden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9854"/>
                  </a:ext>
                </a:extLst>
              </a:tr>
            </a:tbl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D021E3B-21A6-414C-9178-A54AEDE394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113" y="2086982"/>
            <a:ext cx="8407773" cy="75998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R</a:t>
            </a:r>
            <a:r>
              <a:rPr lang="de-DE" sz="1800" dirty="0"/>
              <a:t>egelmäßige Aktivitäten zur Erreichung der im Erasmus-Plan festgelegten Ziele der Einrichtung; langfristig der Normalfall für Schulen</a:t>
            </a:r>
          </a:p>
        </p:txBody>
      </p:sp>
    </p:spTree>
    <p:extLst>
      <p:ext uri="{BB962C8B-B14F-4D97-AF65-F5344CB8AC3E}">
        <p14:creationId xmlns:p14="http://schemas.microsoft.com/office/powerpoint/2010/main" val="39824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FE5A8-80CD-4EA5-A281-6DA4CC32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5" y="1243577"/>
            <a:ext cx="8523287" cy="569979"/>
          </a:xfrm>
        </p:spPr>
        <p:txBody>
          <a:bodyPr vert="horz" lIns="0" tIns="0" rIns="0" bIns="0" anchor="b"/>
          <a:lstStyle/>
          <a:p>
            <a:r>
              <a:rPr lang="de-DE" dirty="0"/>
              <a:t>Akkreditierung für Koordinatoren von Mobilitätskonsortien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D021E3B-21A6-414C-9178-A54AEDE394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2243" y="2099938"/>
            <a:ext cx="8407773" cy="75998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Mobilitätskonsortien können Einrichtungen aus ihrem Zuständigkeitsbereich einen vereinfachten Zugang zu Erasmus+ ermöglichen. Nur der Koordinator stellt einen Antrag. Die Partner können ohne eigenen Antrag an </a:t>
            </a:r>
            <a:r>
              <a:rPr lang="de-DE" sz="1800" dirty="0" err="1"/>
              <a:t>Mobilitäten</a:t>
            </a:r>
            <a:r>
              <a:rPr lang="de-DE" sz="1800" dirty="0"/>
              <a:t> teilnehmen.</a:t>
            </a:r>
          </a:p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Akkreditierte Einrichtungen dürfen an einem Konsortium teilnehmen. Nicht-akkreditierte Einrichtungen dürfen an max. zwei Konsortien teilnehmen.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985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20BB3B-9038-4345-9B67-34518B953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541866"/>
          </a:xfrm>
        </p:spPr>
        <p:txBody>
          <a:bodyPr/>
          <a:lstStyle/>
          <a:p>
            <a:r>
              <a:rPr lang="de-DE" dirty="0"/>
              <a:t>Vorteile der Akkreditierung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26454-CA26-4B80-BAC7-FA2DD24AB9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4487" y="2003346"/>
            <a:ext cx="6367201" cy="4482514"/>
          </a:xfrm>
        </p:spPr>
        <p:txBody>
          <a:bodyPr/>
          <a:lstStyle/>
          <a:p>
            <a:r>
              <a:rPr lang="de-DE" dirty="0"/>
              <a:t>Vereinfachter Zugang zu Budgetmitteln</a:t>
            </a:r>
          </a:p>
          <a:p>
            <a:r>
              <a:rPr lang="de-DE" dirty="0"/>
              <a:t>Langfristige Planungssicherheit für die Einrichtungen – es gibt bei jeder Beantragung einen Mindestzuschuss</a:t>
            </a:r>
          </a:p>
          <a:p>
            <a:r>
              <a:rPr lang="de-DE" dirty="0"/>
              <a:t>Flexibilität in der Beantragung von Mobilitäten, kontinuierliche Anpassung an </a:t>
            </a:r>
            <a:br>
              <a:rPr lang="de-DE" dirty="0"/>
            </a:br>
            <a:r>
              <a:rPr lang="de-DE" dirty="0"/>
              <a:t>die Bedürfnisse der Einrichtung</a:t>
            </a:r>
          </a:p>
          <a:p>
            <a:r>
              <a:rPr lang="de-DE" dirty="0"/>
              <a:t>Akkreditierung wird „Standard“ </a:t>
            </a:r>
            <a:br>
              <a:rPr lang="de-DE" dirty="0"/>
            </a:br>
            <a:r>
              <a:rPr lang="de-DE" dirty="0"/>
              <a:t>für Teilnahme von Schulen / vorschulischen Einrichtungen am Programm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 descr="Geschäftswachstum">
            <a:extLst>
              <a:ext uri="{FF2B5EF4-FFF2-40B4-BE49-F238E27FC236}">
                <a16:creationId xmlns:a16="http://schemas.microsoft.com/office/drawing/2014/main" id="{D2B4ACB7-BD6D-42D2-975D-6830F1D4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8078" y="1405467"/>
            <a:ext cx="1177431" cy="117743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FD1CCD1-201B-45E1-A777-72603E62925B}"/>
              </a:ext>
            </a:extLst>
          </p:cNvPr>
          <p:cNvSpPr/>
          <p:nvPr/>
        </p:nvSpPr>
        <p:spPr>
          <a:xfrm>
            <a:off x="6030522" y="3242930"/>
            <a:ext cx="2935111" cy="2735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 der ersten Antragsrunde wurden 423 Einrichtungen akkreditiert. Bewilligungs-quote: 95%</a:t>
            </a:r>
          </a:p>
        </p:txBody>
      </p:sp>
    </p:spTree>
    <p:extLst>
      <p:ext uri="{BB962C8B-B14F-4D97-AF65-F5344CB8AC3E}">
        <p14:creationId xmlns:p14="http://schemas.microsoft.com/office/powerpoint/2010/main" val="8205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342F45C8-6723-4C12-A624-3903695E9ECA}"/>
              </a:ext>
            </a:extLst>
          </p:cNvPr>
          <p:cNvSpPr txBox="1">
            <a:spLocks/>
          </p:cNvSpPr>
          <p:nvPr/>
        </p:nvSpPr>
        <p:spPr>
          <a:xfrm>
            <a:off x="504967" y="1172947"/>
            <a:ext cx="8523287" cy="522959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Mögliche Zuschüsse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39BEEA1-5CDD-4251-A3C6-C8063D41AA61}"/>
              </a:ext>
            </a:extLst>
          </p:cNvPr>
          <p:cNvSpPr/>
          <p:nvPr/>
        </p:nvSpPr>
        <p:spPr>
          <a:xfrm>
            <a:off x="502841" y="3241134"/>
            <a:ext cx="3006090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Organisationspauschale pro Kopf pro Aktivität*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BF9516-E1B3-4009-A2E6-C7A51EA850D4}"/>
              </a:ext>
            </a:extLst>
          </p:cNvPr>
          <p:cNvSpPr/>
          <p:nvPr/>
        </p:nvSpPr>
        <p:spPr>
          <a:xfrm>
            <a:off x="502841" y="5204006"/>
            <a:ext cx="3006090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Aufenthaltskosten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0B1020-9717-44F9-B355-528E4042C76E}"/>
              </a:ext>
            </a:extLst>
          </p:cNvPr>
          <p:cNvSpPr/>
          <p:nvPr/>
        </p:nvSpPr>
        <p:spPr>
          <a:xfrm>
            <a:off x="3667285" y="4730613"/>
            <a:ext cx="3006090" cy="587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Unterstützung für TN mit besonderem Bedarf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85416BD-20B3-416A-92AF-54A8FEBABAC6}"/>
              </a:ext>
            </a:extLst>
          </p:cNvPr>
          <p:cNvSpPr/>
          <p:nvPr/>
        </p:nvSpPr>
        <p:spPr>
          <a:xfrm>
            <a:off x="3667285" y="3987886"/>
            <a:ext cx="3006090" cy="587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Kursgebühren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C06955B-837B-4755-B371-D2E1749A2A16}"/>
              </a:ext>
            </a:extLst>
          </p:cNvPr>
          <p:cNvSpPr/>
          <p:nvPr/>
        </p:nvSpPr>
        <p:spPr>
          <a:xfrm>
            <a:off x="502841" y="4229371"/>
            <a:ext cx="3006090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Fahrtkosten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5B3621-4B7A-494B-908B-33374B29E203}"/>
              </a:ext>
            </a:extLst>
          </p:cNvPr>
          <p:cNvSpPr/>
          <p:nvPr/>
        </p:nvSpPr>
        <p:spPr>
          <a:xfrm>
            <a:off x="3667285" y="3241134"/>
            <a:ext cx="3006090" cy="587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Vorbereitende Besuche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177EA7-8419-4013-BB7D-F5C467945D5F}"/>
              </a:ext>
            </a:extLst>
          </p:cNvPr>
          <p:cNvSpPr/>
          <p:nvPr/>
        </p:nvSpPr>
        <p:spPr>
          <a:xfrm>
            <a:off x="3667285" y="5473340"/>
            <a:ext cx="3006090" cy="587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Unterstützung für </a:t>
            </a:r>
            <a:r>
              <a:rPr lang="de-DE" dirty="0" err="1">
                <a:solidFill>
                  <a:schemeClr val="tx1"/>
                </a:solidFill>
              </a:rPr>
              <a:t>sprachl</a:t>
            </a:r>
            <a:r>
              <a:rPr lang="de-DE" dirty="0">
                <a:solidFill>
                  <a:schemeClr val="tx1"/>
                </a:solidFill>
              </a:rPr>
              <a:t>. Vorbereitung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CA1281B-CF62-4DED-BE9E-C0F44AB727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4966" y="1874649"/>
            <a:ext cx="6393673" cy="1187742"/>
          </a:xfrm>
        </p:spPr>
        <p:txBody>
          <a:bodyPr/>
          <a:lstStyle/>
          <a:p>
            <a:r>
              <a:rPr lang="de-DE" sz="1800" dirty="0"/>
              <a:t>i. d. R. Kosteneinheiten / Pauschalen </a:t>
            </a:r>
          </a:p>
          <a:p>
            <a:r>
              <a:rPr lang="de-DE" sz="1800" dirty="0"/>
              <a:t>Ausnahme: „</a:t>
            </a:r>
            <a:r>
              <a:rPr lang="de-DE" sz="1800" dirty="0" err="1"/>
              <a:t>special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r>
              <a:rPr lang="de-DE" sz="1800" dirty="0"/>
              <a:t>“ / Personen mit Beeinträchtigung</a:t>
            </a:r>
          </a:p>
          <a:p>
            <a:r>
              <a:rPr lang="de-DE" sz="1800" dirty="0"/>
              <a:t>Zuschüsse für umweltfreundliches Reisen möglich</a:t>
            </a:r>
          </a:p>
          <a:p>
            <a:pPr marL="1593450" lvl="4" indent="0">
              <a:buNone/>
            </a:pPr>
            <a:r>
              <a:rPr lang="de-DE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ADF469-820B-47FD-B6E0-8670726D236F}"/>
              </a:ext>
            </a:extLst>
          </p:cNvPr>
          <p:cNvSpPr txBox="1"/>
          <p:nvPr/>
        </p:nvSpPr>
        <p:spPr>
          <a:xfrm>
            <a:off x="594360" y="6278880"/>
            <a:ext cx="418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 Auch bei Aufnahme von angehenden Lehrkräften und von Experten aus dem Ausland </a:t>
            </a:r>
          </a:p>
        </p:txBody>
      </p:sp>
    </p:spTree>
    <p:extLst>
      <p:ext uri="{BB962C8B-B14F-4D97-AF65-F5344CB8AC3E}">
        <p14:creationId xmlns:p14="http://schemas.microsoft.com/office/powerpoint/2010/main" val="129703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798483-2537-425F-AD42-36DE1C2CC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888072"/>
            <a:ext cx="8523287" cy="972000"/>
          </a:xfrm>
        </p:spPr>
        <p:txBody>
          <a:bodyPr anchor="b">
            <a:normAutofit/>
          </a:bodyPr>
          <a:lstStyle/>
          <a:p>
            <a:r>
              <a:rPr lang="de-DE" dirty="0"/>
              <a:t>Partnerschaften (Leitaktion 2) </a:t>
            </a:r>
          </a:p>
        </p:txBody>
      </p:sp>
      <p:pic>
        <p:nvPicPr>
          <p:cNvPr id="5" name="Inhaltsplatzhalter 4" descr="Ein Bild, das Text, Person, drinnen, Personen enthält.&#10;&#10;Automatisch generierte Beschreibung">
            <a:extLst>
              <a:ext uri="{FF2B5EF4-FFF2-40B4-BE49-F238E27FC236}">
                <a16:creationId xmlns:a16="http://schemas.microsoft.com/office/drawing/2014/main" id="{3649A1A7-63F2-4F65-A5AC-8C58984A0E2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/>
          <a:srcRect t="24118" r="-2" b="11209"/>
          <a:stretch/>
        </p:blipFill>
        <p:spPr>
          <a:xfrm>
            <a:off x="338400" y="2268000"/>
            <a:ext cx="8529374" cy="3681950"/>
          </a:xfr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795557-B667-44E4-8CC1-4771DB372187}"/>
              </a:ext>
            </a:extLst>
          </p:cNvPr>
          <p:cNvSpPr/>
          <p:nvPr/>
        </p:nvSpPr>
        <p:spPr>
          <a:xfrm>
            <a:off x="6249695" y="6581001"/>
            <a:ext cx="206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by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Leon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de-DE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2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C3CF13-BE2F-4623-A5D7-32CA1B668C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4547" y="1061155"/>
            <a:ext cx="8523287" cy="5244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Allgemeine Informationen zu Erasmus+ Partnerschaften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F8DED-5BAB-4CE0-B083-EFE5F5C302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0634" y="1874967"/>
            <a:ext cx="8529374" cy="4581979"/>
          </a:xfrm>
        </p:spPr>
        <p:txBody>
          <a:bodyPr/>
          <a:lstStyle/>
          <a:p>
            <a:r>
              <a:rPr lang="de-DE" dirty="0"/>
              <a:t>Finanzielle Förderung für Projektarbeit, Erstellung und Verbreitung von Ergebnissen und für Mobilitäten (Mobilität ist nicht Hauptziel)</a:t>
            </a:r>
          </a:p>
          <a:p>
            <a:r>
              <a:rPr lang="de-DE" dirty="0"/>
              <a:t>Konsortialprinzip: Verantwortung der koordinierenden Einrichtung für das Gesamtbudget (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/>
              <a:t>Weiterleitung der Mittel für die Partnereinrichtungen) und die Berichterstattung gegenüber der NA</a:t>
            </a:r>
          </a:p>
          <a:p>
            <a:r>
              <a:rPr lang="de-DE" dirty="0"/>
              <a:t>Antragsberechtigt als Koordinator: jede öffentliche oder private Einrichtung in einem Programmstaat </a:t>
            </a:r>
          </a:p>
          <a:p>
            <a:r>
              <a:rPr lang="de-DE" dirty="0"/>
              <a:t>Beteiligte Einrichtungen: nicht notwendigerweise alle aus dem Schulsektor, aber Relevanz des Projekts für die Schulbildung muss klar erkennbar sein</a:t>
            </a:r>
          </a:p>
          <a:p>
            <a:r>
              <a:rPr lang="de-DE" dirty="0"/>
              <a:t>Jedes Projekt muss mindestes eine der allgemeinen Prioritäten oder eine der sektorspezifischen Prioritäten für den Bereich Schulbildung abdecken (Beschreibung siehe Programmleitfaden).</a:t>
            </a:r>
          </a:p>
          <a:p>
            <a:pPr marL="0" indent="0">
              <a:buNone/>
            </a:pPr>
            <a:r>
              <a:rPr lang="de-DE" dirty="0"/>
              <a:t> 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275850" lvl="1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A256F4D-BDF2-4FD3-AF7B-81D309A4F7D3}"/>
              </a:ext>
            </a:extLst>
          </p:cNvPr>
          <p:cNvCxnSpPr/>
          <p:nvPr/>
        </p:nvCxnSpPr>
        <p:spPr>
          <a:xfrm>
            <a:off x="2331136" y="4413229"/>
            <a:ext cx="66604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6BDC049-F677-4310-BA05-9A957698E879}"/>
              </a:ext>
            </a:extLst>
          </p:cNvPr>
          <p:cNvCxnSpPr/>
          <p:nvPr/>
        </p:nvCxnSpPr>
        <p:spPr>
          <a:xfrm>
            <a:off x="2331136" y="2349635"/>
            <a:ext cx="66604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0F9544E-E2C0-4E29-83EA-1E054D808ED7}"/>
              </a:ext>
            </a:extLst>
          </p:cNvPr>
          <p:cNvSpPr/>
          <p:nvPr/>
        </p:nvSpPr>
        <p:spPr>
          <a:xfrm>
            <a:off x="967058" y="1669762"/>
            <a:ext cx="1479944" cy="3877521"/>
          </a:xfrm>
          <a:custGeom>
            <a:avLst/>
            <a:gdLst>
              <a:gd name="connsiteX0" fmla="*/ 0 w 1643264"/>
              <a:gd name="connsiteY0" fmla="*/ 164326 h 2778834"/>
              <a:gd name="connsiteX1" fmla="*/ 164326 w 1643264"/>
              <a:gd name="connsiteY1" fmla="*/ 0 h 2778834"/>
              <a:gd name="connsiteX2" fmla="*/ 1478938 w 1643264"/>
              <a:gd name="connsiteY2" fmla="*/ 0 h 2778834"/>
              <a:gd name="connsiteX3" fmla="*/ 1643264 w 1643264"/>
              <a:gd name="connsiteY3" fmla="*/ 164326 h 2778834"/>
              <a:gd name="connsiteX4" fmla="*/ 1643264 w 1643264"/>
              <a:gd name="connsiteY4" fmla="*/ 2614508 h 2778834"/>
              <a:gd name="connsiteX5" fmla="*/ 1478938 w 1643264"/>
              <a:gd name="connsiteY5" fmla="*/ 2778834 h 2778834"/>
              <a:gd name="connsiteX6" fmla="*/ 164326 w 1643264"/>
              <a:gd name="connsiteY6" fmla="*/ 2778834 h 2778834"/>
              <a:gd name="connsiteX7" fmla="*/ 0 w 1643264"/>
              <a:gd name="connsiteY7" fmla="*/ 2614508 h 2778834"/>
              <a:gd name="connsiteX8" fmla="*/ 0 w 1643264"/>
              <a:gd name="connsiteY8" fmla="*/ 164326 h 27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264" h="2778834">
                <a:moveTo>
                  <a:pt x="0" y="164326"/>
                </a:moveTo>
                <a:cubicBezTo>
                  <a:pt x="0" y="73571"/>
                  <a:pt x="73571" y="0"/>
                  <a:pt x="164326" y="0"/>
                </a:cubicBezTo>
                <a:lnTo>
                  <a:pt x="1478938" y="0"/>
                </a:lnTo>
                <a:cubicBezTo>
                  <a:pt x="1569693" y="0"/>
                  <a:pt x="1643264" y="73571"/>
                  <a:pt x="1643264" y="164326"/>
                </a:cubicBezTo>
                <a:lnTo>
                  <a:pt x="1643264" y="2614508"/>
                </a:lnTo>
                <a:cubicBezTo>
                  <a:pt x="1643264" y="2705263"/>
                  <a:pt x="1569693" y="2778834"/>
                  <a:pt x="1478938" y="2778834"/>
                </a:cubicBezTo>
                <a:lnTo>
                  <a:pt x="164326" y="2778834"/>
                </a:lnTo>
                <a:cubicBezTo>
                  <a:pt x="73571" y="2778834"/>
                  <a:pt x="0" y="2705263"/>
                  <a:pt x="0" y="2614508"/>
                </a:cubicBezTo>
                <a:lnTo>
                  <a:pt x="0" y="164326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560" tIns="59560" rIns="59560" bIns="595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Teilnahme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an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Erasmus+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in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Leitaktion 2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34BEA98A-C0BA-4D95-A386-6F21DD05A84C}"/>
              </a:ext>
            </a:extLst>
          </p:cNvPr>
          <p:cNvSpPr/>
          <p:nvPr/>
        </p:nvSpPr>
        <p:spPr>
          <a:xfrm>
            <a:off x="2960673" y="3326860"/>
            <a:ext cx="3447513" cy="2220423"/>
          </a:xfrm>
          <a:custGeom>
            <a:avLst/>
            <a:gdLst>
              <a:gd name="connsiteX0" fmla="*/ 0 w 2798265"/>
              <a:gd name="connsiteY0" fmla="*/ 45779 h 457788"/>
              <a:gd name="connsiteX1" fmla="*/ 45779 w 2798265"/>
              <a:gd name="connsiteY1" fmla="*/ 0 h 457788"/>
              <a:gd name="connsiteX2" fmla="*/ 2752486 w 2798265"/>
              <a:gd name="connsiteY2" fmla="*/ 0 h 457788"/>
              <a:gd name="connsiteX3" fmla="*/ 2798265 w 2798265"/>
              <a:gd name="connsiteY3" fmla="*/ 45779 h 457788"/>
              <a:gd name="connsiteX4" fmla="*/ 2798265 w 2798265"/>
              <a:gd name="connsiteY4" fmla="*/ 412009 h 457788"/>
              <a:gd name="connsiteX5" fmla="*/ 2752486 w 2798265"/>
              <a:gd name="connsiteY5" fmla="*/ 457788 h 457788"/>
              <a:gd name="connsiteX6" fmla="*/ 45779 w 2798265"/>
              <a:gd name="connsiteY6" fmla="*/ 457788 h 457788"/>
              <a:gd name="connsiteX7" fmla="*/ 0 w 2798265"/>
              <a:gd name="connsiteY7" fmla="*/ 412009 h 457788"/>
              <a:gd name="connsiteX8" fmla="*/ 0 w 2798265"/>
              <a:gd name="connsiteY8" fmla="*/ 45779 h 4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265" h="457788">
                <a:moveTo>
                  <a:pt x="0" y="45779"/>
                </a:moveTo>
                <a:cubicBezTo>
                  <a:pt x="0" y="20496"/>
                  <a:pt x="20496" y="0"/>
                  <a:pt x="45779" y="0"/>
                </a:cubicBezTo>
                <a:lnTo>
                  <a:pt x="2752486" y="0"/>
                </a:lnTo>
                <a:cubicBezTo>
                  <a:pt x="2777769" y="0"/>
                  <a:pt x="2798265" y="20496"/>
                  <a:pt x="2798265" y="45779"/>
                </a:cubicBezTo>
                <a:lnTo>
                  <a:pt x="2798265" y="412009"/>
                </a:lnTo>
                <a:cubicBezTo>
                  <a:pt x="2798265" y="437292"/>
                  <a:pt x="2777769" y="457788"/>
                  <a:pt x="2752486" y="457788"/>
                </a:cubicBezTo>
                <a:lnTo>
                  <a:pt x="45779" y="457788"/>
                </a:lnTo>
                <a:cubicBezTo>
                  <a:pt x="20496" y="457788"/>
                  <a:pt x="0" y="437292"/>
                  <a:pt x="0" y="412009"/>
                </a:cubicBezTo>
                <a:lnTo>
                  <a:pt x="0" y="45779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68" tIns="23568" rIns="23568" bIns="235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 err="1"/>
              <a:t>Cooperation</a:t>
            </a:r>
            <a:r>
              <a:rPr lang="de-DE" sz="2000" kern="1200" dirty="0"/>
              <a:t> Partnerships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F277094B-A163-4931-94C4-48195730B391}"/>
              </a:ext>
            </a:extLst>
          </p:cNvPr>
          <p:cNvSpPr/>
          <p:nvPr/>
        </p:nvSpPr>
        <p:spPr>
          <a:xfrm>
            <a:off x="2948660" y="1669763"/>
            <a:ext cx="3451935" cy="1325402"/>
          </a:xfrm>
          <a:custGeom>
            <a:avLst/>
            <a:gdLst>
              <a:gd name="connsiteX0" fmla="*/ 0 w 2802686"/>
              <a:gd name="connsiteY0" fmla="*/ 55274 h 552736"/>
              <a:gd name="connsiteX1" fmla="*/ 55274 w 2802686"/>
              <a:gd name="connsiteY1" fmla="*/ 0 h 552736"/>
              <a:gd name="connsiteX2" fmla="*/ 2747412 w 2802686"/>
              <a:gd name="connsiteY2" fmla="*/ 0 h 552736"/>
              <a:gd name="connsiteX3" fmla="*/ 2802686 w 2802686"/>
              <a:gd name="connsiteY3" fmla="*/ 55274 h 552736"/>
              <a:gd name="connsiteX4" fmla="*/ 2802686 w 2802686"/>
              <a:gd name="connsiteY4" fmla="*/ 497462 h 552736"/>
              <a:gd name="connsiteX5" fmla="*/ 2747412 w 2802686"/>
              <a:gd name="connsiteY5" fmla="*/ 552736 h 552736"/>
              <a:gd name="connsiteX6" fmla="*/ 55274 w 2802686"/>
              <a:gd name="connsiteY6" fmla="*/ 552736 h 552736"/>
              <a:gd name="connsiteX7" fmla="*/ 0 w 2802686"/>
              <a:gd name="connsiteY7" fmla="*/ 497462 h 552736"/>
              <a:gd name="connsiteX8" fmla="*/ 0 w 2802686"/>
              <a:gd name="connsiteY8" fmla="*/ 55274 h 5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686" h="552736">
                <a:moveTo>
                  <a:pt x="0" y="55274"/>
                </a:moveTo>
                <a:cubicBezTo>
                  <a:pt x="0" y="24747"/>
                  <a:pt x="24747" y="0"/>
                  <a:pt x="55274" y="0"/>
                </a:cubicBezTo>
                <a:lnTo>
                  <a:pt x="2747412" y="0"/>
                </a:lnTo>
                <a:cubicBezTo>
                  <a:pt x="2777939" y="0"/>
                  <a:pt x="2802686" y="24747"/>
                  <a:pt x="2802686" y="55274"/>
                </a:cubicBezTo>
                <a:lnTo>
                  <a:pt x="2802686" y="497462"/>
                </a:lnTo>
                <a:cubicBezTo>
                  <a:pt x="2802686" y="527989"/>
                  <a:pt x="2777939" y="552736"/>
                  <a:pt x="2747412" y="552736"/>
                </a:cubicBezTo>
                <a:lnTo>
                  <a:pt x="55274" y="552736"/>
                </a:lnTo>
                <a:cubicBezTo>
                  <a:pt x="24747" y="552736"/>
                  <a:pt x="0" y="527989"/>
                  <a:pt x="0" y="497462"/>
                </a:cubicBezTo>
                <a:lnTo>
                  <a:pt x="0" y="5527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49" tIns="26349" rIns="26349" bIns="2634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/>
              <a:t>Small-</a:t>
            </a:r>
            <a:r>
              <a:rPr lang="de-DE" sz="2000" kern="1200" dirty="0" err="1"/>
              <a:t>Scale</a:t>
            </a:r>
            <a:r>
              <a:rPr lang="de-DE" sz="2000" kern="1200" dirty="0"/>
              <a:t> Partnerships</a:t>
            </a:r>
          </a:p>
        </p:txBody>
      </p:sp>
    </p:spTree>
    <p:extLst>
      <p:ext uri="{BB962C8B-B14F-4D97-AF65-F5344CB8AC3E}">
        <p14:creationId xmlns:p14="http://schemas.microsoft.com/office/powerpoint/2010/main" val="66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0BDEED8C-640E-4321-A72F-9580F8B46C23}"/>
              </a:ext>
            </a:extLst>
          </p:cNvPr>
          <p:cNvSpPr txBox="1">
            <a:spLocks/>
          </p:cNvSpPr>
          <p:nvPr/>
        </p:nvSpPr>
        <p:spPr>
          <a:xfrm>
            <a:off x="350574" y="1242140"/>
            <a:ext cx="8523287" cy="972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Programmziele im Schulbereich</a:t>
            </a:r>
          </a:p>
          <a:p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7FF3922-9CF0-4615-8BFF-7309C13A7DFF}"/>
              </a:ext>
            </a:extLst>
          </p:cNvPr>
          <p:cNvSpPr txBox="1">
            <a:spLocks/>
          </p:cNvSpPr>
          <p:nvPr/>
        </p:nvSpPr>
        <p:spPr>
          <a:xfrm>
            <a:off x="350574" y="1961221"/>
            <a:ext cx="8529374" cy="2208307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85750" algn="l" defTabSz="457200" rtl="0" eaLnBrk="1" latinLnBrk="0" hangingPunct="1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800" indent="-228600" algn="l" defTabSz="457200" rtl="0" eaLnBrk="1" latinLnBrk="0" hangingPunct="1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2000" indent="-228600" algn="l" defTabSz="457200" rtl="0" eaLnBrk="1" latinLnBrk="0" hangingPunct="1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200" indent="-228600" algn="l" defTabSz="457200" rtl="0" eaLnBrk="1" latinLnBrk="0" hangingPunct="1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Europäische Dimension des Lehrens und Lernens stärken.</a:t>
            </a:r>
          </a:p>
          <a:p>
            <a:r>
              <a:rPr lang="de-DE" dirty="0"/>
              <a:t>Die Qualität des Lehrens und Lernens steigern.</a:t>
            </a:r>
          </a:p>
          <a:p>
            <a:r>
              <a:rPr lang="de-DE" dirty="0"/>
              <a:t>Die Entwicklung eines Europäischen Bildungsraums unterstützen.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Durch die Förderung von </a:t>
            </a:r>
            <a:r>
              <a:rPr lang="de-DE" dirty="0" err="1">
                <a:sym typeface="Wingdings" panose="05000000000000000000" pitchFamily="2" charset="2"/>
              </a:rPr>
              <a:t>Mobilitäten</a:t>
            </a:r>
            <a:r>
              <a:rPr lang="de-DE" dirty="0">
                <a:sym typeface="Wingdings" panose="05000000000000000000" pitchFamily="2" charset="2"/>
              </a:rPr>
              <a:t> und internationalen Kooperationen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im Schulbereich.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4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FE5A8-80CD-4EA5-A281-6DA4CC32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569979"/>
          </a:xfrm>
        </p:spPr>
        <p:txBody>
          <a:bodyPr vert="horz" lIns="0" tIns="0" rIns="0" bIns="0" anchor="b"/>
          <a:lstStyle/>
          <a:p>
            <a:r>
              <a:rPr lang="de-DE" dirty="0"/>
              <a:t>Small-</a:t>
            </a:r>
            <a:r>
              <a:rPr lang="de-DE" dirty="0" err="1"/>
              <a:t>Scale</a:t>
            </a:r>
            <a:r>
              <a:rPr lang="de-DE" dirty="0"/>
              <a:t> Partnerschaften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40CAB91-8246-4A11-8EE6-57C7D3587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18552"/>
              </p:ext>
            </p:extLst>
          </p:nvPr>
        </p:nvGraphicFramePr>
        <p:xfrm>
          <a:off x="344487" y="2888611"/>
          <a:ext cx="8046478" cy="271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478">
                  <a:extLst>
                    <a:ext uri="{9D8B030D-6E8A-4147-A177-3AD203B41FA5}">
                      <a16:colId xmlns:a16="http://schemas.microsoft.com/office/drawing/2014/main" val="2989985709"/>
                    </a:ext>
                  </a:extLst>
                </a:gridCol>
              </a:tblGrid>
              <a:tr h="424842">
                <a:tc>
                  <a:txBody>
                    <a:bodyPr/>
                    <a:lstStyle/>
                    <a:p>
                      <a:r>
                        <a:rPr lang="de-DE" dirty="0"/>
                        <a:t>Voraussetzungen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42451"/>
                  </a:ext>
                </a:extLst>
              </a:tr>
              <a:tr h="19903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Newcomer bevorzugt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Soll die Einbindung von Zielgruppen mit geringeren Chancen unterstützen und die europäische Dimension auf die lokale Ebene bringen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Mindestens 2 Organisationen aus 2 verschiedenen Programmstaaten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Nur für Einrichtungen aus Programmstaaten (nicht aus Partnerstaaten)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Projektdauer: 6 - 24 Monate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Feste Förderbeträge: je nach Bedarf 30.000 € oder 60.000 €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2 Antragstermine pro Jahr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9854"/>
                  </a:ext>
                </a:extLst>
              </a:tr>
            </a:tbl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D021E3B-21A6-414C-9178-A54AEDE394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113" y="2086982"/>
            <a:ext cx="8407773" cy="75998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Einstiegsprojekte mit vereinfachten administrativen Regeln für kleinere Einrichtungen, Antragsteller trägt die Budgetverantwortung für alle Partner</a:t>
            </a:r>
          </a:p>
        </p:txBody>
      </p:sp>
    </p:spTree>
    <p:extLst>
      <p:ext uri="{BB962C8B-B14F-4D97-AF65-F5344CB8AC3E}">
        <p14:creationId xmlns:p14="http://schemas.microsoft.com/office/powerpoint/2010/main" val="39439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FE5A8-80CD-4EA5-A281-6DA4CC32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569979"/>
          </a:xfrm>
        </p:spPr>
        <p:txBody>
          <a:bodyPr vert="horz" lIns="0" tIns="0" rIns="0" bIns="0" anchor="b"/>
          <a:lstStyle/>
          <a:p>
            <a:r>
              <a:rPr lang="de-DE" dirty="0"/>
              <a:t>Kooperationspartnerschaften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40CAB91-8246-4A11-8EE6-57C7D3587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18502"/>
              </p:ext>
            </p:extLst>
          </p:nvPr>
        </p:nvGraphicFramePr>
        <p:xfrm>
          <a:off x="344487" y="2888611"/>
          <a:ext cx="8046478" cy="380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478">
                  <a:extLst>
                    <a:ext uri="{9D8B030D-6E8A-4147-A177-3AD203B41FA5}">
                      <a16:colId xmlns:a16="http://schemas.microsoft.com/office/drawing/2014/main" val="2989985709"/>
                    </a:ext>
                  </a:extLst>
                </a:gridCol>
              </a:tblGrid>
              <a:tr h="424842">
                <a:tc>
                  <a:txBody>
                    <a:bodyPr/>
                    <a:lstStyle/>
                    <a:p>
                      <a:r>
                        <a:rPr lang="de-DE" dirty="0"/>
                        <a:t>Voraussetzungen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42451"/>
                  </a:ext>
                </a:extLst>
              </a:tr>
              <a:tr h="19903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Verbreitung der Resultate auf lokaler, regionaler, nationaler und europäischer Ebene erwartet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Mindestens 3 Einrichtungen aus 3 verschiedenen Programmstaaten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Als Partner können auch Einrichtungen Partnerstaaten beteiligt sein, sofern sie einen wesentlichen Mehrwert für das Gesamtprojekt einbringen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Projektdauer 12 - 36 Monate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Förderung 100.000 € bis max. 400.000 €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Die Förderung erfolgt in verschiedenen Kostenkategorien (siehe Programmleitfaden).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1 Antragstermin pro Jahr + ggf. ein optionaler (PAD-Entscheidung)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i="1" dirty="0"/>
                        <a:t>entspricht in etwa den "Innovationspartnerschaften" der vorherigen Programmgeneration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9854"/>
                  </a:ext>
                </a:extLst>
              </a:tr>
            </a:tbl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D021E3B-21A6-414C-9178-A54AEDE394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113" y="1937684"/>
            <a:ext cx="8407773" cy="75998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Partnerschaften zur Verbesserung der Internationalisierung der beteiligten Einrichtungen und zur Erstellung quantitativ und qualitativ hochwertiger, übertragbarer Ergebnisse 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757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3296A6-CF72-43B7-B0C6-C05F40FF7D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79" y="5609492"/>
            <a:ext cx="6416235" cy="418290"/>
          </a:xfrm>
        </p:spPr>
        <p:txBody>
          <a:bodyPr/>
          <a:lstStyle/>
          <a:p>
            <a:r>
              <a:rPr lang="de-DE" sz="1800" dirty="0"/>
              <a:t>Kooperationspartnerschaften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1BCB2C16-42EE-4E84-A9CD-39B7890928D9}"/>
              </a:ext>
            </a:extLst>
          </p:cNvPr>
          <p:cNvSpPr txBox="1">
            <a:spLocks/>
          </p:cNvSpPr>
          <p:nvPr/>
        </p:nvSpPr>
        <p:spPr>
          <a:xfrm>
            <a:off x="347190" y="4412249"/>
            <a:ext cx="6416235" cy="41829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Small-</a:t>
            </a:r>
            <a:r>
              <a:rPr lang="de-DE" sz="1800" dirty="0" err="1"/>
              <a:t>Scale</a:t>
            </a:r>
            <a:r>
              <a:rPr lang="de-DE" dirty="0"/>
              <a:t> </a:t>
            </a:r>
            <a:r>
              <a:rPr lang="de-DE" sz="1800" dirty="0"/>
              <a:t>Partnerschaften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813897FD-D0FB-456E-85CE-425549113E83}"/>
              </a:ext>
            </a:extLst>
          </p:cNvPr>
          <p:cNvSpPr txBox="1">
            <a:spLocks/>
          </p:cNvSpPr>
          <p:nvPr/>
        </p:nvSpPr>
        <p:spPr>
          <a:xfrm>
            <a:off x="344480" y="1684191"/>
            <a:ext cx="6416235" cy="41829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Short-term Mobility Projects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7B7CB171-F33C-498C-B3B4-5D5DA96BC70D}"/>
              </a:ext>
            </a:extLst>
          </p:cNvPr>
          <p:cNvSpPr txBox="1">
            <a:spLocks/>
          </p:cNvSpPr>
          <p:nvPr/>
        </p:nvSpPr>
        <p:spPr>
          <a:xfrm>
            <a:off x="344487" y="1125484"/>
            <a:ext cx="8523287" cy="41829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Antragstermine auf einen Blick 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F881B133-C44C-417B-A244-9C2E4A888DF6}"/>
              </a:ext>
            </a:extLst>
          </p:cNvPr>
          <p:cNvSpPr txBox="1">
            <a:spLocks/>
          </p:cNvSpPr>
          <p:nvPr/>
        </p:nvSpPr>
        <p:spPr>
          <a:xfrm>
            <a:off x="355113" y="2410597"/>
            <a:ext cx="6416235" cy="41829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Mittelabruf</a:t>
            </a:r>
            <a:r>
              <a:rPr lang="de-DE" dirty="0"/>
              <a:t> </a:t>
            </a:r>
            <a:r>
              <a:rPr lang="de-DE" sz="1800" dirty="0"/>
              <a:t>für akkreditierte Einrichtungen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70A128-9F51-417C-B376-8673D44A2D45}"/>
              </a:ext>
            </a:extLst>
          </p:cNvPr>
          <p:cNvSpPr txBox="1"/>
          <p:nvPr/>
        </p:nvSpPr>
        <p:spPr>
          <a:xfrm>
            <a:off x="344487" y="2126920"/>
            <a:ext cx="8298562" cy="40011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275850" lvl="1" indent="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None/>
            </a:lvl2pPr>
            <a:lvl3pPr marL="9648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sz="1600" dirty="0"/>
              <a:t>11. Mai 2021, 12 Uhr (Projektbeginn im Zeitraum 1. September bis 31. Dezember 2021)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7FA9E4-F675-4FCD-97CF-5A0C10D19E6A}"/>
              </a:ext>
            </a:extLst>
          </p:cNvPr>
          <p:cNvSpPr txBox="1"/>
          <p:nvPr/>
        </p:nvSpPr>
        <p:spPr>
          <a:xfrm>
            <a:off x="355118" y="2908351"/>
            <a:ext cx="9154237" cy="338554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de-DE"/>
            </a:defPPr>
            <a:lvl1pPr marL="342900" indent="-3429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1pPr>
            <a:lvl2pPr marL="275850" lvl="1" indent="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None/>
            </a:lvl2pPr>
            <a:lvl3pPr marL="9648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11. Mai 2021, 12 Uhr (Projektbeginn 1. September 2021, </a:t>
            </a:r>
            <a:br>
              <a:rPr lang="de-DE" dirty="0"/>
            </a:br>
            <a:r>
              <a:rPr lang="de-DE" dirty="0"/>
              <a:t>					 Laufzeit zunächst für alle 15 Monate)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4BC1240-0B98-4418-9E1B-696A6767FE4A}"/>
              </a:ext>
            </a:extLst>
          </p:cNvPr>
          <p:cNvSpPr txBox="1"/>
          <p:nvPr/>
        </p:nvSpPr>
        <p:spPr>
          <a:xfrm>
            <a:off x="347190" y="4858415"/>
            <a:ext cx="8591549" cy="723200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de-DE"/>
            </a:defPPr>
            <a:lvl1pPr marL="342900" indent="-3429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1pPr>
            <a:lvl2pPr marL="275850" lvl="1" indent="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None/>
            </a:lvl2pPr>
            <a:lvl3pPr marL="9648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20. Mai 2021, 12 Uhr (Projektbeginn im Zeitraum 1. November 2021 bis 28. Februar 2022)</a:t>
            </a:r>
          </a:p>
          <a:p>
            <a:r>
              <a:rPr lang="de-DE" dirty="0"/>
              <a:t>03. November 2021, 12 Uhr (Projektbeginn im Zeitraum 1. März bis 31. Mai 2022)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6AC6116-4705-4BE3-AA4D-5B01BE0997DF}"/>
              </a:ext>
            </a:extLst>
          </p:cNvPr>
          <p:cNvSpPr txBox="1"/>
          <p:nvPr/>
        </p:nvSpPr>
        <p:spPr>
          <a:xfrm>
            <a:off x="344480" y="6111328"/>
            <a:ext cx="8733481" cy="570297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de-DE"/>
            </a:defPPr>
            <a:lvl1pPr marL="342900" indent="-3429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1pPr>
            <a:lvl2pPr marL="275850" lvl="1" indent="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None/>
            </a:lvl2pPr>
            <a:lvl3pPr marL="9648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20. Mai 2021, 12 Uhr (Projektbeginn im Zeitraum 1. November 2021 </a:t>
            </a:r>
            <a:br>
              <a:rPr lang="de-DE" dirty="0"/>
            </a:br>
            <a:r>
              <a:rPr lang="de-DE" dirty="0"/>
              <a:t>					 bis 28. Februar 2022)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58081AC-36B6-40EC-8994-C4A2EC4CE792}"/>
              </a:ext>
            </a:extLst>
          </p:cNvPr>
          <p:cNvSpPr txBox="1">
            <a:spLocks/>
          </p:cNvSpPr>
          <p:nvPr/>
        </p:nvSpPr>
        <p:spPr>
          <a:xfrm>
            <a:off x="344479" y="3336727"/>
            <a:ext cx="6416235" cy="41829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Antrag auf Akkreditierung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A75B7D7-16F0-47E5-A438-22F221746D89}"/>
              </a:ext>
            </a:extLst>
          </p:cNvPr>
          <p:cNvSpPr txBox="1"/>
          <p:nvPr/>
        </p:nvSpPr>
        <p:spPr>
          <a:xfrm>
            <a:off x="344480" y="3796790"/>
            <a:ext cx="2848857" cy="338554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de-DE"/>
            </a:defPPr>
            <a:lvl1pPr marL="342900" indent="-3429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1pPr>
            <a:lvl2pPr marL="275850" lvl="1" indent="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None/>
            </a:lvl2pPr>
            <a:lvl3pPr marL="9648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Bef>
                <a:spcPct val="20000"/>
              </a:spcBef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19. Oktober 2021, 12 Uhr</a:t>
            </a:r>
          </a:p>
        </p:txBody>
      </p:sp>
    </p:spTree>
    <p:extLst>
      <p:ext uri="{BB962C8B-B14F-4D97-AF65-F5344CB8AC3E}">
        <p14:creationId xmlns:p14="http://schemas.microsoft.com/office/powerpoint/2010/main" val="39176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12" grpId="0"/>
      <p:bldP spid="3" grpId="0"/>
      <p:bldP spid="13" grpId="0"/>
      <p:bldP spid="14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FE5A8-80CD-4EA5-A281-6DA4CC32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648534"/>
            <a:ext cx="8523287" cy="972000"/>
          </a:xfrm>
        </p:spPr>
        <p:txBody>
          <a:bodyPr/>
          <a:lstStyle/>
          <a:p>
            <a:r>
              <a:rPr lang="de-DE" dirty="0"/>
              <a:t>Voraussetzungen für den Antrag: 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AB70A09-0FF6-4C05-BE54-EF77FD4A95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4487" y="2078163"/>
            <a:ext cx="6550927" cy="3437114"/>
          </a:xfrm>
        </p:spPr>
        <p:txBody>
          <a:bodyPr vert="horz" lIns="0" tIns="0" rIns="0" bIns="0"/>
          <a:lstStyle/>
          <a:p>
            <a:r>
              <a:rPr lang="de-DE" dirty="0"/>
              <a:t>Falls noch nicht vorhanden: EU-Login (für Sie als Einzelperson, um Zugriff auf die Antragsformulare zu haben). </a:t>
            </a:r>
          </a:p>
          <a:p>
            <a:r>
              <a:rPr lang="de-DE" dirty="0"/>
              <a:t>Falls noch nicht vorhanden: OID für Ihre Einrichtung (Registrierungsportal)</a:t>
            </a:r>
          </a:p>
          <a:p>
            <a:r>
              <a:rPr lang="de-DE" dirty="0"/>
              <a:t>Antragsformulare werden veröffentlicht unter: </a:t>
            </a:r>
            <a:r>
              <a:rPr lang="de-DE" dirty="0">
                <a:hlinkClick r:id="rId2"/>
              </a:rPr>
              <a:t>https://webgate.ec.europa.eu/erasmus-applications</a:t>
            </a:r>
            <a:r>
              <a:rPr lang="de-DE" dirty="0"/>
              <a:t>; dort auf Möglichkeiten/Schulbildung klicken und  gewünschtes Formular auswählen</a:t>
            </a:r>
          </a:p>
          <a:p>
            <a:r>
              <a:rPr lang="de-DE" dirty="0">
                <a:sym typeface="Wingdings"/>
              </a:rPr>
              <a:t>Alle Informationen mit Schritt-für-Schritt-Anleitung auf der Website des PAD: </a:t>
            </a:r>
            <a:r>
              <a:rPr lang="de-DE" dirty="0">
                <a:hlinkClick r:id="rId3"/>
              </a:rPr>
              <a:t>www.kmk-pad.org/oid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E69818-37BE-41F6-940D-3D4DF1743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0" y="2153600"/>
            <a:ext cx="654439" cy="5975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E41F78-CAEC-467B-97E7-913FE2A4F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0" y="3199189"/>
            <a:ext cx="654440" cy="5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4BBF14-E129-49D2-9B9F-D90858ADA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045757"/>
            <a:ext cx="8523287" cy="972000"/>
          </a:xfrm>
        </p:spPr>
        <p:txBody>
          <a:bodyPr/>
          <a:lstStyle/>
          <a:p>
            <a:r>
              <a:rPr lang="de-DE" dirty="0"/>
              <a:t>Spezielles Angebot für den Schulbereich: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001E2-F981-4F42-A968-443EEFC8B2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400" y="1895138"/>
            <a:ext cx="4032000" cy="3681950"/>
          </a:xfr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de-DE" b="1" dirty="0" err="1"/>
              <a:t>SchoolEducationGateway</a:t>
            </a:r>
            <a:endParaRPr lang="de-DE" b="1" dirty="0"/>
          </a:p>
          <a:p>
            <a:pPr marL="0" indent="0" algn="ctr">
              <a:buNone/>
            </a:pPr>
            <a:r>
              <a:rPr lang="de-DE" dirty="0"/>
              <a:t>Plattform für alle Akteure im Bereich Schulbildung (Informationen, Kursangebote, Partnersuche, …)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0C1708-42B4-4D75-B20A-B662A40DB1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5114" y="1895138"/>
            <a:ext cx="4162659" cy="3681950"/>
          </a:xfr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/>
          <a:lstStyle/>
          <a:p>
            <a:pPr marL="0" indent="0" algn="ctr">
              <a:buNone/>
            </a:pPr>
            <a:r>
              <a:rPr lang="de-DE" b="1" dirty="0" err="1"/>
              <a:t>eTwinning</a:t>
            </a:r>
            <a:endParaRPr lang="de-DE" b="1" dirty="0"/>
          </a:p>
          <a:p>
            <a:pPr marL="0" indent="0" algn="ctr">
              <a:buNone/>
            </a:pPr>
            <a:r>
              <a:rPr lang="de-DE" u="sng" dirty="0"/>
              <a:t>Die</a:t>
            </a:r>
            <a:r>
              <a:rPr lang="de-DE" dirty="0"/>
              <a:t> Plattform für die virtuelle Zusammenarbeit von Schulen (rein digitale Projekte oder Ergänzung zu </a:t>
            </a:r>
            <a:r>
              <a:rPr lang="de-DE" dirty="0" err="1"/>
              <a:t>Mobilitäten</a:t>
            </a:r>
            <a:r>
              <a:rPr lang="de-DE" dirty="0"/>
              <a:t>, Partnersuche,…) </a:t>
            </a:r>
          </a:p>
          <a:p>
            <a:pPr marL="0" indent="0" algn="ctr">
              <a:buNone/>
            </a:pP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918155-4DB6-4985-A72C-91378310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529" y="3845794"/>
            <a:ext cx="1870666" cy="127828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CB295CC-A2CE-48F7-B464-8351C80B8B28}"/>
              </a:ext>
            </a:extLst>
          </p:cNvPr>
          <p:cNvSpPr/>
          <p:nvPr/>
        </p:nvSpPr>
        <p:spPr>
          <a:xfrm>
            <a:off x="4872936" y="5227927"/>
            <a:ext cx="403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www.kmk-pad.org/programme/etwinning.html</a:t>
            </a:r>
            <a:r>
              <a:rPr lang="de-DE" sz="140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58A030-AAC7-4F6D-B463-737902E41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0" y="3974661"/>
            <a:ext cx="3656536" cy="89522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59C0E53-64A8-4887-B94A-04D75BD4ACA0}"/>
              </a:ext>
            </a:extLst>
          </p:cNvPr>
          <p:cNvSpPr/>
          <p:nvPr/>
        </p:nvSpPr>
        <p:spPr>
          <a:xfrm>
            <a:off x="721424" y="5252949"/>
            <a:ext cx="2859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hlinkClick r:id="rId5"/>
              </a:rPr>
              <a:t>www.schooleducationgateway.eu</a:t>
            </a:r>
            <a:r>
              <a:rPr lang="de-DE" sz="140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F42E88-45EF-48D2-B4DC-C3D876B0E7AF}"/>
              </a:ext>
            </a:extLst>
          </p:cNvPr>
          <p:cNvSpPr txBox="1"/>
          <p:nvPr/>
        </p:nvSpPr>
        <p:spPr>
          <a:xfrm>
            <a:off x="1095022" y="5834821"/>
            <a:ext cx="615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Beide Plattformen sollen mittelfristig auf einer Plattform </a:t>
            </a:r>
          </a:p>
          <a:p>
            <a:r>
              <a:rPr lang="de-DE" dirty="0">
                <a:sym typeface="Wingdings" panose="05000000000000000000" pitchFamily="2" charset="2"/>
              </a:rPr>
              <a:t>     zusammengelegt werden.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22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D82C8B-8B9D-4B93-8044-61A41A10B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704825"/>
            <a:ext cx="8523287" cy="972000"/>
          </a:xfrm>
        </p:spPr>
        <p:txBody>
          <a:bodyPr/>
          <a:lstStyle/>
          <a:p>
            <a:r>
              <a:rPr lang="de-DE" dirty="0"/>
              <a:t>Nach Antragstellung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5207B2-0C0B-40CC-A424-0EFB081DC8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4487" y="1983413"/>
            <a:ext cx="8529374" cy="455560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Begutachtung</a:t>
            </a:r>
          </a:p>
          <a:p>
            <a:r>
              <a:rPr lang="de-DE" dirty="0"/>
              <a:t>Je nach Art + Umfang des Vorhabens werden die Anträge von ein bis zwei voneinander unabhängigen Experten begutachtet</a:t>
            </a:r>
          </a:p>
          <a:p>
            <a:r>
              <a:rPr lang="de-DE" dirty="0"/>
              <a:t>Unterschiedliche Qualitätskriterien (Award </a:t>
            </a:r>
            <a:r>
              <a:rPr lang="de-DE" dirty="0" err="1"/>
              <a:t>Criteria</a:t>
            </a:r>
            <a:r>
              <a:rPr lang="de-DE" dirty="0"/>
              <a:t>) für verschiedene Anträge: siehe Programmleitfaden; </a:t>
            </a:r>
          </a:p>
          <a:p>
            <a:r>
              <a:rPr lang="de-DE" dirty="0"/>
              <a:t>Details im  "Assessment Guide" für die Begutachtung von Anträgen (noch nicht erschienen, wird aber öffentlich zugänglich sein)</a:t>
            </a:r>
          </a:p>
          <a:p>
            <a:pPr marL="0" indent="0">
              <a:buNone/>
            </a:pPr>
            <a:r>
              <a:rPr lang="de-DE" b="1" dirty="0"/>
              <a:t>Bewilligung</a:t>
            </a:r>
          </a:p>
          <a:p>
            <a:r>
              <a:rPr lang="de-DE" dirty="0"/>
              <a:t>Information per E-Mail zu Bewilligung / Ablehnung</a:t>
            </a:r>
          </a:p>
          <a:p>
            <a:r>
              <a:rPr lang="de-DE" dirty="0"/>
              <a:t>Veröffentlichung der Förderlisten: </a:t>
            </a:r>
            <a:r>
              <a:rPr lang="de-DE" dirty="0">
                <a:hlinkClick r:id="rId2"/>
              </a:rPr>
              <a:t>www.kmk-pad.org/programme/erasmusplus/gefoerderte-projekte.html</a:t>
            </a:r>
            <a:r>
              <a:rPr lang="de-DE" dirty="0"/>
              <a:t> </a:t>
            </a:r>
          </a:p>
          <a:p>
            <a:r>
              <a:rPr lang="de-DE" dirty="0"/>
              <a:t>Versand der Vertragsunterlagen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4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FE5A8-80CD-4EA5-A281-6DA4CC32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134534"/>
            <a:ext cx="8523287" cy="475191"/>
          </a:xfrm>
        </p:spPr>
        <p:txBody>
          <a:bodyPr/>
          <a:lstStyle/>
          <a:p>
            <a:r>
              <a:rPr lang="de-DE" dirty="0"/>
              <a:t>Das Erasmus+ Team beim PAD berät Sie gern: 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AB70A09-0FF6-4C05-BE54-EF77FD4A95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4487" y="1819275"/>
            <a:ext cx="8407773" cy="23912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PAD-Website: Nationale Agentur für Erasmus+ im Schulbereich: </a:t>
            </a:r>
            <a:r>
              <a:rPr lang="de-DE" dirty="0">
                <a:hlinkClick r:id="rId2"/>
              </a:rPr>
              <a:t>www.kmk-pad.org/erasmusplus.html</a:t>
            </a:r>
            <a:r>
              <a:rPr lang="de-D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Ansprechpersonen (nach Bundesländern) sowie Erasmus+ Hotline:</a:t>
            </a:r>
            <a:br>
              <a:rPr lang="de-DE" dirty="0"/>
            </a:br>
            <a:r>
              <a:rPr lang="de-DE" dirty="0">
                <a:hlinkClick r:id="rId2"/>
              </a:rPr>
              <a:t>www.kmk-pad.org/programme/erasmusplus/beratung.html</a:t>
            </a:r>
            <a:r>
              <a:rPr lang="de-D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eTwinning: </a:t>
            </a:r>
            <a:r>
              <a:rPr lang="de-DE" dirty="0">
                <a:hlinkClick r:id="rId2"/>
              </a:rPr>
              <a:t>www.etwinning.net</a:t>
            </a:r>
            <a:r>
              <a:rPr lang="de-D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School Education Gateway: </a:t>
            </a:r>
            <a:r>
              <a:rPr lang="de-DE" dirty="0">
                <a:hlinkClick r:id="rId2"/>
              </a:rPr>
              <a:t>www.schooleducationgateway.eu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b="1" dirty="0">
                <a:solidFill>
                  <a:srgbClr val="06416F"/>
                </a:solidFill>
                <a:latin typeface="Arial"/>
                <a:cs typeface="Arial"/>
              </a:rPr>
              <a:t>Bleiben Sie informiert: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PAD-Newsletter: </a:t>
            </a:r>
            <a:r>
              <a:rPr lang="de-DE" dirty="0">
                <a:hlinkClick r:id="rId2"/>
              </a:rPr>
              <a:t>www.kmk-pad.org/newsletter.html</a:t>
            </a:r>
            <a:r>
              <a:rPr lang="de-D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            @</a:t>
            </a:r>
            <a:r>
              <a:rPr lang="de-DE" dirty="0" err="1"/>
              <a:t>kmkpad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2CD555-C84F-48FF-AAA4-CC66C7E2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5848376"/>
            <a:ext cx="847725" cy="4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1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4F6B2F-5892-4C10-AAA4-E07B490F0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281125"/>
            <a:ext cx="8523287" cy="972000"/>
          </a:xfrm>
        </p:spPr>
        <p:txBody>
          <a:bodyPr/>
          <a:lstStyle/>
          <a:p>
            <a:r>
              <a:rPr lang="de-DE" dirty="0"/>
              <a:t>Die Programmprioritäten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0950FF-B02D-4EEB-BC7C-3BC9A8F398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574" y="2078313"/>
            <a:ext cx="8529374" cy="2208307"/>
          </a:xfrm>
        </p:spPr>
        <p:txBody>
          <a:bodyPr/>
          <a:lstStyle/>
          <a:p>
            <a:r>
              <a:rPr lang="de-DE" dirty="0"/>
              <a:t>Inklusion und Diversität</a:t>
            </a:r>
          </a:p>
          <a:p>
            <a:r>
              <a:rPr lang="de-DE" dirty="0"/>
              <a:t>Digitale Transformation</a:t>
            </a:r>
          </a:p>
          <a:p>
            <a:r>
              <a:rPr lang="de-DE" dirty="0"/>
              <a:t>Umwelt und Kampf gegen Klimawandel</a:t>
            </a:r>
          </a:p>
          <a:p>
            <a:r>
              <a:rPr lang="de-DE" dirty="0"/>
              <a:t>Gemeinsame Werte, Teilnahme am demokratischen Leben, bürgerschaftliches Engagement   </a:t>
            </a:r>
          </a:p>
        </p:txBody>
      </p:sp>
    </p:spTree>
    <p:extLst>
      <p:ext uri="{BB962C8B-B14F-4D97-AF65-F5344CB8AC3E}">
        <p14:creationId xmlns:p14="http://schemas.microsoft.com/office/powerpoint/2010/main" val="18900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77D77BC-A176-4CB8-AC25-DE6FF1F28BF2}"/>
              </a:ext>
            </a:extLst>
          </p:cNvPr>
          <p:cNvSpPr/>
          <p:nvPr/>
        </p:nvSpPr>
        <p:spPr>
          <a:xfrm>
            <a:off x="1234830" y="3245213"/>
            <a:ext cx="1980206" cy="2000437"/>
          </a:xfrm>
          <a:prstGeom prst="ellipse">
            <a:avLst/>
          </a:prstGeom>
          <a:pattFill prst="ltDnDiag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Gesamt-budget 2014-20: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14,7 Mrd. €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3B1167-3B6B-452C-AA4C-17D839D97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Das Budget</a:t>
            </a:r>
          </a:p>
          <a:p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6795DD1-B196-48CD-AE99-1C0C0CC98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741502"/>
              </p:ext>
            </p:extLst>
          </p:nvPr>
        </p:nvGraphicFramePr>
        <p:xfrm>
          <a:off x="1786684" y="1620534"/>
          <a:ext cx="6757406" cy="432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A565E746-D85B-47A2-83EC-6D509D4D728A}"/>
              </a:ext>
            </a:extLst>
          </p:cNvPr>
          <p:cNvSpPr txBox="1"/>
          <p:nvPr/>
        </p:nvSpPr>
        <p:spPr>
          <a:xfrm>
            <a:off x="4175284" y="3667420"/>
            <a:ext cx="1980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Gesamtbudget 2021-27: </a:t>
            </a:r>
          </a:p>
          <a:p>
            <a:pPr algn="ctr"/>
            <a:r>
              <a:rPr lang="de-DE" b="1" dirty="0"/>
              <a:t>26,2 Mrd. €</a:t>
            </a:r>
          </a:p>
        </p:txBody>
      </p:sp>
    </p:spTree>
    <p:extLst>
      <p:ext uri="{BB962C8B-B14F-4D97-AF65-F5344CB8AC3E}">
        <p14:creationId xmlns:p14="http://schemas.microsoft.com/office/powerpoint/2010/main" val="29733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3C32A5-F052-4338-A496-2E881ADC8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356" y="723627"/>
            <a:ext cx="8523287" cy="818095"/>
          </a:xfrm>
        </p:spPr>
        <p:txBody>
          <a:bodyPr/>
          <a:lstStyle/>
          <a:p>
            <a:r>
              <a:rPr lang="de-DE" dirty="0"/>
              <a:t>Programmstruktur 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7BFB5DB5-651C-445D-8798-D505B1E07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753374"/>
              </p:ext>
            </p:extLst>
          </p:nvPr>
        </p:nvGraphicFramePr>
        <p:xfrm>
          <a:off x="310357" y="1658678"/>
          <a:ext cx="7759756" cy="447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34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B87B654-AAF0-4819-B2ED-FA310B76A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356" y="1019003"/>
            <a:ext cx="8523287" cy="480934"/>
          </a:xfrm>
        </p:spPr>
        <p:txBody>
          <a:bodyPr/>
          <a:lstStyle/>
          <a:p>
            <a:r>
              <a:rPr lang="de-DE" b="0" dirty="0">
                <a:solidFill>
                  <a:schemeClr val="tx1"/>
                </a:solidFill>
              </a:rPr>
              <a:t>Antragstellung beim PAD: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B56EF9CF-CE3E-4CEC-BF22-70D098700805}"/>
              </a:ext>
            </a:extLst>
          </p:cNvPr>
          <p:cNvSpPr txBox="1">
            <a:spLocks/>
          </p:cNvSpPr>
          <p:nvPr/>
        </p:nvSpPr>
        <p:spPr>
          <a:xfrm>
            <a:off x="2300702" y="251412"/>
            <a:ext cx="5534945" cy="48093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Angebote im Bereich Schulbildung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D44E2CF-A9BF-4AF6-AA63-A6AB31BE1B75}"/>
              </a:ext>
            </a:extLst>
          </p:cNvPr>
          <p:cNvSpPr txBox="1"/>
          <p:nvPr/>
        </p:nvSpPr>
        <p:spPr>
          <a:xfrm>
            <a:off x="2393235" y="1531634"/>
            <a:ext cx="4889205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de-DE" sz="1600" b="1" dirty="0"/>
              <a:t>Leitaktion 1</a:t>
            </a:r>
            <a:endParaRPr lang="de-DE" sz="1600" dirty="0"/>
          </a:p>
          <a:p>
            <a:r>
              <a:rPr lang="de-DE" sz="1600" b="1" dirty="0"/>
              <a:t>Akkreditierung oder </a:t>
            </a:r>
          </a:p>
          <a:p>
            <a:r>
              <a:rPr lang="de-DE" sz="1600" b="1" dirty="0"/>
              <a:t>Short-term Mobility Projects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Mobilität für Lehrkräfte und Schüler/innen 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Schulen / vorschulische Einrichtungen,  </a:t>
            </a:r>
            <a:br>
              <a:rPr lang="de-DE" sz="1600" dirty="0"/>
            </a:br>
            <a:r>
              <a:rPr lang="de-DE" sz="1600" dirty="0"/>
              <a:t>Schulbehörden u.a.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Förderhöhe + Dauer nach Bedarf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9435884-8D37-4EC8-AA0D-8F4D498AA993}"/>
              </a:ext>
            </a:extLst>
          </p:cNvPr>
          <p:cNvSpPr txBox="1"/>
          <p:nvPr/>
        </p:nvSpPr>
        <p:spPr>
          <a:xfrm>
            <a:off x="4749684" y="3743421"/>
            <a:ext cx="418013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de-DE" sz="1600" b="1" dirty="0"/>
              <a:t>Leitaktion 2</a:t>
            </a:r>
            <a:endParaRPr lang="de-DE" sz="1600" dirty="0"/>
          </a:p>
          <a:p>
            <a:r>
              <a:rPr lang="de-DE" sz="1600" b="1" dirty="0"/>
              <a:t>Kooperationspartnerschaften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Internationalisierung von Einrichtungen, Erstellung übertragbarer Ergebnisse 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Akteure im Bereich Schulbildung, z. B. Universitäten, Schulbehörden, LFB-Institute,…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3F59CE-C79A-4D03-A072-17EE5432E11A}"/>
              </a:ext>
            </a:extLst>
          </p:cNvPr>
          <p:cNvSpPr txBox="1"/>
          <p:nvPr/>
        </p:nvSpPr>
        <p:spPr>
          <a:xfrm>
            <a:off x="332843" y="3745148"/>
            <a:ext cx="412078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de-DE" sz="1600" b="1" dirty="0"/>
              <a:t>Leitaktion 2 </a:t>
            </a:r>
            <a:endParaRPr lang="de-DE" sz="1600" dirty="0"/>
          </a:p>
          <a:p>
            <a:r>
              <a:rPr lang="de-DE" sz="1600" b="1" dirty="0"/>
              <a:t>Small-</a:t>
            </a:r>
            <a:r>
              <a:rPr lang="de-DE" sz="1600" b="1" dirty="0" err="1"/>
              <a:t>scale</a:t>
            </a:r>
            <a:r>
              <a:rPr lang="de-DE" sz="1600" b="1" dirty="0"/>
              <a:t> Partnerschaften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Einstieg in die </a:t>
            </a:r>
            <a:r>
              <a:rPr lang="de-DE" sz="1600" dirty="0" err="1"/>
              <a:t>europ</a:t>
            </a:r>
            <a:r>
              <a:rPr lang="de-DE" sz="1600" dirty="0"/>
              <a:t>. Zusammenarbeit, Stärkung der </a:t>
            </a:r>
            <a:r>
              <a:rPr lang="de-DE" sz="1600" dirty="0" err="1"/>
              <a:t>europ</a:t>
            </a:r>
            <a:r>
              <a:rPr lang="de-DE" sz="1600" dirty="0"/>
              <a:t>. Dimension auf lokaler Ebene, aktive Bürgerschaft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Newcomer, </a:t>
            </a:r>
            <a:r>
              <a:rPr lang="de-DE" sz="1600" dirty="0" err="1"/>
              <a:t>grassroots</a:t>
            </a:r>
            <a:r>
              <a:rPr lang="de-DE" sz="1600" dirty="0"/>
              <a:t>-Organisationen</a:t>
            </a:r>
          </a:p>
          <a:p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1A5DDE3-8B48-430D-82A1-ABB92BD73921}"/>
              </a:ext>
            </a:extLst>
          </p:cNvPr>
          <p:cNvSpPr txBox="1"/>
          <p:nvPr/>
        </p:nvSpPr>
        <p:spPr>
          <a:xfrm>
            <a:off x="82379" y="6572380"/>
            <a:ext cx="5964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Genannt sind jeweils die Hauptzielgruppen als Antragsteller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5348F4D-CC19-45A6-BB12-B9E3D4A11066}"/>
              </a:ext>
            </a:extLst>
          </p:cNvPr>
          <p:cNvSpPr/>
          <p:nvPr/>
        </p:nvSpPr>
        <p:spPr>
          <a:xfrm>
            <a:off x="6138395" y="1149418"/>
            <a:ext cx="2695247" cy="12643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Für Schulen: Akkreditierung der Normalfall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77EFFB4-325D-40DC-84BD-66F7EDB36004}"/>
              </a:ext>
            </a:extLst>
          </p:cNvPr>
          <p:cNvSpPr/>
          <p:nvPr/>
        </p:nvSpPr>
        <p:spPr>
          <a:xfrm>
            <a:off x="6301863" y="5293480"/>
            <a:ext cx="2695247" cy="7723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PAD-Budget 2021</a:t>
            </a:r>
            <a:r>
              <a:rPr lang="de-DE" sz="1600">
                <a:solidFill>
                  <a:schemeClr val="tx1"/>
                </a:solidFill>
              </a:rPr>
              <a:t>: 18,7 </a:t>
            </a:r>
            <a:r>
              <a:rPr lang="de-DE" sz="1600" dirty="0" err="1">
                <a:solidFill>
                  <a:schemeClr val="tx1"/>
                </a:solidFill>
              </a:rPr>
              <a:t>Mio</a:t>
            </a:r>
            <a:r>
              <a:rPr lang="de-DE" sz="1600" dirty="0">
                <a:solidFill>
                  <a:schemeClr val="tx1"/>
                </a:solidFill>
              </a:rPr>
              <a:t> €</a:t>
            </a:r>
            <a:br>
              <a:rPr lang="de-DE" sz="1600" dirty="0">
                <a:solidFill>
                  <a:schemeClr val="tx1"/>
                </a:solidFill>
              </a:rPr>
            </a:b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F661EAF-33C0-4D23-9ED1-44F5539CAD71}"/>
              </a:ext>
            </a:extLst>
          </p:cNvPr>
          <p:cNvSpPr/>
          <p:nvPr/>
        </p:nvSpPr>
        <p:spPr>
          <a:xfrm>
            <a:off x="1792027" y="5279846"/>
            <a:ext cx="2695246" cy="7723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PAD-Budget 2021: 3,9 </a:t>
            </a:r>
            <a:r>
              <a:rPr lang="de-DE" sz="1600" dirty="0" err="1">
                <a:solidFill>
                  <a:schemeClr val="tx1"/>
                </a:solidFill>
              </a:rPr>
              <a:t>Mio</a:t>
            </a:r>
            <a:r>
              <a:rPr lang="de-DE" sz="1600" dirty="0">
                <a:solidFill>
                  <a:schemeClr val="tx1"/>
                </a:solidFill>
              </a:rPr>
              <a:t> €</a:t>
            </a:r>
            <a:br>
              <a:rPr lang="de-DE" sz="1600" dirty="0">
                <a:solidFill>
                  <a:schemeClr val="tx1"/>
                </a:solidFill>
              </a:rPr>
            </a:b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2D758F4-1EC8-48D2-B954-DF4364F333E5}"/>
              </a:ext>
            </a:extLst>
          </p:cNvPr>
          <p:cNvSpPr/>
          <p:nvPr/>
        </p:nvSpPr>
        <p:spPr>
          <a:xfrm>
            <a:off x="6138396" y="2889573"/>
            <a:ext cx="2695247" cy="7723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PAD-Budget 2021: 31 </a:t>
            </a:r>
            <a:r>
              <a:rPr lang="de-DE" sz="1600" dirty="0" err="1">
                <a:solidFill>
                  <a:schemeClr val="tx1"/>
                </a:solidFill>
              </a:rPr>
              <a:t>Mio</a:t>
            </a:r>
            <a:r>
              <a:rPr lang="de-DE" sz="1600" dirty="0">
                <a:solidFill>
                  <a:schemeClr val="tx1"/>
                </a:solidFill>
              </a:rPr>
              <a:t> €</a:t>
            </a:r>
            <a:br>
              <a:rPr lang="de-DE" sz="1600" dirty="0">
                <a:solidFill>
                  <a:schemeClr val="tx1"/>
                </a:solidFill>
              </a:rPr>
            </a:b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3" grpId="0" animBg="1"/>
      <p:bldP spid="4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857A229-946E-4590-835A-CE13054E30AE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4453627" y="4306739"/>
          <a:ext cx="8529374" cy="387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B56EF9CF-CE3E-4CEC-BF22-70D098700805}"/>
              </a:ext>
            </a:extLst>
          </p:cNvPr>
          <p:cNvSpPr txBox="1">
            <a:spLocks/>
          </p:cNvSpPr>
          <p:nvPr/>
        </p:nvSpPr>
        <p:spPr>
          <a:xfrm>
            <a:off x="2291868" y="180141"/>
            <a:ext cx="5534945" cy="49395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Angebote im Bereich Schulbildung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B18B08AD-AAA2-4DAC-B4E8-C258D0233D18}"/>
              </a:ext>
            </a:extLst>
          </p:cNvPr>
          <p:cNvSpPr txBox="1">
            <a:spLocks/>
          </p:cNvSpPr>
          <p:nvPr/>
        </p:nvSpPr>
        <p:spPr>
          <a:xfrm>
            <a:off x="310356" y="1153963"/>
            <a:ext cx="8523287" cy="480934"/>
          </a:xfrm>
          <a:prstGeom prst="rect">
            <a:avLst/>
          </a:prstGeom>
        </p:spPr>
        <p:txBody>
          <a:bodyPr vert="horz" lIns="0" tIns="0" rIns="0" bIns="0" anchor="b"/>
          <a:lstStyle>
            <a:lvl1pPr indent="0">
              <a:spcBef>
                <a:spcPct val="20000"/>
              </a:spcBef>
              <a:buFont typeface="Arial"/>
              <a:buNone/>
              <a:defRPr sz="2400" b="0" i="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b="0" i="0"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b="0" i="0"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b="0" i="0"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b="0" i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Antragstellung bei EACEA (Brüssel) </a:t>
            </a:r>
            <a:br>
              <a:rPr lang="de-DE" dirty="0"/>
            </a:br>
            <a:r>
              <a:rPr lang="de-DE" sz="1400" dirty="0">
                <a:hlinkClick r:id="rId7"/>
              </a:rPr>
              <a:t>https://www.eacea.ec.europa.eu/index_de</a:t>
            </a:r>
            <a:r>
              <a:rPr lang="de-DE" sz="1400" dirty="0"/>
              <a:t>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DE1537-0413-4595-A90B-83B2AF4E860B}"/>
              </a:ext>
            </a:extLst>
          </p:cNvPr>
          <p:cNvSpPr txBox="1"/>
          <p:nvPr/>
        </p:nvSpPr>
        <p:spPr>
          <a:xfrm>
            <a:off x="1445740" y="1764120"/>
            <a:ext cx="549463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de-DE" sz="1600" b="1" dirty="0"/>
              <a:t>Leitaktion 2</a:t>
            </a:r>
            <a:endParaRPr lang="de-DE" sz="1600" dirty="0"/>
          </a:p>
          <a:p>
            <a:r>
              <a:rPr lang="de-DE" sz="1600" b="1" dirty="0"/>
              <a:t>Erasmus+ Teacher </a:t>
            </a:r>
            <a:r>
              <a:rPr lang="de-DE" sz="1600" b="1" dirty="0" err="1"/>
              <a:t>Academies</a:t>
            </a:r>
            <a:endParaRPr lang="de-DE" sz="1600" b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Netzwerke zur Verbesserung der Lehrerbildung / Beitrag zur Verwirklichung des  Europäischen Bildungsraums  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Lehreraus- und -</a:t>
            </a:r>
            <a:r>
              <a:rPr lang="de-DE" sz="1600" dirty="0" err="1"/>
              <a:t>fortbildungseinrichtungen</a:t>
            </a:r>
            <a:r>
              <a:rPr lang="de-DE" sz="1600" dirty="0"/>
              <a:t>, Ministerien, Schulbehörden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3 Jahre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max. 1,5 </a:t>
            </a:r>
            <a:r>
              <a:rPr lang="de-DE" sz="1600" dirty="0" err="1"/>
              <a:t>Mio</a:t>
            </a:r>
            <a:r>
              <a:rPr lang="de-DE" sz="1600" dirty="0"/>
              <a:t>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72BD7D-7827-4D17-A633-29D327D8371B}"/>
              </a:ext>
            </a:extLst>
          </p:cNvPr>
          <p:cNvSpPr txBox="1"/>
          <p:nvPr/>
        </p:nvSpPr>
        <p:spPr>
          <a:xfrm>
            <a:off x="323787" y="4048293"/>
            <a:ext cx="3786893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de-DE" sz="1600" b="1" dirty="0"/>
              <a:t>Jean Monnet</a:t>
            </a:r>
          </a:p>
          <a:p>
            <a:pPr lvl="0"/>
            <a:r>
              <a:rPr lang="de-DE" sz="1600" b="1" dirty="0"/>
              <a:t>Teacher Training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Angebot von Lehrerfortbildungen zum Thema EU    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1 Hochschuleinrichtung oder 1 Lehreraus-/-</a:t>
            </a:r>
            <a:r>
              <a:rPr lang="de-DE" sz="1600" dirty="0" err="1"/>
              <a:t>fortbildungseinrichtung</a:t>
            </a:r>
            <a:endParaRPr lang="de-DE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3 Jahre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max. 300.000 €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7CC9F9-B737-4ECB-BAA0-3DCA05B3CC80}"/>
              </a:ext>
            </a:extLst>
          </p:cNvPr>
          <p:cNvSpPr txBox="1"/>
          <p:nvPr/>
        </p:nvSpPr>
        <p:spPr>
          <a:xfrm>
            <a:off x="4374131" y="4048293"/>
            <a:ext cx="421793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de-DE" sz="1600" b="1" dirty="0"/>
              <a:t>Jean Monnet</a:t>
            </a:r>
            <a:r>
              <a:rPr lang="de-DE" sz="1600" dirty="0"/>
              <a:t> </a:t>
            </a:r>
          </a:p>
          <a:p>
            <a:pPr lvl="0"/>
            <a:r>
              <a:rPr lang="de-DE" sz="1600" b="1" dirty="0"/>
              <a:t>Networks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Erfahrungsaustausch,  gemeinsamer Unterricht zu EU-Themen, Erstellung von Materialien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Schulen und / oder Berufsbildungsanbieter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3 Jahre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max. 300.000 €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6D6CA0-B70F-475F-B8D0-0048A04A8730}"/>
              </a:ext>
            </a:extLst>
          </p:cNvPr>
          <p:cNvSpPr txBox="1"/>
          <p:nvPr/>
        </p:nvSpPr>
        <p:spPr>
          <a:xfrm>
            <a:off x="82379" y="6550223"/>
            <a:ext cx="5964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Genannt sind jeweils die Hauptzielgruppen als Antragsteller </a:t>
            </a:r>
          </a:p>
        </p:txBody>
      </p:sp>
    </p:spTree>
    <p:extLst>
      <p:ext uri="{BB962C8B-B14F-4D97-AF65-F5344CB8AC3E}">
        <p14:creationId xmlns:p14="http://schemas.microsoft.com/office/powerpoint/2010/main" val="214226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AF7848-C7C7-4E8F-94E9-42CC5E9551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291512"/>
            <a:ext cx="8523287" cy="972000"/>
          </a:xfrm>
        </p:spPr>
        <p:txBody>
          <a:bodyPr/>
          <a:lstStyle/>
          <a:p>
            <a:r>
              <a:rPr lang="de-DE" dirty="0"/>
              <a:t>Programmstaaten und Partnerstaaten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1EAAC1-7234-4F76-A545-E363BB72AA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400" y="2268000"/>
            <a:ext cx="4032000" cy="2483467"/>
          </a:xfr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/>
            <a:r>
              <a:rPr lang="de-DE" sz="1800" b="1" dirty="0">
                <a:solidFill>
                  <a:schemeClr val="tx1"/>
                </a:solidFill>
              </a:rPr>
              <a:t>Programmstaaten</a:t>
            </a:r>
          </a:p>
          <a:p>
            <a:pPr marL="0"/>
            <a:r>
              <a:rPr lang="de-DE" sz="1800" dirty="0">
                <a:solidFill>
                  <a:schemeClr val="tx1"/>
                </a:solidFill>
              </a:rPr>
              <a:t>Die 27 EU-Staaten</a:t>
            </a:r>
          </a:p>
          <a:p>
            <a:pPr marL="0"/>
            <a:r>
              <a:rPr lang="de-DE" sz="1800" dirty="0">
                <a:solidFill>
                  <a:schemeClr val="tx1"/>
                </a:solidFill>
              </a:rPr>
              <a:t>Island, Liechtenstein, Norwegen</a:t>
            </a:r>
          </a:p>
          <a:p>
            <a:pPr marL="0"/>
            <a:r>
              <a:rPr lang="de-DE" sz="1800" dirty="0" err="1">
                <a:solidFill>
                  <a:schemeClr val="tx1"/>
                </a:solidFill>
              </a:rPr>
              <a:t>Nordmazedonien</a:t>
            </a:r>
            <a:r>
              <a:rPr lang="de-DE" sz="1800" dirty="0">
                <a:solidFill>
                  <a:schemeClr val="tx1"/>
                </a:solidFill>
              </a:rPr>
              <a:t>, Serbien</a:t>
            </a:r>
          </a:p>
          <a:p>
            <a:pPr marL="0"/>
            <a:r>
              <a:rPr lang="de-DE" sz="1800" dirty="0">
                <a:solidFill>
                  <a:schemeClr val="tx1"/>
                </a:solidFill>
              </a:rPr>
              <a:t>Türkei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DA6B00-1269-4D93-9B84-63BF5B6F332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73376" y="2268000"/>
            <a:ext cx="4094398" cy="2483467"/>
          </a:xfr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de-DE" b="1" dirty="0"/>
              <a:t>Partnerstaaten</a:t>
            </a:r>
          </a:p>
          <a:p>
            <a:r>
              <a:rPr lang="de-DE" dirty="0"/>
              <a:t>andere Staaten weltweit</a:t>
            </a:r>
          </a:p>
          <a:p>
            <a:r>
              <a:rPr lang="de-DE" dirty="0"/>
              <a:t>Programmteilnahme nur in Kooperationspartnerschaften unter bestimmten Bedingungen möglich</a:t>
            </a:r>
          </a:p>
        </p:txBody>
      </p:sp>
    </p:spTree>
    <p:extLst>
      <p:ext uri="{BB962C8B-B14F-4D97-AF65-F5344CB8AC3E}">
        <p14:creationId xmlns:p14="http://schemas.microsoft.com/office/powerpoint/2010/main" val="169404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798483-2537-425F-AD42-36DE1C2CC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487" y="1387767"/>
            <a:ext cx="8523287" cy="972000"/>
          </a:xfrm>
        </p:spPr>
        <p:txBody>
          <a:bodyPr anchor="b">
            <a:normAutofit/>
          </a:bodyPr>
          <a:lstStyle/>
          <a:p>
            <a:r>
              <a:rPr lang="de-DE" dirty="0" err="1"/>
              <a:t>Mobilitäten</a:t>
            </a:r>
            <a:r>
              <a:rPr lang="de-DE" dirty="0"/>
              <a:t> für die eigene Schule (Leitaktion 1)</a:t>
            </a:r>
          </a:p>
          <a:p>
            <a:endParaRPr lang="de-DE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87329C-C54B-4A00-9E4B-A4457E60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2320386"/>
            <a:ext cx="4363711" cy="37758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D1B69DF-9E07-4198-BD99-BE2321AF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2320386"/>
            <a:ext cx="2482816" cy="377583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23EFADC-4776-4CD1-9A11-66E759E80A8A}"/>
              </a:ext>
            </a:extLst>
          </p:cNvPr>
          <p:cNvSpPr/>
          <p:nvPr/>
        </p:nvSpPr>
        <p:spPr>
          <a:xfrm>
            <a:off x="1973640" y="5271490"/>
            <a:ext cx="2935111" cy="10385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für Schülerinnen und Schüler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0C62683-1FAE-4C69-8345-7D2ACDA6799A}"/>
              </a:ext>
            </a:extLst>
          </p:cNvPr>
          <p:cNvSpPr/>
          <p:nvPr/>
        </p:nvSpPr>
        <p:spPr>
          <a:xfrm>
            <a:off x="5422497" y="5269231"/>
            <a:ext cx="2935111" cy="10385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…und Lehrkräfte</a:t>
            </a:r>
          </a:p>
        </p:txBody>
      </p:sp>
    </p:spTree>
    <p:extLst>
      <p:ext uri="{BB962C8B-B14F-4D97-AF65-F5344CB8AC3E}">
        <p14:creationId xmlns:p14="http://schemas.microsoft.com/office/powerpoint/2010/main" val="1772576801"/>
      </p:ext>
    </p:extLst>
  </p:cSld>
  <p:clrMapOvr>
    <a:masterClrMapping/>
  </p:clrMapOvr>
</p:sld>
</file>

<file path=ppt/theme/theme1.xml><?xml version="1.0" encoding="utf-8"?>
<a:theme xmlns:a="http://schemas.openxmlformats.org/drawingml/2006/main" name="KMK_präsentation_151203">
  <a:themeElements>
    <a:clrScheme name="KMK">
      <a:dk1>
        <a:sysClr val="windowText" lastClr="000000"/>
      </a:dk1>
      <a:lt1>
        <a:sysClr val="window" lastClr="FFFFFF"/>
      </a:lt1>
      <a:dk2>
        <a:srgbClr val="06416F"/>
      </a:dk2>
      <a:lt2>
        <a:srgbClr val="EEECE1"/>
      </a:lt2>
      <a:accent1>
        <a:srgbClr val="0F6AB2"/>
      </a:accent1>
      <a:accent2>
        <a:srgbClr val="78B635"/>
      </a:accent2>
      <a:accent3>
        <a:srgbClr val="06416F"/>
      </a:accent3>
      <a:accent4>
        <a:srgbClr val="78B635"/>
      </a:accent4>
      <a:accent5>
        <a:srgbClr val="78B635"/>
      </a:accent5>
      <a:accent6>
        <a:srgbClr val="78B635"/>
      </a:accent6>
      <a:hlink>
        <a:srgbClr val="0F6AB2"/>
      </a:hlink>
      <a:folHlink>
        <a:srgbClr val="06416F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8B63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56088CA6-BF88-3844-AE9D-9A8432116581}" vid="{A10B0E53-7E31-8A46-9C7B-89F448BB0CD2}"/>
    </a:ext>
  </a:extLst>
</a:theme>
</file>

<file path=ppt/theme/theme2.xml><?xml version="1.0" encoding="utf-8"?>
<a:theme xmlns:a="http://schemas.openxmlformats.org/drawingml/2006/main" name="Benutzerdefiniertes Design">
  <a:themeElements>
    <a:clrScheme name="KMK">
      <a:dk1>
        <a:sysClr val="windowText" lastClr="000000"/>
      </a:dk1>
      <a:lt1>
        <a:sysClr val="window" lastClr="FFFFFF"/>
      </a:lt1>
      <a:dk2>
        <a:srgbClr val="06416F"/>
      </a:dk2>
      <a:lt2>
        <a:srgbClr val="EEECE1"/>
      </a:lt2>
      <a:accent1>
        <a:srgbClr val="0F6AB2"/>
      </a:accent1>
      <a:accent2>
        <a:srgbClr val="78B635"/>
      </a:accent2>
      <a:accent3>
        <a:srgbClr val="06416F"/>
      </a:accent3>
      <a:accent4>
        <a:srgbClr val="78B635"/>
      </a:accent4>
      <a:accent5>
        <a:srgbClr val="78B635"/>
      </a:accent5>
      <a:accent6>
        <a:srgbClr val="78B635"/>
      </a:accent6>
      <a:hlink>
        <a:srgbClr val="0F6AB2"/>
      </a:hlink>
      <a:folHlink>
        <a:srgbClr val="06416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56088CA6-BF88-3844-AE9D-9A8432116581}" vid="{26502468-D4CA-7948-B907-08740AB33AD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Bildschirmpräsentation (4:3)</PresentationFormat>
  <Paragraphs>235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</vt:lpstr>
      <vt:lpstr>Lucida Grande</vt:lpstr>
      <vt:lpstr>Wingdings</vt:lpstr>
      <vt:lpstr>KMK_präsentation_151203</vt:lpstr>
      <vt:lpstr>Benutzerdefiniertes Design</vt:lpstr>
      <vt:lpstr>Erasmus+ 2021-2027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Lioy, Sabine</dc:creator>
  <cp:lastModifiedBy>Harms, Sonja</cp:lastModifiedBy>
  <cp:revision>76</cp:revision>
  <dcterms:created xsi:type="dcterms:W3CDTF">2021-03-18T12:10:41Z</dcterms:created>
  <dcterms:modified xsi:type="dcterms:W3CDTF">2021-03-24T10:10:32Z</dcterms:modified>
</cp:coreProperties>
</file>