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0" r:id="rId2"/>
    <p:sldId id="258" r:id="rId3"/>
    <p:sldId id="259" r:id="rId4"/>
    <p:sldId id="265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2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52A6F8-8604-4924-91C2-D90CB6D6A365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FA8A9A-5470-44AA-8375-9603C53DD6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5394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Zeigen Sie diese Folie vor Beginn bzw. während der Durchführung. </a:t>
            </a: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Der Fokus der UK-Momente liegt auf dem Handeln, Erfahren bzw. dem Austausch der Beteiligten – es ist daher bewusst kein Inhalt auf den PPP-Folien abgebildet. Das Wortspiel, „UK-Moment“ umzudrehen, soll bewusst den Erwartungshorizont der Teilnehmenden durchbrechen und den Fokus auf den UK-Moment richten: „Moment mal! Jetzt geht es um UK!“</a:t>
            </a:r>
          </a:p>
          <a:p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FA8A9A-5470-44AA-8375-9603C53DD6B2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1819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Sie können diese Folie zeigen, wenn Sie den UK-Moment abschließen und auf die mögliche Vertiefung durch die </a:t>
            </a:r>
            <a:r>
              <a:rPr lang="de-DE"/>
              <a:t>ISB-Handreichung verweisen.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FA8A9A-5470-44AA-8375-9603C53DD6B2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463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9BEADE-325D-A415-F1F6-07B1810226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9839018-632E-09F8-DEC3-A3369B550F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7F8C0D-1513-D458-B182-9FA28A60B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47915FE-3D1A-9786-4325-A45FCED3A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6B52B45-3E32-7EAE-98C7-8757A0486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8359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58D44E-362F-CA22-D67E-E85F0119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CE14D05-7A5B-6CB3-59BA-0B98C16FBA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3F78DCA-3A54-6152-F7C9-D6B502FAD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E4C6755-7E6E-55B7-10C1-4D30E2F4A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8607D5B-2A15-C19F-6D51-B080D205D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1563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C71EA16-B5A1-C666-AF1D-2E41A23771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0B70557-C0C8-7407-6BD6-603CFC33F1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1400088-6802-2FB2-761F-204926367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40154E-EF87-CD37-7FD9-8B4496166E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7136D6-3EAE-D8A6-85DD-818EAA94F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9875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5B4A50-6501-4242-6519-5AD0E2C7A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65FE3C-C59D-6660-1055-CED91E0DF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AF1060-F41C-3415-AAC5-A80D54F96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A8E063C-9140-91CA-7A86-5A9FC4301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959B37-48CE-B617-2F0C-B4B916D2C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28114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7F67C4-4471-5AF4-48B8-94312C987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91472B-571A-5CA8-5E9F-164B90295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50D90B2-C165-372A-A3D0-F7EA5A907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8974B1-2B3E-5374-A555-3FCF0BDC1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5453E29-453C-1F6E-9E6E-80445D186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2337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CF3650-E95B-09FE-4C26-D47560256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9FD60B-3A86-0119-6E75-88E805A82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BA1E7C8-589B-D332-0D64-5A32B33D05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942E91A-2BE7-5DE8-EEC9-F08B3DCC4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B5C20E6-09DB-5E38-4385-B113C7F7F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966AB2A-881B-D5A1-6A3F-64029D9C8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7225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EAA606-F94B-3496-5963-D06678A6A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F3FC420-03BF-28AB-9B88-4F5809F42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1DEAE7C-A4CB-A261-82A9-41317C5166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C1FD4EEF-DCBD-A648-3817-79B9310FA1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FA4F6B4-460A-8C7B-6C76-64464ABC54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42783EE-4200-90EC-FD2F-E97C6570D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7D77249-BB03-DAA1-3DDE-B560DBB3A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E452EE90-4A05-CA92-C119-E6F2921458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8897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1BCDE2-2547-0A80-C470-26710D54E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751AA0A-13D2-C601-02DC-6BA0B968D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C95C8B1-A448-C70B-65BB-61A13C2A7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C006A0B-5701-BF31-452C-CAA1136D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19455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15042143-6D1E-D27C-D15E-6B9A6811D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9EEA80C-4775-8F13-7EB5-BAAED3076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64F8DEA-27DB-D428-5D4E-EF29C3D7D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8830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7D3DAB-8017-B071-16E0-54D02B505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76280D-FF97-E70D-B255-F0EBB3C6F5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EF6BC0D-3712-73FF-CAA7-C9FD9966E7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015CD36-5C6C-75C7-DFC3-012E3A9D2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22B4781-7C78-AC35-95C6-0739F296D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1862FC9-10A2-83D7-B1F7-AB94678EF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0511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D152C3-DFC9-D931-F8BF-13639513DD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F8A99F6-A92A-0609-72BF-93DF2D1853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FD5EA8A-4258-BED0-FFBB-9B56E66E97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311109-CBC4-408A-388A-FBD763F28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51100D3-A825-06D1-1364-578889C66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FF1EEAB-0921-035D-FDF3-B6134A5F3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04616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654AA54-E4C8-7528-C90C-97C945306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4F700E4-02B8-A18A-3AC2-86698E7C1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650B76-C94B-0995-17FA-BD8021997C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DDD8D-8CAC-4D69-AD06-7A75EC0BC278}" type="datetimeFigureOut">
              <a:rPr lang="de-DE" smtClean="0"/>
              <a:t>29.06.2023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7659F45-2DD1-3D72-7B8B-E39BA202E2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A6B44B2-BCD2-FE86-51FA-CF620C5F05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1BD5C-1F75-4A72-9CCE-C3D895DB18B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5926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isb.bayern.de/foerderschulen/hr-uk/" TargetMode="External"/><Relationship Id="rId4" Type="http://schemas.openxmlformats.org/officeDocument/2006/relationships/hyperlink" Target="https://mebis.link/ISB_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3F77E70-2A48-C2EA-D58D-E06D16197BD8}"/>
              </a:ext>
            </a:extLst>
          </p:cNvPr>
          <p:cNvSpPr txBox="1"/>
          <p:nvPr/>
        </p:nvSpPr>
        <p:spPr>
          <a:xfrm>
            <a:off x="2555631" y="1441938"/>
            <a:ext cx="7080738" cy="3974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96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Moment!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9600" b="1" dirty="0">
                <a:solidFill>
                  <a:schemeClr val="accent2"/>
                </a:solidFill>
                <a:latin typeface="+mj-lt"/>
                <a:ea typeface="+mj-ea"/>
                <a:cs typeface="+mj-cs"/>
              </a:rPr>
              <a:t>UK!</a:t>
            </a:r>
          </a:p>
        </p:txBody>
      </p:sp>
    </p:spTree>
    <p:extLst>
      <p:ext uri="{BB962C8B-B14F-4D97-AF65-F5344CB8AC3E}">
        <p14:creationId xmlns:p14="http://schemas.microsoft.com/office/powerpoint/2010/main" val="36000515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5498341" name="Rectangle 4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26517285" name="Freeform: Shape 4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629991" y="0"/>
            <a:ext cx="7562007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 extrusionOk="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>
              <a:defRPr/>
            </a:pPr>
            <a:r>
              <a:rPr lang="en-US"/>
              <a:t>        </a:t>
            </a:r>
          </a:p>
        </p:txBody>
      </p:sp>
      <p:sp>
        <p:nvSpPr>
          <p:cNvPr id="1571148124" name="Untertitel 2"/>
          <p:cNvSpPr>
            <a:spLocks noGrp="1"/>
          </p:cNvSpPr>
          <p:nvPr>
            <p:ph type="subTitle" idx="1"/>
          </p:nvPr>
        </p:nvSpPr>
        <p:spPr bwMode="auto">
          <a:xfrm>
            <a:off x="5717682" y="4388885"/>
            <a:ext cx="4222861" cy="87057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t>30 Sekunden Austausch</a:t>
            </a:r>
          </a:p>
        </p:txBody>
      </p:sp>
      <p:sp>
        <p:nvSpPr>
          <p:cNvPr id="662208279" name="sketch line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5717682" y="4043301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95907744" name="Textfeld 1095907743"/>
          <p:cNvSpPr txBox="1"/>
          <p:nvPr/>
        </p:nvSpPr>
        <p:spPr bwMode="auto">
          <a:xfrm>
            <a:off x="5626652" y="1093525"/>
            <a:ext cx="6301933" cy="365763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l">
              <a:defRPr/>
            </a:pPr>
            <a:r>
              <a:rPr sz="3600" b="0" i="0">
                <a:solidFill>
                  <a:schemeClr val="tx1"/>
                </a:solidFill>
              </a:rPr>
              <a:t>Konstantin sagt mit seiner Kommunikationshilfe „Frosch“. </a:t>
            </a:r>
          </a:p>
          <a:p>
            <a:pPr algn="l">
              <a:defRPr/>
            </a:pPr>
            <a:r>
              <a:rPr sz="3600" b="0" i="0">
                <a:solidFill>
                  <a:schemeClr val="tx1"/>
                </a:solidFill>
              </a:rPr>
              <a:t>Er möchte mir damit wohl sagen, dass...</a:t>
            </a:r>
            <a:endParaRPr sz="3600"/>
          </a:p>
          <a:p>
            <a:pPr algn="l">
              <a:defRPr/>
            </a:pPr>
            <a:endParaRPr/>
          </a:p>
          <a:p>
            <a:pPr algn="l">
              <a:defRPr/>
            </a:pPr>
            <a:endParaRPr/>
          </a:p>
          <a:p>
            <a:pPr algn="l">
              <a:defRPr/>
            </a:pPr>
            <a:endParaRPr/>
          </a:p>
          <a:p>
            <a:pPr algn="l">
              <a:defRPr/>
            </a:pPr>
            <a:endParaRPr/>
          </a:p>
          <a:p>
            <a:pPr algn="l">
              <a:defRPr/>
            </a:pPr>
            <a:endParaRPr/>
          </a:p>
        </p:txBody>
      </p:sp>
      <p:sp>
        <p:nvSpPr>
          <p:cNvPr id="2140332526" name="Untertitel 2"/>
          <p:cNvSpPr>
            <a:spLocks noGrp="1"/>
          </p:cNvSpPr>
          <p:nvPr/>
        </p:nvSpPr>
        <p:spPr bwMode="auto">
          <a:xfrm>
            <a:off x="5717682" y="5589862"/>
            <a:ext cx="4222860" cy="87057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>
              <a:lnSpc>
                <a:spcPct val="90000"/>
              </a:lnSpc>
              <a:spcBef>
                <a:spcPts val="999"/>
              </a:spcBef>
              <a:buFont typeface="Arial"/>
              <a:buNone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>
              <a:lnSpc>
                <a:spcPct val="90000"/>
              </a:lnSpc>
              <a:spcBef>
                <a:spcPts val="499"/>
              </a:spcBef>
              <a:buFont typeface="Arial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>
              <a:lnSpc>
                <a:spcPct val="90000"/>
              </a:lnSpc>
              <a:spcBef>
                <a:spcPts val="499"/>
              </a:spcBef>
              <a:buFont typeface="Arial"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>
              <a:lnSpc>
                <a:spcPct val="90000"/>
              </a:lnSpc>
              <a:spcBef>
                <a:spcPts val="499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>
              <a:lnSpc>
                <a:spcPct val="90000"/>
              </a:lnSpc>
              <a:spcBef>
                <a:spcPts val="499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>
              <a:lnSpc>
                <a:spcPct val="90000"/>
              </a:lnSpc>
              <a:spcBef>
                <a:spcPts val="499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>
              <a:lnSpc>
                <a:spcPct val="90000"/>
              </a:lnSpc>
              <a:spcBef>
                <a:spcPts val="499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>
              <a:lnSpc>
                <a:spcPct val="90000"/>
              </a:lnSpc>
              <a:spcBef>
                <a:spcPts val="499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>
              <a:lnSpc>
                <a:spcPct val="90000"/>
              </a:lnSpc>
              <a:spcBef>
                <a:spcPts val="499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t>Stopp!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907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1148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332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77121932" name="Rectangle 45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68901081" name="Freeform: Shape 4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4629991" y="0"/>
            <a:ext cx="7562007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 extrusionOk="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>
              <a:defRPr/>
            </a:pPr>
            <a:r>
              <a:rPr lang="en-US"/>
              <a:t>        </a:t>
            </a:r>
          </a:p>
        </p:txBody>
      </p:sp>
      <p:sp>
        <p:nvSpPr>
          <p:cNvPr id="270854714" name="Untertitel 2"/>
          <p:cNvSpPr>
            <a:spLocks noGrp="1"/>
          </p:cNvSpPr>
          <p:nvPr>
            <p:ph type="subTitle" idx="1"/>
          </p:nvPr>
        </p:nvSpPr>
        <p:spPr bwMode="auto">
          <a:xfrm>
            <a:off x="5717682" y="4388885"/>
            <a:ext cx="4222861" cy="87057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t>30 Sekunden Austausch</a:t>
            </a:r>
          </a:p>
        </p:txBody>
      </p:sp>
      <p:sp>
        <p:nvSpPr>
          <p:cNvPr id="573562546" name="sketch line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5717682" y="4043301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42738179" name="Textfeld 642738178"/>
          <p:cNvSpPr txBox="1"/>
          <p:nvPr/>
        </p:nvSpPr>
        <p:spPr bwMode="auto">
          <a:xfrm>
            <a:off x="5626652" y="1554209"/>
            <a:ext cx="6302005" cy="2834675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 algn="l">
              <a:defRPr/>
            </a:pPr>
            <a:r>
              <a:rPr lang="de-DE" sz="3600" b="0" i="0" u="none" strike="noStrike" cap="none" spc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Karla tippt mit den kleinen Fingern aneinander. Sie möchte mir damit wohl sagen, dass,...</a:t>
            </a:r>
            <a:endParaRPr/>
          </a:p>
          <a:p>
            <a:pPr algn="l">
              <a:defRPr/>
            </a:pPr>
            <a:endParaRPr/>
          </a:p>
          <a:p>
            <a:pPr algn="l">
              <a:defRPr/>
            </a:pPr>
            <a:endParaRPr/>
          </a:p>
          <a:p>
            <a:pPr algn="l">
              <a:defRPr/>
            </a:pPr>
            <a:endParaRPr/>
          </a:p>
          <a:p>
            <a:pPr algn="l">
              <a:defRPr/>
            </a:pPr>
            <a:endParaRPr/>
          </a:p>
        </p:txBody>
      </p:sp>
      <p:sp>
        <p:nvSpPr>
          <p:cNvPr id="11527687" name="Untertitel 2"/>
          <p:cNvSpPr>
            <a:spLocks noGrp="1"/>
          </p:cNvSpPr>
          <p:nvPr/>
        </p:nvSpPr>
        <p:spPr bwMode="auto">
          <a:xfrm>
            <a:off x="5717682" y="5589862"/>
            <a:ext cx="4222860" cy="87057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>
              <a:lnSpc>
                <a:spcPct val="90000"/>
              </a:lnSpc>
              <a:spcBef>
                <a:spcPts val="999"/>
              </a:spcBef>
              <a:buFont typeface="Arial"/>
              <a:buNone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>
              <a:lnSpc>
                <a:spcPct val="90000"/>
              </a:lnSpc>
              <a:spcBef>
                <a:spcPts val="499"/>
              </a:spcBef>
              <a:buFont typeface="Arial"/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>
              <a:lnSpc>
                <a:spcPct val="90000"/>
              </a:lnSpc>
              <a:spcBef>
                <a:spcPts val="499"/>
              </a:spcBef>
              <a:buFont typeface="Arial"/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>
              <a:lnSpc>
                <a:spcPct val="90000"/>
              </a:lnSpc>
              <a:spcBef>
                <a:spcPts val="499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>
              <a:lnSpc>
                <a:spcPct val="90000"/>
              </a:lnSpc>
              <a:spcBef>
                <a:spcPts val="499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>
              <a:lnSpc>
                <a:spcPct val="90000"/>
              </a:lnSpc>
              <a:spcBef>
                <a:spcPts val="499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>
              <a:lnSpc>
                <a:spcPct val="90000"/>
              </a:lnSpc>
              <a:spcBef>
                <a:spcPts val="499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>
              <a:lnSpc>
                <a:spcPct val="90000"/>
              </a:lnSpc>
              <a:spcBef>
                <a:spcPts val="499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>
              <a:lnSpc>
                <a:spcPct val="90000"/>
              </a:lnSpc>
              <a:spcBef>
                <a:spcPts val="499"/>
              </a:spcBef>
              <a:buFont typeface="Arial"/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t>Stopp!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738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854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1" name="Rectangle 45">
            <a:extLst>
              <a:ext uri="{FF2B5EF4-FFF2-40B4-BE49-F238E27FC236}">
                <a16:creationId xmlns:a16="http://schemas.microsoft.com/office/drawing/2014/main" id="{F12E7CC5-C78B-4EBD-9565-3FA00FAA6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fik 4" descr="Ein Bild, das Text, Person, Hand, schließen enthält.&#10;&#10;Automatisch generierte Beschreibung">
            <a:extLst>
              <a:ext uri="{FF2B5EF4-FFF2-40B4-BE49-F238E27FC236}">
                <a16:creationId xmlns:a16="http://schemas.microsoft.com/office/drawing/2014/main" id="{1E47B4C1-57D8-6F5E-E30A-D531FFC14D0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329"/>
          <a:stretch/>
        </p:blipFill>
        <p:spPr>
          <a:xfrm>
            <a:off x="776271" y="965199"/>
            <a:ext cx="3346402" cy="492760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2" name="Freeform: Shape 47">
            <a:extLst>
              <a:ext uri="{FF2B5EF4-FFF2-40B4-BE49-F238E27FC236}">
                <a16:creationId xmlns:a16="http://schemas.microsoft.com/office/drawing/2014/main" id="{3A4529A5-F675-429F-8044-01372BB1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9992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439DE44-7C94-4BA9-57E9-5A4401E004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22061" y="762538"/>
            <a:ext cx="5649349" cy="3199862"/>
          </a:xfrm>
        </p:spPr>
        <p:txBody>
          <a:bodyPr anchor="b">
            <a:normAutofit/>
          </a:bodyPr>
          <a:lstStyle/>
          <a:p>
            <a:r>
              <a:rPr lang="de-DE" sz="5600" b="1" dirty="0">
                <a:solidFill>
                  <a:schemeClr val="bg1"/>
                </a:solidFill>
              </a:rPr>
              <a:t>UK-Diagnostik</a:t>
            </a:r>
            <a:br>
              <a:rPr lang="de-DE" sz="5600" b="1" dirty="0">
                <a:solidFill>
                  <a:schemeClr val="bg1"/>
                </a:solidFill>
              </a:rPr>
            </a:br>
            <a:br>
              <a:rPr lang="de-DE" sz="5600" b="1" dirty="0">
                <a:solidFill>
                  <a:schemeClr val="bg1"/>
                </a:solidFill>
              </a:rPr>
            </a:br>
            <a:endParaRPr lang="de-DE" sz="5600" b="1" dirty="0">
              <a:solidFill>
                <a:schemeClr val="bg1"/>
              </a:solidFill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F0FAC31-8E6A-7FA3-3CC8-6D5CF34A8E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17682" y="4900600"/>
            <a:ext cx="3605829" cy="509599"/>
          </a:xfrm>
        </p:spPr>
        <p:txBody>
          <a:bodyPr anchor="t">
            <a:normAutofit/>
          </a:bodyPr>
          <a:lstStyle/>
          <a:p>
            <a:pPr algn="l"/>
            <a:r>
              <a:rPr lang="de-DE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https://mebis.link/ISB_UK</a:t>
            </a:r>
            <a:endParaRPr lang="de-DE" dirty="0">
              <a:solidFill>
                <a:schemeClr val="bg1"/>
              </a:solidFill>
              <a:hlinkClick r:id="rId5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</p:txBody>
      </p:sp>
      <p:sp>
        <p:nvSpPr>
          <p:cNvPr id="50" name="sketch line">
            <a:extLst>
              <a:ext uri="{FF2B5EF4-FFF2-40B4-BE49-F238E27FC236}">
                <a16:creationId xmlns:a16="http://schemas.microsoft.com/office/drawing/2014/main" id="{63DAB858-5A0C-4AFF-AAC6-705EDF8DB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17682" y="4043302"/>
            <a:ext cx="5303520" cy="18288"/>
          </a:xfrm>
          <a:custGeom>
            <a:avLst/>
            <a:gdLst>
              <a:gd name="connsiteX0" fmla="*/ 0 w 5303520"/>
              <a:gd name="connsiteY0" fmla="*/ 0 h 18288"/>
              <a:gd name="connsiteX1" fmla="*/ 556870 w 5303520"/>
              <a:gd name="connsiteY1" fmla="*/ 0 h 18288"/>
              <a:gd name="connsiteX2" fmla="*/ 1272845 w 5303520"/>
              <a:gd name="connsiteY2" fmla="*/ 0 h 18288"/>
              <a:gd name="connsiteX3" fmla="*/ 1882750 w 5303520"/>
              <a:gd name="connsiteY3" fmla="*/ 0 h 18288"/>
              <a:gd name="connsiteX4" fmla="*/ 2439619 w 5303520"/>
              <a:gd name="connsiteY4" fmla="*/ 0 h 18288"/>
              <a:gd name="connsiteX5" fmla="*/ 3155594 w 5303520"/>
              <a:gd name="connsiteY5" fmla="*/ 0 h 18288"/>
              <a:gd name="connsiteX6" fmla="*/ 3818534 w 5303520"/>
              <a:gd name="connsiteY6" fmla="*/ 0 h 18288"/>
              <a:gd name="connsiteX7" fmla="*/ 4481474 w 5303520"/>
              <a:gd name="connsiteY7" fmla="*/ 0 h 18288"/>
              <a:gd name="connsiteX8" fmla="*/ 5303520 w 5303520"/>
              <a:gd name="connsiteY8" fmla="*/ 0 h 18288"/>
              <a:gd name="connsiteX9" fmla="*/ 5303520 w 5303520"/>
              <a:gd name="connsiteY9" fmla="*/ 18288 h 18288"/>
              <a:gd name="connsiteX10" fmla="*/ 4746650 w 5303520"/>
              <a:gd name="connsiteY10" fmla="*/ 18288 h 18288"/>
              <a:gd name="connsiteX11" fmla="*/ 4242816 w 5303520"/>
              <a:gd name="connsiteY11" fmla="*/ 18288 h 18288"/>
              <a:gd name="connsiteX12" fmla="*/ 3526841 w 5303520"/>
              <a:gd name="connsiteY12" fmla="*/ 18288 h 18288"/>
              <a:gd name="connsiteX13" fmla="*/ 2969971 w 5303520"/>
              <a:gd name="connsiteY13" fmla="*/ 18288 h 18288"/>
              <a:gd name="connsiteX14" fmla="*/ 2253996 w 5303520"/>
              <a:gd name="connsiteY14" fmla="*/ 18288 h 18288"/>
              <a:gd name="connsiteX15" fmla="*/ 1484986 w 5303520"/>
              <a:gd name="connsiteY15" fmla="*/ 18288 h 18288"/>
              <a:gd name="connsiteX16" fmla="*/ 875081 w 5303520"/>
              <a:gd name="connsiteY16" fmla="*/ 18288 h 18288"/>
              <a:gd name="connsiteX17" fmla="*/ 0 w 5303520"/>
              <a:gd name="connsiteY17" fmla="*/ 18288 h 18288"/>
              <a:gd name="connsiteX18" fmla="*/ 0 w 530352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303520" h="18288" fill="none" extrusionOk="0">
                <a:moveTo>
                  <a:pt x="0" y="0"/>
                </a:moveTo>
                <a:cubicBezTo>
                  <a:pt x="191807" y="-19560"/>
                  <a:pt x="373092" y="14032"/>
                  <a:pt x="556870" y="0"/>
                </a:cubicBezTo>
                <a:cubicBezTo>
                  <a:pt x="740648" y="-14032"/>
                  <a:pt x="1109645" y="5886"/>
                  <a:pt x="1272845" y="0"/>
                </a:cubicBezTo>
                <a:cubicBezTo>
                  <a:pt x="1436045" y="-5886"/>
                  <a:pt x="1723352" y="-21940"/>
                  <a:pt x="1882750" y="0"/>
                </a:cubicBezTo>
                <a:cubicBezTo>
                  <a:pt x="2042148" y="21940"/>
                  <a:pt x="2308812" y="-23394"/>
                  <a:pt x="2439619" y="0"/>
                </a:cubicBezTo>
                <a:cubicBezTo>
                  <a:pt x="2570426" y="23394"/>
                  <a:pt x="2936980" y="-3315"/>
                  <a:pt x="3155594" y="0"/>
                </a:cubicBezTo>
                <a:cubicBezTo>
                  <a:pt x="3374208" y="3315"/>
                  <a:pt x="3528026" y="24519"/>
                  <a:pt x="3818534" y="0"/>
                </a:cubicBezTo>
                <a:cubicBezTo>
                  <a:pt x="4109042" y="-24519"/>
                  <a:pt x="4161759" y="-18720"/>
                  <a:pt x="4481474" y="0"/>
                </a:cubicBezTo>
                <a:cubicBezTo>
                  <a:pt x="4801189" y="18720"/>
                  <a:pt x="5011126" y="27308"/>
                  <a:pt x="5303520" y="0"/>
                </a:cubicBezTo>
                <a:cubicBezTo>
                  <a:pt x="5304050" y="6954"/>
                  <a:pt x="5304254" y="12839"/>
                  <a:pt x="5303520" y="18288"/>
                </a:cubicBezTo>
                <a:cubicBezTo>
                  <a:pt x="5132450" y="501"/>
                  <a:pt x="4953391" y="18714"/>
                  <a:pt x="4746650" y="18288"/>
                </a:cubicBezTo>
                <a:cubicBezTo>
                  <a:pt x="4539909" y="17863"/>
                  <a:pt x="4361261" y="7168"/>
                  <a:pt x="4242816" y="18288"/>
                </a:cubicBezTo>
                <a:cubicBezTo>
                  <a:pt x="4124371" y="29408"/>
                  <a:pt x="3754907" y="21026"/>
                  <a:pt x="3526841" y="18288"/>
                </a:cubicBezTo>
                <a:cubicBezTo>
                  <a:pt x="3298775" y="15550"/>
                  <a:pt x="3164473" y="3913"/>
                  <a:pt x="2969971" y="18288"/>
                </a:cubicBezTo>
                <a:cubicBezTo>
                  <a:pt x="2775469" y="32664"/>
                  <a:pt x="2608536" y="2050"/>
                  <a:pt x="2253996" y="18288"/>
                </a:cubicBezTo>
                <a:cubicBezTo>
                  <a:pt x="1899456" y="34526"/>
                  <a:pt x="1752044" y="28789"/>
                  <a:pt x="1484986" y="18288"/>
                </a:cubicBezTo>
                <a:cubicBezTo>
                  <a:pt x="1217928" y="7788"/>
                  <a:pt x="1060609" y="-4784"/>
                  <a:pt x="875081" y="18288"/>
                </a:cubicBezTo>
                <a:cubicBezTo>
                  <a:pt x="689553" y="41360"/>
                  <a:pt x="188846" y="25228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303520" h="18288" stroke="0" extrusionOk="0">
                <a:moveTo>
                  <a:pt x="0" y="0"/>
                </a:moveTo>
                <a:cubicBezTo>
                  <a:pt x="181149" y="2038"/>
                  <a:pt x="442175" y="-27591"/>
                  <a:pt x="609905" y="0"/>
                </a:cubicBezTo>
                <a:cubicBezTo>
                  <a:pt x="777636" y="27591"/>
                  <a:pt x="947554" y="-24271"/>
                  <a:pt x="1113739" y="0"/>
                </a:cubicBezTo>
                <a:cubicBezTo>
                  <a:pt x="1279924" y="24271"/>
                  <a:pt x="1721318" y="-30891"/>
                  <a:pt x="1882750" y="0"/>
                </a:cubicBezTo>
                <a:cubicBezTo>
                  <a:pt x="2044182" y="30891"/>
                  <a:pt x="2270822" y="-14002"/>
                  <a:pt x="2492654" y="0"/>
                </a:cubicBezTo>
                <a:cubicBezTo>
                  <a:pt x="2714486" y="14002"/>
                  <a:pt x="2822632" y="27292"/>
                  <a:pt x="3102559" y="0"/>
                </a:cubicBezTo>
                <a:cubicBezTo>
                  <a:pt x="3382487" y="-27292"/>
                  <a:pt x="3489743" y="-31235"/>
                  <a:pt x="3871570" y="0"/>
                </a:cubicBezTo>
                <a:cubicBezTo>
                  <a:pt x="4253397" y="31235"/>
                  <a:pt x="4301475" y="22800"/>
                  <a:pt x="4428439" y="0"/>
                </a:cubicBezTo>
                <a:cubicBezTo>
                  <a:pt x="4555403" y="-22800"/>
                  <a:pt x="5018410" y="43534"/>
                  <a:pt x="5303520" y="0"/>
                </a:cubicBezTo>
                <a:cubicBezTo>
                  <a:pt x="5302837" y="5414"/>
                  <a:pt x="5302800" y="12510"/>
                  <a:pt x="5303520" y="18288"/>
                </a:cubicBezTo>
                <a:cubicBezTo>
                  <a:pt x="5082751" y="18456"/>
                  <a:pt x="4993374" y="24100"/>
                  <a:pt x="4746650" y="18288"/>
                </a:cubicBezTo>
                <a:cubicBezTo>
                  <a:pt x="4499926" y="12477"/>
                  <a:pt x="4368648" y="-7187"/>
                  <a:pt x="4083710" y="18288"/>
                </a:cubicBezTo>
                <a:cubicBezTo>
                  <a:pt x="3798772" y="43763"/>
                  <a:pt x="3729434" y="5501"/>
                  <a:pt x="3473806" y="18288"/>
                </a:cubicBezTo>
                <a:cubicBezTo>
                  <a:pt x="3218178" y="31075"/>
                  <a:pt x="3056855" y="30003"/>
                  <a:pt x="2704795" y="18288"/>
                </a:cubicBezTo>
                <a:cubicBezTo>
                  <a:pt x="2352735" y="6573"/>
                  <a:pt x="2319447" y="29257"/>
                  <a:pt x="1935785" y="18288"/>
                </a:cubicBezTo>
                <a:cubicBezTo>
                  <a:pt x="1552123" y="7320"/>
                  <a:pt x="1532619" y="-467"/>
                  <a:pt x="1378915" y="18288"/>
                </a:cubicBezTo>
                <a:cubicBezTo>
                  <a:pt x="1225211" y="37043"/>
                  <a:pt x="1038692" y="34308"/>
                  <a:pt x="715975" y="18288"/>
                </a:cubicBezTo>
                <a:cubicBezTo>
                  <a:pt x="393258" y="2268"/>
                  <a:pt x="303768" y="26944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BD821B2F-AD50-4720-948D-4185CD6AD974}"/>
              </a:ext>
            </a:extLst>
          </p:cNvPr>
          <p:cNvSpPr/>
          <p:nvPr/>
        </p:nvSpPr>
        <p:spPr>
          <a:xfrm>
            <a:off x="9748007" y="4253218"/>
            <a:ext cx="1828800" cy="18422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63CE5CE2-8B47-4C4A-B159-C1D1A831FE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6939" y="4273749"/>
            <a:ext cx="1793102" cy="17476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955870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</Words>
  <Application>Microsoft Office PowerPoint</Application>
  <PresentationFormat>Breitbild</PresentationFormat>
  <Paragraphs>24</Paragraphs>
  <Slides>4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UK-Diagnostik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MariGrue</dc:creator>
  <cp:lastModifiedBy>Sebastian Wolf</cp:lastModifiedBy>
  <cp:revision>20</cp:revision>
  <dcterms:created xsi:type="dcterms:W3CDTF">2022-11-17T10:59:44Z</dcterms:created>
  <dcterms:modified xsi:type="dcterms:W3CDTF">2023-06-29T09:14:38Z</dcterms:modified>
</cp:coreProperties>
</file>