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4" r:id="rId19"/>
    <p:sldId id="276" r:id="rId20"/>
    <p:sldId id="277" r:id="rId21"/>
    <p:sldId id="281" r:id="rId22"/>
  </p:sldIdLst>
  <p:sldSz cx="12192000" cy="6858000"/>
  <p:notesSz cx="6858000" cy="9144000"/>
  <p:custDataLst>
    <p:tags r:id="rId2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49B"/>
    <a:srgbClr val="99003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42" autoAdjust="0"/>
    <p:restoredTop sz="77857"/>
  </p:normalViewPr>
  <p:slideViewPr>
    <p:cSldViewPr snapToGrid="0">
      <p:cViewPr>
        <p:scale>
          <a:sx n="50" d="100"/>
          <a:sy n="50" d="100"/>
        </p:scale>
        <p:origin x="9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19B93-7D46-F04E-AC77-B11834595E0C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9055A-74A4-464E-BFA5-5D2D647CE1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84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„Herausforderndes Verhalten“ im Kontext von S.A.V.E. ist also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eine Beobachterperspektive, die dem gezeigten Verhalten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konstruktivistisch das Attribut „herausfordernd“ zuschreibt.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eine pädagogische Kategorie, die ausdrückt, dass die Interaktion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zwischen Kindern oder Jugendlichen mit dem Förderbedarf geistige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Entwicklung und ihrer Umwelt als nicht gelingend eingeschätzt wird.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ein phänomenologischer Überbegriff, der (noch) keine subjektlogische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Erklärung des Verhaltens beinhaltet.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der Ausgangspunkt für die differenzierte Betrachtung des Verhaltens, die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einer (er)klärenden Perspektive führt. Im Laufe des diagnostischen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Prozesses kann eine differenziertere Benennung des Verhaltens als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Ausdruck von entwicklungsbedingten Bedürfnissen, als Anzeichen von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physischen Schmerzen, als Symptom einer psychischen Erkrankung oder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Störung der Interaktion gelingen. Diese Differenzierung dient dann als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Grundlage pädagogischen Agierens.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75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F194B-7F8F-C146-FE4F-1DA5CEAA5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6A01098-0C8E-18A5-23B6-B3ABCF5B5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937557-A1A0-2D73-9C0F-106805E93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5BE90D-2B9E-7E6D-59F8-089C03029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373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99BDD-5B8E-CAF8-B265-E1C5200FF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3233D4-BFB2-6B46-51CD-ADF63E1E1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6B0A6FE-52D4-9092-E483-357AAE977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CFCB9B-32B9-0690-3482-47E3C376F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90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64C84-C2B3-DCA9-A2E2-AE8CB5504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034229-6E0D-7D2D-E7D5-7036F8473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3B99146-1C4B-CEA4-1EAF-6D61CAAE2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4195D-FEF1-03AB-C53D-D4C6943EE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50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E8DB0-FC0E-7AEB-CFAD-20B0400C5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6A6082A-2DD9-E1A3-7342-0DBDBB500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C21E17D-6678-238A-D285-001AE3FA7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FF2F22-2096-8567-4B01-C02037B1D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81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D47F-5C5A-ADF9-8A52-73AC189E6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F1EE86-4B65-6841-2D5D-4CB1FD26B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64AD9F9-842F-F576-E0EE-A1C2A4251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Selbstverständlich können Menschen mit geistiger Behinderung an ihre Umgebung angepasst sein und zufrieden mit sich selbst und anderen leben.“</a:t>
            </a:r>
            <a:endParaRPr lang="de-DE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Dosen hat die Definition der WHO sehr passend adaptiert: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Aus psychodynamischer und systemtheoretischer Perspektive entsteht psychische Gesundheit, wenn folgende Bedingungen gegeben sind: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• eine harmonische Persönlichkeitsentwicklung, </a:t>
            </a:r>
          </a:p>
          <a:p>
            <a:pPr marR="0" algn="l" rtl="0">
              <a:lnSpc>
                <a:spcPct val="150000"/>
              </a:lnSpc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= </a:t>
            </a:r>
            <a:r>
              <a:rPr lang="de-DE" sz="12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kognitive, soziale und emotionale Entwicklung befinden sich im Gleichgewicht </a:t>
            </a:r>
          </a:p>
          <a:p>
            <a:pPr marR="0" algn="l" rtl="0">
              <a:lnSpc>
                <a:spcPct val="150000"/>
              </a:lnSpc>
            </a:pPr>
            <a:r>
              <a:rPr lang="de-DE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	! Die </a:t>
            </a:r>
            <a:r>
              <a:rPr lang="de-DE" sz="12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Höhe des Niveaus ist dabei nicht entscheidend. </a:t>
            </a:r>
            <a:endParaRPr lang="de-DE" sz="1200" b="0" i="0" u="none" strike="noStrike" baseline="0" dirty="0">
              <a:solidFill>
                <a:srgbClr val="000000"/>
              </a:solidFill>
              <a:latin typeface="AAAAA I+ Frutiger LT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	Auch eine Person </a:t>
            </a:r>
            <a:r>
              <a:rPr lang="de-DE" sz="1200" b="0" i="0" u="none" strike="noStrike" baseline="0" dirty="0" err="1">
                <a:solidFill>
                  <a:srgbClr val="000000"/>
                </a:solidFill>
                <a:latin typeface="AAAAA I+ Frutiger LT Std"/>
              </a:rPr>
              <a:t>mgB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 kann gleichmäßige, harmonische Persönlichkeitsentwicklung haben, wenn all ihre Entwicklungsaspekte auf demselben Niveau liegen. Wenn es zu 	Ungleichgewicht kommt —&gt; Person anfälliger f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V+Helvetica-Light"/>
              </a:rPr>
              <a:t>ü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r schädliche Reize/trägt erhöhtes Risiko f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V+Helvetica-Light"/>
              </a:rPr>
              <a:t>ü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r psychische Störungen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• ein eigener Platz in der Gesellschaft,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	</a:t>
            </a:r>
            <a:r>
              <a:rPr lang="de-DE" sz="12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= es kann über einen eigenen Bereich für die physische Existenz verfügt werden und gegenüber der materiellen Welt und anderen Personen steht eine respektable Rolle zur 	Verfügung </a:t>
            </a:r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	Bereich muss hinsichtlich Größe/Inhalt Bed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V+Helvetica-Light"/>
              </a:rPr>
              <a:t>ü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rfnisse der betreffenden Person erf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V+Helvetica-Light"/>
              </a:rPr>
              <a:t>ü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llen. In Interaktion mit der Umgebung muss die Person sich selbst und von anderen positiv 	wahrgenommen werden.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• eine eigenverantwortliche Funktionsfähigkeit,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	= Person hat Gelegenheit und Motivation f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V+Helvetica-Light"/>
              </a:rPr>
              <a:t>ü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r psychische + physische Aktivitäten, die zur befriedigenden Veränderung der Umgebung f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V+Helvetica-Light"/>
              </a:rPr>
              <a:t>ü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hren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• eine positive Zukunftsperspektive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	existenzielle Frage für jeden!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AAAAA I+ Frutiger LT Std"/>
              </a:rPr>
              <a:t>	aber sie besteht auch für Menschen mit Beeinträchtigung und muss beantwortet werden</a:t>
            </a:r>
            <a:endParaRPr lang="de-DE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baseline="0" dirty="0">
                <a:latin typeface="Segoe UI" panose="020B0502040204020203" pitchFamily="34" charset="0"/>
              </a:rPr>
              <a:t>Wenn diese Bedingungen erfüllt sind und die Person körperlich gesund ist, kann man  - unabhängig vom Entwicklungsniveau – von einer psychisch gesunden Person sprechen.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b="0" i="0" u="none" strike="noStrike" baseline="0" dirty="0">
              <a:latin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baseline="0" dirty="0">
                <a:latin typeface="Segoe UI" panose="020B0502040204020203" pitchFamily="34" charset="0"/>
              </a:rPr>
              <a:t>Im Umkehrschluss: jeder Mensch mit intellektueller Entwicklungsstörung kann auch psychisch krank werden!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A1848F-99F8-923F-57DB-F754BB283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45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C5113-994F-95D7-A5BA-C8A01885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9DB5D3F-8C31-12CC-D164-25F86E045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E701DB-AF14-7236-5855-C144BEB52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23C882-4263-78D5-30F8-36F552D92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36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4971B-53A6-583D-7ED0-5FEE032AD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A1A4DA-A384-0960-1F9A-2AEEA8C50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B962457-E071-9244-F296-8DD37BDBC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707C6F-812E-9B79-C71E-8EDBB2856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04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F597C-3D16-514E-34DC-BC76443A7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DFC2967-D7DB-A8D6-C598-862255696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3C6562D-80DB-F248-C278-65416BD7A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63978D-2CD4-8559-9181-BD3EAD0AD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89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7E026-6A34-C422-B283-5C90BE76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11C9CBD-AF35-8F15-D9CB-05C565BFA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11C98F3-CF9E-A011-7C39-62D4A0D97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65554C-883A-A644-AED4-4B03F0438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56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EC193-BB93-3FC9-32E9-2F218B9D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4BAFEE6-505A-BC00-E65F-88522B052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074F7B2-60E5-E330-614B-6C2C7F29A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452EED-D95D-5A0A-EFA4-B2DCF0471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49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6C07-2ECA-7477-52EB-FC3899C4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CE1C3F6-83FB-1E76-9629-0FAC02BA5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F62DA68-0EE8-9219-8835-4671165B7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576953-28ED-B051-936C-1812F513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158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9A780-E983-68BC-208C-55B6C12F6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4C9368-CD0D-4F74-8BBE-0A99561AD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16524CF-A03F-136B-7434-D28A25D74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8A6D15-332D-63C3-9FFD-7E4B06882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055A-74A4-464E-BFA5-5D2D647CE1A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47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5B27B32-D278-CB93-ADCC-ABEBE6534D5D}"/>
              </a:ext>
            </a:extLst>
          </p:cNvPr>
          <p:cNvGrpSpPr/>
          <p:nvPr userDrawn="1"/>
        </p:nvGrpSpPr>
        <p:grpSpPr>
          <a:xfrm>
            <a:off x="428224" y="425767"/>
            <a:ext cx="12031290" cy="6146897"/>
            <a:chOff x="428224" y="425767"/>
            <a:chExt cx="12031290" cy="614689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6BFD1C2-89ED-6467-A05C-F32DDAC8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88659" y="1676814"/>
              <a:ext cx="5570855" cy="4895850"/>
            </a:xfrm>
            <a:prstGeom prst="rect">
              <a:avLst/>
            </a:prstGeom>
          </p:spPr>
        </p:pic>
        <p:cxnSp>
          <p:nvCxnSpPr>
            <p:cNvPr id="9" name="Gerader Verbinder 5">
              <a:extLst>
                <a:ext uri="{FF2B5EF4-FFF2-40B4-BE49-F238E27FC236}">
                  <a16:creationId xmlns:a16="http://schemas.microsoft.com/office/drawing/2014/main" id="{413AD5D3-28B8-E6DB-D1E4-3251B7652DF3}"/>
                </a:ext>
              </a:extLst>
            </p:cNvPr>
            <p:cNvCxnSpPr/>
            <p:nvPr/>
          </p:nvCxnSpPr>
          <p:spPr>
            <a:xfrm flipV="1">
              <a:off x="597770" y="3512344"/>
              <a:ext cx="5231765" cy="1397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  <p:pic>
          <p:nvPicPr>
            <p:cNvPr id="10" name="Grafik 9" descr="Ein Bild, das Text, Schrift, Logo, Grafiken enthält.&#10;&#10;KI-generierte Inhalte können fehlerhaft sein.">
              <a:extLst>
                <a:ext uri="{FF2B5EF4-FFF2-40B4-BE49-F238E27FC236}">
                  <a16:creationId xmlns:a16="http://schemas.microsoft.com/office/drawing/2014/main" id="{4C6AD576-BE5A-FF19-1BDC-C32DAA28B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70" y="4997768"/>
              <a:ext cx="3388360" cy="1434465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B647056-7323-0CC3-CFF9-9C7CD2F5C8F2}"/>
                </a:ext>
              </a:extLst>
            </p:cNvPr>
            <p:cNvSpPr txBox="1"/>
            <p:nvPr/>
          </p:nvSpPr>
          <p:spPr>
            <a:xfrm>
              <a:off x="482654" y="2010244"/>
              <a:ext cx="55708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b="1" dirty="0">
                  <a:solidFill>
                    <a:srgbClr val="990033"/>
                  </a:solidFill>
                  <a:latin typeface="FreeSans" panose="020B0504020202020204" pitchFamily="34" charset="0"/>
                  <a:ea typeface="FreeSans" panose="020B0504020202020204" pitchFamily="34" charset="0"/>
                  <a:cs typeface="FreeSans" panose="020B0504020202020204" pitchFamily="34" charset="0"/>
                </a:rPr>
                <a:t>2 Herausforderndes Verhalten verstehen</a:t>
              </a:r>
            </a:p>
            <a:p>
              <a:r>
                <a:rPr lang="de-DE" sz="4800" b="1" dirty="0">
                  <a:solidFill>
                    <a:srgbClr val="FFC000"/>
                  </a:solidFill>
                  <a:latin typeface="FreeSans" panose="020B0504020202020204" pitchFamily="34" charset="0"/>
                  <a:ea typeface="FreeSans" panose="020B0504020202020204" pitchFamily="34" charset="0"/>
                  <a:cs typeface="FreeSans" panose="020B0504020202020204" pitchFamily="34" charset="0"/>
                </a:rPr>
                <a:t>Grundlagen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203C971-3287-DA0E-5F50-DB5152F8F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ACC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24" y="425767"/>
              <a:ext cx="861733" cy="8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37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5">
            <a:extLst>
              <a:ext uri="{FF2B5EF4-FFF2-40B4-BE49-F238E27FC236}">
                <a16:creationId xmlns:a16="http://schemas.microsoft.com/office/drawing/2014/main" id="{949B5DB7-EF4D-6DFE-7341-06B3C67C528C}"/>
              </a:ext>
            </a:extLst>
          </p:cNvPr>
          <p:cNvCxnSpPr>
            <a:cxnSpLocks/>
          </p:cNvCxnSpPr>
          <p:nvPr userDrawn="1"/>
        </p:nvCxnSpPr>
        <p:spPr>
          <a:xfrm>
            <a:off x="538357" y="1195281"/>
            <a:ext cx="7016329" cy="0"/>
          </a:xfrm>
          <a:prstGeom prst="line">
            <a:avLst/>
          </a:prstGeom>
          <a:noFill/>
          <a:ln w="28575" cap="rnd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3" name="Grafik 2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33B57F14-0C44-809E-1B1B-7F2330F1B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" y="5810951"/>
            <a:ext cx="2049737" cy="8677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DE53012-A471-FC81-8CC3-7498D448A219}"/>
              </a:ext>
            </a:extLst>
          </p:cNvPr>
          <p:cNvSpPr txBox="1"/>
          <p:nvPr userDrawn="1"/>
        </p:nvSpPr>
        <p:spPr>
          <a:xfrm>
            <a:off x="549244" y="580571"/>
            <a:ext cx="927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90033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2 Herausforderndes Verhalten verstehen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E35556-1A58-428E-9D7B-0DCDC0A83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5532" y="5878652"/>
            <a:ext cx="737550" cy="732356"/>
          </a:xfrm>
          <a:prstGeom prst="rect">
            <a:avLst/>
          </a:prstGeom>
        </p:spPr>
      </p:pic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B183A78-85F7-159F-A3AC-5C01C79B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45" y="6244830"/>
            <a:ext cx="2351568" cy="365125"/>
          </a:xfrm>
        </p:spPr>
        <p:txBody>
          <a:bodyPr anchor="b"/>
          <a:lstStyle/>
          <a:p>
            <a:fld id="{DDFC7C80-00CB-489E-8C1C-097FF503C6E2}" type="slidenum">
              <a:rPr lang="de-DE" sz="1600">
                <a:solidFill>
                  <a:srgbClr val="31849B"/>
                </a:solidFill>
                <a:latin typeface="FreeSans" panose="020B0504020202020204" pitchFamily="34" charset="0"/>
              </a:rPr>
              <a:t>‹Nr.›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EB5B280-DC66-1104-6DCB-34FAAC42905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63967" y="6140740"/>
            <a:ext cx="9081745" cy="0"/>
          </a:xfrm>
          <a:prstGeom prst="line">
            <a:avLst/>
          </a:prstGeom>
          <a:ln w="28575" cap="rnd">
            <a:solidFill>
              <a:srgbClr val="3184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3208760F-64D7-8BCA-FDA9-C448AE1928CC}"/>
              </a:ext>
            </a:extLst>
          </p:cNvPr>
          <p:cNvCxnSpPr>
            <a:cxnSpLocks/>
          </p:cNvCxnSpPr>
          <p:nvPr userDrawn="1"/>
        </p:nvCxnSpPr>
        <p:spPr>
          <a:xfrm>
            <a:off x="2828669" y="1480425"/>
            <a:ext cx="0" cy="4389203"/>
          </a:xfrm>
          <a:prstGeom prst="line">
            <a:avLst/>
          </a:prstGeom>
          <a:ln w="28575" cap="rnd">
            <a:solidFill>
              <a:srgbClr val="31849B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nhaltsplatzhalter 8" descr="Leere Sprechblasen">
            <a:extLst>
              <a:ext uri="{FF2B5EF4-FFF2-40B4-BE49-F238E27FC236}">
                <a16:creationId xmlns:a16="http://schemas.microsoft.com/office/drawing/2014/main" id="{0E9708FF-2A15-40A4-63C9-F3C8E3464164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2858135" y="1225217"/>
            <a:ext cx="8495663" cy="465343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51519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5">
            <a:extLst>
              <a:ext uri="{FF2B5EF4-FFF2-40B4-BE49-F238E27FC236}">
                <a16:creationId xmlns:a16="http://schemas.microsoft.com/office/drawing/2014/main" id="{949B5DB7-EF4D-6DFE-7341-06B3C67C528C}"/>
              </a:ext>
            </a:extLst>
          </p:cNvPr>
          <p:cNvCxnSpPr>
            <a:cxnSpLocks/>
          </p:cNvCxnSpPr>
          <p:nvPr userDrawn="1"/>
        </p:nvCxnSpPr>
        <p:spPr>
          <a:xfrm>
            <a:off x="538357" y="1195281"/>
            <a:ext cx="7016329" cy="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3" name="Grafik 2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33B57F14-0C44-809E-1B1B-7F2330F1B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" y="5810951"/>
            <a:ext cx="2049737" cy="8677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DE53012-A471-FC81-8CC3-7498D448A219}"/>
              </a:ext>
            </a:extLst>
          </p:cNvPr>
          <p:cNvSpPr txBox="1"/>
          <p:nvPr userDrawn="1"/>
        </p:nvSpPr>
        <p:spPr>
          <a:xfrm>
            <a:off x="549244" y="580571"/>
            <a:ext cx="927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90033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2 Herausforderndes Verhalten verstehen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E35556-1A58-428E-9D7B-0DCDC0A83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5532" y="5878652"/>
            <a:ext cx="737550" cy="732356"/>
          </a:xfrm>
          <a:prstGeom prst="rect">
            <a:avLst/>
          </a:prstGeom>
        </p:spPr>
      </p:pic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B183A78-85F7-159F-A3AC-5C01C79B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45" y="6244830"/>
            <a:ext cx="2351568" cy="365125"/>
          </a:xfrm>
        </p:spPr>
        <p:txBody>
          <a:bodyPr anchor="b"/>
          <a:lstStyle/>
          <a:p>
            <a:fld id="{DDFC7C80-00CB-489E-8C1C-097FF503C6E2}" type="slidenum">
              <a:rPr lang="de-DE" sz="1600">
                <a:solidFill>
                  <a:srgbClr val="31849B"/>
                </a:solidFill>
                <a:latin typeface="FreeSans" panose="020B0504020202020204" pitchFamily="34" charset="0"/>
              </a:rPr>
              <a:t>‹Nr.›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EB5B280-DC66-1104-6DCB-34FAAC42905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63967" y="6140740"/>
            <a:ext cx="9081745" cy="0"/>
          </a:xfrm>
          <a:prstGeom prst="line">
            <a:avLst/>
          </a:prstGeom>
          <a:ln w="28575" cap="rnd">
            <a:solidFill>
              <a:srgbClr val="3184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3208760F-64D7-8BCA-FDA9-C448AE1928CC}"/>
              </a:ext>
            </a:extLst>
          </p:cNvPr>
          <p:cNvCxnSpPr>
            <a:cxnSpLocks/>
          </p:cNvCxnSpPr>
          <p:nvPr userDrawn="1"/>
        </p:nvCxnSpPr>
        <p:spPr>
          <a:xfrm>
            <a:off x="2828669" y="1480425"/>
            <a:ext cx="0" cy="4389203"/>
          </a:xfrm>
          <a:prstGeom prst="line">
            <a:avLst/>
          </a:prstGeom>
          <a:ln w="28575" cap="rnd">
            <a:solidFill>
              <a:srgbClr val="31849B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4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A46D60-1371-5957-8312-215608A6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8F1017-AE07-6C61-2B40-D7E651DC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6EA2B0-CACE-5F56-6724-FA24BEBF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2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373F5F6-6E16-14B6-16DE-7D216F50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E7F4D9-25D5-BADB-2F7C-FB275144C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38FEE9-9956-7DF0-DE34-6DD1EE6FC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854DAA-E02D-BB9B-4CF6-F2CA3BAC5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119929-321F-3CE0-46B7-AAA8E8BEB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FC7C80-00CB-489E-8C1C-097FF503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75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eel/DMKdKApztIC/?igsh=djFscjRrcDY5OG9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eel/DRV_AgFkbn7/?igsh=ZmV2NHNmeDRnNjN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ADAE286-B673-91AB-8109-B363D3132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8659" y="1676814"/>
            <a:ext cx="5570855" cy="489585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4A84FBA-9623-46C3-CDFD-6B9E1E0F24F8}"/>
              </a:ext>
            </a:extLst>
          </p:cNvPr>
          <p:cNvCxnSpPr/>
          <p:nvPr/>
        </p:nvCxnSpPr>
        <p:spPr>
          <a:xfrm flipV="1">
            <a:off x="597770" y="3512344"/>
            <a:ext cx="5231765" cy="1397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7" name="Grafik 6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9C3E32BE-610E-F9D8-247D-0975F0ED4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0" y="4721322"/>
            <a:ext cx="3388360" cy="143446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DE01CE9-411F-40A9-7287-BA0F7563F130}"/>
              </a:ext>
            </a:extLst>
          </p:cNvPr>
          <p:cNvSpPr txBox="1"/>
          <p:nvPr/>
        </p:nvSpPr>
        <p:spPr>
          <a:xfrm>
            <a:off x="428224" y="1942684"/>
            <a:ext cx="1176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990033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2 </a:t>
            </a:r>
          </a:p>
          <a:p>
            <a:r>
              <a:rPr lang="de-DE" sz="4800" b="1" dirty="0">
                <a:solidFill>
                  <a:srgbClr val="990033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Herausforderndes Verhalten verstehen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33D5A9E-9636-94A8-EAD4-64D60FF5147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4" y="425767"/>
            <a:ext cx="861733" cy="8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9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CFC6E-A2B1-B83C-28AF-E8E17B4B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F13573-2E69-BEA6-4687-5C440737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Sans" panose="020B0504020202020204" pitchFamily="34" charset="0"/>
              </a:rPr>
              <a:t>10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432370C-1007-01E8-CEFF-EC534D938398}"/>
              </a:ext>
            </a:extLst>
          </p:cNvPr>
          <p:cNvSpPr txBox="1"/>
          <p:nvPr/>
        </p:nvSpPr>
        <p:spPr>
          <a:xfrm>
            <a:off x="641017" y="1466474"/>
            <a:ext cx="21453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Grund-annahme 1: </a:t>
            </a:r>
          </a:p>
          <a:p>
            <a:r>
              <a:rPr lang="de-DE" sz="28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»</a:t>
            </a:r>
            <a:r>
              <a:rPr lang="de-DE" sz="2800" b="1" i="1" dirty="0" err="1">
                <a:solidFill>
                  <a:srgbClr val="31849B"/>
                </a:solidFill>
                <a:latin typeface="FreeSans" panose="020B0504020202020204" pitchFamily="34" charset="0"/>
              </a:rPr>
              <a:t>hV</a:t>
            </a:r>
            <a:r>
              <a:rPr lang="de-DE" sz="28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 ≠ </a:t>
            </a:r>
            <a:r>
              <a:rPr lang="de-DE" sz="2800" b="1" i="1" dirty="0" err="1">
                <a:solidFill>
                  <a:srgbClr val="31849B"/>
                </a:solidFill>
                <a:latin typeface="FreeSans" panose="020B0504020202020204" pitchFamily="34" charset="0"/>
              </a:rPr>
              <a:t>gB</a:t>
            </a:r>
            <a:r>
              <a:rPr lang="de-DE" sz="28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«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C81952B-F018-5ABA-0E62-9AEC82A4AA54}"/>
              </a:ext>
            </a:extLst>
          </p:cNvPr>
          <p:cNvSpPr txBox="1"/>
          <p:nvPr/>
        </p:nvSpPr>
        <p:spPr>
          <a:xfrm>
            <a:off x="3052434" y="1466474"/>
            <a:ext cx="832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</a:rPr>
              <a:t>» Herausforderndes Verhalten ist kein Wesensmerkmal von intellektueller Beeinträchtigung.«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FD49BB4-D088-A823-D996-57A0EB611D19}"/>
              </a:ext>
            </a:extLst>
          </p:cNvPr>
          <p:cNvSpPr txBox="1"/>
          <p:nvPr/>
        </p:nvSpPr>
        <p:spPr>
          <a:xfrm>
            <a:off x="3155631" y="2174679"/>
            <a:ext cx="8116308" cy="3733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00" dirty="0">
                <a:latin typeface="FreeSans" panose="020B0504020202020204" pitchFamily="34" charset="0"/>
              </a:rPr>
              <a:t>Psychisches Wohlbefinden ist für jeden Menschen möglich, wenn…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100" dirty="0">
                <a:latin typeface="FreeSans" panose="020B0504020202020204" pitchFamily="34" charset="0"/>
              </a:rPr>
              <a:t>…eine </a:t>
            </a:r>
            <a:r>
              <a:rPr lang="de-DE" sz="2100" b="1" dirty="0">
                <a:solidFill>
                  <a:srgbClr val="990033"/>
                </a:solidFill>
                <a:latin typeface="FreeSans" panose="020B0504020202020204" pitchFamily="34" charset="0"/>
              </a:rPr>
              <a:t>harmonische Persönlichkeitsentwicklung</a:t>
            </a:r>
            <a:r>
              <a:rPr lang="de-DE" sz="2100" dirty="0">
                <a:latin typeface="FreeSans" panose="020B0504020202020204" pitchFamily="34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100" dirty="0">
                <a:latin typeface="FreeSans" panose="020B0504020202020204" pitchFamily="34" charset="0"/>
              </a:rPr>
              <a:t>…ein </a:t>
            </a:r>
            <a:r>
              <a:rPr lang="de-DE" sz="2100" b="1" dirty="0">
                <a:solidFill>
                  <a:srgbClr val="990033"/>
                </a:solidFill>
                <a:latin typeface="FreeSans" panose="020B0504020202020204" pitchFamily="34" charset="0"/>
              </a:rPr>
              <a:t>eigener Platz in der Gesellschaft</a:t>
            </a:r>
            <a:r>
              <a:rPr lang="de-DE" sz="2100" dirty="0">
                <a:latin typeface="FreeSans" panose="020B0504020202020204" pitchFamily="34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100" dirty="0">
                <a:latin typeface="FreeSans" panose="020B0504020202020204" pitchFamily="34" charset="0"/>
              </a:rPr>
              <a:t>…eine </a:t>
            </a:r>
            <a:r>
              <a:rPr lang="de-DE" sz="2100" b="1" dirty="0">
                <a:solidFill>
                  <a:srgbClr val="990033"/>
                </a:solidFill>
                <a:latin typeface="FreeSans" panose="020B0504020202020204" pitchFamily="34" charset="0"/>
              </a:rPr>
              <a:t>eigenverantwortliche Funktionsfähigkeit</a:t>
            </a:r>
            <a:r>
              <a:rPr lang="de-DE" sz="2100" dirty="0">
                <a:latin typeface="FreeSans" panose="020B0504020202020204" pitchFamily="34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100" dirty="0">
                <a:latin typeface="FreeSans" panose="020B0504020202020204" pitchFamily="34" charset="0"/>
              </a:rPr>
              <a:t>…eine </a:t>
            </a:r>
            <a:r>
              <a:rPr lang="de-DE" sz="2100" b="1" dirty="0">
                <a:solidFill>
                  <a:srgbClr val="990033"/>
                </a:solidFill>
                <a:latin typeface="FreeSans" panose="020B0504020202020204" pitchFamily="34" charset="0"/>
              </a:rPr>
              <a:t>positive Zukunftsperspektive </a:t>
            </a:r>
            <a:r>
              <a:rPr lang="de-DE" sz="2100" dirty="0">
                <a:latin typeface="FreeSans" panose="020B0504020202020204" pitchFamily="34" charset="0"/>
              </a:rPr>
              <a:t>und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100" dirty="0">
                <a:latin typeface="FreeSans" panose="020B0504020202020204" pitchFamily="34" charset="0"/>
              </a:rPr>
              <a:t>…</a:t>
            </a:r>
            <a:r>
              <a:rPr lang="de-DE" sz="2100" b="1" dirty="0">
                <a:solidFill>
                  <a:srgbClr val="990033"/>
                </a:solidFill>
                <a:latin typeface="FreeSans" panose="020B0504020202020204" pitchFamily="34" charset="0"/>
              </a:rPr>
              <a:t>körperliche Gesundheit</a:t>
            </a:r>
          </a:p>
          <a:p>
            <a:pPr>
              <a:lnSpc>
                <a:spcPct val="150000"/>
              </a:lnSpc>
            </a:pPr>
            <a:r>
              <a:rPr lang="de-DE" sz="2100" dirty="0">
                <a:latin typeface="FreeSans" panose="020B0504020202020204" pitchFamily="34" charset="0"/>
              </a:rPr>
              <a:t>das subjektive Erleben bestimmen.</a:t>
            </a:r>
          </a:p>
          <a:p>
            <a:pPr algn="r">
              <a:lnSpc>
                <a:spcPct val="150000"/>
              </a:lnSpc>
            </a:pPr>
            <a:r>
              <a:rPr lang="de-DE" sz="1200" cap="all" dirty="0" err="1">
                <a:latin typeface="FreeSans" panose="020B0504020202020204" pitchFamily="34" charset="0"/>
                <a:sym typeface="Wingdings" panose="05000000000000000000" pitchFamily="2" charset="2"/>
              </a:rPr>
              <a:t>Došen</a:t>
            </a:r>
            <a:r>
              <a:rPr lang="de-DE" sz="1200" dirty="0">
                <a:latin typeface="FreeSans" panose="020B0504020202020204" pitchFamily="34" charset="0"/>
                <a:sym typeface="Wingdings" panose="05000000000000000000" pitchFamily="2" charset="2"/>
              </a:rPr>
              <a:t> 2018, S.24f</a:t>
            </a:r>
            <a:endParaRPr lang="de-DE" sz="1200" dirty="0">
              <a:latin typeface="FreeSans" panose="020B0504020202020204" pitchFamily="34" charset="0"/>
            </a:endParaRPr>
          </a:p>
        </p:txBody>
      </p:sp>
      <p:pic>
        <p:nvPicPr>
          <p:cNvPr id="21" name="Grafik 20" descr="Zahnrad mit einfarbiger Füllung">
            <a:extLst>
              <a:ext uri="{FF2B5EF4-FFF2-40B4-BE49-F238E27FC236}">
                <a16:creationId xmlns:a16="http://schemas.microsoft.com/office/drawing/2014/main" id="{4B9FE5AB-09F8-49CE-9426-827E6C725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8143" y="1466474"/>
            <a:ext cx="464501" cy="4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F34AB-2BFB-0760-001E-0794E59E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8E3D8D-056C-41DF-53BC-D441C844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Sans" panose="020B0504020202020204" pitchFamily="34" charset="0"/>
              </a:rPr>
              <a:t>11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8A4F903-1C55-95EC-3290-97F7D7056639}"/>
              </a:ext>
            </a:extLst>
          </p:cNvPr>
          <p:cNvSpPr txBox="1"/>
          <p:nvPr/>
        </p:nvSpPr>
        <p:spPr>
          <a:xfrm>
            <a:off x="552754" y="1466474"/>
            <a:ext cx="19086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Grund-annahme 1: </a:t>
            </a:r>
          </a:p>
          <a:p>
            <a:r>
              <a:rPr lang="de-DE" sz="28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»</a:t>
            </a:r>
            <a:r>
              <a:rPr lang="de-DE" sz="2800" b="1" i="1" dirty="0" err="1">
                <a:solidFill>
                  <a:srgbClr val="31849B"/>
                </a:solidFill>
                <a:latin typeface="FreeSans" panose="020B0504020202020204" pitchFamily="34" charset="0"/>
              </a:rPr>
              <a:t>hV</a:t>
            </a:r>
            <a:r>
              <a:rPr lang="de-DE" sz="28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 ≠ </a:t>
            </a:r>
            <a:r>
              <a:rPr lang="de-DE" sz="2800" b="1" i="1" dirty="0" err="1">
                <a:solidFill>
                  <a:srgbClr val="31849B"/>
                </a:solidFill>
                <a:latin typeface="FreeSans" panose="020B0504020202020204" pitchFamily="34" charset="0"/>
              </a:rPr>
              <a:t>gB</a:t>
            </a:r>
            <a:r>
              <a:rPr lang="de-DE" sz="28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«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0613815-5031-8700-FCF4-4EF164491310}"/>
              </a:ext>
            </a:extLst>
          </p:cNvPr>
          <p:cNvSpPr txBox="1"/>
          <p:nvPr/>
        </p:nvSpPr>
        <p:spPr>
          <a:xfrm>
            <a:off x="3052434" y="1466474"/>
            <a:ext cx="811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</a:rPr>
              <a:t>» Herausforderndes Verhalten ist kein Wesensmerkmal von intellektueller Beeinträchtigung,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6A12338-F19D-B2A3-7392-A2D9BE017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798" y="2248484"/>
            <a:ext cx="5864006" cy="372973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761A178-A7F6-416E-CF17-EAAA30E934DF}"/>
              </a:ext>
            </a:extLst>
          </p:cNvPr>
          <p:cNvSpPr txBox="1"/>
          <p:nvPr/>
        </p:nvSpPr>
        <p:spPr>
          <a:xfrm rot="16200000">
            <a:off x="9412467" y="4117262"/>
            <a:ext cx="337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reeSans" panose="020B0504020202020204" pitchFamily="34" charset="0"/>
              </a:rPr>
              <a:t>aus: Hennicke 2021, 63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8B996D-C97C-A6F4-B58C-ED5E8118B9DE}"/>
              </a:ext>
            </a:extLst>
          </p:cNvPr>
          <p:cNvSpPr txBox="1"/>
          <p:nvPr/>
        </p:nvSpPr>
        <p:spPr>
          <a:xfrm>
            <a:off x="3068762" y="2248484"/>
            <a:ext cx="2216470" cy="278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990033"/>
                </a:solidFill>
                <a:latin typeface="FreeSans" panose="020B0504020202020204" pitchFamily="34" charset="0"/>
              </a:rPr>
              <a:t>aber die Risiko-faktoren und die Vulnerabilität ist deutlich erhöht. «</a:t>
            </a:r>
          </a:p>
        </p:txBody>
      </p:sp>
      <p:pic>
        <p:nvPicPr>
          <p:cNvPr id="3" name="Grafik 2" descr="Zahnrad mit einfarbiger Füllung">
            <a:extLst>
              <a:ext uri="{FF2B5EF4-FFF2-40B4-BE49-F238E27FC236}">
                <a16:creationId xmlns:a16="http://schemas.microsoft.com/office/drawing/2014/main" id="{34659C0E-E06F-FA63-39F4-4739A4519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143" y="1466474"/>
            <a:ext cx="464501" cy="4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1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B6E69-F341-A72F-20A4-8D4F66B9D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628408-A516-7E39-89C5-26A95F3C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Sans" panose="020B0504020202020204" pitchFamily="34" charset="0"/>
              </a:rPr>
              <a:t>12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133A7F-61C3-41A8-2484-BC4682A7ABA8}"/>
              </a:ext>
            </a:extLst>
          </p:cNvPr>
          <p:cNvSpPr txBox="1"/>
          <p:nvPr/>
        </p:nvSpPr>
        <p:spPr>
          <a:xfrm>
            <a:off x="527538" y="1466474"/>
            <a:ext cx="20431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Grund-annahme 2: </a:t>
            </a:r>
          </a:p>
          <a:p>
            <a:r>
              <a:rPr lang="de-DE" sz="22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»</a:t>
            </a:r>
            <a:r>
              <a:rPr lang="de-DE" sz="2200" b="1" i="1" dirty="0" err="1">
                <a:solidFill>
                  <a:srgbClr val="31849B"/>
                </a:solidFill>
                <a:latin typeface="FreeSans" panose="020B0504020202020204" pitchFamily="34" charset="0"/>
              </a:rPr>
              <a:t>hV</a:t>
            </a:r>
            <a:r>
              <a:rPr lang="de-DE" sz="22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 entsteht im Auge des Beobachten-den.«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C8DA40-13D8-996D-97AD-FDEE79A48195}"/>
              </a:ext>
            </a:extLst>
          </p:cNvPr>
          <p:cNvSpPr txBox="1"/>
          <p:nvPr/>
        </p:nvSpPr>
        <p:spPr>
          <a:xfrm>
            <a:off x="3052434" y="1466474"/>
            <a:ext cx="811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</a:rPr>
              <a:t>» Herausforderndes Verhalten ist das Ergebnis einer komplexen Zuschreibung. «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11207EE-9A52-4D95-C226-C59ECD775C44}"/>
              </a:ext>
            </a:extLst>
          </p:cNvPr>
          <p:cNvSpPr txBox="1"/>
          <p:nvPr/>
        </p:nvSpPr>
        <p:spPr>
          <a:xfrm>
            <a:off x="3363686" y="2627495"/>
            <a:ext cx="7531227" cy="324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00" dirty="0">
                <a:latin typeface="FreeSans" panose="020B0504020202020204" pitchFamily="34" charset="0"/>
              </a:rPr>
              <a:t>Herausforderndes Verhalten ist definiert </a:t>
            </a:r>
          </a:p>
          <a:p>
            <a:pPr>
              <a:lnSpc>
                <a:spcPct val="150000"/>
              </a:lnSpc>
            </a:pPr>
            <a:r>
              <a:rPr lang="de-DE" sz="2100" i="1" dirty="0">
                <a:latin typeface="FreeSans" panose="020B0504020202020204" pitchFamily="34" charset="0"/>
              </a:rPr>
              <a:t>„</a:t>
            </a:r>
            <a:r>
              <a:rPr lang="de-DE" sz="2100" i="1" dirty="0" err="1">
                <a:latin typeface="FreeSans" panose="020B0504020202020204" pitchFamily="34" charset="0"/>
              </a:rPr>
              <a:t>as</a:t>
            </a:r>
            <a:r>
              <a:rPr lang="de-DE" sz="2100" i="1" dirty="0">
                <a:latin typeface="FreeSans" panose="020B0504020202020204" pitchFamily="34" charset="0"/>
              </a:rPr>
              <a:t>  </a:t>
            </a:r>
            <a:r>
              <a:rPr lang="de-DE" sz="2100" b="1" i="1" dirty="0" err="1">
                <a:latin typeface="FreeSans" panose="020B0504020202020204" pitchFamily="34" charset="0"/>
              </a:rPr>
              <a:t>culturally</a:t>
            </a:r>
            <a:r>
              <a:rPr lang="de-DE" sz="2100" b="1" i="1" dirty="0">
                <a:latin typeface="FreeSans" panose="020B0504020202020204" pitchFamily="34" charset="0"/>
              </a:rPr>
              <a:t> abnormal </a:t>
            </a:r>
            <a:r>
              <a:rPr lang="de-DE" sz="2100" i="1" dirty="0" err="1">
                <a:latin typeface="FreeSans" panose="020B0504020202020204" pitchFamily="34" charset="0"/>
              </a:rPr>
              <a:t>behaviour</a:t>
            </a:r>
            <a:r>
              <a:rPr lang="de-DE" sz="2100" i="1" dirty="0">
                <a:latin typeface="FreeSans" panose="020B0504020202020204" pitchFamily="34" charset="0"/>
              </a:rPr>
              <a:t>(s) </a:t>
            </a:r>
            <a:r>
              <a:rPr lang="de-DE" sz="2100" i="1" dirty="0" err="1">
                <a:latin typeface="FreeSans" panose="020B0504020202020204" pitchFamily="34" charset="0"/>
              </a:rPr>
              <a:t>of</a:t>
            </a:r>
            <a:r>
              <a:rPr lang="de-DE" sz="2100" i="1" dirty="0">
                <a:latin typeface="FreeSans" panose="020B0504020202020204" pitchFamily="34" charset="0"/>
              </a:rPr>
              <a:t> such an </a:t>
            </a:r>
            <a:r>
              <a:rPr lang="de-DE" sz="2100" b="1" i="1" dirty="0" err="1">
                <a:latin typeface="FreeSans" panose="020B0504020202020204" pitchFamily="34" charset="0"/>
              </a:rPr>
              <a:t>intensity</a:t>
            </a:r>
            <a:r>
              <a:rPr lang="de-DE" sz="2100" b="1" i="1" dirty="0">
                <a:latin typeface="FreeSans" panose="020B0504020202020204" pitchFamily="34" charset="0"/>
              </a:rPr>
              <a:t>, </a:t>
            </a:r>
            <a:r>
              <a:rPr lang="de-DE" sz="2100" b="1" i="1" dirty="0" err="1">
                <a:latin typeface="FreeSans" panose="020B0504020202020204" pitchFamily="34" charset="0"/>
              </a:rPr>
              <a:t>frequency</a:t>
            </a:r>
            <a:r>
              <a:rPr lang="de-DE" sz="2100" b="1" i="1" dirty="0">
                <a:latin typeface="FreeSans" panose="020B0504020202020204" pitchFamily="34" charset="0"/>
              </a:rPr>
              <a:t> </a:t>
            </a:r>
            <a:r>
              <a:rPr lang="de-DE" sz="2100" b="1" i="1" dirty="0" err="1">
                <a:latin typeface="FreeSans" panose="020B0504020202020204" pitchFamily="34" charset="0"/>
              </a:rPr>
              <a:t>or</a:t>
            </a:r>
            <a:r>
              <a:rPr lang="de-DE" sz="2100" b="1" i="1" dirty="0">
                <a:latin typeface="FreeSans" panose="020B0504020202020204" pitchFamily="34" charset="0"/>
              </a:rPr>
              <a:t> </a:t>
            </a:r>
            <a:r>
              <a:rPr lang="de-DE" sz="2100" b="1" i="1" dirty="0" err="1">
                <a:latin typeface="FreeSans" panose="020B0504020202020204" pitchFamily="34" charset="0"/>
              </a:rPr>
              <a:t>duration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that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the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b="1" i="1" dirty="0" err="1">
                <a:latin typeface="FreeSans" panose="020B0504020202020204" pitchFamily="34" charset="0"/>
              </a:rPr>
              <a:t>physical</a:t>
            </a:r>
            <a:r>
              <a:rPr lang="de-DE" sz="2100" b="1" i="1" dirty="0">
                <a:latin typeface="FreeSans" panose="020B0504020202020204" pitchFamily="34" charset="0"/>
              </a:rPr>
              <a:t> </a:t>
            </a:r>
            <a:r>
              <a:rPr lang="de-DE" sz="2100" b="1" i="1" dirty="0" err="1">
                <a:latin typeface="FreeSans" panose="020B0504020202020204" pitchFamily="34" charset="0"/>
              </a:rPr>
              <a:t>safety</a:t>
            </a:r>
            <a:r>
              <a:rPr lang="de-DE" sz="2100" b="1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of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the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person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or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others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is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likely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to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be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placed</a:t>
            </a:r>
            <a:r>
              <a:rPr lang="de-DE" sz="2100" i="1" dirty="0">
                <a:latin typeface="FreeSans" panose="020B0504020202020204" pitchFamily="34" charset="0"/>
              </a:rPr>
              <a:t> in </a:t>
            </a:r>
            <a:r>
              <a:rPr lang="de-DE" sz="2100" i="1" dirty="0" err="1">
                <a:latin typeface="FreeSans" panose="020B0504020202020204" pitchFamily="34" charset="0"/>
              </a:rPr>
              <a:t>serious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jeopardy</a:t>
            </a:r>
            <a:r>
              <a:rPr lang="de-DE" sz="2100" i="1" dirty="0">
                <a:latin typeface="FreeSans" panose="020B0504020202020204" pitchFamily="34" charset="0"/>
              </a:rPr>
              <a:t>, </a:t>
            </a:r>
            <a:r>
              <a:rPr lang="de-DE" sz="2100" i="1" dirty="0" err="1">
                <a:latin typeface="FreeSans" panose="020B0504020202020204" pitchFamily="34" charset="0"/>
              </a:rPr>
              <a:t>or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behaviour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which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is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likely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to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b="1" i="1" dirty="0" err="1">
                <a:latin typeface="FreeSans" panose="020B0504020202020204" pitchFamily="34" charset="0"/>
              </a:rPr>
              <a:t>seriously</a:t>
            </a:r>
            <a:r>
              <a:rPr lang="de-DE" sz="2100" b="1" i="1" dirty="0">
                <a:latin typeface="FreeSans" panose="020B0504020202020204" pitchFamily="34" charset="0"/>
              </a:rPr>
              <a:t> </a:t>
            </a:r>
            <a:r>
              <a:rPr lang="de-DE" sz="2100" b="1" i="1" dirty="0" err="1">
                <a:latin typeface="FreeSans" panose="020B0504020202020204" pitchFamily="34" charset="0"/>
              </a:rPr>
              <a:t>limit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use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of</a:t>
            </a:r>
            <a:r>
              <a:rPr lang="de-DE" sz="2100" i="1" dirty="0">
                <a:latin typeface="FreeSans" panose="020B0504020202020204" pitchFamily="34" charset="0"/>
              </a:rPr>
              <a:t>, </a:t>
            </a:r>
            <a:r>
              <a:rPr lang="de-DE" sz="2100" i="1" dirty="0" err="1">
                <a:latin typeface="FreeSans" panose="020B0504020202020204" pitchFamily="34" charset="0"/>
              </a:rPr>
              <a:t>or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result</a:t>
            </a:r>
            <a:r>
              <a:rPr lang="de-DE" sz="2100" i="1" dirty="0">
                <a:latin typeface="FreeSans" panose="020B0504020202020204" pitchFamily="34" charset="0"/>
              </a:rPr>
              <a:t> in </a:t>
            </a:r>
            <a:r>
              <a:rPr lang="de-DE" sz="2100" i="1" dirty="0" err="1">
                <a:latin typeface="FreeSans" panose="020B0504020202020204" pitchFamily="34" charset="0"/>
              </a:rPr>
              <a:t>the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person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b="1" i="1" dirty="0" err="1">
                <a:latin typeface="FreeSans" panose="020B0504020202020204" pitchFamily="34" charset="0"/>
              </a:rPr>
              <a:t>being</a:t>
            </a:r>
            <a:r>
              <a:rPr lang="de-DE" sz="2100" b="1" i="1" dirty="0">
                <a:latin typeface="FreeSans" panose="020B0504020202020204" pitchFamily="34" charset="0"/>
              </a:rPr>
              <a:t> </a:t>
            </a:r>
            <a:r>
              <a:rPr lang="de-DE" sz="2100" b="1" i="1" dirty="0" err="1">
                <a:latin typeface="FreeSans" panose="020B0504020202020204" pitchFamily="34" charset="0"/>
              </a:rPr>
              <a:t>denied</a:t>
            </a:r>
            <a:r>
              <a:rPr lang="de-DE" sz="2100" b="1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access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to</a:t>
            </a:r>
            <a:r>
              <a:rPr lang="de-DE" sz="2100" i="1" dirty="0">
                <a:latin typeface="FreeSans" panose="020B0504020202020204" pitchFamily="34" charset="0"/>
              </a:rPr>
              <a:t>, </a:t>
            </a:r>
            <a:r>
              <a:rPr lang="de-DE" sz="2100" i="1" dirty="0" err="1">
                <a:latin typeface="FreeSans" panose="020B0504020202020204" pitchFamily="34" charset="0"/>
              </a:rPr>
              <a:t>ordinary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community</a:t>
            </a:r>
            <a:r>
              <a:rPr lang="de-DE" sz="2100" i="1" dirty="0">
                <a:latin typeface="FreeSans" panose="020B0504020202020204" pitchFamily="34" charset="0"/>
              </a:rPr>
              <a:t> </a:t>
            </a:r>
            <a:r>
              <a:rPr lang="de-DE" sz="2100" i="1" dirty="0" err="1">
                <a:latin typeface="FreeSans" panose="020B0504020202020204" pitchFamily="34" charset="0"/>
              </a:rPr>
              <a:t>facilities</a:t>
            </a:r>
            <a:r>
              <a:rPr lang="de-DE" sz="2100" i="1" dirty="0">
                <a:latin typeface="FreeSans" panose="020B0504020202020204" pitchFamily="34" charset="0"/>
              </a:rPr>
              <a:t>“. </a:t>
            </a:r>
          </a:p>
          <a:p>
            <a:pPr algn="r">
              <a:lnSpc>
                <a:spcPct val="150000"/>
              </a:lnSpc>
            </a:pPr>
            <a:r>
              <a:rPr lang="de-DE" sz="1200" cap="all" dirty="0">
                <a:latin typeface="FreeSans" panose="020B0504020202020204" pitchFamily="34" charset="0"/>
                <a:sym typeface="Wingdings" panose="05000000000000000000" pitchFamily="2" charset="2"/>
              </a:rPr>
              <a:t>Emerson</a:t>
            </a:r>
            <a:r>
              <a:rPr lang="de-DE" sz="1200" dirty="0">
                <a:latin typeface="FreeSans" panose="020B0504020202020204" pitchFamily="34" charset="0"/>
                <a:sym typeface="Wingdings" panose="05000000000000000000" pitchFamily="2" charset="2"/>
              </a:rPr>
              <a:t> 2001, 3</a:t>
            </a:r>
            <a:endParaRPr lang="de-DE" sz="1200" dirty="0">
              <a:latin typeface="FreeSans" panose="020B0504020202020204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B7E6F6D-8BC5-10D5-86CE-301164046F8F}"/>
              </a:ext>
            </a:extLst>
          </p:cNvPr>
          <p:cNvSpPr/>
          <p:nvPr/>
        </p:nvSpPr>
        <p:spPr>
          <a:xfrm>
            <a:off x="3234934" y="2558017"/>
            <a:ext cx="7788729" cy="3426266"/>
          </a:xfrm>
          <a:prstGeom prst="roundRect">
            <a:avLst>
              <a:gd name="adj" fmla="val 475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7666238-3B68-3DB4-D9DE-109FFF1A6A8C}"/>
              </a:ext>
            </a:extLst>
          </p:cNvPr>
          <p:cNvGrpSpPr/>
          <p:nvPr/>
        </p:nvGrpSpPr>
        <p:grpSpPr>
          <a:xfrm>
            <a:off x="2398142" y="1466474"/>
            <a:ext cx="464502" cy="830997"/>
            <a:chOff x="2398142" y="1466474"/>
            <a:chExt cx="464502" cy="830997"/>
          </a:xfrm>
        </p:grpSpPr>
        <p:pic>
          <p:nvPicPr>
            <p:cNvPr id="3" name="Grafik 2" descr="Zahnrad mit einfarbiger Füllung">
              <a:extLst>
                <a:ext uri="{FF2B5EF4-FFF2-40B4-BE49-F238E27FC236}">
                  <a16:creationId xmlns:a16="http://schemas.microsoft.com/office/drawing/2014/main" id="{84EBE482-0D12-1EFC-DD7B-56084B12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8143" y="1466474"/>
              <a:ext cx="464501" cy="464501"/>
            </a:xfrm>
            <a:prstGeom prst="rect">
              <a:avLst/>
            </a:prstGeom>
          </p:spPr>
        </p:pic>
        <p:pic>
          <p:nvPicPr>
            <p:cNvPr id="4" name="Grafik 3" descr="Zahnrad mit einfarbiger Füllung">
              <a:extLst>
                <a:ext uri="{FF2B5EF4-FFF2-40B4-BE49-F238E27FC236}">
                  <a16:creationId xmlns:a16="http://schemas.microsoft.com/office/drawing/2014/main" id="{76404733-9D7D-540E-1DEE-ED6613156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8142" y="1832970"/>
              <a:ext cx="464501" cy="464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63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2584F-47A0-9307-3AE2-9B1AD81D1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826476-2574-FDF4-6DB5-20803DE4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13</a:t>
            </a:fld>
            <a:endParaRPr lang="de-DE" sz="1600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90D75C5-EA9B-7810-AD0C-01E1AE7C5552}"/>
              </a:ext>
            </a:extLst>
          </p:cNvPr>
          <p:cNvSpPr txBox="1"/>
          <p:nvPr/>
        </p:nvSpPr>
        <p:spPr>
          <a:xfrm>
            <a:off x="527538" y="1466474"/>
            <a:ext cx="18706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Grund-annahme 2: </a:t>
            </a:r>
          </a:p>
          <a:p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»</a:t>
            </a:r>
            <a:r>
              <a:rPr lang="de-DE" sz="2200" b="1" i="1" dirty="0" err="1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hV</a:t>
            </a:r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 entsteht im Auge des Beobachten-den«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037CB9B-B7D7-BC01-5299-D5355D6CCAE4}"/>
              </a:ext>
            </a:extLst>
          </p:cNvPr>
          <p:cNvSpPr txBox="1"/>
          <p:nvPr/>
        </p:nvSpPr>
        <p:spPr>
          <a:xfrm>
            <a:off x="3052434" y="1466474"/>
            <a:ext cx="3584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Sozialer Aspekt der Zuschreibung:</a:t>
            </a:r>
          </a:p>
          <a:p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Herausforderndes Verhalten ist kulturell ungewöhnlich bzw. irritierend.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3D3B16-7CF7-EEED-8DA9-E48979256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11710"/>
          <a:stretch>
            <a:fillRect/>
          </a:stretch>
        </p:blipFill>
        <p:spPr>
          <a:xfrm>
            <a:off x="6816436" y="1314157"/>
            <a:ext cx="3993542" cy="475618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2B88F5E-72C8-2452-E403-2F1D57FCE2F2}"/>
              </a:ext>
            </a:extLst>
          </p:cNvPr>
          <p:cNvSpPr txBox="1"/>
          <p:nvPr/>
        </p:nvSpPr>
        <p:spPr>
          <a:xfrm rot="16200000">
            <a:off x="8777213" y="3878597"/>
            <a:ext cx="43117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https://</a:t>
            </a:r>
            <a:r>
              <a:rPr lang="de-DE" sz="1000" dirty="0" err="1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www.instagram.com</a:t>
            </a:r>
            <a:r>
              <a:rPr lang="de-DE" sz="10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/</a:t>
            </a:r>
            <a:r>
              <a:rPr lang="de-DE" sz="1000" dirty="0" err="1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reel</a:t>
            </a:r>
            <a:r>
              <a:rPr lang="de-DE" sz="10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/</a:t>
            </a:r>
            <a:r>
              <a:rPr lang="de-DE" sz="1000" dirty="0" err="1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DMKdKApztIC</a:t>
            </a:r>
            <a:r>
              <a:rPr lang="de-DE" sz="10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/?</a:t>
            </a:r>
            <a:r>
              <a:rPr lang="de-DE" sz="1000" dirty="0" err="1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igsh</a:t>
            </a:r>
            <a:r>
              <a:rPr lang="de-DE" sz="10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=djFscjRrcDY5OG9i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3D4299C-20EA-8909-0AE8-26F043FAC45E}"/>
              </a:ext>
            </a:extLst>
          </p:cNvPr>
          <p:cNvGrpSpPr/>
          <p:nvPr/>
        </p:nvGrpSpPr>
        <p:grpSpPr>
          <a:xfrm>
            <a:off x="2398142" y="1466474"/>
            <a:ext cx="464502" cy="830997"/>
            <a:chOff x="2398142" y="1466474"/>
            <a:chExt cx="464502" cy="830997"/>
          </a:xfrm>
        </p:grpSpPr>
        <p:pic>
          <p:nvPicPr>
            <p:cNvPr id="12" name="Grafik 11" descr="Zahnrad mit einfarbiger Füllung">
              <a:extLst>
                <a:ext uri="{FF2B5EF4-FFF2-40B4-BE49-F238E27FC236}">
                  <a16:creationId xmlns:a16="http://schemas.microsoft.com/office/drawing/2014/main" id="{4EA8F9A0-9E39-1DA5-2687-5E0140814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8143" y="1466474"/>
              <a:ext cx="464501" cy="464501"/>
            </a:xfrm>
            <a:prstGeom prst="rect">
              <a:avLst/>
            </a:prstGeom>
          </p:spPr>
        </p:pic>
        <p:pic>
          <p:nvPicPr>
            <p:cNvPr id="13" name="Grafik 12" descr="Zahnrad mit einfarbiger Füllung">
              <a:extLst>
                <a:ext uri="{FF2B5EF4-FFF2-40B4-BE49-F238E27FC236}">
                  <a16:creationId xmlns:a16="http://schemas.microsoft.com/office/drawing/2014/main" id="{C32CA1FB-4B96-122D-D987-2F5F4521C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8142" y="1832970"/>
              <a:ext cx="464501" cy="464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831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C13B6-E8BE-BEDF-B043-D874756F0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9E983C-62EF-0B85-2148-22B07F0A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14</a:t>
            </a:fld>
            <a:endParaRPr lang="de-DE" sz="1600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CC25EA-1E68-7734-1C6D-D88676AED24F}"/>
              </a:ext>
            </a:extLst>
          </p:cNvPr>
          <p:cNvSpPr txBox="1"/>
          <p:nvPr/>
        </p:nvSpPr>
        <p:spPr>
          <a:xfrm>
            <a:off x="527538" y="1466474"/>
            <a:ext cx="21453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Grund-annahme 2: </a:t>
            </a:r>
          </a:p>
          <a:p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»</a:t>
            </a:r>
            <a:r>
              <a:rPr lang="de-DE" sz="2200" b="1" i="1" dirty="0" err="1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hV</a:t>
            </a:r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 entsteht im Auge des Beobachten-den.«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554978-ED53-92A7-62AC-76821FF9093C}"/>
              </a:ext>
            </a:extLst>
          </p:cNvPr>
          <p:cNvSpPr txBox="1"/>
          <p:nvPr/>
        </p:nvSpPr>
        <p:spPr>
          <a:xfrm>
            <a:off x="3052434" y="1466474"/>
            <a:ext cx="3279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Sozialer Aspekt der Zuschreibung:</a:t>
            </a:r>
          </a:p>
          <a:p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Herausforderndes Verhalten ist kulturell ungewöhnlich bzw. irritierend.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8B47DC0-1E1A-B923-63EE-4E11E55224F6}"/>
              </a:ext>
            </a:extLst>
          </p:cNvPr>
          <p:cNvSpPr txBox="1"/>
          <p:nvPr/>
        </p:nvSpPr>
        <p:spPr>
          <a:xfrm>
            <a:off x="3046640" y="5345508"/>
            <a:ext cx="4511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https://www.instagram.com/reel/DMKdKApztIC/?igsh=djFscjRrcDY5OG9i</a:t>
            </a:r>
            <a:r>
              <a:rPr lang="de-DE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72836F-85C5-8BE5-D2F6-B1D95B4AE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917" y="1328468"/>
            <a:ext cx="3092342" cy="4663371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644F56C-E18D-076D-32F9-95DC0BABD091}"/>
              </a:ext>
            </a:extLst>
          </p:cNvPr>
          <p:cNvGrpSpPr/>
          <p:nvPr/>
        </p:nvGrpSpPr>
        <p:grpSpPr>
          <a:xfrm>
            <a:off x="2398142" y="1466474"/>
            <a:ext cx="464502" cy="830997"/>
            <a:chOff x="2398142" y="1466474"/>
            <a:chExt cx="464502" cy="830997"/>
          </a:xfrm>
        </p:grpSpPr>
        <p:pic>
          <p:nvPicPr>
            <p:cNvPr id="3" name="Grafik 2" descr="Zahnrad mit einfarbiger Füllung">
              <a:extLst>
                <a:ext uri="{FF2B5EF4-FFF2-40B4-BE49-F238E27FC236}">
                  <a16:creationId xmlns:a16="http://schemas.microsoft.com/office/drawing/2014/main" id="{E408A26F-93C6-14A2-5BC1-3BE58E0FE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98143" y="1466474"/>
              <a:ext cx="464501" cy="464501"/>
            </a:xfrm>
            <a:prstGeom prst="rect">
              <a:avLst/>
            </a:prstGeom>
          </p:spPr>
        </p:pic>
        <p:pic>
          <p:nvPicPr>
            <p:cNvPr id="6" name="Grafik 5" descr="Zahnrad mit einfarbiger Füllung">
              <a:extLst>
                <a:ext uri="{FF2B5EF4-FFF2-40B4-BE49-F238E27FC236}">
                  <a16:creationId xmlns:a16="http://schemas.microsoft.com/office/drawing/2014/main" id="{342EE89C-4C3C-4941-A68A-208829E67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98142" y="1832970"/>
              <a:ext cx="464501" cy="464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47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4CAB-84F4-F17E-AE90-7B7DFE2F1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4D74A4-B6EE-8CC9-8612-19D382AC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15</a:t>
            </a:fld>
            <a:endParaRPr lang="de-DE" sz="1600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20C5791-0071-D9AB-19A0-2A4C10021207}"/>
              </a:ext>
            </a:extLst>
          </p:cNvPr>
          <p:cNvSpPr txBox="1"/>
          <p:nvPr/>
        </p:nvSpPr>
        <p:spPr>
          <a:xfrm>
            <a:off x="527538" y="1466474"/>
            <a:ext cx="21453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Grund-annahme 2: </a:t>
            </a:r>
          </a:p>
          <a:p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»</a:t>
            </a:r>
            <a:r>
              <a:rPr lang="de-DE" sz="2200" b="1" i="1" dirty="0" err="1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hV</a:t>
            </a:r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 entsteht im Auge des Beobachten-den.«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3B4A58E-72E3-2234-E3BC-04DD50BF8741}"/>
              </a:ext>
            </a:extLst>
          </p:cNvPr>
          <p:cNvSpPr txBox="1"/>
          <p:nvPr/>
        </p:nvSpPr>
        <p:spPr>
          <a:xfrm>
            <a:off x="3052434" y="1466474"/>
            <a:ext cx="33311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Deskriptiver Aspekt der Zuschreibung:</a:t>
            </a:r>
          </a:p>
          <a:p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Herausforderndes Verhalten hat </a:t>
            </a:r>
            <a:r>
              <a:rPr lang="de-DE" sz="2400" b="1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aktuell</a:t>
            </a:r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 eine </a:t>
            </a:r>
            <a:r>
              <a:rPr lang="de-DE" sz="2400" b="1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(zu) </a:t>
            </a:r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hohe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Intensität,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Häufigkeit,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Dauer.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34998B-23E6-2F8F-208D-73E1374265E9}"/>
              </a:ext>
            </a:extLst>
          </p:cNvPr>
          <p:cNvSpPr txBox="1"/>
          <p:nvPr/>
        </p:nvSpPr>
        <p:spPr>
          <a:xfrm>
            <a:off x="5762444" y="5822770"/>
            <a:ext cx="5459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467886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https://www.instagram.com/reel/DRV_AgFkbn7/?igsh=</a:t>
            </a:r>
            <a:r>
              <a:rPr lang="de-DE" sz="1200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ZmV2NHNmeDRnNjNm</a:t>
            </a:r>
            <a:r>
              <a:rPr lang="de-DE" sz="1200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BC1698-4471-CC9B-9FCC-77985F80E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91" y="1296892"/>
            <a:ext cx="4269231" cy="4486674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601F476-2F49-9B6C-EAAD-0320DBB8522C}"/>
              </a:ext>
            </a:extLst>
          </p:cNvPr>
          <p:cNvGrpSpPr/>
          <p:nvPr/>
        </p:nvGrpSpPr>
        <p:grpSpPr>
          <a:xfrm>
            <a:off x="2398142" y="1466474"/>
            <a:ext cx="464502" cy="830997"/>
            <a:chOff x="2398142" y="1466474"/>
            <a:chExt cx="464502" cy="830997"/>
          </a:xfrm>
        </p:grpSpPr>
        <p:pic>
          <p:nvPicPr>
            <p:cNvPr id="12" name="Grafik 11" descr="Zahnrad mit einfarbiger Füllung">
              <a:extLst>
                <a:ext uri="{FF2B5EF4-FFF2-40B4-BE49-F238E27FC236}">
                  <a16:creationId xmlns:a16="http://schemas.microsoft.com/office/drawing/2014/main" id="{5FDFF1C4-9AEC-07D9-AE7B-13687255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98143" y="1466474"/>
              <a:ext cx="464501" cy="464501"/>
            </a:xfrm>
            <a:prstGeom prst="rect">
              <a:avLst/>
            </a:prstGeom>
          </p:spPr>
        </p:pic>
        <p:pic>
          <p:nvPicPr>
            <p:cNvPr id="13" name="Grafik 12" descr="Zahnrad mit einfarbiger Füllung">
              <a:extLst>
                <a:ext uri="{FF2B5EF4-FFF2-40B4-BE49-F238E27FC236}">
                  <a16:creationId xmlns:a16="http://schemas.microsoft.com/office/drawing/2014/main" id="{F3DC03CA-F097-BDBF-BE5F-83BE2FB89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98142" y="1832970"/>
              <a:ext cx="464501" cy="464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17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60ACA-CAEC-09E0-150A-CD606A6D5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85ED4D-4CF7-A917-815E-61C24C05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Sans" panose="020B0504020202020204" pitchFamily="34" charset="0"/>
              </a:rPr>
              <a:t>16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EF4F97A-C351-A1E2-2323-6759D1AF3B0E}"/>
              </a:ext>
            </a:extLst>
          </p:cNvPr>
          <p:cNvSpPr txBox="1"/>
          <p:nvPr/>
        </p:nvSpPr>
        <p:spPr>
          <a:xfrm>
            <a:off x="527538" y="1466474"/>
            <a:ext cx="21453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Grund-annahme 2: </a:t>
            </a:r>
          </a:p>
          <a:p>
            <a:r>
              <a:rPr lang="de-DE" sz="22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»</a:t>
            </a:r>
            <a:r>
              <a:rPr lang="de-DE" sz="2200" b="1" i="1" dirty="0" err="1">
                <a:solidFill>
                  <a:srgbClr val="31849B"/>
                </a:solidFill>
                <a:latin typeface="FreeSans" panose="020B0504020202020204" pitchFamily="34" charset="0"/>
              </a:rPr>
              <a:t>hV</a:t>
            </a:r>
            <a:r>
              <a:rPr lang="de-DE" sz="22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 entsteht im Auge des Beobachten-den.«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512C71E-4AEA-145D-8FA3-C46A53F55256}"/>
              </a:ext>
            </a:extLst>
          </p:cNvPr>
          <p:cNvSpPr txBox="1"/>
          <p:nvPr/>
        </p:nvSpPr>
        <p:spPr>
          <a:xfrm>
            <a:off x="2966169" y="1466474"/>
            <a:ext cx="578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FreeSans" panose="020B0504020202020204" pitchFamily="34" charset="0"/>
              </a:rPr>
              <a:t>Prospektiver Aspekt der Zuschreibung: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6A3382-E920-5B34-4F52-23EDFF43E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32149" r="9430" b="38450"/>
          <a:stretch/>
        </p:blipFill>
        <p:spPr bwMode="auto">
          <a:xfrm>
            <a:off x="4219167" y="2007726"/>
            <a:ext cx="5781016" cy="238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EBF0DB-9CC0-2E94-4CE2-473AD49D741C}"/>
              </a:ext>
            </a:extLst>
          </p:cNvPr>
          <p:cNvSpPr txBox="1"/>
          <p:nvPr/>
        </p:nvSpPr>
        <p:spPr>
          <a:xfrm>
            <a:off x="2966169" y="4641202"/>
            <a:ext cx="8317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FreeSans" panose="020B0504020202020204" pitchFamily="34" charset="0"/>
              </a:rPr>
              <a:t>Herausforderndes Verhalten ist </a:t>
            </a:r>
            <a:r>
              <a:rPr lang="de-DE" sz="2200" i="1" dirty="0">
                <a:latin typeface="FreeSans" panose="020B0504020202020204" pitchFamily="34" charset="0"/>
              </a:rPr>
              <a:t>in Zukunft eine Gefahr </a:t>
            </a:r>
            <a:r>
              <a:rPr lang="de-DE" sz="2200" dirty="0">
                <a:latin typeface="FreeSans" panose="020B0504020202020204" pitchFamily="34" charset="0"/>
              </a:rPr>
              <a:t>für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FreeSans" panose="020B0504020202020204" pitchFamily="34" charset="0"/>
              </a:rPr>
              <a:t>die </a:t>
            </a:r>
            <a:r>
              <a:rPr lang="de-DE" sz="2200" b="1" dirty="0">
                <a:solidFill>
                  <a:srgbClr val="990033"/>
                </a:solidFill>
                <a:latin typeface="FreeSans" panose="020B0504020202020204" pitchFamily="34" charset="0"/>
              </a:rPr>
              <a:t>eigene körperliche Unversehrtheit</a:t>
            </a:r>
            <a:r>
              <a:rPr lang="de-DE" sz="2200" dirty="0">
                <a:latin typeface="FreeSans" panose="020B05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FreeSans" panose="020B0504020202020204" pitchFamily="34" charset="0"/>
              </a:rPr>
              <a:t>die </a:t>
            </a:r>
            <a:r>
              <a:rPr lang="de-DE" sz="2200" b="1" dirty="0">
                <a:solidFill>
                  <a:srgbClr val="990033"/>
                </a:solidFill>
                <a:latin typeface="FreeSans" panose="020B0504020202020204" pitchFamily="34" charset="0"/>
              </a:rPr>
              <a:t>körperliche Unversehrtheit anderer</a:t>
            </a:r>
            <a:r>
              <a:rPr lang="de-DE" sz="2200" dirty="0">
                <a:latin typeface="FreeSans" panose="020B05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FreeSans" panose="020B0504020202020204" pitchFamily="34" charset="0"/>
              </a:rPr>
              <a:t>angemessene </a:t>
            </a:r>
            <a:r>
              <a:rPr lang="de-DE" sz="2200" b="1" dirty="0">
                <a:solidFill>
                  <a:srgbClr val="990033"/>
                </a:solidFill>
                <a:latin typeface="FreeSans" panose="020B0504020202020204" pitchFamily="34" charset="0"/>
              </a:rPr>
              <a:t>Aktivität und Teilhabe</a:t>
            </a:r>
            <a:r>
              <a:rPr lang="de-DE" sz="2200" dirty="0">
                <a:latin typeface="FreeSans" panose="020B0504020202020204" pitchFamily="34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68AB31-2027-212E-10F0-72B762EF6E43}"/>
              </a:ext>
            </a:extLst>
          </p:cNvPr>
          <p:cNvSpPr txBox="1"/>
          <p:nvPr/>
        </p:nvSpPr>
        <p:spPr>
          <a:xfrm>
            <a:off x="7733461" y="4394981"/>
            <a:ext cx="2984740" cy="24622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000" cap="all" dirty="0">
                <a:latin typeface="FreeSans" panose="020B0504020202020204" pitchFamily="34" charset="0"/>
              </a:rPr>
              <a:t>World Health Organisation</a:t>
            </a:r>
            <a:r>
              <a:rPr lang="de-DE" sz="1000" dirty="0">
                <a:latin typeface="FreeSans" panose="020B0504020202020204" pitchFamily="34" charset="0"/>
              </a:rPr>
              <a:t>, 2019, 51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F297859-8C26-DB55-0C21-0FFF94F2B082}"/>
              </a:ext>
            </a:extLst>
          </p:cNvPr>
          <p:cNvGrpSpPr/>
          <p:nvPr/>
        </p:nvGrpSpPr>
        <p:grpSpPr>
          <a:xfrm>
            <a:off x="2398142" y="1466474"/>
            <a:ext cx="464502" cy="830997"/>
            <a:chOff x="2398142" y="1466474"/>
            <a:chExt cx="464502" cy="830997"/>
          </a:xfrm>
        </p:grpSpPr>
        <p:pic>
          <p:nvPicPr>
            <p:cNvPr id="12" name="Grafik 11" descr="Zahnrad mit einfarbiger Füllung">
              <a:extLst>
                <a:ext uri="{FF2B5EF4-FFF2-40B4-BE49-F238E27FC236}">
                  <a16:creationId xmlns:a16="http://schemas.microsoft.com/office/drawing/2014/main" id="{26E1449F-4C61-8D3F-94E5-AAB029CCA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8143" y="1466474"/>
              <a:ext cx="464501" cy="464501"/>
            </a:xfrm>
            <a:prstGeom prst="rect">
              <a:avLst/>
            </a:prstGeom>
          </p:spPr>
        </p:pic>
        <p:pic>
          <p:nvPicPr>
            <p:cNvPr id="13" name="Grafik 12" descr="Zahnrad mit einfarbiger Füllung">
              <a:extLst>
                <a:ext uri="{FF2B5EF4-FFF2-40B4-BE49-F238E27FC236}">
                  <a16:creationId xmlns:a16="http://schemas.microsoft.com/office/drawing/2014/main" id="{70688D70-C224-6799-059E-368FA03A8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8142" y="1832970"/>
              <a:ext cx="464501" cy="464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89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EAA32-3FC2-F0DA-CCA9-2EC8BBC56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D2BD4-7F0E-53B0-2796-87386AC1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17</a:t>
            </a:fld>
            <a:endParaRPr lang="de-DE" sz="1600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01A3E29-860A-C376-C517-556F6C46252E}"/>
              </a:ext>
            </a:extLst>
          </p:cNvPr>
          <p:cNvSpPr txBox="1"/>
          <p:nvPr/>
        </p:nvSpPr>
        <p:spPr>
          <a:xfrm>
            <a:off x="527538" y="1466474"/>
            <a:ext cx="21453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Grund-annahme 3: </a:t>
            </a:r>
          </a:p>
          <a:p>
            <a:r>
              <a:rPr lang="de-DE" sz="22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»</a:t>
            </a:r>
            <a:r>
              <a:rPr lang="de-DE" sz="2200" b="1" i="1" dirty="0" err="1">
                <a:solidFill>
                  <a:srgbClr val="31849B"/>
                </a:solidFill>
                <a:latin typeface="FreeSans" panose="020B0504020202020204" pitchFamily="34" charset="0"/>
              </a:rPr>
              <a:t>hV</a:t>
            </a:r>
            <a:r>
              <a:rPr lang="de-DE" sz="22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 macht Sinn?!«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67D264F-F684-4A1E-C199-E16B66DB2F3A}"/>
              </a:ext>
            </a:extLst>
          </p:cNvPr>
          <p:cNvSpPr txBox="1"/>
          <p:nvPr/>
        </p:nvSpPr>
        <p:spPr>
          <a:xfrm>
            <a:off x="3052434" y="1480329"/>
            <a:ext cx="811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</a:rPr>
              <a:t>»</a:t>
            </a:r>
            <a:r>
              <a:rPr lang="de-DE" sz="2200" b="1" dirty="0">
                <a:solidFill>
                  <a:srgbClr val="31849B"/>
                </a:solidFill>
                <a:latin typeface="FreeSans" panose="020B0504020202020204" pitchFamily="34" charset="0"/>
              </a:rPr>
              <a:t>Menschliches Verhalten ist subjektiv bedeutsam und sinnvoll.«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3FC6090-3017-6149-03CD-CEBDBCE29929}"/>
              </a:ext>
            </a:extLst>
          </p:cNvPr>
          <p:cNvGrpSpPr/>
          <p:nvPr/>
        </p:nvGrpSpPr>
        <p:grpSpPr>
          <a:xfrm>
            <a:off x="2248242" y="1451484"/>
            <a:ext cx="464502" cy="1211989"/>
            <a:chOff x="2398142" y="1466474"/>
            <a:chExt cx="464502" cy="1211989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EE2F148B-C594-5144-0BF7-8AC48C39AEA2}"/>
                </a:ext>
              </a:extLst>
            </p:cNvPr>
            <p:cNvGrpSpPr/>
            <p:nvPr/>
          </p:nvGrpSpPr>
          <p:grpSpPr>
            <a:xfrm>
              <a:off x="2398142" y="1466474"/>
              <a:ext cx="464502" cy="830997"/>
              <a:chOff x="2398142" y="1466474"/>
              <a:chExt cx="464502" cy="830997"/>
            </a:xfrm>
          </p:grpSpPr>
          <p:pic>
            <p:nvPicPr>
              <p:cNvPr id="6" name="Grafik 5" descr="Zahnrad mit einfarbiger Füllung">
                <a:extLst>
                  <a:ext uri="{FF2B5EF4-FFF2-40B4-BE49-F238E27FC236}">
                    <a16:creationId xmlns:a16="http://schemas.microsoft.com/office/drawing/2014/main" id="{C72DE72B-98BA-EFED-0F62-05CB4CBC4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98143" y="1466474"/>
                <a:ext cx="464501" cy="464501"/>
              </a:xfrm>
              <a:prstGeom prst="rect">
                <a:avLst/>
              </a:prstGeom>
            </p:spPr>
          </p:pic>
          <p:pic>
            <p:nvPicPr>
              <p:cNvPr id="10" name="Grafik 9" descr="Zahnrad mit einfarbiger Füllung">
                <a:extLst>
                  <a:ext uri="{FF2B5EF4-FFF2-40B4-BE49-F238E27FC236}">
                    <a16:creationId xmlns:a16="http://schemas.microsoft.com/office/drawing/2014/main" id="{97F68E0F-883D-73C5-2F45-F91724A88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98142" y="1832970"/>
                <a:ext cx="464501" cy="464501"/>
              </a:xfrm>
              <a:prstGeom prst="rect">
                <a:avLst/>
              </a:prstGeom>
            </p:spPr>
          </p:pic>
        </p:grpSp>
        <p:pic>
          <p:nvPicPr>
            <p:cNvPr id="13" name="Grafik 12" descr="Zahnrad mit einfarbiger Füllung">
              <a:extLst>
                <a:ext uri="{FF2B5EF4-FFF2-40B4-BE49-F238E27FC236}">
                  <a16:creationId xmlns:a16="http://schemas.microsoft.com/office/drawing/2014/main" id="{F6D93110-DF7B-FF35-63A4-137FF3CBB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8142" y="2213962"/>
              <a:ext cx="464501" cy="464501"/>
            </a:xfrm>
            <a:prstGeom prst="rect">
              <a:avLst/>
            </a:prstGeom>
          </p:spPr>
        </p:pic>
      </p:grpSp>
      <p:pic>
        <p:nvPicPr>
          <p:cNvPr id="30" name="Grafik 29" descr="Gehen mit einfarbiger Füllung">
            <a:extLst>
              <a:ext uri="{FF2B5EF4-FFF2-40B4-BE49-F238E27FC236}">
                <a16:creationId xmlns:a16="http://schemas.microsoft.com/office/drawing/2014/main" id="{744AE55E-F6ED-E74B-A4DE-B27EDB0DE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2067" y="1927517"/>
            <a:ext cx="1963787" cy="1963787"/>
          </a:xfrm>
          <a:prstGeom prst="rect">
            <a:avLst/>
          </a:prstGeom>
        </p:spPr>
      </p:pic>
      <p:pic>
        <p:nvPicPr>
          <p:cNvPr id="31" name="Grafik 30" descr="Erdkugel: Afrika und Europa mit einfarbiger Füllung">
            <a:extLst>
              <a:ext uri="{FF2B5EF4-FFF2-40B4-BE49-F238E27FC236}">
                <a16:creationId xmlns:a16="http://schemas.microsoft.com/office/drawing/2014/main" id="{708BA417-D8E6-AAED-2154-DB82D2C9B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23279" y="1812307"/>
            <a:ext cx="2178005" cy="2178005"/>
          </a:xfrm>
          <a:prstGeom prst="rect">
            <a:avLst/>
          </a:prstGeom>
        </p:spPr>
      </p:pic>
      <p:sp>
        <p:nvSpPr>
          <p:cNvPr id="32" name="Pfeil nach links und rechts 31">
            <a:extLst>
              <a:ext uri="{FF2B5EF4-FFF2-40B4-BE49-F238E27FC236}">
                <a16:creationId xmlns:a16="http://schemas.microsoft.com/office/drawing/2014/main" id="{5B33957F-8C4B-74C8-EBA7-278BAE9B1382}"/>
              </a:ext>
            </a:extLst>
          </p:cNvPr>
          <p:cNvSpPr/>
          <p:nvPr/>
        </p:nvSpPr>
        <p:spPr>
          <a:xfrm>
            <a:off x="5971567" y="2437644"/>
            <a:ext cx="2666000" cy="938955"/>
          </a:xfrm>
          <a:prstGeom prst="leftRightArrow">
            <a:avLst/>
          </a:prstGeom>
          <a:solidFill>
            <a:schemeClr val="tx1"/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CBDE02E-411A-2832-D40E-96DC7E3781F9}"/>
              </a:ext>
            </a:extLst>
          </p:cNvPr>
          <p:cNvSpPr txBox="1"/>
          <p:nvPr/>
        </p:nvSpPr>
        <p:spPr>
          <a:xfrm>
            <a:off x="4569457" y="5606327"/>
            <a:ext cx="3053085" cy="503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1200" i="1" kern="1200" dirty="0">
                <a:solidFill>
                  <a:srgbClr val="990033"/>
                </a:solidFill>
                <a:effectLst/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physiologische Bedürfnisse</a:t>
            </a:r>
            <a:r>
              <a:rPr lang="de-DE" sz="1200" kern="1200" dirty="0">
                <a:solidFill>
                  <a:srgbClr val="990033"/>
                </a:solidFill>
                <a:effectLst/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: Hunger, Durst, Schmerzfreiheit, Schlaf…</a:t>
            </a:r>
            <a:endParaRPr lang="de-DE" sz="1200" dirty="0">
              <a:solidFill>
                <a:srgbClr val="990033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8468E2-2858-CB58-7EE4-A6F6CD6B3AC9}"/>
              </a:ext>
            </a:extLst>
          </p:cNvPr>
          <p:cNvSpPr txBox="1"/>
          <p:nvPr/>
        </p:nvSpPr>
        <p:spPr>
          <a:xfrm>
            <a:off x="8030430" y="5640910"/>
            <a:ext cx="3500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1200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(</a:t>
            </a:r>
            <a:r>
              <a:rPr lang="de-DE" sz="1200" i="1" dirty="0" err="1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un</a:t>
            </a:r>
            <a:r>
              <a:rPr lang="de-DE" sz="1200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-)bewusste Motive</a:t>
            </a:r>
            <a:r>
              <a:rPr lang="de-DE" sz="1200" kern="1200" dirty="0">
                <a:solidFill>
                  <a:srgbClr val="31849B"/>
                </a:solidFill>
                <a:effectLst/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: z.B. </a:t>
            </a:r>
            <a:r>
              <a:rPr lang="de-DE" sz="1200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Autonomie/ (Selbst-) Wirksamkeit, Verbundenheit/ Kontakt, Neugier</a:t>
            </a:r>
          </a:p>
        </p:txBody>
      </p:sp>
      <p:cxnSp>
        <p:nvCxnSpPr>
          <p:cNvPr id="9" name="Gewinkelte Verbindung 8">
            <a:extLst>
              <a:ext uri="{FF2B5EF4-FFF2-40B4-BE49-F238E27FC236}">
                <a16:creationId xmlns:a16="http://schemas.microsoft.com/office/drawing/2014/main" id="{699CD98C-07A5-FB20-6751-AD6216617400}"/>
              </a:ext>
            </a:extLst>
          </p:cNvPr>
          <p:cNvCxnSpPr>
            <a:cxnSpLocks/>
            <a:endCxn id="7" idx="1"/>
          </p:cNvCxnSpPr>
          <p:nvPr/>
        </p:nvCxnSpPr>
        <p:spPr>
          <a:xfrm rot="10800000" flipV="1">
            <a:off x="4569458" y="5606325"/>
            <a:ext cx="2749117" cy="251706"/>
          </a:xfrm>
          <a:prstGeom prst="bentConnector3">
            <a:avLst>
              <a:gd name="adj1" fmla="val 108315"/>
            </a:avLst>
          </a:prstGeom>
          <a:ln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BE51BCB4-AFAD-3EA6-4EE4-766EFE531D09}"/>
              </a:ext>
            </a:extLst>
          </p:cNvPr>
          <p:cNvCxnSpPr>
            <a:cxnSpLocks/>
            <a:endCxn id="8" idx="1"/>
          </p:cNvCxnSpPr>
          <p:nvPr/>
        </p:nvCxnSpPr>
        <p:spPr>
          <a:xfrm rot="10800000" flipV="1">
            <a:off x="8030430" y="5606325"/>
            <a:ext cx="1274656" cy="265418"/>
          </a:xfrm>
          <a:prstGeom prst="bentConnector3">
            <a:avLst>
              <a:gd name="adj1" fmla="val 117934"/>
            </a:avLst>
          </a:prstGeom>
          <a:ln>
            <a:solidFill>
              <a:srgbClr val="3184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040056DA-2264-55E4-0F1F-F346B8EA204D}"/>
              </a:ext>
            </a:extLst>
          </p:cNvPr>
          <p:cNvSpPr txBox="1"/>
          <p:nvPr/>
        </p:nvSpPr>
        <p:spPr>
          <a:xfrm>
            <a:off x="3030910" y="3838722"/>
            <a:ext cx="8330079" cy="1807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de-DE" dirty="0">
                <a:solidFill>
                  <a:schemeClr val="tx2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sym typeface="Wingdings" pitchFamily="2" charset="2"/>
              </a:rPr>
              <a:t>Bedeutsam und sinnvoll heißt: 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à"/>
            </a:pPr>
            <a:r>
              <a:rPr lang="de-DE" dirty="0">
                <a:solidFill>
                  <a:schemeClr val="tx2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sym typeface="Wingdings" pitchFamily="2" charset="2"/>
              </a:rPr>
              <a:t>Es gibt aktivierende und richtungsgebende innere Prozesse, die für die Auswahl, Stärke und Ausdauer der Aktualisierung von Verhaltenstendenzen bestimmend sind.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de-DE" dirty="0">
                <a:solidFill>
                  <a:schemeClr val="tx2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sym typeface="Wingdings" pitchFamily="2" charset="2"/>
              </a:rPr>
              <a:t> Verhaltenstendenzen werden </a:t>
            </a:r>
            <a:r>
              <a:rPr lang="de-DE" i="1" dirty="0">
                <a:solidFill>
                  <a:schemeClr val="bg1"/>
                </a:solidFill>
                <a:highlight>
                  <a:srgbClr val="990033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sym typeface="Wingdings" pitchFamily="2" charset="2"/>
              </a:rPr>
              <a:t>biologisch</a:t>
            </a:r>
            <a:r>
              <a:rPr lang="de-DE" dirty="0">
                <a:solidFill>
                  <a:schemeClr val="tx2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sym typeface="Wingdings" pitchFamily="2" charset="2"/>
              </a:rPr>
              <a:t> und/oder </a:t>
            </a:r>
            <a:r>
              <a:rPr lang="de-DE" i="1" dirty="0">
                <a:solidFill>
                  <a:schemeClr val="bg1"/>
                </a:solidFill>
                <a:highlight>
                  <a:srgbClr val="31849B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sym typeface="Wingdings" pitchFamily="2" charset="2"/>
              </a:rPr>
              <a:t>psychisch</a:t>
            </a:r>
            <a:r>
              <a:rPr lang="de-DE" dirty="0">
                <a:solidFill>
                  <a:schemeClr val="tx2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sym typeface="Wingdings" pitchFamily="2" charset="2"/>
              </a:rPr>
              <a:t> reguliert:</a:t>
            </a:r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CB5A0-A25D-CF1A-EE21-443793CB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66B068-4498-8A05-D5B9-752D0338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18</a:t>
            </a:fld>
            <a:endParaRPr lang="de-DE" sz="1600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485A0A-403E-842C-613E-5390EE81F8BD}"/>
              </a:ext>
            </a:extLst>
          </p:cNvPr>
          <p:cNvSpPr txBox="1"/>
          <p:nvPr/>
        </p:nvSpPr>
        <p:spPr>
          <a:xfrm>
            <a:off x="527538" y="1466474"/>
            <a:ext cx="21453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Grund-annahme 3: </a:t>
            </a:r>
          </a:p>
          <a:p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»</a:t>
            </a:r>
            <a:r>
              <a:rPr lang="de-DE" sz="2200" b="1" i="1" dirty="0" err="1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hV</a:t>
            </a:r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 macht Sinn?!«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701EC6A-0954-A6B9-C0E5-91C07608A621}"/>
              </a:ext>
            </a:extLst>
          </p:cNvPr>
          <p:cNvSpPr txBox="1"/>
          <p:nvPr/>
        </p:nvSpPr>
        <p:spPr>
          <a:xfrm>
            <a:off x="3052434" y="1466474"/>
            <a:ext cx="811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» </a:t>
            </a:r>
            <a:r>
              <a:rPr lang="de-DE" sz="2200" b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Menschliches Verhalten ist subjektiv bedeutsam und sinnvoll. «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4A64F61-660E-2C88-CD08-545FBEA46562}"/>
              </a:ext>
            </a:extLst>
          </p:cNvPr>
          <p:cNvGrpSpPr/>
          <p:nvPr/>
        </p:nvGrpSpPr>
        <p:grpSpPr>
          <a:xfrm>
            <a:off x="2248242" y="1451484"/>
            <a:ext cx="464502" cy="1211989"/>
            <a:chOff x="2398142" y="1466474"/>
            <a:chExt cx="464502" cy="1211989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5898F982-A463-AD7F-A27D-32F2CCCA945C}"/>
                </a:ext>
              </a:extLst>
            </p:cNvPr>
            <p:cNvGrpSpPr/>
            <p:nvPr/>
          </p:nvGrpSpPr>
          <p:grpSpPr>
            <a:xfrm>
              <a:off x="2398142" y="1466474"/>
              <a:ext cx="464502" cy="830997"/>
              <a:chOff x="2398142" y="1466474"/>
              <a:chExt cx="464502" cy="830997"/>
            </a:xfrm>
          </p:grpSpPr>
          <p:pic>
            <p:nvPicPr>
              <p:cNvPr id="6" name="Grafik 5" descr="Zahnrad mit einfarbiger Füllung">
                <a:extLst>
                  <a:ext uri="{FF2B5EF4-FFF2-40B4-BE49-F238E27FC236}">
                    <a16:creationId xmlns:a16="http://schemas.microsoft.com/office/drawing/2014/main" id="{984CC661-DE73-2060-3C62-CA31A2594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98143" y="1466474"/>
                <a:ext cx="464501" cy="464501"/>
              </a:xfrm>
              <a:prstGeom prst="rect">
                <a:avLst/>
              </a:prstGeom>
            </p:spPr>
          </p:pic>
          <p:pic>
            <p:nvPicPr>
              <p:cNvPr id="10" name="Grafik 9" descr="Zahnrad mit einfarbiger Füllung">
                <a:extLst>
                  <a:ext uri="{FF2B5EF4-FFF2-40B4-BE49-F238E27FC236}">
                    <a16:creationId xmlns:a16="http://schemas.microsoft.com/office/drawing/2014/main" id="{B3F6EE52-CAAF-479A-8250-EB224D03A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98142" y="1832970"/>
                <a:ext cx="464501" cy="464501"/>
              </a:xfrm>
              <a:prstGeom prst="rect">
                <a:avLst/>
              </a:prstGeom>
            </p:spPr>
          </p:pic>
        </p:grpSp>
        <p:pic>
          <p:nvPicPr>
            <p:cNvPr id="13" name="Grafik 12" descr="Zahnrad mit einfarbiger Füllung">
              <a:extLst>
                <a:ext uri="{FF2B5EF4-FFF2-40B4-BE49-F238E27FC236}">
                  <a16:creationId xmlns:a16="http://schemas.microsoft.com/office/drawing/2014/main" id="{8682CD75-5E47-113F-BD1B-52AC72369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8142" y="2213962"/>
              <a:ext cx="464501" cy="464501"/>
            </a:xfrm>
            <a:prstGeom prst="rect">
              <a:avLst/>
            </a:prstGeom>
          </p:spPr>
        </p:pic>
      </p:grpSp>
      <p:sp>
        <p:nvSpPr>
          <p:cNvPr id="18" name="Legende m. Linie (1) (Markierungsleiste) 17">
            <a:extLst>
              <a:ext uri="{FF2B5EF4-FFF2-40B4-BE49-F238E27FC236}">
                <a16:creationId xmlns:a16="http://schemas.microsoft.com/office/drawing/2014/main" id="{8BDEC5D5-ECB6-0652-032A-9273A1DC8E0F}"/>
              </a:ext>
            </a:extLst>
          </p:cNvPr>
          <p:cNvSpPr/>
          <p:nvPr/>
        </p:nvSpPr>
        <p:spPr>
          <a:xfrm>
            <a:off x="3009664" y="4062886"/>
            <a:ext cx="1620648" cy="612648"/>
          </a:xfrm>
          <a:prstGeom prst="accentCallout1">
            <a:avLst>
              <a:gd name="adj1" fmla="val 80975"/>
              <a:gd name="adj2" fmla="val 103419"/>
              <a:gd name="adj3" fmla="val -142898"/>
              <a:gd name="adj4" fmla="val 23594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9" name="Legende m. Linie (1) (Markierungsleiste) 18">
            <a:extLst>
              <a:ext uri="{FF2B5EF4-FFF2-40B4-BE49-F238E27FC236}">
                <a16:creationId xmlns:a16="http://schemas.microsoft.com/office/drawing/2014/main" id="{0496CFDC-23A2-DE13-4214-2CECBF2F2130}"/>
              </a:ext>
            </a:extLst>
          </p:cNvPr>
          <p:cNvSpPr/>
          <p:nvPr/>
        </p:nvSpPr>
        <p:spPr>
          <a:xfrm>
            <a:off x="4860629" y="5474903"/>
            <a:ext cx="1381312" cy="612648"/>
          </a:xfrm>
          <a:prstGeom prst="accentCallout1">
            <a:avLst>
              <a:gd name="adj1" fmla="val 52699"/>
              <a:gd name="adj2" fmla="val 103553"/>
              <a:gd name="adj3" fmla="val -372290"/>
              <a:gd name="adj4" fmla="val 1703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20" name="Legende m. Linie (1) (Markierungsleiste) 19">
            <a:extLst>
              <a:ext uri="{FF2B5EF4-FFF2-40B4-BE49-F238E27FC236}">
                <a16:creationId xmlns:a16="http://schemas.microsoft.com/office/drawing/2014/main" id="{BEAA7F93-25BB-CE07-D260-C9DF338EE17B}"/>
              </a:ext>
            </a:extLst>
          </p:cNvPr>
          <p:cNvSpPr/>
          <p:nvPr/>
        </p:nvSpPr>
        <p:spPr>
          <a:xfrm>
            <a:off x="6576673" y="5418372"/>
            <a:ext cx="1312178" cy="612648"/>
          </a:xfrm>
          <a:prstGeom prst="accentCallout1">
            <a:avLst>
              <a:gd name="adj1" fmla="val 51637"/>
              <a:gd name="adj2" fmla="val 105226"/>
              <a:gd name="adj3" fmla="val -363401"/>
              <a:gd name="adj4" fmla="val 6282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21" name="Legende m. Linie (1) (Markierungsleiste) 20">
            <a:extLst>
              <a:ext uri="{FF2B5EF4-FFF2-40B4-BE49-F238E27FC236}">
                <a16:creationId xmlns:a16="http://schemas.microsoft.com/office/drawing/2014/main" id="{9CBD4177-EDEF-6435-3EEE-6CDAD3E17FCC}"/>
              </a:ext>
            </a:extLst>
          </p:cNvPr>
          <p:cNvSpPr/>
          <p:nvPr/>
        </p:nvSpPr>
        <p:spPr>
          <a:xfrm>
            <a:off x="6183327" y="4615357"/>
            <a:ext cx="1312178" cy="612648"/>
          </a:xfrm>
          <a:prstGeom prst="accentCallout1">
            <a:avLst>
              <a:gd name="adj1" fmla="val 40394"/>
              <a:gd name="adj2" fmla="val 103860"/>
              <a:gd name="adj3" fmla="val -232677"/>
              <a:gd name="adj4" fmla="val 8539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22" name="Legende m. Linie (1) (Markierungsleiste) 21">
            <a:extLst>
              <a:ext uri="{FF2B5EF4-FFF2-40B4-BE49-F238E27FC236}">
                <a16:creationId xmlns:a16="http://schemas.microsoft.com/office/drawing/2014/main" id="{159785A7-50A5-97F2-1B57-91372845B226}"/>
              </a:ext>
            </a:extLst>
          </p:cNvPr>
          <p:cNvSpPr/>
          <p:nvPr/>
        </p:nvSpPr>
        <p:spPr>
          <a:xfrm>
            <a:off x="8282197" y="5191551"/>
            <a:ext cx="1943738" cy="612648"/>
          </a:xfrm>
          <a:prstGeom prst="accentCallout1">
            <a:avLst>
              <a:gd name="adj1" fmla="val 72600"/>
              <a:gd name="adj2" fmla="val -2291"/>
              <a:gd name="adj3" fmla="val -327021"/>
              <a:gd name="adj4" fmla="val -3155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27" name="Legende m. Linie (1) (Markierungsleiste) 26">
            <a:extLst>
              <a:ext uri="{FF2B5EF4-FFF2-40B4-BE49-F238E27FC236}">
                <a16:creationId xmlns:a16="http://schemas.microsoft.com/office/drawing/2014/main" id="{0F8AEF75-C8D0-D47A-F652-7F6E8EDB3E29}"/>
              </a:ext>
            </a:extLst>
          </p:cNvPr>
          <p:cNvSpPr/>
          <p:nvPr/>
        </p:nvSpPr>
        <p:spPr>
          <a:xfrm>
            <a:off x="7948534" y="4413960"/>
            <a:ext cx="1378066" cy="612648"/>
          </a:xfrm>
          <a:prstGeom prst="accentCallout1">
            <a:avLst>
              <a:gd name="adj1" fmla="val 51106"/>
              <a:gd name="adj2" fmla="val -3596"/>
              <a:gd name="adj3" fmla="val -199449"/>
              <a:gd name="adj4" fmla="val -3117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pic>
        <p:nvPicPr>
          <p:cNvPr id="30" name="Grafik 29" descr="Gehen mit einfarbiger Füllung">
            <a:extLst>
              <a:ext uri="{FF2B5EF4-FFF2-40B4-BE49-F238E27FC236}">
                <a16:creationId xmlns:a16="http://schemas.microsoft.com/office/drawing/2014/main" id="{BE64C70D-6C42-F0C0-5254-6F8AC6089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6253" y="1803143"/>
            <a:ext cx="2145314" cy="2145314"/>
          </a:xfrm>
          <a:prstGeom prst="rect">
            <a:avLst/>
          </a:prstGeom>
        </p:spPr>
      </p:pic>
      <p:pic>
        <p:nvPicPr>
          <p:cNvPr id="31" name="Grafik 30" descr="Erdkugel: Afrika und Europa mit einfarbiger Füllung">
            <a:extLst>
              <a:ext uri="{FF2B5EF4-FFF2-40B4-BE49-F238E27FC236}">
                <a16:creationId xmlns:a16="http://schemas.microsoft.com/office/drawing/2014/main" id="{6E70761C-83FC-CD27-4942-4194C888E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67" y="1912323"/>
            <a:ext cx="2178005" cy="2178005"/>
          </a:xfrm>
          <a:prstGeom prst="rect">
            <a:avLst/>
          </a:prstGeom>
        </p:spPr>
      </p:pic>
      <p:sp>
        <p:nvSpPr>
          <p:cNvPr id="32" name="Pfeil nach links und rechts 31">
            <a:extLst>
              <a:ext uri="{FF2B5EF4-FFF2-40B4-BE49-F238E27FC236}">
                <a16:creationId xmlns:a16="http://schemas.microsoft.com/office/drawing/2014/main" id="{14D5F4C5-BE96-AFB5-F014-0257BE712B6C}"/>
              </a:ext>
            </a:extLst>
          </p:cNvPr>
          <p:cNvSpPr/>
          <p:nvPr/>
        </p:nvSpPr>
        <p:spPr>
          <a:xfrm>
            <a:off x="5971567" y="2437644"/>
            <a:ext cx="2666000" cy="938955"/>
          </a:xfrm>
          <a:prstGeom prst="leftRightArrow">
            <a:avLst/>
          </a:prstGeom>
          <a:solidFill>
            <a:schemeClr val="tx1"/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33" name="Legende m. Linie (1) (Markierungsleiste) 32">
            <a:extLst>
              <a:ext uri="{FF2B5EF4-FFF2-40B4-BE49-F238E27FC236}">
                <a16:creationId xmlns:a16="http://schemas.microsoft.com/office/drawing/2014/main" id="{2F58644F-9A03-FC61-C1E1-AA961681BF48}"/>
              </a:ext>
            </a:extLst>
          </p:cNvPr>
          <p:cNvSpPr/>
          <p:nvPr/>
        </p:nvSpPr>
        <p:spPr>
          <a:xfrm>
            <a:off x="9435660" y="4039594"/>
            <a:ext cx="1378066" cy="612648"/>
          </a:xfrm>
          <a:prstGeom prst="accentCallout1">
            <a:avLst>
              <a:gd name="adj1" fmla="val 52709"/>
              <a:gd name="adj2" fmla="val -3828"/>
              <a:gd name="adj3" fmla="val -137858"/>
              <a:gd name="adj4" fmla="val -11875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34" name="Legende m. Linie (1) (Markierungsleiste) 33">
            <a:extLst>
              <a:ext uri="{FF2B5EF4-FFF2-40B4-BE49-F238E27FC236}">
                <a16:creationId xmlns:a16="http://schemas.microsoft.com/office/drawing/2014/main" id="{B952B06B-AF37-C9AB-8D31-EE64EAD7BC92}"/>
              </a:ext>
            </a:extLst>
          </p:cNvPr>
          <p:cNvSpPr/>
          <p:nvPr/>
        </p:nvSpPr>
        <p:spPr>
          <a:xfrm>
            <a:off x="3052434" y="5474903"/>
            <a:ext cx="1378066" cy="612648"/>
          </a:xfrm>
          <a:prstGeom prst="accentCallout1">
            <a:avLst>
              <a:gd name="adj1" fmla="val 57140"/>
              <a:gd name="adj2" fmla="val 104274"/>
              <a:gd name="adj3" fmla="val -372661"/>
              <a:gd name="adj4" fmla="val 28114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29" name="Legende m. Linie (1) (Markierungsleiste) 28">
            <a:extLst>
              <a:ext uri="{FF2B5EF4-FFF2-40B4-BE49-F238E27FC236}">
                <a16:creationId xmlns:a16="http://schemas.microsoft.com/office/drawing/2014/main" id="{B527EF14-61CA-6230-B452-7A8D4D0718B1}"/>
              </a:ext>
            </a:extLst>
          </p:cNvPr>
          <p:cNvSpPr/>
          <p:nvPr/>
        </p:nvSpPr>
        <p:spPr>
          <a:xfrm>
            <a:off x="3570932" y="4805724"/>
            <a:ext cx="1832957" cy="612648"/>
          </a:xfrm>
          <a:prstGeom prst="accentCallout1">
            <a:avLst>
              <a:gd name="adj1" fmla="val 61986"/>
              <a:gd name="adj2" fmla="val 103382"/>
              <a:gd name="adj3" fmla="val -263547"/>
              <a:gd name="adj4" fmla="val 18901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28" name="Legende m. Linie (1) (Markierungsleiste) 27">
            <a:extLst>
              <a:ext uri="{FF2B5EF4-FFF2-40B4-BE49-F238E27FC236}">
                <a16:creationId xmlns:a16="http://schemas.microsoft.com/office/drawing/2014/main" id="{C21E7C0B-2F87-6509-5B28-52762B8876D7}"/>
              </a:ext>
            </a:extLst>
          </p:cNvPr>
          <p:cNvSpPr/>
          <p:nvPr/>
        </p:nvSpPr>
        <p:spPr>
          <a:xfrm>
            <a:off x="5083341" y="3927542"/>
            <a:ext cx="1378067" cy="612648"/>
          </a:xfrm>
          <a:prstGeom prst="accentCallout1">
            <a:avLst>
              <a:gd name="adj1" fmla="val 46769"/>
              <a:gd name="adj2" fmla="val 104376"/>
              <a:gd name="adj3" fmla="val -120736"/>
              <a:gd name="adj4" fmla="val 1474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33" grpId="0" animBg="1"/>
      <p:bldP spid="34" grpId="0" animBg="1"/>
      <p:bldP spid="29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80640-677B-964B-024D-B59AC591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9B3A1C-B72A-88FC-268C-2443AEC2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19</a:t>
            </a:fld>
            <a:endParaRPr lang="de-DE" sz="1600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93719E1-067A-97F2-B761-2B341EAFC4E0}"/>
              </a:ext>
            </a:extLst>
          </p:cNvPr>
          <p:cNvSpPr txBox="1"/>
          <p:nvPr/>
        </p:nvSpPr>
        <p:spPr>
          <a:xfrm>
            <a:off x="527538" y="1466474"/>
            <a:ext cx="21453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Grund-annahme 3: </a:t>
            </a:r>
          </a:p>
          <a:p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»</a:t>
            </a:r>
            <a:r>
              <a:rPr lang="de-DE" sz="2200" b="1" i="1" dirty="0" err="1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hV</a:t>
            </a:r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 macht Sinn?!«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27EFBB-1EA0-6FD8-D8B1-117AD4BB464C}"/>
              </a:ext>
            </a:extLst>
          </p:cNvPr>
          <p:cNvSpPr txBox="1"/>
          <p:nvPr/>
        </p:nvSpPr>
        <p:spPr>
          <a:xfrm>
            <a:off x="3052434" y="1466474"/>
            <a:ext cx="811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» </a:t>
            </a:r>
            <a:r>
              <a:rPr lang="de-DE" sz="2200" b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Menschliches Verhalten ist subjektiv bedeutsam und sinnvoll. «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883C239-A266-462A-7BC1-55F7B4E261A2}"/>
              </a:ext>
            </a:extLst>
          </p:cNvPr>
          <p:cNvGrpSpPr/>
          <p:nvPr/>
        </p:nvGrpSpPr>
        <p:grpSpPr>
          <a:xfrm>
            <a:off x="2248242" y="1451484"/>
            <a:ext cx="464502" cy="1211989"/>
            <a:chOff x="2398142" y="1466474"/>
            <a:chExt cx="464502" cy="1211989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2009F33B-E927-96FB-F49D-1185C2D4A7E9}"/>
                </a:ext>
              </a:extLst>
            </p:cNvPr>
            <p:cNvGrpSpPr/>
            <p:nvPr/>
          </p:nvGrpSpPr>
          <p:grpSpPr>
            <a:xfrm>
              <a:off x="2398142" y="1466474"/>
              <a:ext cx="464502" cy="830997"/>
              <a:chOff x="2398142" y="1466474"/>
              <a:chExt cx="464502" cy="830997"/>
            </a:xfrm>
          </p:grpSpPr>
          <p:pic>
            <p:nvPicPr>
              <p:cNvPr id="6" name="Grafik 5" descr="Zahnrad mit einfarbiger Füllung">
                <a:extLst>
                  <a:ext uri="{FF2B5EF4-FFF2-40B4-BE49-F238E27FC236}">
                    <a16:creationId xmlns:a16="http://schemas.microsoft.com/office/drawing/2014/main" id="{7C36DB58-1154-3186-45D4-3F5FCC61E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98143" y="1466474"/>
                <a:ext cx="464501" cy="464501"/>
              </a:xfrm>
              <a:prstGeom prst="rect">
                <a:avLst/>
              </a:prstGeom>
            </p:spPr>
          </p:pic>
          <p:pic>
            <p:nvPicPr>
              <p:cNvPr id="10" name="Grafik 9" descr="Zahnrad mit einfarbiger Füllung">
                <a:extLst>
                  <a:ext uri="{FF2B5EF4-FFF2-40B4-BE49-F238E27FC236}">
                    <a16:creationId xmlns:a16="http://schemas.microsoft.com/office/drawing/2014/main" id="{47456EEE-ACD9-B2BF-1481-F886288B6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98142" y="1832970"/>
                <a:ext cx="464501" cy="464501"/>
              </a:xfrm>
              <a:prstGeom prst="rect">
                <a:avLst/>
              </a:prstGeom>
            </p:spPr>
          </p:pic>
        </p:grpSp>
        <p:pic>
          <p:nvPicPr>
            <p:cNvPr id="13" name="Grafik 12" descr="Zahnrad mit einfarbiger Füllung">
              <a:extLst>
                <a:ext uri="{FF2B5EF4-FFF2-40B4-BE49-F238E27FC236}">
                  <a16:creationId xmlns:a16="http://schemas.microsoft.com/office/drawing/2014/main" id="{AFB16776-412C-7E3B-003C-F223A9A7F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8142" y="2213962"/>
              <a:ext cx="464501" cy="464501"/>
            </a:xfrm>
            <a:prstGeom prst="rect">
              <a:avLst/>
            </a:prstGeom>
          </p:spPr>
        </p:pic>
      </p:grpSp>
      <p:sp>
        <p:nvSpPr>
          <p:cNvPr id="18" name="Legende m. Linie (1) (Markierungsleiste) 17">
            <a:extLst>
              <a:ext uri="{FF2B5EF4-FFF2-40B4-BE49-F238E27FC236}">
                <a16:creationId xmlns:a16="http://schemas.microsoft.com/office/drawing/2014/main" id="{3528F9EF-C98F-81E7-165A-4C5E7B687A0F}"/>
              </a:ext>
            </a:extLst>
          </p:cNvPr>
          <p:cNvSpPr/>
          <p:nvPr/>
        </p:nvSpPr>
        <p:spPr>
          <a:xfrm>
            <a:off x="3009664" y="4062886"/>
            <a:ext cx="1620648" cy="612648"/>
          </a:xfrm>
          <a:prstGeom prst="accentCallout1">
            <a:avLst>
              <a:gd name="adj1" fmla="val 79999"/>
              <a:gd name="adj2" fmla="val 104894"/>
              <a:gd name="adj3" fmla="val -142898"/>
              <a:gd name="adj4" fmla="val 23594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Ü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berleben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s-r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efle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x</a:t>
            </a:r>
          </a:p>
        </p:txBody>
      </p:sp>
      <p:sp>
        <p:nvSpPr>
          <p:cNvPr id="19" name="Legende m. Linie (1) (Markierungsleiste) 18">
            <a:extLst>
              <a:ext uri="{FF2B5EF4-FFF2-40B4-BE49-F238E27FC236}">
                <a16:creationId xmlns:a16="http://schemas.microsoft.com/office/drawing/2014/main" id="{85CF692E-6AB0-CAB9-F10F-44E5D3299472}"/>
              </a:ext>
            </a:extLst>
          </p:cNvPr>
          <p:cNvSpPr/>
          <p:nvPr/>
        </p:nvSpPr>
        <p:spPr>
          <a:xfrm>
            <a:off x="4860629" y="5474903"/>
            <a:ext cx="1381312" cy="612648"/>
          </a:xfrm>
          <a:prstGeom prst="accentCallout1">
            <a:avLst>
              <a:gd name="adj1" fmla="val 46577"/>
              <a:gd name="adj2" fmla="val 101860"/>
              <a:gd name="adj3" fmla="val -371536"/>
              <a:gd name="adj4" fmla="val 17067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Hand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lung</a:t>
            </a:r>
          </a:p>
        </p:txBody>
      </p:sp>
      <p:sp>
        <p:nvSpPr>
          <p:cNvPr id="20" name="Legende m. Linie (1) (Markierungsleiste) 19">
            <a:extLst>
              <a:ext uri="{FF2B5EF4-FFF2-40B4-BE49-F238E27FC236}">
                <a16:creationId xmlns:a16="http://schemas.microsoft.com/office/drawing/2014/main" id="{4BD33996-A7AA-EBFA-C959-D35D35700F64}"/>
              </a:ext>
            </a:extLst>
          </p:cNvPr>
          <p:cNvSpPr/>
          <p:nvPr/>
        </p:nvSpPr>
        <p:spPr>
          <a:xfrm>
            <a:off x="6576673" y="5418372"/>
            <a:ext cx="1312178" cy="612648"/>
          </a:xfrm>
          <a:prstGeom prst="accentCallout1">
            <a:avLst>
              <a:gd name="adj1" fmla="val 51637"/>
              <a:gd name="adj2" fmla="val 105226"/>
              <a:gd name="adj3" fmla="val -363401"/>
              <a:gd name="adj4" fmla="val 6282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St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raftat</a:t>
            </a:r>
          </a:p>
        </p:txBody>
      </p:sp>
      <p:sp>
        <p:nvSpPr>
          <p:cNvPr id="21" name="Legende m. Linie (1) (Markierungsleiste) 20">
            <a:extLst>
              <a:ext uri="{FF2B5EF4-FFF2-40B4-BE49-F238E27FC236}">
                <a16:creationId xmlns:a16="http://schemas.microsoft.com/office/drawing/2014/main" id="{93DDEAE5-2AC3-4178-8C84-CF05632C1911}"/>
              </a:ext>
            </a:extLst>
          </p:cNvPr>
          <p:cNvSpPr/>
          <p:nvPr/>
        </p:nvSpPr>
        <p:spPr>
          <a:xfrm>
            <a:off x="6183327" y="4615357"/>
            <a:ext cx="1312178" cy="612648"/>
          </a:xfrm>
          <a:prstGeom prst="accentCallout1">
            <a:avLst>
              <a:gd name="adj1" fmla="val 23810"/>
              <a:gd name="adj2" fmla="val 105226"/>
              <a:gd name="adj3" fmla="val -232677"/>
              <a:gd name="adj4" fmla="val 8539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Sy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mpto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m</a:t>
            </a:r>
          </a:p>
        </p:txBody>
      </p:sp>
      <p:sp>
        <p:nvSpPr>
          <p:cNvPr id="22" name="Legende m. Linie (1) (Markierungsleiste) 21">
            <a:extLst>
              <a:ext uri="{FF2B5EF4-FFF2-40B4-BE49-F238E27FC236}">
                <a16:creationId xmlns:a16="http://schemas.microsoft.com/office/drawing/2014/main" id="{7063719B-5388-E513-DB12-0BE56A7BAB2A}"/>
              </a:ext>
            </a:extLst>
          </p:cNvPr>
          <p:cNvSpPr/>
          <p:nvPr/>
        </p:nvSpPr>
        <p:spPr>
          <a:xfrm>
            <a:off x="8282197" y="5191551"/>
            <a:ext cx="1943738" cy="612648"/>
          </a:xfrm>
          <a:prstGeom prst="accentCallout1">
            <a:avLst>
              <a:gd name="adj1" fmla="val 28703"/>
              <a:gd name="adj2" fmla="val -4443"/>
              <a:gd name="adj3" fmla="val -327021"/>
              <a:gd name="adj4" fmla="val -3155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Ergebnis von 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L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ern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pr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ozes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sen</a:t>
            </a:r>
          </a:p>
        </p:txBody>
      </p:sp>
      <p:sp>
        <p:nvSpPr>
          <p:cNvPr id="27" name="Legende m. Linie (1) (Markierungsleiste) 26">
            <a:extLst>
              <a:ext uri="{FF2B5EF4-FFF2-40B4-BE49-F238E27FC236}">
                <a16:creationId xmlns:a16="http://schemas.microsoft.com/office/drawing/2014/main" id="{9E7C26CF-B442-0546-ADA9-359FCF34D98E}"/>
              </a:ext>
            </a:extLst>
          </p:cNvPr>
          <p:cNvSpPr/>
          <p:nvPr/>
        </p:nvSpPr>
        <p:spPr>
          <a:xfrm>
            <a:off x="7948534" y="4413960"/>
            <a:ext cx="1378066" cy="612648"/>
          </a:xfrm>
          <a:prstGeom prst="accentCallout1">
            <a:avLst>
              <a:gd name="adj1" fmla="val 49155"/>
              <a:gd name="adj2" fmla="val -6198"/>
              <a:gd name="adj3" fmla="val -199449"/>
              <a:gd name="adj4" fmla="val -3117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Kom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peten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z</a:t>
            </a:r>
          </a:p>
        </p:txBody>
      </p:sp>
      <p:pic>
        <p:nvPicPr>
          <p:cNvPr id="30" name="Grafik 29" descr="Gehen mit einfarbiger Füllung">
            <a:extLst>
              <a:ext uri="{FF2B5EF4-FFF2-40B4-BE49-F238E27FC236}">
                <a16:creationId xmlns:a16="http://schemas.microsoft.com/office/drawing/2014/main" id="{69DCC10C-82BD-CD2B-67BA-166417D3A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6253" y="1803143"/>
            <a:ext cx="2145314" cy="2145314"/>
          </a:xfrm>
          <a:prstGeom prst="rect">
            <a:avLst/>
          </a:prstGeom>
        </p:spPr>
      </p:pic>
      <p:pic>
        <p:nvPicPr>
          <p:cNvPr id="31" name="Grafik 30" descr="Erdkugel: Afrika und Europa mit einfarbiger Füllung">
            <a:extLst>
              <a:ext uri="{FF2B5EF4-FFF2-40B4-BE49-F238E27FC236}">
                <a16:creationId xmlns:a16="http://schemas.microsoft.com/office/drawing/2014/main" id="{54543B15-1D69-512E-48FA-16F24DBD9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67" y="1912323"/>
            <a:ext cx="2178005" cy="2178005"/>
          </a:xfrm>
          <a:prstGeom prst="rect">
            <a:avLst/>
          </a:prstGeom>
        </p:spPr>
      </p:pic>
      <p:sp>
        <p:nvSpPr>
          <p:cNvPr id="32" name="Pfeil nach links und rechts 31">
            <a:extLst>
              <a:ext uri="{FF2B5EF4-FFF2-40B4-BE49-F238E27FC236}">
                <a16:creationId xmlns:a16="http://schemas.microsoft.com/office/drawing/2014/main" id="{B2C7E22B-4F3E-6835-1488-D8720689B947}"/>
              </a:ext>
            </a:extLst>
          </p:cNvPr>
          <p:cNvSpPr/>
          <p:nvPr/>
        </p:nvSpPr>
        <p:spPr>
          <a:xfrm>
            <a:off x="5971567" y="2437644"/>
            <a:ext cx="2666000" cy="938955"/>
          </a:xfrm>
          <a:prstGeom prst="leftRightArrow">
            <a:avLst/>
          </a:prstGeom>
          <a:solidFill>
            <a:schemeClr val="tx1"/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33" name="Legende m. Linie (1) (Markierungsleiste) 32">
            <a:extLst>
              <a:ext uri="{FF2B5EF4-FFF2-40B4-BE49-F238E27FC236}">
                <a16:creationId xmlns:a16="http://schemas.microsoft.com/office/drawing/2014/main" id="{3A2369E1-9DD4-B543-5F39-7A9B2E4B7F3B}"/>
              </a:ext>
            </a:extLst>
          </p:cNvPr>
          <p:cNvSpPr/>
          <p:nvPr/>
        </p:nvSpPr>
        <p:spPr>
          <a:xfrm>
            <a:off x="9435660" y="4039594"/>
            <a:ext cx="1378066" cy="612648"/>
          </a:xfrm>
          <a:prstGeom prst="accentCallout1">
            <a:avLst>
              <a:gd name="adj1" fmla="val 49155"/>
              <a:gd name="adj2" fmla="val -6198"/>
              <a:gd name="adj3" fmla="val -137858"/>
              <a:gd name="adj4" fmla="val -11875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Spi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el</a:t>
            </a:r>
          </a:p>
        </p:txBody>
      </p:sp>
      <p:sp>
        <p:nvSpPr>
          <p:cNvPr id="34" name="Legende m. Linie (1) (Markierungsleiste) 33">
            <a:extLst>
              <a:ext uri="{FF2B5EF4-FFF2-40B4-BE49-F238E27FC236}">
                <a16:creationId xmlns:a16="http://schemas.microsoft.com/office/drawing/2014/main" id="{D4C9B726-2FF0-5C81-F018-638C0C6611BF}"/>
              </a:ext>
            </a:extLst>
          </p:cNvPr>
          <p:cNvSpPr/>
          <p:nvPr/>
        </p:nvSpPr>
        <p:spPr>
          <a:xfrm>
            <a:off x="3052434" y="5474903"/>
            <a:ext cx="1378066" cy="612648"/>
          </a:xfrm>
          <a:prstGeom prst="accentCallout1">
            <a:avLst>
              <a:gd name="adj1" fmla="val 54214"/>
              <a:gd name="adj2" fmla="val 105141"/>
              <a:gd name="adj3" fmla="val -372661"/>
              <a:gd name="adj4" fmla="val 28214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L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erne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n</a:t>
            </a:r>
          </a:p>
        </p:txBody>
      </p:sp>
      <p:sp>
        <p:nvSpPr>
          <p:cNvPr id="29" name="Legende m. Linie (1) (Markierungsleiste) 28">
            <a:extLst>
              <a:ext uri="{FF2B5EF4-FFF2-40B4-BE49-F238E27FC236}">
                <a16:creationId xmlns:a16="http://schemas.microsoft.com/office/drawing/2014/main" id="{0B81406D-21BB-6D42-B482-1C47DFC29197}"/>
              </a:ext>
            </a:extLst>
          </p:cNvPr>
          <p:cNvSpPr/>
          <p:nvPr/>
        </p:nvSpPr>
        <p:spPr>
          <a:xfrm>
            <a:off x="3570932" y="4805724"/>
            <a:ext cx="1832957" cy="612648"/>
          </a:xfrm>
          <a:prstGeom prst="accentCallout1">
            <a:avLst>
              <a:gd name="adj1" fmla="val 59060"/>
              <a:gd name="adj2" fmla="val 104686"/>
              <a:gd name="adj3" fmla="val -263547"/>
              <a:gd name="adj4" fmla="val 18901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Ge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wohn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hei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t</a:t>
            </a:r>
          </a:p>
        </p:txBody>
      </p:sp>
      <p:sp>
        <p:nvSpPr>
          <p:cNvPr id="28" name="Legende m. Linie (1) (Markierungsleiste) 27">
            <a:extLst>
              <a:ext uri="{FF2B5EF4-FFF2-40B4-BE49-F238E27FC236}">
                <a16:creationId xmlns:a16="http://schemas.microsoft.com/office/drawing/2014/main" id="{7A81CFA8-459E-CD4B-F1D9-CE22EC1BA7B3}"/>
              </a:ext>
            </a:extLst>
          </p:cNvPr>
          <p:cNvSpPr/>
          <p:nvPr/>
        </p:nvSpPr>
        <p:spPr>
          <a:xfrm>
            <a:off x="5083341" y="3927542"/>
            <a:ext cx="1378067" cy="612648"/>
          </a:xfrm>
          <a:prstGeom prst="accentCallout1">
            <a:avLst>
              <a:gd name="adj1" fmla="val 41269"/>
              <a:gd name="adj2" fmla="val 106978"/>
              <a:gd name="adj3" fmla="val -119228"/>
              <a:gd name="adj4" fmla="val 14773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Stö</a:t>
            </a:r>
            <a:r>
              <a:rPr lang="de-DE" dirty="0">
                <a:solidFill>
                  <a:schemeClr val="tx1"/>
                </a:solidFill>
                <a:highlight>
                  <a:srgbClr val="000000"/>
                </a:highlight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run</a:t>
            </a:r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349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33" grpId="0" animBg="1"/>
      <p:bldP spid="34" grpId="0" animBg="1"/>
      <p:bldP spid="29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0620EC-3F42-8326-532E-895D473A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Sans" panose="020B0504020202020204" pitchFamily="34" charset="0"/>
              </a:rPr>
              <a:t>2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C6E9FD8-FDCA-3698-DB33-E9DCA3910B79}"/>
              </a:ext>
            </a:extLst>
          </p:cNvPr>
          <p:cNvSpPr txBox="1"/>
          <p:nvPr/>
        </p:nvSpPr>
        <p:spPr>
          <a:xfrm>
            <a:off x="527538" y="1466474"/>
            <a:ext cx="1078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Agenda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AFD623-E8CB-9A8E-7F01-D1AA07C38E36}"/>
              </a:ext>
            </a:extLst>
          </p:cNvPr>
          <p:cNvSpPr txBox="1"/>
          <p:nvPr/>
        </p:nvSpPr>
        <p:spPr>
          <a:xfrm>
            <a:off x="3130061" y="1466474"/>
            <a:ext cx="8686799" cy="454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buAutoNum type="arabicPeriod"/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Begriffe reflektieren!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1.1 „Verhalten“ reflektieren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1.2 „Herausforderndes Verhalten“ reflektieren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AutoNum type="arabicPeriod"/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Grundannahmen als Basis der Handlungsfähigkeit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2.1 Herausforderndes Verhalten ist kein Wesensmerkmal von intellektueller Beeinträchtigung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2.2 Herausforderndes Verhalten ist immer eine Zuschreibung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2.3 Verhalten ist subjektiv bedeutsam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endParaRPr lang="de-DE" sz="2200" dirty="0">
              <a:latin typeface="FreeSans" panose="020B0504020202020204" pitchFamily="34" charset="0"/>
              <a:ea typeface="FreeSans" panose="020B0504020202020204" pitchFamily="34" charset="0"/>
              <a:cs typeface="FreeSans" panose="020B0504020202020204" pitchFamily="34" charset="0"/>
            </a:endParaRPr>
          </a:p>
          <a:p>
            <a:pPr marL="15875"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  <a:sym typeface="Wingdings" pitchFamily="2" charset="2"/>
              </a:rPr>
              <a:t> Arbeitsauftrag für die Reflexionsphase</a:t>
            </a:r>
            <a:endParaRPr lang="de-DE" sz="2200" dirty="0">
              <a:latin typeface="FreeSans" panose="020B0504020202020204" pitchFamily="34" charset="0"/>
              <a:ea typeface="FreeSans" panose="020B0504020202020204" pitchFamily="34" charset="0"/>
              <a:cs typeface="FreeSans" panose="020B0504020202020204" pitchFamily="34" charset="0"/>
            </a:endParaRPr>
          </a:p>
        </p:txBody>
      </p:sp>
      <p:pic>
        <p:nvPicPr>
          <p:cNvPr id="14" name="Grafik 13" descr="Prüfliste mit einfarbiger Füllung">
            <a:extLst>
              <a:ext uri="{FF2B5EF4-FFF2-40B4-BE49-F238E27FC236}">
                <a16:creationId xmlns:a16="http://schemas.microsoft.com/office/drawing/2014/main" id="{BF02089E-B682-8DBF-A2CF-789B5F147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538" y="20584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3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27436-AB64-13E1-D290-25157717D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1045C4-36B3-8502-C970-0EE428A7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20</a:t>
            </a:fld>
            <a:endParaRPr lang="de-DE" sz="1600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6E23E5-DDE9-2B7C-E39C-E32A668A6E11}"/>
              </a:ext>
            </a:extLst>
          </p:cNvPr>
          <p:cNvSpPr txBox="1"/>
          <p:nvPr/>
        </p:nvSpPr>
        <p:spPr>
          <a:xfrm>
            <a:off x="527538" y="1466474"/>
            <a:ext cx="21453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Grund-annahme 3: </a:t>
            </a:r>
          </a:p>
          <a:p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»</a:t>
            </a:r>
            <a:r>
              <a:rPr lang="de-DE" sz="2200" b="1" i="1" dirty="0" err="1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hV</a:t>
            </a:r>
            <a:r>
              <a:rPr lang="de-DE" sz="2200" b="1" i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 macht Sinn?!«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8F01F86-EF60-B858-CFAA-4DFCC7B72B01}"/>
              </a:ext>
            </a:extLst>
          </p:cNvPr>
          <p:cNvSpPr txBox="1"/>
          <p:nvPr/>
        </p:nvSpPr>
        <p:spPr>
          <a:xfrm>
            <a:off x="3052434" y="1466474"/>
            <a:ext cx="811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» </a:t>
            </a:r>
            <a:r>
              <a:rPr lang="de-DE" sz="2200" b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Menschliches Verhalten ist subjektiv bedeutsam und sinnvoll. «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4BE66FD-F41B-46D9-759D-39E5812C6BC8}"/>
              </a:ext>
            </a:extLst>
          </p:cNvPr>
          <p:cNvGrpSpPr/>
          <p:nvPr/>
        </p:nvGrpSpPr>
        <p:grpSpPr>
          <a:xfrm>
            <a:off x="2248242" y="1451484"/>
            <a:ext cx="464502" cy="1211989"/>
            <a:chOff x="2398142" y="1466474"/>
            <a:chExt cx="464502" cy="1211989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5975D674-D194-944A-2AB1-75B89979B812}"/>
                </a:ext>
              </a:extLst>
            </p:cNvPr>
            <p:cNvGrpSpPr/>
            <p:nvPr/>
          </p:nvGrpSpPr>
          <p:grpSpPr>
            <a:xfrm>
              <a:off x="2398142" y="1466474"/>
              <a:ext cx="464502" cy="830997"/>
              <a:chOff x="2398142" y="1466474"/>
              <a:chExt cx="464502" cy="830997"/>
            </a:xfrm>
          </p:grpSpPr>
          <p:pic>
            <p:nvPicPr>
              <p:cNvPr id="6" name="Grafik 5" descr="Zahnrad mit einfarbiger Füllung">
                <a:extLst>
                  <a:ext uri="{FF2B5EF4-FFF2-40B4-BE49-F238E27FC236}">
                    <a16:creationId xmlns:a16="http://schemas.microsoft.com/office/drawing/2014/main" id="{3A94BE86-FCEA-75AF-AA19-B00A0D22E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98143" y="1466474"/>
                <a:ext cx="464501" cy="464501"/>
              </a:xfrm>
              <a:prstGeom prst="rect">
                <a:avLst/>
              </a:prstGeom>
            </p:spPr>
          </p:pic>
          <p:pic>
            <p:nvPicPr>
              <p:cNvPr id="10" name="Grafik 9" descr="Zahnrad mit einfarbiger Füllung">
                <a:extLst>
                  <a:ext uri="{FF2B5EF4-FFF2-40B4-BE49-F238E27FC236}">
                    <a16:creationId xmlns:a16="http://schemas.microsoft.com/office/drawing/2014/main" id="{34324B68-DC97-37EB-2AFA-A49B35230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98142" y="1832970"/>
                <a:ext cx="464501" cy="464501"/>
              </a:xfrm>
              <a:prstGeom prst="rect">
                <a:avLst/>
              </a:prstGeom>
            </p:spPr>
          </p:pic>
        </p:grpSp>
        <p:pic>
          <p:nvPicPr>
            <p:cNvPr id="13" name="Grafik 12" descr="Zahnrad mit einfarbiger Füllung">
              <a:extLst>
                <a:ext uri="{FF2B5EF4-FFF2-40B4-BE49-F238E27FC236}">
                  <a16:creationId xmlns:a16="http://schemas.microsoft.com/office/drawing/2014/main" id="{646D654C-633B-5221-C8D2-2320557F6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8142" y="2213962"/>
              <a:ext cx="464501" cy="464501"/>
            </a:xfrm>
            <a:prstGeom prst="rect">
              <a:avLst/>
            </a:prstGeom>
          </p:spPr>
        </p:pic>
      </p:grpSp>
      <p:sp>
        <p:nvSpPr>
          <p:cNvPr id="18" name="Legende m. Linie (1) (Markierungsleiste) 17">
            <a:extLst>
              <a:ext uri="{FF2B5EF4-FFF2-40B4-BE49-F238E27FC236}">
                <a16:creationId xmlns:a16="http://schemas.microsoft.com/office/drawing/2014/main" id="{DA53333A-7B2E-0E3B-0274-2196C1D898C2}"/>
              </a:ext>
            </a:extLst>
          </p:cNvPr>
          <p:cNvSpPr/>
          <p:nvPr/>
        </p:nvSpPr>
        <p:spPr>
          <a:xfrm>
            <a:off x="3009664" y="4062886"/>
            <a:ext cx="1620648" cy="612648"/>
          </a:xfrm>
          <a:prstGeom prst="accentCallout1">
            <a:avLst>
              <a:gd name="adj1" fmla="val 81080"/>
              <a:gd name="adj2" fmla="val 100397"/>
              <a:gd name="adj3" fmla="val -142898"/>
              <a:gd name="adj4" fmla="val 23594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Überlebens-reflex</a:t>
            </a:r>
          </a:p>
        </p:txBody>
      </p:sp>
      <p:sp>
        <p:nvSpPr>
          <p:cNvPr id="19" name="Legende m. Linie (1) (Markierungsleiste) 18">
            <a:extLst>
              <a:ext uri="{FF2B5EF4-FFF2-40B4-BE49-F238E27FC236}">
                <a16:creationId xmlns:a16="http://schemas.microsoft.com/office/drawing/2014/main" id="{796C81C6-87E5-9F5A-4757-9D2CB1A01C18}"/>
              </a:ext>
            </a:extLst>
          </p:cNvPr>
          <p:cNvSpPr/>
          <p:nvPr/>
        </p:nvSpPr>
        <p:spPr>
          <a:xfrm>
            <a:off x="4860629" y="5474903"/>
            <a:ext cx="1381312" cy="612648"/>
          </a:xfrm>
          <a:prstGeom prst="accentCallout1">
            <a:avLst>
              <a:gd name="adj1" fmla="val 47659"/>
              <a:gd name="adj2" fmla="val 99462"/>
              <a:gd name="adj3" fmla="val -371536"/>
              <a:gd name="adj4" fmla="val 17067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Handlung</a:t>
            </a:r>
          </a:p>
        </p:txBody>
      </p:sp>
      <p:sp>
        <p:nvSpPr>
          <p:cNvPr id="20" name="Legende m. Linie (1) (Markierungsleiste) 19">
            <a:extLst>
              <a:ext uri="{FF2B5EF4-FFF2-40B4-BE49-F238E27FC236}">
                <a16:creationId xmlns:a16="http://schemas.microsoft.com/office/drawing/2014/main" id="{8CE14C53-A55F-5989-0008-95E270C1577D}"/>
              </a:ext>
            </a:extLst>
          </p:cNvPr>
          <p:cNvSpPr/>
          <p:nvPr/>
        </p:nvSpPr>
        <p:spPr>
          <a:xfrm>
            <a:off x="6748124" y="5418372"/>
            <a:ext cx="1312178" cy="612648"/>
          </a:xfrm>
          <a:prstGeom prst="accentCallout1">
            <a:avLst>
              <a:gd name="adj1" fmla="val 58295"/>
              <a:gd name="adj2" fmla="val 100634"/>
              <a:gd name="adj3" fmla="val -362741"/>
              <a:gd name="adj4" fmla="val 5186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Straftat</a:t>
            </a:r>
          </a:p>
        </p:txBody>
      </p:sp>
      <p:sp>
        <p:nvSpPr>
          <p:cNvPr id="21" name="Legende m. Linie (1) (Markierungsleiste) 20">
            <a:extLst>
              <a:ext uri="{FF2B5EF4-FFF2-40B4-BE49-F238E27FC236}">
                <a16:creationId xmlns:a16="http://schemas.microsoft.com/office/drawing/2014/main" id="{C283FF37-A3C0-A74E-7E92-9B405756E316}"/>
              </a:ext>
            </a:extLst>
          </p:cNvPr>
          <p:cNvSpPr/>
          <p:nvPr/>
        </p:nvSpPr>
        <p:spPr>
          <a:xfrm>
            <a:off x="6183327" y="4615357"/>
            <a:ext cx="1312178" cy="612648"/>
          </a:xfrm>
          <a:prstGeom prst="accentCallout1">
            <a:avLst>
              <a:gd name="adj1" fmla="val 71365"/>
              <a:gd name="adj2" fmla="val 99513"/>
              <a:gd name="adj3" fmla="val -232677"/>
              <a:gd name="adj4" fmla="val 8539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Symptom</a:t>
            </a:r>
          </a:p>
        </p:txBody>
      </p:sp>
      <p:sp>
        <p:nvSpPr>
          <p:cNvPr id="22" name="Legende m. Linie (1) (Markierungsleiste) 21">
            <a:extLst>
              <a:ext uri="{FF2B5EF4-FFF2-40B4-BE49-F238E27FC236}">
                <a16:creationId xmlns:a16="http://schemas.microsoft.com/office/drawing/2014/main" id="{5B2FC877-1C8A-F0E5-72E7-B7C2ECA587FD}"/>
              </a:ext>
            </a:extLst>
          </p:cNvPr>
          <p:cNvSpPr/>
          <p:nvPr/>
        </p:nvSpPr>
        <p:spPr>
          <a:xfrm>
            <a:off x="9152824" y="5182265"/>
            <a:ext cx="1943738" cy="612648"/>
          </a:xfrm>
          <a:prstGeom prst="accentCallout1">
            <a:avLst>
              <a:gd name="adj1" fmla="val 43439"/>
              <a:gd name="adj2" fmla="val 128"/>
              <a:gd name="adj3" fmla="val -324689"/>
              <a:gd name="adj4" fmla="val -7639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Ergebnis von Lernprozessen</a:t>
            </a:r>
          </a:p>
        </p:txBody>
      </p:sp>
      <p:sp>
        <p:nvSpPr>
          <p:cNvPr id="27" name="Legende m. Linie (1) (Markierungsleiste) 26">
            <a:extLst>
              <a:ext uri="{FF2B5EF4-FFF2-40B4-BE49-F238E27FC236}">
                <a16:creationId xmlns:a16="http://schemas.microsoft.com/office/drawing/2014/main" id="{53AA56B9-4EB9-EBD9-8FEC-FB3127DD8ED7}"/>
              </a:ext>
            </a:extLst>
          </p:cNvPr>
          <p:cNvSpPr/>
          <p:nvPr/>
        </p:nvSpPr>
        <p:spPr>
          <a:xfrm>
            <a:off x="8014423" y="4404217"/>
            <a:ext cx="1378066" cy="612648"/>
          </a:xfrm>
          <a:prstGeom prst="accentCallout1">
            <a:avLst>
              <a:gd name="adj1" fmla="val 53819"/>
              <a:gd name="adj2" fmla="val 1059"/>
              <a:gd name="adj3" fmla="val -198390"/>
              <a:gd name="adj4" fmla="val -3352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Kompetenz</a:t>
            </a:r>
          </a:p>
        </p:txBody>
      </p:sp>
      <p:pic>
        <p:nvPicPr>
          <p:cNvPr id="30" name="Grafik 29" descr="Gehen mit einfarbiger Füllung">
            <a:extLst>
              <a:ext uri="{FF2B5EF4-FFF2-40B4-BE49-F238E27FC236}">
                <a16:creationId xmlns:a16="http://schemas.microsoft.com/office/drawing/2014/main" id="{C4F3F8E1-4E8E-8DB4-08A7-8EB665242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2067" y="1927517"/>
            <a:ext cx="1963787" cy="1963787"/>
          </a:xfrm>
          <a:prstGeom prst="rect">
            <a:avLst/>
          </a:prstGeom>
        </p:spPr>
      </p:pic>
      <p:pic>
        <p:nvPicPr>
          <p:cNvPr id="31" name="Grafik 30" descr="Erdkugel: Afrika und Europa mit einfarbiger Füllung">
            <a:extLst>
              <a:ext uri="{FF2B5EF4-FFF2-40B4-BE49-F238E27FC236}">
                <a16:creationId xmlns:a16="http://schemas.microsoft.com/office/drawing/2014/main" id="{C3A24025-CDE4-F48E-68AA-EEFA864E9E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23279" y="1812307"/>
            <a:ext cx="2178005" cy="2178005"/>
          </a:xfrm>
          <a:prstGeom prst="rect">
            <a:avLst/>
          </a:prstGeom>
        </p:spPr>
      </p:pic>
      <p:sp>
        <p:nvSpPr>
          <p:cNvPr id="32" name="Pfeil nach links und rechts 31">
            <a:extLst>
              <a:ext uri="{FF2B5EF4-FFF2-40B4-BE49-F238E27FC236}">
                <a16:creationId xmlns:a16="http://schemas.microsoft.com/office/drawing/2014/main" id="{73F9EFEF-36D7-4E2F-786F-6EA436F28F59}"/>
              </a:ext>
            </a:extLst>
          </p:cNvPr>
          <p:cNvSpPr/>
          <p:nvPr/>
        </p:nvSpPr>
        <p:spPr>
          <a:xfrm>
            <a:off x="5971567" y="2437644"/>
            <a:ext cx="2666000" cy="938955"/>
          </a:xfrm>
          <a:prstGeom prst="leftRightArrow">
            <a:avLst/>
          </a:prstGeom>
          <a:solidFill>
            <a:schemeClr val="tx1"/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33" name="Legende m. Linie (1) (Markierungsleiste) 32">
            <a:extLst>
              <a:ext uri="{FF2B5EF4-FFF2-40B4-BE49-F238E27FC236}">
                <a16:creationId xmlns:a16="http://schemas.microsoft.com/office/drawing/2014/main" id="{0883B160-243B-3AF0-0F67-A7AECED839A7}"/>
              </a:ext>
            </a:extLst>
          </p:cNvPr>
          <p:cNvSpPr/>
          <p:nvPr/>
        </p:nvSpPr>
        <p:spPr>
          <a:xfrm>
            <a:off x="9435660" y="4039594"/>
            <a:ext cx="1378066" cy="612648"/>
          </a:xfrm>
          <a:prstGeom prst="accentCallout1">
            <a:avLst>
              <a:gd name="adj1" fmla="val 53819"/>
              <a:gd name="adj2" fmla="val 1059"/>
              <a:gd name="adj3" fmla="val -137858"/>
              <a:gd name="adj4" fmla="val -11875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Spiel</a:t>
            </a:r>
          </a:p>
        </p:txBody>
      </p:sp>
      <p:sp>
        <p:nvSpPr>
          <p:cNvPr id="34" name="Legende m. Linie (1) (Markierungsleiste) 33">
            <a:extLst>
              <a:ext uri="{FF2B5EF4-FFF2-40B4-BE49-F238E27FC236}">
                <a16:creationId xmlns:a16="http://schemas.microsoft.com/office/drawing/2014/main" id="{3F34974A-8ADE-DB95-B988-8ACC38654189}"/>
              </a:ext>
            </a:extLst>
          </p:cNvPr>
          <p:cNvSpPr/>
          <p:nvPr/>
        </p:nvSpPr>
        <p:spPr>
          <a:xfrm>
            <a:off x="3052434" y="5474903"/>
            <a:ext cx="1378066" cy="612648"/>
          </a:xfrm>
          <a:prstGeom prst="accentCallout1">
            <a:avLst>
              <a:gd name="adj1" fmla="val 55296"/>
              <a:gd name="adj2" fmla="val 99852"/>
              <a:gd name="adj3" fmla="val -372661"/>
              <a:gd name="adj4" fmla="val 28214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Lernen</a:t>
            </a:r>
          </a:p>
        </p:txBody>
      </p:sp>
      <p:sp>
        <p:nvSpPr>
          <p:cNvPr id="29" name="Legende m. Linie (1) (Markierungsleiste) 28">
            <a:extLst>
              <a:ext uri="{FF2B5EF4-FFF2-40B4-BE49-F238E27FC236}">
                <a16:creationId xmlns:a16="http://schemas.microsoft.com/office/drawing/2014/main" id="{5BDFCA9E-5A22-18AD-1E55-E3D7D5C425C7}"/>
              </a:ext>
            </a:extLst>
          </p:cNvPr>
          <p:cNvSpPr/>
          <p:nvPr/>
        </p:nvSpPr>
        <p:spPr>
          <a:xfrm>
            <a:off x="3672532" y="4805724"/>
            <a:ext cx="1832957" cy="612648"/>
          </a:xfrm>
          <a:prstGeom prst="accentCallout1">
            <a:avLst>
              <a:gd name="adj1" fmla="val 60142"/>
              <a:gd name="adj2" fmla="val 100348"/>
              <a:gd name="adj3" fmla="val -263479"/>
              <a:gd name="adj4" fmla="val 18263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Gewohnheit</a:t>
            </a:r>
          </a:p>
        </p:txBody>
      </p:sp>
      <p:sp>
        <p:nvSpPr>
          <p:cNvPr id="28" name="Legende m. Linie (1) (Markierungsleiste) 27">
            <a:extLst>
              <a:ext uri="{FF2B5EF4-FFF2-40B4-BE49-F238E27FC236}">
                <a16:creationId xmlns:a16="http://schemas.microsoft.com/office/drawing/2014/main" id="{5729A925-56E1-3AFB-8089-9852ED996389}"/>
              </a:ext>
            </a:extLst>
          </p:cNvPr>
          <p:cNvSpPr/>
          <p:nvPr/>
        </p:nvSpPr>
        <p:spPr>
          <a:xfrm>
            <a:off x="5083341" y="3927542"/>
            <a:ext cx="1378067" cy="612648"/>
          </a:xfrm>
          <a:prstGeom prst="accentCallout1">
            <a:avLst>
              <a:gd name="adj1" fmla="val 42351"/>
              <a:gd name="adj2" fmla="val 100247"/>
              <a:gd name="adj3" fmla="val -119228"/>
              <a:gd name="adj4" fmla="val 14773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Störung</a:t>
            </a:r>
          </a:p>
        </p:txBody>
      </p:sp>
    </p:spTree>
    <p:extLst>
      <p:ext uri="{BB962C8B-B14F-4D97-AF65-F5344CB8AC3E}">
        <p14:creationId xmlns:p14="http://schemas.microsoft.com/office/powerpoint/2010/main" val="23401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33" grpId="0" animBg="1"/>
      <p:bldP spid="34" grpId="0" animBg="1"/>
      <p:bldP spid="29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F0E75-478B-3F38-9D0A-CF290A412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744EB2-8CE9-A40A-E4E2-B62B233F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000" smtClean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21</a:t>
            </a:fld>
            <a:endParaRPr lang="de-DE" sz="1000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F7798C-0170-A78F-0493-49A3AF625DD0}"/>
              </a:ext>
            </a:extLst>
          </p:cNvPr>
          <p:cNvSpPr txBox="1"/>
          <p:nvPr/>
        </p:nvSpPr>
        <p:spPr>
          <a:xfrm>
            <a:off x="527538" y="1466474"/>
            <a:ext cx="214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Ausblick</a:t>
            </a:r>
            <a:endParaRPr lang="de-DE" sz="2200" b="1" i="1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F42FC9-F9BB-3EA3-777D-A60D4AB0B992}"/>
              </a:ext>
            </a:extLst>
          </p:cNvPr>
          <p:cNvSpPr txBox="1"/>
          <p:nvPr/>
        </p:nvSpPr>
        <p:spPr>
          <a:xfrm>
            <a:off x="2914650" y="1397462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Systematische und subjektlogische Diagnostik führt zu einer validen Hypothese – d.h. einem Namen – für das herausfordernde Verhalten und bildet auf diese Weise die Basis der (pädagogischen) Intervention. </a:t>
            </a:r>
          </a:p>
        </p:txBody>
      </p:sp>
      <p:sp>
        <p:nvSpPr>
          <p:cNvPr id="18" name="Legende m. Linie (1) (Markierungsleiste) 17">
            <a:extLst>
              <a:ext uri="{FF2B5EF4-FFF2-40B4-BE49-F238E27FC236}">
                <a16:creationId xmlns:a16="http://schemas.microsoft.com/office/drawing/2014/main" id="{E7CE0A05-6DB0-EDB3-3D47-D46A8D7B9D0B}"/>
              </a:ext>
            </a:extLst>
          </p:cNvPr>
          <p:cNvSpPr/>
          <p:nvPr/>
        </p:nvSpPr>
        <p:spPr>
          <a:xfrm>
            <a:off x="3039473" y="4785799"/>
            <a:ext cx="1387661" cy="365125"/>
          </a:xfrm>
          <a:prstGeom prst="accentCallout1">
            <a:avLst>
              <a:gd name="adj1" fmla="val 81080"/>
              <a:gd name="adj2" fmla="val 100397"/>
              <a:gd name="adj3" fmla="val -142898"/>
              <a:gd name="adj4" fmla="val 23594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Überlebensreflex</a:t>
            </a:r>
          </a:p>
        </p:txBody>
      </p:sp>
      <p:sp>
        <p:nvSpPr>
          <p:cNvPr id="19" name="Legende m. Linie (1) (Markierungsleiste) 18">
            <a:extLst>
              <a:ext uri="{FF2B5EF4-FFF2-40B4-BE49-F238E27FC236}">
                <a16:creationId xmlns:a16="http://schemas.microsoft.com/office/drawing/2014/main" id="{48B13A06-929B-6E5B-833F-F4AEC8371D7F}"/>
              </a:ext>
            </a:extLst>
          </p:cNvPr>
          <p:cNvSpPr/>
          <p:nvPr/>
        </p:nvSpPr>
        <p:spPr>
          <a:xfrm>
            <a:off x="4860629" y="5722426"/>
            <a:ext cx="1182732" cy="365125"/>
          </a:xfrm>
          <a:prstGeom prst="accentCallout1">
            <a:avLst>
              <a:gd name="adj1" fmla="val 47659"/>
              <a:gd name="adj2" fmla="val 99462"/>
              <a:gd name="adj3" fmla="val -371536"/>
              <a:gd name="adj4" fmla="val 17067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Handlung</a:t>
            </a:r>
          </a:p>
        </p:txBody>
      </p:sp>
      <p:sp>
        <p:nvSpPr>
          <p:cNvPr id="20" name="Legende m. Linie (1) (Markierungsleiste) 19">
            <a:extLst>
              <a:ext uri="{FF2B5EF4-FFF2-40B4-BE49-F238E27FC236}">
                <a16:creationId xmlns:a16="http://schemas.microsoft.com/office/drawing/2014/main" id="{9F99B50C-1538-B6B5-68AC-3CF3A37521BA}"/>
              </a:ext>
            </a:extLst>
          </p:cNvPr>
          <p:cNvSpPr/>
          <p:nvPr/>
        </p:nvSpPr>
        <p:spPr>
          <a:xfrm>
            <a:off x="6748124" y="5665895"/>
            <a:ext cx="1123537" cy="365125"/>
          </a:xfrm>
          <a:prstGeom prst="accentCallout1">
            <a:avLst>
              <a:gd name="adj1" fmla="val 58295"/>
              <a:gd name="adj2" fmla="val 100634"/>
              <a:gd name="adj3" fmla="val -362741"/>
              <a:gd name="adj4" fmla="val 5186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Straftat</a:t>
            </a:r>
          </a:p>
        </p:txBody>
      </p:sp>
      <p:sp>
        <p:nvSpPr>
          <p:cNvPr id="21" name="Legende m. Linie (1) (Markierungsleiste) 20">
            <a:extLst>
              <a:ext uri="{FF2B5EF4-FFF2-40B4-BE49-F238E27FC236}">
                <a16:creationId xmlns:a16="http://schemas.microsoft.com/office/drawing/2014/main" id="{4AE9E29B-6F63-191C-09FA-C178F4EF3EDA}"/>
              </a:ext>
            </a:extLst>
          </p:cNvPr>
          <p:cNvSpPr/>
          <p:nvPr/>
        </p:nvSpPr>
        <p:spPr>
          <a:xfrm>
            <a:off x="5971567" y="5156093"/>
            <a:ext cx="1123537" cy="365125"/>
          </a:xfrm>
          <a:prstGeom prst="accentCallout1">
            <a:avLst>
              <a:gd name="adj1" fmla="val 71365"/>
              <a:gd name="adj2" fmla="val 99513"/>
              <a:gd name="adj3" fmla="val -232677"/>
              <a:gd name="adj4" fmla="val 8539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Symptom</a:t>
            </a:r>
          </a:p>
        </p:txBody>
      </p:sp>
      <p:sp>
        <p:nvSpPr>
          <p:cNvPr id="22" name="Legende m. Linie (1) (Markierungsleiste) 21">
            <a:extLst>
              <a:ext uri="{FF2B5EF4-FFF2-40B4-BE49-F238E27FC236}">
                <a16:creationId xmlns:a16="http://schemas.microsoft.com/office/drawing/2014/main" id="{9712495E-FA4C-BDFE-D545-11865059EC69}"/>
              </a:ext>
            </a:extLst>
          </p:cNvPr>
          <p:cNvSpPr/>
          <p:nvPr/>
        </p:nvSpPr>
        <p:spPr>
          <a:xfrm>
            <a:off x="9152824" y="5429788"/>
            <a:ext cx="1664303" cy="365125"/>
          </a:xfrm>
          <a:prstGeom prst="accentCallout1">
            <a:avLst>
              <a:gd name="adj1" fmla="val 43439"/>
              <a:gd name="adj2" fmla="val 128"/>
              <a:gd name="adj3" fmla="val -324689"/>
              <a:gd name="adj4" fmla="val -7639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Ergebnis von Lernprozessen</a:t>
            </a:r>
          </a:p>
        </p:txBody>
      </p:sp>
      <p:sp>
        <p:nvSpPr>
          <p:cNvPr id="27" name="Legende m. Linie (1) (Markierungsleiste) 26">
            <a:extLst>
              <a:ext uri="{FF2B5EF4-FFF2-40B4-BE49-F238E27FC236}">
                <a16:creationId xmlns:a16="http://schemas.microsoft.com/office/drawing/2014/main" id="{5E37C958-887E-4385-4214-1DEC3810BBC2}"/>
              </a:ext>
            </a:extLst>
          </p:cNvPr>
          <p:cNvSpPr/>
          <p:nvPr/>
        </p:nvSpPr>
        <p:spPr>
          <a:xfrm>
            <a:off x="7922266" y="5108353"/>
            <a:ext cx="1179953" cy="365125"/>
          </a:xfrm>
          <a:prstGeom prst="accentCallout1">
            <a:avLst>
              <a:gd name="adj1" fmla="val 53819"/>
              <a:gd name="adj2" fmla="val 1059"/>
              <a:gd name="adj3" fmla="val -198390"/>
              <a:gd name="adj4" fmla="val -3352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Kompetenz</a:t>
            </a:r>
          </a:p>
        </p:txBody>
      </p:sp>
      <p:pic>
        <p:nvPicPr>
          <p:cNvPr id="30" name="Grafik 29" descr="Gehen mit einfarbiger Füllung">
            <a:extLst>
              <a:ext uri="{FF2B5EF4-FFF2-40B4-BE49-F238E27FC236}">
                <a16:creationId xmlns:a16="http://schemas.microsoft.com/office/drawing/2014/main" id="{D4EC725A-0A5A-963D-7C06-E6F1B9AD3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2067" y="2713336"/>
            <a:ext cx="1963787" cy="1963787"/>
          </a:xfrm>
          <a:prstGeom prst="rect">
            <a:avLst/>
          </a:prstGeom>
        </p:spPr>
      </p:pic>
      <p:pic>
        <p:nvPicPr>
          <p:cNvPr id="31" name="Grafik 30" descr="Erdkugel: Afrika und Europa mit einfarbiger Füllung">
            <a:extLst>
              <a:ext uri="{FF2B5EF4-FFF2-40B4-BE49-F238E27FC236}">
                <a16:creationId xmlns:a16="http://schemas.microsoft.com/office/drawing/2014/main" id="{DEE53598-8568-BD44-33C8-8627DC7EC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23279" y="2598126"/>
            <a:ext cx="2178005" cy="2178005"/>
          </a:xfrm>
          <a:prstGeom prst="rect">
            <a:avLst/>
          </a:prstGeom>
        </p:spPr>
      </p:pic>
      <p:sp>
        <p:nvSpPr>
          <p:cNvPr id="32" name="Pfeil nach links und rechts 31">
            <a:extLst>
              <a:ext uri="{FF2B5EF4-FFF2-40B4-BE49-F238E27FC236}">
                <a16:creationId xmlns:a16="http://schemas.microsoft.com/office/drawing/2014/main" id="{34394043-5432-4404-1002-66BDF0F86F7F}"/>
              </a:ext>
            </a:extLst>
          </p:cNvPr>
          <p:cNvSpPr/>
          <p:nvPr/>
        </p:nvSpPr>
        <p:spPr>
          <a:xfrm>
            <a:off x="5971567" y="3223463"/>
            <a:ext cx="2666000" cy="938955"/>
          </a:xfrm>
          <a:prstGeom prst="leftRightArrow">
            <a:avLst/>
          </a:prstGeom>
          <a:solidFill>
            <a:schemeClr val="tx1"/>
          </a:solidFill>
          <a:ln>
            <a:solidFill>
              <a:srgbClr val="3184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33" name="Legende m. Linie (1) (Markierungsleiste) 32">
            <a:extLst>
              <a:ext uri="{FF2B5EF4-FFF2-40B4-BE49-F238E27FC236}">
                <a16:creationId xmlns:a16="http://schemas.microsoft.com/office/drawing/2014/main" id="{91CF658D-65D9-4A24-A190-1441A88C42D7}"/>
              </a:ext>
            </a:extLst>
          </p:cNvPr>
          <p:cNvSpPr/>
          <p:nvPr/>
        </p:nvSpPr>
        <p:spPr>
          <a:xfrm>
            <a:off x="9394998" y="4893923"/>
            <a:ext cx="1179953" cy="365125"/>
          </a:xfrm>
          <a:prstGeom prst="accentCallout1">
            <a:avLst>
              <a:gd name="adj1" fmla="val 53819"/>
              <a:gd name="adj2" fmla="val 1059"/>
              <a:gd name="adj3" fmla="val -137858"/>
              <a:gd name="adj4" fmla="val -11875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Spiel</a:t>
            </a:r>
          </a:p>
        </p:txBody>
      </p:sp>
      <p:sp>
        <p:nvSpPr>
          <p:cNvPr id="34" name="Legende m. Linie (1) (Markierungsleiste) 33">
            <a:extLst>
              <a:ext uri="{FF2B5EF4-FFF2-40B4-BE49-F238E27FC236}">
                <a16:creationId xmlns:a16="http://schemas.microsoft.com/office/drawing/2014/main" id="{33CA31DC-EA49-F24C-8574-DBD0038564F7}"/>
              </a:ext>
            </a:extLst>
          </p:cNvPr>
          <p:cNvSpPr/>
          <p:nvPr/>
        </p:nvSpPr>
        <p:spPr>
          <a:xfrm>
            <a:off x="3052434" y="5722426"/>
            <a:ext cx="1179953" cy="365125"/>
          </a:xfrm>
          <a:prstGeom prst="accentCallout1">
            <a:avLst>
              <a:gd name="adj1" fmla="val 55296"/>
              <a:gd name="adj2" fmla="val 99852"/>
              <a:gd name="adj3" fmla="val -372661"/>
              <a:gd name="adj4" fmla="val 28214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Lernen</a:t>
            </a:r>
          </a:p>
        </p:txBody>
      </p:sp>
      <p:sp>
        <p:nvSpPr>
          <p:cNvPr id="29" name="Legende m. Linie (1) (Markierungsleiste) 28">
            <a:extLst>
              <a:ext uri="{FF2B5EF4-FFF2-40B4-BE49-F238E27FC236}">
                <a16:creationId xmlns:a16="http://schemas.microsoft.com/office/drawing/2014/main" id="{0B6FDA41-E650-8210-2656-AA4CC0ABC4B6}"/>
              </a:ext>
            </a:extLst>
          </p:cNvPr>
          <p:cNvSpPr/>
          <p:nvPr/>
        </p:nvSpPr>
        <p:spPr>
          <a:xfrm>
            <a:off x="3642410" y="5249177"/>
            <a:ext cx="1569448" cy="365125"/>
          </a:xfrm>
          <a:prstGeom prst="accentCallout1">
            <a:avLst>
              <a:gd name="adj1" fmla="val 60142"/>
              <a:gd name="adj2" fmla="val 100348"/>
              <a:gd name="adj3" fmla="val -263479"/>
              <a:gd name="adj4" fmla="val 18263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Gewohnheit</a:t>
            </a:r>
          </a:p>
        </p:txBody>
      </p:sp>
      <p:sp>
        <p:nvSpPr>
          <p:cNvPr id="28" name="Legende m. Linie (1) (Markierungsleiste) 27">
            <a:extLst>
              <a:ext uri="{FF2B5EF4-FFF2-40B4-BE49-F238E27FC236}">
                <a16:creationId xmlns:a16="http://schemas.microsoft.com/office/drawing/2014/main" id="{F03F580E-EB7D-A56C-5D34-2936F6FE3450}"/>
              </a:ext>
            </a:extLst>
          </p:cNvPr>
          <p:cNvSpPr/>
          <p:nvPr/>
        </p:nvSpPr>
        <p:spPr>
          <a:xfrm>
            <a:off x="5003960" y="4732055"/>
            <a:ext cx="1179954" cy="365125"/>
          </a:xfrm>
          <a:prstGeom prst="accentCallout1">
            <a:avLst>
              <a:gd name="adj1" fmla="val 42351"/>
              <a:gd name="adj2" fmla="val 100247"/>
              <a:gd name="adj3" fmla="val -119228"/>
              <a:gd name="adj4" fmla="val 14773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Störung</a:t>
            </a:r>
          </a:p>
        </p:txBody>
      </p:sp>
      <p:pic>
        <p:nvPicPr>
          <p:cNvPr id="7" name="Grafik 6" descr="Chevronpfeile mit einfarbiger Füllung">
            <a:extLst>
              <a:ext uri="{FF2B5EF4-FFF2-40B4-BE49-F238E27FC236}">
                <a16:creationId xmlns:a16="http://schemas.microsoft.com/office/drawing/2014/main" id="{9B201E44-F7D7-A055-E834-AF42D1CC6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7538" y="18846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33" grpId="0" animBg="1"/>
      <p:bldP spid="34" grpId="0" animBg="1"/>
      <p:bldP spid="29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C69A2-1EF0-0843-1E62-83EAAB994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EDDC9C-66E1-FDFA-0266-D53CD9EE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Sans" panose="020B0504020202020204" pitchFamily="34" charset="0"/>
              </a:rPr>
              <a:t>3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7DEDEE6-A324-F2E4-D465-3B1B8B7D6D0E}"/>
              </a:ext>
            </a:extLst>
          </p:cNvPr>
          <p:cNvSpPr txBox="1"/>
          <p:nvPr/>
        </p:nvSpPr>
        <p:spPr>
          <a:xfrm>
            <a:off x="527538" y="1466474"/>
            <a:ext cx="214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1. Begriffe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B237327-293C-52C6-895F-90601B78C53A}"/>
              </a:ext>
            </a:extLst>
          </p:cNvPr>
          <p:cNvSpPr txBox="1"/>
          <p:nvPr/>
        </p:nvSpPr>
        <p:spPr>
          <a:xfrm>
            <a:off x="3604846" y="1697306"/>
            <a:ext cx="4132373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</a:rPr>
              <a:t>»</a:t>
            </a: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 …es macht mich sprachlos…</a:t>
            </a: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</a:rPr>
              <a:t>«</a:t>
            </a:r>
          </a:p>
        </p:txBody>
      </p:sp>
      <p:pic>
        <p:nvPicPr>
          <p:cNvPr id="3" name="Grafik 2" descr="Rede mit einfarbiger Füllung">
            <a:extLst>
              <a:ext uri="{FF2B5EF4-FFF2-40B4-BE49-F238E27FC236}">
                <a16:creationId xmlns:a16="http://schemas.microsoft.com/office/drawing/2014/main" id="{D4E1A64A-DBD4-A533-C815-52409D800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528" y="1928139"/>
            <a:ext cx="1336439" cy="1336439"/>
          </a:xfrm>
          <a:prstGeom prst="rect">
            <a:avLst/>
          </a:prstGeom>
        </p:spPr>
      </p:pic>
      <p:pic>
        <p:nvPicPr>
          <p:cNvPr id="6" name="Grafik 5" descr="Hilfe mit einfarbiger Füllung">
            <a:extLst>
              <a:ext uri="{FF2B5EF4-FFF2-40B4-BE49-F238E27FC236}">
                <a16:creationId xmlns:a16="http://schemas.microsoft.com/office/drawing/2014/main" id="{B7A46FD9-1902-73B4-4961-0BBC96D11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641" y="2180485"/>
            <a:ext cx="650638" cy="65063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43DF027-3799-31A2-5FEF-E2978CB162FB}"/>
              </a:ext>
            </a:extLst>
          </p:cNvPr>
          <p:cNvSpPr txBox="1"/>
          <p:nvPr/>
        </p:nvSpPr>
        <p:spPr>
          <a:xfrm>
            <a:off x="5671032" y="3712519"/>
            <a:ext cx="3640016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</a:rPr>
              <a:t>»</a:t>
            </a: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 …mir fehlen die Worte…</a:t>
            </a: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</a:rPr>
              <a:t>«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7598EB0-1C30-DB65-A270-04CF492F1B6C}"/>
              </a:ext>
            </a:extLst>
          </p:cNvPr>
          <p:cNvSpPr txBox="1"/>
          <p:nvPr/>
        </p:nvSpPr>
        <p:spPr>
          <a:xfrm>
            <a:off x="6913685" y="2596358"/>
            <a:ext cx="4287707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</a:rPr>
              <a:t>»</a:t>
            </a: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…es verschlägt mir die Sprache…</a:t>
            </a: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</a:rPr>
              <a:t> «</a:t>
            </a:r>
            <a:endParaRPr lang="de-DE" sz="2200" i="1" dirty="0">
              <a:solidFill>
                <a:srgbClr val="31849B"/>
              </a:solidFill>
              <a:latin typeface="FreeSans" panose="020B0504020202020204" pitchFamily="34" charset="0"/>
              <a:ea typeface="FreeSans" panose="020B0504020202020204" pitchFamily="34" charset="0"/>
              <a:cs typeface="FreeSans" panose="020B05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EC0E414-F249-2982-403B-2E7A1D8A874A}"/>
              </a:ext>
            </a:extLst>
          </p:cNvPr>
          <p:cNvSpPr txBox="1"/>
          <p:nvPr/>
        </p:nvSpPr>
        <p:spPr>
          <a:xfrm>
            <a:off x="3084103" y="3052701"/>
            <a:ext cx="3640016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</a:rPr>
              <a:t>»</a:t>
            </a: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 …es ist unsagbar…</a:t>
            </a:r>
            <a:r>
              <a:rPr lang="de-DE" sz="2200" i="1" dirty="0">
                <a:solidFill>
                  <a:srgbClr val="31849B"/>
                </a:solidFill>
                <a:latin typeface="FreeSans" panose="020B0504020202020204" pitchFamily="34" charset="0"/>
              </a:rPr>
              <a:t>«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616EC00-FE6C-43D3-F876-5EDE9D1F69E4}"/>
              </a:ext>
            </a:extLst>
          </p:cNvPr>
          <p:cNvSpPr txBox="1"/>
          <p:nvPr/>
        </p:nvSpPr>
        <p:spPr>
          <a:xfrm>
            <a:off x="3776251" y="4473547"/>
            <a:ext cx="7863490" cy="176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</a:rPr>
              <a:t>Sprachlosigkeit und Handlungsunfähigkeit sind kaum voneinander zu trennen.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à"/>
            </a:pPr>
            <a:r>
              <a:rPr lang="de-DE" sz="2200" b="1" dirty="0">
                <a:latin typeface="FreeSans" panose="020B0504020202020204" pitchFamily="34" charset="0"/>
              </a:rPr>
              <a:t>Begriffe sind der erste Schritt zur (neuen) Handlungsfähigkeit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à"/>
            </a:pPr>
            <a:endParaRPr lang="de-DE" sz="22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pic>
        <p:nvPicPr>
          <p:cNvPr id="18" name="Grafik 17" descr="Ausrufezeichen mit einfarbiger Füllung">
            <a:extLst>
              <a:ext uri="{FF2B5EF4-FFF2-40B4-BE49-F238E27FC236}">
                <a16:creationId xmlns:a16="http://schemas.microsoft.com/office/drawing/2014/main" id="{296F5567-031E-FCCC-E06C-4F2F1C63F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1255" y="4602845"/>
            <a:ext cx="1428233" cy="14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0E404-1318-BF68-981A-1DEDDDF68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ECC131-929B-5034-10CC-C81E6C2F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4</a:t>
            </a:fld>
            <a:endParaRPr lang="de-DE" sz="1600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6BB739C-A3E1-999C-822B-3966EBCC6377}"/>
              </a:ext>
            </a:extLst>
          </p:cNvPr>
          <p:cNvSpPr txBox="1"/>
          <p:nvPr/>
        </p:nvSpPr>
        <p:spPr>
          <a:xfrm>
            <a:off x="527538" y="1466474"/>
            <a:ext cx="2145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1.1 „Verhalten“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966E80-6B49-F112-DD7E-6030CEFDFF50}"/>
              </a:ext>
            </a:extLst>
          </p:cNvPr>
          <p:cNvSpPr txBox="1"/>
          <p:nvPr/>
        </p:nvSpPr>
        <p:spPr>
          <a:xfrm>
            <a:off x="4682837" y="1537383"/>
            <a:ext cx="68546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» </a:t>
            </a:r>
            <a:r>
              <a:rPr lang="de-DE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Alle Menschen verhalten sich und können sich nicht nicht verhalten.</a:t>
            </a:r>
            <a:r>
              <a:rPr lang="de-DE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«</a:t>
            </a:r>
            <a:r>
              <a:rPr lang="de-DE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 </a:t>
            </a:r>
          </a:p>
          <a:p>
            <a:endParaRPr lang="de-DE" dirty="0"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  <a:p>
            <a:pPr algn="r"/>
            <a:r>
              <a:rPr lang="de-DE" sz="12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(MÜLLER 2022,15)</a:t>
            </a:r>
          </a:p>
        </p:txBody>
      </p:sp>
      <p:pic>
        <p:nvPicPr>
          <p:cNvPr id="3" name="Grafik 2" descr="Rede mit einfarbiger Füllung">
            <a:extLst>
              <a:ext uri="{FF2B5EF4-FFF2-40B4-BE49-F238E27FC236}">
                <a16:creationId xmlns:a16="http://schemas.microsoft.com/office/drawing/2014/main" id="{9F0424D9-3C01-029C-6E87-190137278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528" y="2100669"/>
            <a:ext cx="1336439" cy="1336439"/>
          </a:xfrm>
          <a:prstGeom prst="rect">
            <a:avLst/>
          </a:prstGeom>
        </p:spPr>
      </p:pic>
      <p:pic>
        <p:nvPicPr>
          <p:cNvPr id="6" name="Grafik 5" descr="Hilfe mit einfarbiger Füllung">
            <a:extLst>
              <a:ext uri="{FF2B5EF4-FFF2-40B4-BE49-F238E27FC236}">
                <a16:creationId xmlns:a16="http://schemas.microsoft.com/office/drawing/2014/main" id="{F818EA2F-C4BA-3DAE-CC67-C5B518A00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63215" y="2346421"/>
            <a:ext cx="676529" cy="650638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16C219DF-C5E8-2E70-1CAB-C4F66F44F0D0}"/>
              </a:ext>
            </a:extLst>
          </p:cNvPr>
          <p:cNvSpPr/>
          <p:nvPr/>
        </p:nvSpPr>
        <p:spPr>
          <a:xfrm>
            <a:off x="4526871" y="1416415"/>
            <a:ext cx="7315426" cy="140811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CC55988-3813-2FBF-A18A-1759E558D85E}"/>
              </a:ext>
            </a:extLst>
          </p:cNvPr>
          <p:cNvSpPr txBox="1"/>
          <p:nvPr/>
        </p:nvSpPr>
        <p:spPr>
          <a:xfrm>
            <a:off x="4526870" y="2667527"/>
            <a:ext cx="5317531" cy="339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>
              <a:lnSpc>
                <a:spcPct val="114000"/>
              </a:lnSpc>
              <a:spcBef>
                <a:spcPts val="600"/>
              </a:spcBef>
            </a:pPr>
            <a:endParaRPr lang="de-DE" sz="1800" dirty="0">
              <a:solidFill>
                <a:schemeClr val="tx2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  <a:p>
            <a:pPr marL="14288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Verhalten ist …</a:t>
            </a:r>
          </a:p>
          <a:p>
            <a:pPr marL="1022350" indent="-3873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…die Gesamtheit aller beobachtbaren Reaktionen und Handlungen eines Lebewesens.</a:t>
            </a:r>
            <a:endParaRPr lang="de-DE" sz="2200" dirty="0"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  <a:sym typeface="Wingdings" pitchFamily="2" charset="2"/>
            </a:endParaRPr>
          </a:p>
          <a:p>
            <a:pPr marL="1022350" indent="-3873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sym typeface="Wingdings" pitchFamily="2" charset="2"/>
              </a:rPr>
              <a:t>…auch Nicht-Tun.</a:t>
            </a:r>
          </a:p>
          <a:p>
            <a:pPr marL="1022350" indent="-3873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sym typeface="Wingdings" pitchFamily="2" charset="2"/>
              </a:rPr>
              <a:t>…bewusst oder unbewusst gesteuert.</a:t>
            </a:r>
          </a:p>
        </p:txBody>
      </p:sp>
      <p:pic>
        <p:nvPicPr>
          <p:cNvPr id="19" name="Grafik 18" descr="Gehen mit einfarbiger Füllung">
            <a:extLst>
              <a:ext uri="{FF2B5EF4-FFF2-40B4-BE49-F238E27FC236}">
                <a16:creationId xmlns:a16="http://schemas.microsoft.com/office/drawing/2014/main" id="{FAC78DA9-5AEA-AC92-137F-A2CAEE804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8669" y="3660438"/>
            <a:ext cx="2145314" cy="2145314"/>
          </a:xfrm>
          <a:prstGeom prst="rect">
            <a:avLst/>
          </a:prstGeom>
        </p:spPr>
      </p:pic>
      <p:pic>
        <p:nvPicPr>
          <p:cNvPr id="23" name="Grafik 22" descr="Erdkugel: Afrika und Europa mit einfarbiger Füllung">
            <a:extLst>
              <a:ext uri="{FF2B5EF4-FFF2-40B4-BE49-F238E27FC236}">
                <a16:creationId xmlns:a16="http://schemas.microsoft.com/office/drawing/2014/main" id="{0DA5A2D1-F20B-EF93-36F0-82F8412F6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64292" y="3923096"/>
            <a:ext cx="2178005" cy="217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ABF1F-D26D-DDE7-A18A-9BBA8657E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A64598-E185-1DFF-E99C-4D84C8B1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Sans" panose="020B0504020202020204" pitchFamily="34" charset="0"/>
              </a:rPr>
              <a:t>5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827D96C-4143-4DCD-D84C-CF7820654AF7}"/>
              </a:ext>
            </a:extLst>
          </p:cNvPr>
          <p:cNvSpPr txBox="1"/>
          <p:nvPr/>
        </p:nvSpPr>
        <p:spPr>
          <a:xfrm>
            <a:off x="527538" y="1466474"/>
            <a:ext cx="2145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1.2 „Heraus-forderndes Verhalten“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FFD2807-7A39-7D5F-AA64-C5D50C53CF29}"/>
              </a:ext>
            </a:extLst>
          </p:cNvPr>
          <p:cNvGrpSpPr/>
          <p:nvPr/>
        </p:nvGrpSpPr>
        <p:grpSpPr>
          <a:xfrm>
            <a:off x="474995" y="2556781"/>
            <a:ext cx="1336439" cy="1336439"/>
            <a:chOff x="474995" y="3403279"/>
            <a:chExt cx="1336439" cy="1336439"/>
          </a:xfrm>
        </p:grpSpPr>
        <p:pic>
          <p:nvPicPr>
            <p:cNvPr id="3" name="Grafik 2" descr="Rede mit einfarbiger Füllung">
              <a:extLst>
                <a:ext uri="{FF2B5EF4-FFF2-40B4-BE49-F238E27FC236}">
                  <a16:creationId xmlns:a16="http://schemas.microsoft.com/office/drawing/2014/main" id="{179DC147-A1C6-58D9-411A-7092CE31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4995" y="3403279"/>
              <a:ext cx="1336439" cy="1336439"/>
            </a:xfrm>
            <a:prstGeom prst="rect">
              <a:avLst/>
            </a:prstGeom>
          </p:spPr>
        </p:pic>
        <p:pic>
          <p:nvPicPr>
            <p:cNvPr id="6" name="Grafik 5" descr="Hilfe mit einfarbiger Füllung">
              <a:extLst>
                <a:ext uri="{FF2B5EF4-FFF2-40B4-BE49-F238E27FC236}">
                  <a16:creationId xmlns:a16="http://schemas.microsoft.com/office/drawing/2014/main" id="{4EE645EA-AE6A-5F7E-7C4E-3F4D98060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10682" y="3649031"/>
              <a:ext cx="676529" cy="650638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A57CA270-83F2-91BD-A6E1-BC9D04B92C23}"/>
              </a:ext>
            </a:extLst>
          </p:cNvPr>
          <p:cNvSpPr txBox="1"/>
          <p:nvPr/>
        </p:nvSpPr>
        <p:spPr>
          <a:xfrm>
            <a:off x="3052433" y="2377099"/>
            <a:ext cx="8664571" cy="3552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</a:rPr>
              <a:t>Herausforderndes Verhalten ist </a:t>
            </a:r>
            <a:r>
              <a:rPr lang="de-DE" sz="2200" b="1" i="1" dirty="0">
                <a:solidFill>
                  <a:srgbClr val="31849B"/>
                </a:solidFill>
                <a:latin typeface="FreeSans" panose="020B0504020202020204" pitchFamily="34" charset="0"/>
              </a:rPr>
              <a:t>KEINE</a:t>
            </a:r>
            <a:r>
              <a:rPr lang="de-DE" sz="2200" dirty="0">
                <a:latin typeface="FreeSans" panose="020B0504020202020204" pitchFamily="34" charset="0"/>
              </a:rPr>
              <a:t>…</a:t>
            </a:r>
          </a:p>
          <a:p>
            <a:pPr marL="1022350" indent="-3873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FreeSans" panose="020B0504020202020204" pitchFamily="34" charset="0"/>
              </a:rPr>
              <a:t>…diagnostische Kategorie.</a:t>
            </a:r>
            <a:endParaRPr lang="de-DE" sz="2200" dirty="0">
              <a:latin typeface="FreeSans" panose="020B0504020202020204" pitchFamily="34" charset="0"/>
              <a:sym typeface="Wingdings" pitchFamily="2" charset="2"/>
            </a:endParaRPr>
          </a:p>
          <a:p>
            <a:pPr marL="1022350" indent="-3873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FreeSans" panose="020B0504020202020204" pitchFamily="34" charset="0"/>
                <a:sym typeface="Wingdings" pitchFamily="2" charset="2"/>
              </a:rPr>
              <a:t>…</a:t>
            </a:r>
            <a:r>
              <a:rPr lang="de-DE" sz="2200" dirty="0">
                <a:latin typeface="FreeSans" panose="020B0504020202020204" pitchFamily="34" charset="0"/>
              </a:rPr>
              <a:t>auf die agierende Person beschränkte Zuschreibung und</a:t>
            </a:r>
          </a:p>
          <a:p>
            <a:pPr marL="1022350" indent="-3873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FreeSans" panose="020B0504020202020204" pitchFamily="34" charset="0"/>
              </a:rPr>
              <a:t>…Ausdrucksform, die immer ausschließlich mit pädagogischem Handeln beantwortet werden kann.</a:t>
            </a:r>
          </a:p>
          <a:p>
            <a:pPr marL="635000">
              <a:lnSpc>
                <a:spcPct val="114000"/>
              </a:lnSpc>
              <a:spcBef>
                <a:spcPts val="600"/>
              </a:spcBef>
            </a:pPr>
            <a:endParaRPr lang="de-DE" sz="2200" dirty="0">
              <a:latin typeface="FreeSans" panose="020B0504020202020204" pitchFamily="34" charset="0"/>
            </a:endParaRPr>
          </a:p>
          <a:p>
            <a:pPr marL="12700">
              <a:lnSpc>
                <a:spcPct val="114000"/>
              </a:lnSpc>
              <a:spcBef>
                <a:spcPts val="600"/>
              </a:spcBef>
            </a:pPr>
            <a:r>
              <a:rPr lang="de-DE" sz="2200" b="1" dirty="0">
                <a:latin typeface="FreeSans" panose="020B0504020202020204" pitchFamily="34" charset="0"/>
                <a:sym typeface="Wingdings" pitchFamily="2" charset="2"/>
              </a:rPr>
              <a:t> </a:t>
            </a:r>
            <a:r>
              <a:rPr lang="de-DE" sz="2200" b="1" dirty="0">
                <a:latin typeface="FreeSans" panose="020B0504020202020204" pitchFamily="34" charset="0"/>
              </a:rPr>
              <a:t>Herausforderndes Verhalten ist ein Phänomen mit vielen Gesichtern.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1E5C91-C5A0-8E4D-E09B-49215D1773A1}"/>
              </a:ext>
            </a:extLst>
          </p:cNvPr>
          <p:cNvSpPr txBox="1"/>
          <p:nvPr/>
        </p:nvSpPr>
        <p:spPr>
          <a:xfrm>
            <a:off x="3052434" y="1466474"/>
            <a:ext cx="776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Was ist herausforderndes Verhalten?</a:t>
            </a:r>
          </a:p>
        </p:txBody>
      </p:sp>
    </p:spTree>
    <p:extLst>
      <p:ext uri="{BB962C8B-B14F-4D97-AF65-F5344CB8AC3E}">
        <p14:creationId xmlns:p14="http://schemas.microsoft.com/office/powerpoint/2010/main" val="348351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B18B5-DDF0-2C09-0294-918E8C18B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0939DE-7FAB-D492-9056-D6DE709F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6</a:t>
            </a:fld>
            <a:endParaRPr lang="de-DE" sz="1600" dirty="0">
              <a:solidFill>
                <a:srgbClr val="31849B"/>
              </a:solidFill>
              <a:latin typeface="FREE SANS" panose="020B0504020202020204" pitchFamily="34" charset="0"/>
              <a:ea typeface="FREE SANS" panose="020B0504020202020204" pitchFamily="34" charset="0"/>
              <a:cs typeface="FREE 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5220A44-CB66-E17E-3BB0-014D707CE0B0}"/>
              </a:ext>
            </a:extLst>
          </p:cNvPr>
          <p:cNvSpPr txBox="1"/>
          <p:nvPr/>
        </p:nvSpPr>
        <p:spPr>
          <a:xfrm>
            <a:off x="527538" y="1466474"/>
            <a:ext cx="2145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1.2 „Heraus-forderndes Verhalten“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653E46D-A7B0-E0C5-A7A0-06E3E739CCF3}"/>
              </a:ext>
            </a:extLst>
          </p:cNvPr>
          <p:cNvGrpSpPr/>
          <p:nvPr/>
        </p:nvGrpSpPr>
        <p:grpSpPr>
          <a:xfrm>
            <a:off x="474995" y="2556781"/>
            <a:ext cx="1336439" cy="1336439"/>
            <a:chOff x="474995" y="3403279"/>
            <a:chExt cx="1336439" cy="1336439"/>
          </a:xfrm>
        </p:grpSpPr>
        <p:pic>
          <p:nvPicPr>
            <p:cNvPr id="3" name="Grafik 2" descr="Rede mit einfarbiger Füllung">
              <a:extLst>
                <a:ext uri="{FF2B5EF4-FFF2-40B4-BE49-F238E27FC236}">
                  <a16:creationId xmlns:a16="http://schemas.microsoft.com/office/drawing/2014/main" id="{FD26C5A7-52EA-E930-A13B-BC8D4A5A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4995" y="3403279"/>
              <a:ext cx="1336439" cy="1336439"/>
            </a:xfrm>
            <a:prstGeom prst="rect">
              <a:avLst/>
            </a:prstGeom>
          </p:spPr>
        </p:pic>
        <p:pic>
          <p:nvPicPr>
            <p:cNvPr id="6" name="Grafik 5" descr="Hilfe mit einfarbiger Füllung">
              <a:extLst>
                <a:ext uri="{FF2B5EF4-FFF2-40B4-BE49-F238E27FC236}">
                  <a16:creationId xmlns:a16="http://schemas.microsoft.com/office/drawing/2014/main" id="{C6FDA07F-AE82-2792-315D-48BEBAF2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10682" y="3649031"/>
              <a:ext cx="676529" cy="650638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C9CA5063-21EC-4A25-6C34-FDC5E8C4F070}"/>
              </a:ext>
            </a:extLst>
          </p:cNvPr>
          <p:cNvSpPr txBox="1"/>
          <p:nvPr/>
        </p:nvSpPr>
        <p:spPr>
          <a:xfrm>
            <a:off x="3052434" y="5579693"/>
            <a:ext cx="8664571" cy="454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14000"/>
              </a:lnSpc>
              <a:spcBef>
                <a:spcPts val="600"/>
              </a:spcBef>
            </a:pPr>
            <a:r>
              <a:rPr lang="de-DE" sz="22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  <a:sym typeface="Wingdings" pitchFamily="2" charset="2"/>
              </a:rPr>
              <a:t> </a:t>
            </a:r>
            <a:r>
              <a:rPr lang="de-DE" sz="2200" b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Herausforderndes Verhalten „betrifft“ das Gegenüber.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1B8F79-668C-AC0F-1B3D-F30EA5473934}"/>
              </a:ext>
            </a:extLst>
          </p:cNvPr>
          <p:cNvSpPr txBox="1"/>
          <p:nvPr/>
        </p:nvSpPr>
        <p:spPr>
          <a:xfrm>
            <a:off x="3052434" y="1466474"/>
            <a:ext cx="776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Herausforderndes Agieren hat viele Formen: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C1DA84-32F3-2594-D0E1-011C97153602}"/>
              </a:ext>
            </a:extLst>
          </p:cNvPr>
          <p:cNvSpPr txBox="1"/>
          <p:nvPr/>
        </p:nvSpPr>
        <p:spPr>
          <a:xfrm>
            <a:off x="3653169" y="2014576"/>
            <a:ext cx="6267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Stark impulsiv gesteuertes „unberechenbares“ Verhalten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78A25C-B68A-7196-A5DF-E8FEA3460870}"/>
              </a:ext>
            </a:extLst>
          </p:cNvPr>
          <p:cNvSpPr txBox="1"/>
          <p:nvPr/>
        </p:nvSpPr>
        <p:spPr>
          <a:xfrm>
            <a:off x="6303845" y="2440372"/>
            <a:ext cx="6267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/>
              <a:t>Sachaggressives Verhalten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B8192A0-1D6F-6B72-E552-01073128FE5D}"/>
              </a:ext>
            </a:extLst>
          </p:cNvPr>
          <p:cNvSpPr txBox="1"/>
          <p:nvPr/>
        </p:nvSpPr>
        <p:spPr>
          <a:xfrm>
            <a:off x="10540890" y="5169605"/>
            <a:ext cx="1370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Spucken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5EBE1-5947-53D2-1156-3F0C78177FFF}"/>
              </a:ext>
            </a:extLst>
          </p:cNvPr>
          <p:cNvSpPr txBox="1"/>
          <p:nvPr/>
        </p:nvSpPr>
        <p:spPr>
          <a:xfrm>
            <a:off x="4768576" y="2975202"/>
            <a:ext cx="6267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Schlagen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DA2435B-70E9-07EC-48E0-779414239390}"/>
              </a:ext>
            </a:extLst>
          </p:cNvPr>
          <p:cNvSpPr txBox="1"/>
          <p:nvPr/>
        </p:nvSpPr>
        <p:spPr>
          <a:xfrm>
            <a:off x="5113583" y="2440372"/>
            <a:ext cx="6267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Treten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6720B2B-D360-DC47-33B2-8D8D6C2725F3}"/>
              </a:ext>
            </a:extLst>
          </p:cNvPr>
          <p:cNvSpPr txBox="1"/>
          <p:nvPr/>
        </p:nvSpPr>
        <p:spPr>
          <a:xfrm>
            <a:off x="3089950" y="3715562"/>
            <a:ext cx="6267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Beißen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092C104-BAD5-7ADA-A3A1-930C3984F621}"/>
              </a:ext>
            </a:extLst>
          </p:cNvPr>
          <p:cNvSpPr txBox="1"/>
          <p:nvPr/>
        </p:nvSpPr>
        <p:spPr>
          <a:xfrm>
            <a:off x="7309019" y="2897511"/>
            <a:ext cx="45762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Selbstinduziertes Erbrechen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CF2684F-5899-DBBA-3B7A-0C324E1F3A9B}"/>
              </a:ext>
            </a:extLst>
          </p:cNvPr>
          <p:cNvSpPr txBox="1"/>
          <p:nvPr/>
        </p:nvSpPr>
        <p:spPr>
          <a:xfrm>
            <a:off x="7963036" y="3741886"/>
            <a:ext cx="6267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/>
              <a:t>Kotschmieren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364B9A2-152C-9176-4FA5-1FB17C003746}"/>
              </a:ext>
            </a:extLst>
          </p:cNvPr>
          <p:cNvSpPr txBox="1"/>
          <p:nvPr/>
        </p:nvSpPr>
        <p:spPr>
          <a:xfrm>
            <a:off x="3015056" y="3345590"/>
            <a:ext cx="8984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Schlucken von Gegenständen / Ungenießbarem (Papier, Spielzeuge, Müll, Körperausscheidungen…)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0931EE2-0EBF-EA8E-F507-8EE6128DDA8D}"/>
              </a:ext>
            </a:extLst>
          </p:cNvPr>
          <p:cNvSpPr txBox="1"/>
          <p:nvPr/>
        </p:nvSpPr>
        <p:spPr>
          <a:xfrm>
            <a:off x="3896003" y="4101906"/>
            <a:ext cx="8675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/>
              <a:t>Oppositionell-aggressive Verweigerungshaltungen bei Leistungsanforderungen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E6BD83-B4C6-3633-9D8A-55C5EF330B70}"/>
              </a:ext>
            </a:extLst>
          </p:cNvPr>
          <p:cNvSpPr txBox="1"/>
          <p:nvPr/>
        </p:nvSpPr>
        <p:spPr>
          <a:xfrm>
            <a:off x="5321505" y="4822074"/>
            <a:ext cx="1314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Weglaufen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F69214-C23B-BFB3-573D-1B80ACB5812A}"/>
              </a:ext>
            </a:extLst>
          </p:cNvPr>
          <p:cNvSpPr txBox="1"/>
          <p:nvPr/>
        </p:nvSpPr>
        <p:spPr>
          <a:xfrm>
            <a:off x="3052434" y="4518603"/>
            <a:ext cx="8942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Massive Störung im Sozialverhalten in Bezug auf Regeln, Werte, Normen und Umgangsformen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E7E76FD-9244-B8D4-393E-CAAEBE87F602}"/>
              </a:ext>
            </a:extLst>
          </p:cNvPr>
          <p:cNvSpPr txBox="1"/>
          <p:nvPr/>
        </p:nvSpPr>
        <p:spPr>
          <a:xfrm>
            <a:off x="6807813" y="5325892"/>
            <a:ext cx="6267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/>
              <a:t>Sexualisiertes Verhalten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B64EA6B-88CF-D650-98C4-3AAB1B0A29CC}"/>
              </a:ext>
            </a:extLst>
          </p:cNvPr>
          <p:cNvSpPr txBox="1"/>
          <p:nvPr/>
        </p:nvSpPr>
        <p:spPr>
          <a:xfrm>
            <a:off x="7778518" y="4900187"/>
            <a:ext cx="3318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Selbstverletzendes Verhalten 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53FD716-694E-25FF-B5A7-295A9651BDBD}"/>
              </a:ext>
            </a:extLst>
          </p:cNvPr>
          <p:cNvSpPr txBox="1"/>
          <p:nvPr/>
        </p:nvSpPr>
        <p:spPr>
          <a:xfrm>
            <a:off x="3106443" y="2568971"/>
            <a:ext cx="29075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Motorische Ruhelosigkeit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42F3466-8175-9A13-403B-0D1A5176E879}"/>
              </a:ext>
            </a:extLst>
          </p:cNvPr>
          <p:cNvSpPr txBox="1"/>
          <p:nvPr/>
        </p:nvSpPr>
        <p:spPr>
          <a:xfrm>
            <a:off x="9608757" y="2222924"/>
            <a:ext cx="2276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Stereotypes Verhalten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B2000FA-2D4C-ECFF-6CFF-EAED9F94CCEA}"/>
              </a:ext>
            </a:extLst>
          </p:cNvPr>
          <p:cNvSpPr txBox="1"/>
          <p:nvPr/>
        </p:nvSpPr>
        <p:spPr>
          <a:xfrm>
            <a:off x="3052434" y="5169605"/>
            <a:ext cx="6267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FREE SANS" panose="020B0504020202020204" pitchFamily="34" charset="0"/>
                <a:ea typeface="FREE SANS" panose="020B0504020202020204" pitchFamily="34" charset="0"/>
                <a:cs typeface="FREE SANS" panose="020B0504020202020204" pitchFamily="34" charset="0"/>
              </a:rPr>
              <a:t>Schweigen trotz Sprachfähigkeit </a:t>
            </a:r>
          </a:p>
        </p:txBody>
      </p:sp>
    </p:spTree>
    <p:extLst>
      <p:ext uri="{BB962C8B-B14F-4D97-AF65-F5344CB8AC3E}">
        <p14:creationId xmlns:p14="http://schemas.microsoft.com/office/powerpoint/2010/main" val="427110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88A34-D40F-F5BE-3683-1FE7F7AB3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C61DD0-06FA-E56B-D7F5-DCF143EF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Sans" panose="020B0504020202020204" pitchFamily="34" charset="0"/>
              </a:rPr>
              <a:t>7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B3EE432-326D-30D9-9DBF-396D7336CDED}"/>
              </a:ext>
            </a:extLst>
          </p:cNvPr>
          <p:cNvSpPr txBox="1"/>
          <p:nvPr/>
        </p:nvSpPr>
        <p:spPr>
          <a:xfrm>
            <a:off x="527538" y="1466474"/>
            <a:ext cx="2145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1.2 „Heraus-forderndes Verhalten“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CAB7D42-7A4B-958D-4EA2-9B0CA4CCF288}"/>
              </a:ext>
            </a:extLst>
          </p:cNvPr>
          <p:cNvGrpSpPr/>
          <p:nvPr/>
        </p:nvGrpSpPr>
        <p:grpSpPr>
          <a:xfrm>
            <a:off x="474995" y="2556781"/>
            <a:ext cx="1336439" cy="1336439"/>
            <a:chOff x="474995" y="3403279"/>
            <a:chExt cx="1336439" cy="1336439"/>
          </a:xfrm>
        </p:grpSpPr>
        <p:pic>
          <p:nvPicPr>
            <p:cNvPr id="3" name="Grafik 2" descr="Rede mit einfarbiger Füllung">
              <a:extLst>
                <a:ext uri="{FF2B5EF4-FFF2-40B4-BE49-F238E27FC236}">
                  <a16:creationId xmlns:a16="http://schemas.microsoft.com/office/drawing/2014/main" id="{30526B49-6340-5CC2-D655-8B851BC85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4995" y="3403279"/>
              <a:ext cx="1336439" cy="1336439"/>
            </a:xfrm>
            <a:prstGeom prst="rect">
              <a:avLst/>
            </a:prstGeom>
          </p:spPr>
        </p:pic>
        <p:pic>
          <p:nvPicPr>
            <p:cNvPr id="6" name="Grafik 5" descr="Hilfe mit einfarbiger Füllung">
              <a:extLst>
                <a:ext uri="{FF2B5EF4-FFF2-40B4-BE49-F238E27FC236}">
                  <a16:creationId xmlns:a16="http://schemas.microsoft.com/office/drawing/2014/main" id="{62377E7A-CCE3-00CA-81CF-3D2436A32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10682" y="3649031"/>
              <a:ext cx="676529" cy="650638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F19C8B40-47A0-D7B5-B3BC-65F47159E092}"/>
              </a:ext>
            </a:extLst>
          </p:cNvPr>
          <p:cNvSpPr txBox="1"/>
          <p:nvPr/>
        </p:nvSpPr>
        <p:spPr>
          <a:xfrm>
            <a:off x="3052434" y="1466474"/>
            <a:ext cx="829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Welche Verhaltensweisen fordern Sie besonders heraus?</a:t>
            </a:r>
          </a:p>
        </p:txBody>
      </p:sp>
      <p:pic>
        <p:nvPicPr>
          <p:cNvPr id="9" name="Grafik 8" descr="Geschäftswachstum mit einfarbiger Füllung">
            <a:extLst>
              <a:ext uri="{FF2B5EF4-FFF2-40B4-BE49-F238E27FC236}">
                <a16:creationId xmlns:a16="http://schemas.microsoft.com/office/drawing/2014/main" id="{5A393EAC-AAAF-8039-FC19-603B45641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7166" y="227397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F10E9-B841-0839-7F68-4D905EE4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BFD777-84E0-ABB8-F198-8E5F9065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Sans" panose="020B0504020202020204" pitchFamily="34" charset="0"/>
              </a:rPr>
              <a:t>8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5DBA0E-5B53-63DF-8B61-2976ABA2B80D}"/>
              </a:ext>
            </a:extLst>
          </p:cNvPr>
          <p:cNvSpPr txBox="1"/>
          <p:nvPr/>
        </p:nvSpPr>
        <p:spPr>
          <a:xfrm>
            <a:off x="527538" y="1466474"/>
            <a:ext cx="2145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1.2 „Heraus-forderndes Verhalten“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9268222-4359-EB30-3CFE-99554B57660C}"/>
              </a:ext>
            </a:extLst>
          </p:cNvPr>
          <p:cNvGrpSpPr/>
          <p:nvPr/>
        </p:nvGrpSpPr>
        <p:grpSpPr>
          <a:xfrm>
            <a:off x="474995" y="2556781"/>
            <a:ext cx="1336439" cy="1336439"/>
            <a:chOff x="474995" y="3403279"/>
            <a:chExt cx="1336439" cy="1336439"/>
          </a:xfrm>
        </p:grpSpPr>
        <p:pic>
          <p:nvPicPr>
            <p:cNvPr id="3" name="Grafik 2" descr="Rede mit einfarbiger Füllung">
              <a:extLst>
                <a:ext uri="{FF2B5EF4-FFF2-40B4-BE49-F238E27FC236}">
                  <a16:creationId xmlns:a16="http://schemas.microsoft.com/office/drawing/2014/main" id="{A5F42A63-F041-DFFF-CD8C-15C81B15B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4995" y="3403279"/>
              <a:ext cx="1336439" cy="1336439"/>
            </a:xfrm>
            <a:prstGeom prst="rect">
              <a:avLst/>
            </a:prstGeom>
          </p:spPr>
        </p:pic>
        <p:pic>
          <p:nvPicPr>
            <p:cNvPr id="6" name="Grafik 5" descr="Hilfe mit einfarbiger Füllung">
              <a:extLst>
                <a:ext uri="{FF2B5EF4-FFF2-40B4-BE49-F238E27FC236}">
                  <a16:creationId xmlns:a16="http://schemas.microsoft.com/office/drawing/2014/main" id="{B2BB62B0-0F5A-867C-88DB-CCA108707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810682" y="3649031"/>
              <a:ext cx="676529" cy="650638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5660B9EC-AE15-734C-16ED-7D450C3053C0}"/>
              </a:ext>
            </a:extLst>
          </p:cNvPr>
          <p:cNvSpPr txBox="1"/>
          <p:nvPr/>
        </p:nvSpPr>
        <p:spPr>
          <a:xfrm>
            <a:off x="3052434" y="1466474"/>
            <a:ext cx="776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Definitorische Aspekte des Begriffs „herausforderndes Verhalten“ im Kontext von S.A.V.E.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4B76392-F84B-02AE-19B6-FC86678CC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27763"/>
              </p:ext>
            </p:extLst>
          </p:nvPr>
        </p:nvGraphicFramePr>
        <p:xfrm>
          <a:off x="3130730" y="2628734"/>
          <a:ext cx="7971406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0594">
                  <a:extLst>
                    <a:ext uri="{9D8B030D-6E8A-4147-A177-3AD203B41FA5}">
                      <a16:colId xmlns:a16="http://schemas.microsoft.com/office/drawing/2014/main" val="1026836713"/>
                    </a:ext>
                  </a:extLst>
                </a:gridCol>
                <a:gridCol w="747319">
                  <a:extLst>
                    <a:ext uri="{9D8B030D-6E8A-4147-A177-3AD203B41FA5}">
                      <a16:colId xmlns:a16="http://schemas.microsoft.com/office/drawing/2014/main" val="2080525534"/>
                    </a:ext>
                  </a:extLst>
                </a:gridCol>
                <a:gridCol w="2333493">
                  <a:extLst>
                    <a:ext uri="{9D8B030D-6E8A-4147-A177-3AD203B41FA5}">
                      <a16:colId xmlns:a16="http://schemas.microsoft.com/office/drawing/2014/main" val="211109538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latin typeface="FreeSans" panose="020B0504020202020204" pitchFamily="34" charset="0"/>
                        </a:rPr>
                        <a:t>„Herausforderndes Verhalten“ ist also der Begriff,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6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FreeSans" panose="020B0504020202020204" pitchFamily="34" charset="0"/>
                        </a:rPr>
                        <a:t>• der Verhalten meint, dem das Attribut „herausfordernd“ zuschreibt.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0" kern="1200">
                        <a:solidFill>
                          <a:schemeClr val="tx1"/>
                        </a:solidFill>
                        <a:latin typeface="FreeSans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FreeSans" panose="020B0504020202020204" pitchFamily="34" charset="0"/>
                        </a:rPr>
                        <a:t>Konstruktivistischer Aspekt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129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FreeSans" panose="020B0504020202020204" pitchFamily="34" charset="0"/>
                        </a:rPr>
                        <a:t>• der die Interaktion der Kinder bzw. Jugendlichen mit und in ihrer Umwelt als belastet oder belastend bewertet.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0" kern="1200" dirty="0">
                        <a:solidFill>
                          <a:schemeClr val="tx1"/>
                        </a:solidFill>
                        <a:latin typeface="FreeSans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FreeSans" panose="020B0504020202020204" pitchFamily="34" charset="0"/>
                        </a:rPr>
                        <a:t>Interaktionistischer  Aspekt</a:t>
                      </a:r>
                    </a:p>
                    <a:p>
                      <a:endParaRPr lang="de-DE" sz="1600" b="0" kern="1200" dirty="0">
                        <a:solidFill>
                          <a:schemeClr val="tx1"/>
                        </a:solidFill>
                        <a:latin typeface="FreeSans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685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FreeSans" panose="020B0504020202020204" pitchFamily="34" charset="0"/>
                        </a:rPr>
                        <a:t>• der beschreibt und (noch) keine subjektlogische Erklärung des Verhaltens beinhaltet.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0" kern="1200">
                        <a:solidFill>
                          <a:schemeClr val="tx1"/>
                        </a:solidFill>
                        <a:latin typeface="FreeSans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FreeSans" panose="020B0504020202020204" pitchFamily="34" charset="0"/>
                        </a:rPr>
                        <a:t>Deskriptiver Aspekt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35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FreeSans" panose="020B0504020202020204" pitchFamily="34" charset="0"/>
                        </a:rPr>
                        <a:t>• der als Ausgangspunkt für die differenzierte Betrachtung des Verhaltens dient und zu einer (er)klärenden Perspektive führt.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0" kern="1200" dirty="0">
                        <a:solidFill>
                          <a:schemeClr val="tx1"/>
                        </a:solidFill>
                        <a:latin typeface="FreeSans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FreeSans" panose="020B0504020202020204" pitchFamily="34" charset="0"/>
                        </a:rPr>
                        <a:t>Diagnostischer Auftrag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856999"/>
                  </a:ext>
                </a:extLst>
              </a:tr>
            </a:tbl>
          </a:graphicData>
        </a:graphic>
      </p:graphicFrame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190FFAD-34B1-C842-425C-82C096753831}"/>
              </a:ext>
            </a:extLst>
          </p:cNvPr>
          <p:cNvCxnSpPr>
            <a:cxnSpLocks/>
          </p:cNvCxnSpPr>
          <p:nvPr/>
        </p:nvCxnSpPr>
        <p:spPr>
          <a:xfrm>
            <a:off x="6939396" y="3102726"/>
            <a:ext cx="1807534" cy="0"/>
          </a:xfrm>
          <a:prstGeom prst="straightConnector1">
            <a:avLst/>
          </a:prstGeom>
          <a:ln>
            <a:solidFill>
              <a:srgbClr val="3184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74501C0-7C12-DFF1-4605-DB816083D8BB}"/>
              </a:ext>
            </a:extLst>
          </p:cNvPr>
          <p:cNvCxnSpPr>
            <a:cxnSpLocks/>
          </p:cNvCxnSpPr>
          <p:nvPr/>
        </p:nvCxnSpPr>
        <p:spPr>
          <a:xfrm>
            <a:off x="7808657" y="4561175"/>
            <a:ext cx="903767" cy="0"/>
          </a:xfrm>
          <a:prstGeom prst="straightConnector1">
            <a:avLst/>
          </a:prstGeom>
          <a:ln>
            <a:solidFill>
              <a:srgbClr val="3184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C41816B-CE29-2C16-C48D-C492C6EA0193}"/>
              </a:ext>
            </a:extLst>
          </p:cNvPr>
          <p:cNvCxnSpPr>
            <a:cxnSpLocks/>
          </p:cNvCxnSpPr>
          <p:nvPr/>
        </p:nvCxnSpPr>
        <p:spPr>
          <a:xfrm>
            <a:off x="7923199" y="3744031"/>
            <a:ext cx="815859" cy="0"/>
          </a:xfrm>
          <a:prstGeom prst="straightConnector1">
            <a:avLst/>
          </a:prstGeom>
          <a:ln>
            <a:solidFill>
              <a:srgbClr val="3184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1CEE635-DE21-CBF4-560C-44587631521E}"/>
              </a:ext>
            </a:extLst>
          </p:cNvPr>
          <p:cNvCxnSpPr>
            <a:cxnSpLocks/>
          </p:cNvCxnSpPr>
          <p:nvPr/>
        </p:nvCxnSpPr>
        <p:spPr>
          <a:xfrm>
            <a:off x="7380043" y="5138199"/>
            <a:ext cx="1307256" cy="0"/>
          </a:xfrm>
          <a:prstGeom prst="straightConnector1">
            <a:avLst/>
          </a:prstGeom>
          <a:ln>
            <a:solidFill>
              <a:srgbClr val="3184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794328A3-00F4-DF41-5B7E-3E2BA3E03FA1}"/>
              </a:ext>
            </a:extLst>
          </p:cNvPr>
          <p:cNvSpPr/>
          <p:nvPr/>
        </p:nvSpPr>
        <p:spPr>
          <a:xfrm>
            <a:off x="3052434" y="2477582"/>
            <a:ext cx="8127998" cy="3513376"/>
          </a:xfrm>
          <a:prstGeom prst="roundRect">
            <a:avLst>
              <a:gd name="adj" fmla="val 3344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26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9086B-AD8F-3B38-1C81-FD2FC1268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2D7246-BBB3-3DE9-391B-20A3D9A1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C80-00CB-489E-8C1C-097FF503C6E2}" type="slidenum">
              <a:rPr lang="de-DE" sz="1600" smtClean="0">
                <a:solidFill>
                  <a:srgbClr val="31849B"/>
                </a:solidFill>
                <a:latin typeface="FreeSans" panose="020B0504020202020204" pitchFamily="34" charset="0"/>
              </a:rPr>
              <a:t>9</a:t>
            </a:fld>
            <a:endParaRPr lang="de-DE" sz="1600" dirty="0">
              <a:solidFill>
                <a:srgbClr val="31849B"/>
              </a:solidFill>
              <a:latin typeface="FreeSans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9DEAED-681B-4CD1-2AFB-C4B0481E6D95}"/>
              </a:ext>
            </a:extLst>
          </p:cNvPr>
          <p:cNvSpPr txBox="1"/>
          <p:nvPr/>
        </p:nvSpPr>
        <p:spPr>
          <a:xfrm>
            <a:off x="527538" y="1466474"/>
            <a:ext cx="1078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Agenda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9C66C-1979-EC99-C7ED-B5469EB2E737}"/>
              </a:ext>
            </a:extLst>
          </p:cNvPr>
          <p:cNvSpPr txBox="1"/>
          <p:nvPr/>
        </p:nvSpPr>
        <p:spPr>
          <a:xfrm>
            <a:off x="3130061" y="1466474"/>
            <a:ext cx="8686799" cy="454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buAutoNum type="arabicPeriod"/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Begriffe reflektieren!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1.1 „Verhalten“ reflektieren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1.2 „Herausforderndes Verhalten“ reflektieren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AutoNum type="arabicPeriod"/>
            </a:pPr>
            <a:r>
              <a:rPr lang="de-DE" sz="2200" b="1" dirty="0">
                <a:solidFill>
                  <a:srgbClr val="31849B"/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Grundannahmen als Basis der Handlungsfähigkeit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2.1 Herausforderndes Verhalten ist kein Wesensmerkmal von intellektueller Beeinträchtigung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2.2 Herausforderndes Verhalten ist immer eine Zuschreibung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2.3 Verhalten ist subjektiv bedeutsam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endParaRPr lang="de-DE" sz="2200" dirty="0">
              <a:latin typeface="FreeSans" panose="020B0504020202020204" pitchFamily="34" charset="0"/>
              <a:ea typeface="FreeSans" panose="020B0504020202020204" pitchFamily="34" charset="0"/>
              <a:cs typeface="FreeSans" panose="020B0504020202020204" pitchFamily="34" charset="0"/>
            </a:endParaRPr>
          </a:p>
          <a:p>
            <a:pPr marL="15875" lvl="1">
              <a:lnSpc>
                <a:spcPct val="114000"/>
              </a:lnSpc>
              <a:spcBef>
                <a:spcPts val="600"/>
              </a:spcBef>
            </a:pPr>
            <a:r>
              <a:rPr lang="de-DE" sz="2200" dirty="0"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  <a:sym typeface="Wingdings" pitchFamily="2" charset="2"/>
              </a:rPr>
              <a:t> Arbeitsauftrag für die Reflexionsphase</a:t>
            </a:r>
            <a:endParaRPr lang="de-DE" sz="2200" dirty="0">
              <a:latin typeface="FreeSans" panose="020B0504020202020204" pitchFamily="34" charset="0"/>
              <a:ea typeface="FreeSans" panose="020B0504020202020204" pitchFamily="34" charset="0"/>
              <a:cs typeface="FreeSans" panose="020B0504020202020204" pitchFamily="34" charset="0"/>
            </a:endParaRPr>
          </a:p>
        </p:txBody>
      </p:sp>
      <p:pic>
        <p:nvPicPr>
          <p:cNvPr id="14" name="Grafik 13" descr="Prüfliste mit einfarbiger Füllung">
            <a:extLst>
              <a:ext uri="{FF2B5EF4-FFF2-40B4-BE49-F238E27FC236}">
                <a16:creationId xmlns:a16="http://schemas.microsoft.com/office/drawing/2014/main" id="{2B09B552-212E-2E39-9D24-BC306F22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140" y="3180927"/>
            <a:ext cx="1563984" cy="1563984"/>
          </a:xfrm>
          <a:prstGeom prst="rect">
            <a:avLst/>
          </a:prstGeom>
        </p:spPr>
      </p:pic>
      <p:pic>
        <p:nvPicPr>
          <p:cNvPr id="3" name="Grafik 2" descr="Zurück mit einfarbiger Füllung">
            <a:extLst>
              <a:ext uri="{FF2B5EF4-FFF2-40B4-BE49-F238E27FC236}">
                <a16:creationId xmlns:a16="http://schemas.microsoft.com/office/drawing/2014/main" id="{B8C657AC-8701-58D3-44A6-917A56F81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9124" y="2545130"/>
            <a:ext cx="1190937" cy="11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3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51b78c2b-8610-4b3c-972f-381e5098f761"/>
  <p:tag name="SLIDO_EVENT_UUID" val="ae30aa70-6be2-4947-a069-60b121051074"/>
  <p:tag name="SLIDO_EVENT_SECTION_UUID" val="a88859c1-c432-4d4b-92b3-306b4a516748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Microsoft Office PowerPoint</Application>
  <PresentationFormat>Breitbild</PresentationFormat>
  <Paragraphs>242</Paragraphs>
  <Slides>21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AAAAA I+ Frutiger LT Std</vt:lpstr>
      <vt:lpstr>AAAAAV+Helvetica-Light</vt:lpstr>
      <vt:lpstr>Aptos</vt:lpstr>
      <vt:lpstr>Aptos Display</vt:lpstr>
      <vt:lpstr>Arial</vt:lpstr>
      <vt:lpstr>Calibri</vt:lpstr>
      <vt:lpstr>FREE SANS</vt:lpstr>
      <vt:lpstr>FreeSans</vt:lpstr>
      <vt:lpstr>Segoe UI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Zentrale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Niedermeier, Isabell</dc:creator>
  <cp:lastModifiedBy>Niedermeier, Isabell</cp:lastModifiedBy>
  <cp:revision>10</cp:revision>
  <dcterms:created xsi:type="dcterms:W3CDTF">2025-11-08T22:05:00Z</dcterms:created>
  <dcterms:modified xsi:type="dcterms:W3CDTF">2025-11-27T06:59:45Z</dcterms:modified>
</cp:coreProperties>
</file>